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8" r:id="rId4"/>
  </p:sldMasterIdLst>
  <p:notesMasterIdLst>
    <p:notesMasterId r:id="rId7"/>
  </p:notesMasterIdLst>
  <p:sldIdLst>
    <p:sldId id="277" r:id="rId5"/>
    <p:sldId id="271" r:id="rId6"/>
  </p:sldIdLst>
  <p:sldSz cx="6858000" cy="9144000" type="letter"/>
  <p:notesSz cx="6858000" cy="9144000"/>
  <p:embeddedFontLst>
    <p:embeddedFont>
      <p:font typeface="Segoe UI" panose="020B0502040204020203" pitchFamily="34" charset="0"/>
      <p:regular r:id="rId8"/>
      <p:bold r:id="rId9"/>
      <p:italic r:id="rId10"/>
      <p:boldItalic r:id="rId11"/>
    </p:embeddedFont>
    <p:embeddedFont>
      <p:font typeface="Segoe UI Light" panose="020B0502040204020203" pitchFamily="34" charset="0"/>
      <p:regular r:id="rId12"/>
      <p:italic r:id="rId13"/>
    </p:embeddedFon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2160">
          <p15:clr>
            <a:srgbClr val="A4A3A4"/>
          </p15:clr>
        </p15:guide>
        <p15:guide id="4" orient="horz" pos="2880" userDrawn="1">
          <p15:clr>
            <a:srgbClr val="A4A3A4"/>
          </p15:clr>
        </p15:guide>
        <p15:guide id="5" orient="horz" pos="1608" userDrawn="1">
          <p15:clr>
            <a:srgbClr val="FDE53C"/>
          </p15:clr>
        </p15:guide>
        <p15:guide id="6" orient="horz" pos="696" userDrawn="1">
          <p15:clr>
            <a:srgbClr val="FBAE40"/>
          </p15:clr>
        </p15:guide>
        <p15:guide id="7" orient="horz" pos="192" userDrawn="1">
          <p15:clr>
            <a:srgbClr val="FDE53C"/>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636" autoAdjust="0"/>
  </p:normalViewPr>
  <p:slideViewPr>
    <p:cSldViewPr snapToGrid="0">
      <p:cViewPr>
        <p:scale>
          <a:sx n="100" d="100"/>
          <a:sy n="100" d="100"/>
        </p:scale>
        <p:origin x="1158" y="-2784"/>
      </p:cViewPr>
      <p:guideLst>
        <p:guide pos="2160"/>
        <p:guide orient="horz" pos="2880"/>
        <p:guide orient="horz" pos="1608"/>
        <p:guide orient="horz" pos="696"/>
        <p:guide orient="horz" pos="1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font" Target="fonts/font7.fntdata"/><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35DDC-3939-42B6-AAC5-7BE65ACA3B5B}" type="datetimeFigureOut">
              <a:rPr lang="en-US" smtClean="0"/>
              <a:t>11/22/2017</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51C67-4276-46F6-B4D1-DFD1D29FA08C}" type="slidenum">
              <a:rPr lang="en-US" smtClean="0"/>
              <a:t>‹#›</a:t>
            </a:fld>
            <a:endParaRPr lang="en-US"/>
          </a:p>
        </p:txBody>
      </p:sp>
    </p:spTree>
    <p:extLst>
      <p:ext uri="{BB962C8B-B14F-4D97-AF65-F5344CB8AC3E}">
        <p14:creationId xmlns:p14="http://schemas.microsoft.com/office/powerpoint/2010/main" val="14312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51C67-4276-46F6-B4D1-DFD1D29FA08C}" type="slidenum">
              <a:rPr lang="en-US" smtClean="0"/>
              <a:t>1</a:t>
            </a:fld>
            <a:endParaRPr lang="en-US"/>
          </a:p>
        </p:txBody>
      </p:sp>
    </p:spTree>
    <p:extLst>
      <p:ext uri="{BB962C8B-B14F-4D97-AF65-F5344CB8AC3E}">
        <p14:creationId xmlns:p14="http://schemas.microsoft.com/office/powerpoint/2010/main" val="133797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551C67-4276-46F6-B4D1-DFD1D29FA08C}" type="slidenum">
              <a:rPr lang="en-US" smtClean="0"/>
              <a:t>2</a:t>
            </a:fld>
            <a:endParaRPr lang="en-US"/>
          </a:p>
        </p:txBody>
      </p:sp>
    </p:spTree>
    <p:extLst>
      <p:ext uri="{BB962C8B-B14F-4D97-AF65-F5344CB8AC3E}">
        <p14:creationId xmlns:p14="http://schemas.microsoft.com/office/powerpoint/2010/main" val="776804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 1"/>
          <p:cNvGrpSpPr/>
          <p:nvPr userDrawn="1"/>
        </p:nvGrpSpPr>
        <p:grpSpPr>
          <a:xfrm>
            <a:off x="-1" y="0"/>
            <a:ext cx="6858001" cy="2410326"/>
            <a:chOff x="-1" y="0"/>
            <a:chExt cx="6858001" cy="2410326"/>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33086" b="14085"/>
            <a:stretch/>
          </p:blipFill>
          <p:spPr>
            <a:xfrm>
              <a:off x="0" y="0"/>
              <a:ext cx="6858000" cy="2403231"/>
            </a:xfrm>
            <a:prstGeom prst="rect">
              <a:avLst/>
            </a:prstGeom>
          </p:spPr>
        </p:pic>
        <p:sp>
          <p:nvSpPr>
            <p:cNvPr id="4" name="Rectangle 3"/>
            <p:cNvSpPr/>
            <p:nvPr/>
          </p:nvSpPr>
          <p:spPr>
            <a:xfrm>
              <a:off x="-1" y="0"/>
              <a:ext cx="4790661" cy="2410326"/>
            </a:xfrm>
            <a:prstGeom prst="rect">
              <a:avLst/>
            </a:prstGeom>
            <a:gradFill>
              <a:gsLst>
                <a:gs pos="48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0" y="2403231"/>
              <a:ext cx="6858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7" name="Picture Placeholder 6"/>
          <p:cNvSpPr>
            <a:spLocks noGrp="1"/>
          </p:cNvSpPr>
          <p:nvPr>
            <p:ph type="pic" sz="quarter" idx="10" hasCustomPrompt="1"/>
          </p:nvPr>
        </p:nvSpPr>
        <p:spPr>
          <a:xfrm>
            <a:off x="239230" y="239299"/>
            <a:ext cx="1868488" cy="655637"/>
          </a:xfrm>
          <a:prstGeom prst="rect">
            <a:avLst/>
          </a:prstGeom>
        </p:spPr>
        <p:txBody>
          <a:bodyPr anchor="ctr"/>
          <a:lstStyle>
            <a:lvl1pPr marL="0" indent="0" algn="ctr">
              <a:buNone/>
              <a:defRPr sz="1400" b="1"/>
            </a:lvl1pPr>
          </a:lstStyle>
          <a:p>
            <a:r>
              <a:rPr lang="en-US" dirty="0"/>
              <a:t>Box 1: &lt;Logo&gt;</a:t>
            </a:r>
          </a:p>
        </p:txBody>
      </p:sp>
      <p:sp>
        <p:nvSpPr>
          <p:cNvPr id="11" name="Picture Placeholder 9"/>
          <p:cNvSpPr>
            <a:spLocks noGrp="1"/>
          </p:cNvSpPr>
          <p:nvPr>
            <p:ph type="pic" sz="quarter" idx="11" hasCustomPrompt="1"/>
          </p:nvPr>
        </p:nvSpPr>
        <p:spPr>
          <a:xfrm>
            <a:off x="5270500" y="8502650"/>
            <a:ext cx="1358900" cy="412750"/>
          </a:xfrm>
          <a:prstGeom prst="rect">
            <a:avLst/>
          </a:prstGeom>
        </p:spPr>
        <p:txBody>
          <a:bodyPr anchor="ctr"/>
          <a:lstStyle>
            <a:lvl1pPr marL="0" indent="0" algn="ctr">
              <a:buNone/>
              <a:defRPr sz="1200" b="1"/>
            </a:lvl1pPr>
          </a:lstStyle>
          <a:p>
            <a:r>
              <a:rPr lang="en-US" dirty="0"/>
              <a:t>Box 17: &lt;Logo&gt;</a:t>
            </a:r>
          </a:p>
        </p:txBody>
      </p:sp>
    </p:spTree>
    <p:extLst>
      <p:ext uri="{BB962C8B-B14F-4D97-AF65-F5344CB8AC3E}">
        <p14:creationId xmlns:p14="http://schemas.microsoft.com/office/powerpoint/2010/main" val="260208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ck">
    <p:spTree>
      <p:nvGrpSpPr>
        <p:cNvPr id="1" name=""/>
        <p:cNvGrpSpPr/>
        <p:nvPr/>
      </p:nvGrpSpPr>
      <p:grpSpPr>
        <a:xfrm>
          <a:off x="0" y="0"/>
          <a:ext cx="0" cy="0"/>
          <a:chOff x="0" y="0"/>
          <a:chExt cx="0" cy="0"/>
        </a:xfrm>
      </p:grpSpPr>
      <p:sp>
        <p:nvSpPr>
          <p:cNvPr id="2" name="Picture Placeholder 9"/>
          <p:cNvSpPr>
            <a:spLocks noGrp="1"/>
          </p:cNvSpPr>
          <p:nvPr>
            <p:ph type="pic" sz="quarter" idx="11" hasCustomPrompt="1"/>
          </p:nvPr>
        </p:nvSpPr>
        <p:spPr>
          <a:xfrm>
            <a:off x="5270500" y="8502650"/>
            <a:ext cx="1358900" cy="412750"/>
          </a:xfrm>
          <a:prstGeom prst="rect">
            <a:avLst/>
          </a:prstGeom>
        </p:spPr>
        <p:txBody>
          <a:bodyPr anchor="ctr"/>
          <a:lstStyle>
            <a:lvl1pPr marL="0" indent="0" algn="ctr">
              <a:buNone/>
              <a:defRPr sz="1200" b="1"/>
            </a:lvl1pPr>
          </a:lstStyle>
          <a:p>
            <a:r>
              <a:rPr lang="en-US" dirty="0"/>
              <a:t>Box 29: &lt;Logo&gt;</a:t>
            </a:r>
          </a:p>
        </p:txBody>
      </p:sp>
    </p:spTree>
    <p:extLst>
      <p:ext uri="{BB962C8B-B14F-4D97-AF65-F5344CB8AC3E}">
        <p14:creationId xmlns:p14="http://schemas.microsoft.com/office/powerpoint/2010/main" val="4080520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512033"/>
      </p:ext>
    </p:extLst>
  </p:cSld>
  <p:clrMap bg1="lt1" tx1="dk1" bg2="lt2" tx2="dk2" accent1="accent1" accent2="accent2" accent3="accent3" accent4="accent4" accent5="accent5" accent6="accent6" hlink="hlink" folHlink="folHlink"/>
  <p:sldLayoutIdLst>
    <p:sldLayoutId id="2147483671" r:id="rId1"/>
    <p:sldLayoutId id="2147483670" r:id="rId2"/>
  </p:sldLayoutIdLst>
  <p:txStyles>
    <p:titleStyle>
      <a:lvl1pPr algn="l" defTabSz="685800" rtl="0" eaLnBrk="1" latinLnBrk="0" hangingPunct="1">
        <a:lnSpc>
          <a:spcPct val="90000"/>
        </a:lnSpc>
        <a:spcBef>
          <a:spcPct val="0"/>
        </a:spcBef>
        <a:buNone/>
        <a:defRPr sz="3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0" userDrawn="1">
          <p15:clr>
            <a:srgbClr val="F26B43"/>
          </p15:clr>
        </p15:guide>
        <p15:guide id="2" pos="2160" userDrawn="1">
          <p15:clr>
            <a:srgbClr val="F26B43"/>
          </p15:clr>
        </p15:guide>
        <p15:guide id="3" pos="144" userDrawn="1">
          <p15:clr>
            <a:srgbClr val="A4A3A4"/>
          </p15:clr>
        </p15:guide>
        <p15:guide id="9" pos="1998" userDrawn="1">
          <p15:clr>
            <a:srgbClr val="A4A3A4"/>
          </p15:clr>
        </p15:guide>
        <p15:guide id="10" pos="2322" userDrawn="1">
          <p15:clr>
            <a:srgbClr val="A4A3A4"/>
          </p15:clr>
        </p15:guide>
        <p15:guide id="16" pos="4176" userDrawn="1">
          <p15:clr>
            <a:srgbClr val="A4A3A4"/>
          </p15:clr>
        </p15:guide>
        <p15:guide id="17" orient="horz" pos="5616" userDrawn="1">
          <p15:clr>
            <a:srgbClr val="A4A3A4"/>
          </p15:clr>
        </p15:guide>
        <p15:guide id="24" orient="horz" pos="14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98781" y="5401121"/>
            <a:ext cx="2086984" cy="704126"/>
          </a:xfrm>
          <a:prstGeom prst="rect">
            <a:avLst/>
          </a:prstGeom>
          <a:noFill/>
          <a:ln>
            <a:noFill/>
          </a:ln>
        </p:spPr>
        <p:txBody>
          <a:bodyPr wrap="square" lIns="137160" tIns="137160" rIns="137160" bIns="137160" rtlCol="0">
            <a:noAutofit/>
          </a:bodyPr>
          <a:lstStyle/>
          <a:p>
            <a:pPr>
              <a:lnSpc>
                <a:spcPct val="90000"/>
              </a:lnSpc>
              <a:spcBef>
                <a:spcPts val="600"/>
              </a:spcBef>
            </a:pPr>
            <a: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Understand customer</a:t>
            </a:r>
            <a:endParaRPr lang="en-US" sz="800" dirty="0">
              <a:latin typeface="Segoe UI" panose="020B0502040204020203" pitchFamily="34" charset="0"/>
              <a:ea typeface="Segoe UI" panose="020B0502040204020203" pitchFamily="34" charset="0"/>
              <a:cs typeface="Segoe UI" panose="020B0502040204020203" pitchFamily="34" charset="0"/>
            </a:endParaRPr>
          </a:p>
        </p:txBody>
      </p:sp>
      <p:sp>
        <p:nvSpPr>
          <p:cNvPr id="44" name="TextBox 43"/>
          <p:cNvSpPr txBox="1"/>
          <p:nvPr/>
        </p:nvSpPr>
        <p:spPr>
          <a:xfrm>
            <a:off x="2384975" y="5401120"/>
            <a:ext cx="2086984" cy="704127"/>
          </a:xfrm>
          <a:prstGeom prst="rect">
            <a:avLst/>
          </a:prstGeom>
          <a:noFill/>
          <a:ln>
            <a:noFill/>
          </a:ln>
        </p:spPr>
        <p:txBody>
          <a:bodyPr wrap="square" lIns="137160" tIns="137160" rIns="137160" bIns="137160" rtlCol="0">
            <a:noAutofit/>
          </a:bodyPr>
          <a:lstStyle/>
          <a:p>
            <a:pPr>
              <a:lnSpc>
                <a:spcPct val="90000"/>
              </a:lnSpc>
              <a:spcBef>
                <a:spcPts val="600"/>
              </a:spcBef>
            </a:pPr>
            <a: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Successful communication approaches</a:t>
            </a:r>
            <a:b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br>
            <a:endParaRPr lang="en-US" sz="800" dirty="0">
              <a:latin typeface="Segoe UI" panose="020B0502040204020203" pitchFamily="34" charset="0"/>
              <a:ea typeface="Segoe UI" panose="020B0502040204020203" pitchFamily="34" charset="0"/>
              <a:cs typeface="Segoe UI" panose="020B0502040204020203" pitchFamily="34" charset="0"/>
            </a:endParaRPr>
          </a:p>
        </p:txBody>
      </p:sp>
      <p:sp>
        <p:nvSpPr>
          <p:cNvPr id="45" name="TextBox 44"/>
          <p:cNvSpPr txBox="1"/>
          <p:nvPr/>
        </p:nvSpPr>
        <p:spPr>
          <a:xfrm>
            <a:off x="4671168" y="5401120"/>
            <a:ext cx="2086984" cy="704127"/>
          </a:xfrm>
          <a:prstGeom prst="rect">
            <a:avLst/>
          </a:prstGeom>
          <a:noFill/>
          <a:ln>
            <a:noFill/>
          </a:ln>
        </p:spPr>
        <p:txBody>
          <a:bodyPr wrap="square" lIns="137160" tIns="137160" rIns="137160" bIns="137160" rtlCol="0">
            <a:noAutofit/>
          </a:bodyPr>
          <a:lstStyle/>
          <a:p>
            <a:pPr>
              <a:lnSpc>
                <a:spcPct val="90000"/>
              </a:lnSpc>
              <a:spcBef>
                <a:spcPts val="600"/>
              </a:spcBef>
            </a:pPr>
            <a: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Intelligent resource planning</a:t>
            </a:r>
            <a:b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br>
            <a:endParaRPr lang="en-US" sz="800" dirty="0">
              <a:latin typeface="Segoe UI" panose="020B0502040204020203" pitchFamily="34" charset="0"/>
              <a:ea typeface="Segoe UI" panose="020B0502040204020203" pitchFamily="34" charset="0"/>
              <a:cs typeface="Segoe UI" panose="020B0502040204020203" pitchFamily="34" charset="0"/>
            </a:endParaRP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33175" b="30772"/>
          <a:stretch/>
        </p:blipFill>
        <p:spPr>
          <a:xfrm>
            <a:off x="228599" y="4360173"/>
            <a:ext cx="4243359" cy="1019907"/>
          </a:xfrm>
          <a:prstGeom prst="rect">
            <a:avLst/>
          </a:prstGeom>
        </p:spPr>
      </p:pic>
      <p:sp>
        <p:nvSpPr>
          <p:cNvPr id="27" name="TextBox 26"/>
          <p:cNvSpPr txBox="1"/>
          <p:nvPr/>
        </p:nvSpPr>
        <p:spPr>
          <a:xfrm>
            <a:off x="107415" y="3319362"/>
            <a:ext cx="4364544" cy="1178866"/>
          </a:xfrm>
          <a:prstGeom prst="rect">
            <a:avLst/>
          </a:prstGeom>
          <a:noFill/>
          <a:ln>
            <a:noFill/>
          </a:ln>
        </p:spPr>
        <p:txBody>
          <a:bodyPr wrap="square" lIns="137160" tIns="137160" rIns="137160" bIns="137160" rtlCol="0">
            <a:noAutofit/>
          </a:bodyPr>
          <a:lstStyle/>
          <a:p>
            <a:pPr>
              <a:spcBef>
                <a:spcPts val="300"/>
              </a:spcBef>
            </a:pPr>
            <a:r>
              <a:rPr lang="en-US" sz="900" dirty="0" err="1">
                <a:latin typeface="Segoe UI" panose="020B0502040204020203" pitchFamily="34" charset="0"/>
                <a:ea typeface="Segoe UI" panose="020B0502040204020203" pitchFamily="34" charset="0"/>
                <a:cs typeface="Segoe UI" panose="020B0502040204020203" pitchFamily="34" charset="0"/>
              </a:rPr>
              <a:t>DataKlas</a:t>
            </a:r>
            <a:r>
              <a:rPr lang="en-US" sz="900" dirty="0">
                <a:latin typeface="Segoe UI" panose="020B0502040204020203" pitchFamily="34" charset="0"/>
                <a:ea typeface="Segoe UI" panose="020B0502040204020203" pitchFamily="34" charset="0"/>
                <a:cs typeface="Segoe UI" panose="020B0502040204020203" pitchFamily="34" charset="0"/>
              </a:rPr>
              <a:t> Predictive is more than just a software solution. It is the partner who knows all the details on your customers, it predicts the product they will click on, buy or drop. It will help you in predicting exactly how you should optimize your stocks next month or next year. It is a intelligent advisor that accompanies you in the decision taking process and critical situation.</a:t>
            </a:r>
          </a:p>
          <a:p>
            <a:pPr>
              <a:spcBef>
                <a:spcPts val="300"/>
              </a:spcBef>
            </a:pPr>
            <a:r>
              <a:rPr lang="en-US" sz="900" dirty="0">
                <a:latin typeface="Segoe UI" panose="020B0502040204020203" pitchFamily="34" charset="0"/>
                <a:ea typeface="Segoe UI" panose="020B0502040204020203" pitchFamily="34" charset="0"/>
                <a:cs typeface="Segoe UI" panose="020B0502040204020203" pitchFamily="34" charset="0"/>
              </a:rPr>
              <a:t> </a:t>
            </a:r>
          </a:p>
        </p:txBody>
      </p:sp>
      <p:sp>
        <p:nvSpPr>
          <p:cNvPr id="34" name="TextBox 33"/>
          <p:cNvSpPr txBox="1"/>
          <p:nvPr/>
        </p:nvSpPr>
        <p:spPr>
          <a:xfrm>
            <a:off x="4671168" y="2557057"/>
            <a:ext cx="1958231" cy="2823023"/>
          </a:xfrm>
          <a:prstGeom prst="rect">
            <a:avLst/>
          </a:prstGeom>
          <a:solidFill>
            <a:schemeClr val="bg1">
              <a:lumMod val="95000"/>
            </a:schemeClr>
          </a:solidFill>
          <a:ln>
            <a:noFill/>
          </a:ln>
        </p:spPr>
        <p:txBody>
          <a:bodyPr wrap="square" lIns="137160" tIns="137160" rIns="137160" bIns="137160" rtlCol="0">
            <a:noAutofit/>
          </a:bodyPr>
          <a:lstStyle/>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Understand customer behavior in depth, not just bits and pieces of information thus building and maintaining customers’ loyalty</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Use intelligent marketing campaigns, up-selling, cross-selling techniques and actual sales predictions</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Decrease costs through </a:t>
            </a:r>
            <a:r>
              <a:rPr lang="en-US" sz="900">
                <a:latin typeface="Segoe UI" panose="020B0502040204020203" pitchFamily="34" charset="0"/>
                <a:ea typeface="Segoe UI" panose="020B0502040204020203" pitchFamily="34" charset="0"/>
                <a:cs typeface="Segoe UI" panose="020B0502040204020203" pitchFamily="34" charset="0"/>
              </a:rPr>
              <a:t>efficient predictive </a:t>
            </a:r>
            <a:r>
              <a:rPr lang="en-US" sz="900" dirty="0">
                <a:latin typeface="Segoe UI" panose="020B0502040204020203" pitchFamily="34" charset="0"/>
                <a:ea typeface="Segoe UI" panose="020B0502040204020203" pitchFamily="34" charset="0"/>
                <a:cs typeface="Segoe UI" panose="020B0502040204020203" pitchFamily="34" charset="0"/>
              </a:rPr>
              <a:t>analytics in production, logistics, stock replenishment or resource allocation</a:t>
            </a:r>
          </a:p>
          <a:p>
            <a:pPr marL="171450" indent="-171450">
              <a:spcBef>
                <a:spcPts val="600"/>
              </a:spcBef>
              <a:buFont typeface="Arial" panose="020B0604020202020204" pitchFamily="34" charset="0"/>
              <a:buChar char="•"/>
            </a:pPr>
            <a:endParaRPr lang="en-US" sz="900" dirty="0">
              <a:latin typeface="Segoe UI" panose="020B0502040204020203" pitchFamily="34" charset="0"/>
              <a:ea typeface="Segoe UI" panose="020B0502040204020203" pitchFamily="34" charset="0"/>
              <a:cs typeface="Segoe UI" panose="020B0502040204020203" pitchFamily="34" charset="0"/>
            </a:endParaRPr>
          </a:p>
          <a:p>
            <a:pPr marL="171450" indent="-171450">
              <a:spcBef>
                <a:spcPts val="600"/>
              </a:spcBef>
              <a:buFont typeface="Arial" panose="020B0604020202020204" pitchFamily="34" charset="0"/>
              <a:buChar char="•"/>
            </a:pPr>
            <a:endParaRPr lang="en-US" sz="900" dirty="0">
              <a:latin typeface="Segoe UI" panose="020B0502040204020203" pitchFamily="34" charset="0"/>
              <a:ea typeface="Segoe UI" panose="020B0502040204020203" pitchFamily="34" charset="0"/>
              <a:cs typeface="Segoe UI" panose="020B0502040204020203" pitchFamily="34" charset="0"/>
            </a:endParaRPr>
          </a:p>
          <a:p>
            <a:pPr marL="171450" indent="-171450">
              <a:spcBef>
                <a:spcPts val="600"/>
              </a:spcBef>
              <a:buFont typeface="Arial" panose="020B0604020202020204" pitchFamily="34" charset="0"/>
              <a:buChar char="•"/>
            </a:pP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38" name="TextBox 37"/>
          <p:cNvSpPr txBox="1"/>
          <p:nvPr/>
        </p:nvSpPr>
        <p:spPr>
          <a:xfrm>
            <a:off x="168006" y="2541440"/>
            <a:ext cx="4364544" cy="1021912"/>
          </a:xfrm>
          <a:prstGeom prst="rect">
            <a:avLst/>
          </a:prstGeom>
          <a:noFill/>
          <a:ln>
            <a:noFill/>
          </a:ln>
        </p:spPr>
        <p:txBody>
          <a:bodyPr wrap="square" lIns="137160" tIns="137160" rIns="137160" bIns="137160" rtlCol="0">
            <a:noAutofit/>
          </a:bodyPr>
          <a:lstStyle/>
          <a:p>
            <a:pPr>
              <a:spcBef>
                <a:spcPts val="300"/>
              </a:spcBef>
            </a:pPr>
            <a:r>
              <a:rPr lang="en-US" sz="1200" dirty="0">
                <a:solidFill>
                  <a:schemeClr val="tx1">
                    <a:lumMod val="60000"/>
                    <a:lumOff val="40000"/>
                  </a:schemeClr>
                </a:solidFill>
                <a:latin typeface="Segoe UI" panose="020B0502040204020203" pitchFamily="34" charset="0"/>
                <a:ea typeface="Segoe UI" panose="020B0502040204020203" pitchFamily="34" charset="0"/>
                <a:cs typeface="Segoe UI" panose="020B0502040204020203" pitchFamily="34" charset="0"/>
              </a:rPr>
              <a:t>Predictive Analytics applied from customer retention and behavior inference to stock replenishment and logistics automation using state-of-the-art Deep Learning</a:t>
            </a:r>
          </a:p>
          <a:p>
            <a:pPr>
              <a:spcBef>
                <a:spcPts val="300"/>
              </a:spcBef>
            </a:pPr>
            <a:endParaRPr lang="en-US" sz="1200" dirty="0">
              <a:solidFill>
                <a:schemeClr val="tx1">
                  <a:lumMod val="60000"/>
                  <a:lumOff val="40000"/>
                </a:schemeClr>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46" name="Straight Connector 45"/>
          <p:cNvCxnSpPr/>
          <p:nvPr/>
        </p:nvCxnSpPr>
        <p:spPr>
          <a:xfrm flipH="1">
            <a:off x="228600" y="8338728"/>
            <a:ext cx="6400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0" y="7582931"/>
            <a:ext cx="6659372" cy="698718"/>
          </a:xfrm>
          <a:prstGeom prst="rect">
            <a:avLst/>
          </a:prstGeom>
          <a:noFill/>
          <a:ln>
            <a:noFill/>
          </a:ln>
        </p:spPr>
        <p:txBody>
          <a:bodyPr wrap="square" lIns="137160" tIns="137160" rIns="137160" bIns="137160" rtlCol="0" anchor="ctr">
            <a:noAutofit/>
          </a:bodyPr>
          <a:lstStyle/>
          <a:p>
            <a:pPr>
              <a:spcBef>
                <a:spcPts val="300"/>
              </a:spcBef>
            </a:pPr>
            <a:r>
              <a:rPr lang="en-US" sz="900" b="1" dirty="0" err="1">
                <a:latin typeface="Segoe UI" panose="020B0502040204020203" pitchFamily="34" charset="0"/>
                <a:ea typeface="Segoe UI" panose="020B0502040204020203" pitchFamily="34" charset="0"/>
                <a:cs typeface="Segoe UI" panose="020B0502040204020203" pitchFamily="34" charset="0"/>
              </a:rPr>
              <a:t>DataKlas</a:t>
            </a:r>
            <a:r>
              <a:rPr lang="en-US" sz="900" b="1" dirty="0">
                <a:latin typeface="Segoe UI" panose="020B0502040204020203" pitchFamily="34" charset="0"/>
                <a:ea typeface="Segoe UI" panose="020B0502040204020203" pitchFamily="34" charset="0"/>
                <a:cs typeface="Segoe UI" panose="020B0502040204020203" pitchFamily="34" charset="0"/>
              </a:rPr>
              <a:t> Predictive has enabled our company to use Artificial Intelligence to truly understand the pharma end-customer helping us to prevent customer churn, create individual customized recommendation or construct predicted shopping baskets for new customers.-</a:t>
            </a:r>
            <a:r>
              <a:rPr lang="en-US" sz="900" b="1" dirty="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US" sz="900" dirty="0">
                <a:solidFill>
                  <a:srgbClr val="FF0000"/>
                </a:solidFill>
                <a:latin typeface="Segoe UI" panose="020B0502040204020203" pitchFamily="34" charset="0"/>
                <a:ea typeface="Segoe UI" panose="020B0502040204020203" pitchFamily="34" charset="0"/>
                <a:cs typeface="Segoe UI" panose="020B0502040204020203" pitchFamily="34" charset="0"/>
              </a:rPr>
              <a:t>Customer Name, Title, Company</a:t>
            </a:r>
          </a:p>
        </p:txBody>
      </p:sp>
      <p:sp>
        <p:nvSpPr>
          <p:cNvPr id="49" name="TextBox 48"/>
          <p:cNvSpPr txBox="1"/>
          <p:nvPr/>
        </p:nvSpPr>
        <p:spPr>
          <a:xfrm>
            <a:off x="98780" y="8504021"/>
            <a:ext cx="5059854" cy="410065"/>
          </a:xfrm>
          <a:prstGeom prst="rect">
            <a:avLst/>
          </a:prstGeom>
          <a:noFill/>
          <a:ln>
            <a:noFill/>
          </a:ln>
        </p:spPr>
        <p:txBody>
          <a:bodyPr wrap="square" lIns="137160" tIns="137160" rIns="137160" bIns="137160" rtlCol="0" anchor="b">
            <a:noAutofit/>
          </a:bodyPr>
          <a:lstStyle/>
          <a:p>
            <a:pPr>
              <a:spcBef>
                <a:spcPts val="600"/>
              </a:spcBef>
            </a:pPr>
            <a:r>
              <a:rPr lang="en-US" sz="950" dirty="0">
                <a:latin typeface="Segoe UI" panose="020B0502040204020203" pitchFamily="34" charset="0"/>
                <a:ea typeface="Segoe UI" panose="020B0502040204020203" pitchFamily="34" charset="0"/>
                <a:cs typeface="Segoe UI" panose="020B0502040204020203" pitchFamily="34" charset="0"/>
              </a:rPr>
              <a:t>© 20XX Hight-Tech Systems &amp; Solutions</a:t>
            </a:r>
            <a:r>
              <a:rPr lang="en-US" sz="950" dirty="0">
                <a:solidFill>
                  <a:schemeClr val="tx1">
                    <a:lumMod val="20000"/>
                    <a:lumOff val="80000"/>
                  </a:schemeClr>
                </a:solidFill>
                <a:latin typeface="Segoe UI" panose="020B0502040204020203" pitchFamily="34" charset="0"/>
                <a:ea typeface="Segoe UI" panose="020B0502040204020203" pitchFamily="34" charset="0"/>
                <a:cs typeface="Segoe UI" panose="020B0502040204020203" pitchFamily="34" charset="0"/>
              </a:rPr>
              <a:t>|</a:t>
            </a:r>
            <a:r>
              <a:rPr lang="en-US" sz="950" dirty="0">
                <a:latin typeface="Segoe UI" panose="020B0502040204020203" pitchFamily="34" charset="0"/>
                <a:ea typeface="Segoe UI" panose="020B0502040204020203" pitchFamily="34" charset="0"/>
                <a:cs typeface="Segoe UI" panose="020B0502040204020203" pitchFamily="34" charset="0"/>
              </a:rPr>
              <a:t>   www.htss.ro</a:t>
            </a:r>
          </a:p>
        </p:txBody>
      </p:sp>
      <p:cxnSp>
        <p:nvCxnSpPr>
          <p:cNvPr id="20" name="Straight Connector 19"/>
          <p:cNvCxnSpPr/>
          <p:nvPr/>
        </p:nvCxnSpPr>
        <p:spPr>
          <a:xfrm flipH="1">
            <a:off x="228600" y="7609651"/>
            <a:ext cx="6400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7415" y="7037304"/>
            <a:ext cx="2086984" cy="424629"/>
          </a:xfrm>
          <a:prstGeom prst="rect">
            <a:avLst/>
          </a:prstGeom>
          <a:noFill/>
          <a:ln>
            <a:noFill/>
          </a:ln>
        </p:spPr>
        <p:txBody>
          <a:bodyPr wrap="square" lIns="137160" tIns="137160" rIns="137160" bIns="137160" rtlCol="0">
            <a:noAutofit/>
          </a:bodyPr>
          <a:lstStyle/>
          <a:p>
            <a:pPr>
              <a:spcBef>
                <a:spcPts val="600"/>
              </a:spcBef>
            </a:pPr>
            <a:r>
              <a:rPr lang="en-US" sz="900" b="1" dirty="0">
                <a:latin typeface="Segoe UI" panose="020B0502040204020203" pitchFamily="34" charset="0"/>
                <a:ea typeface="Segoe UI" panose="020B0502040204020203" pitchFamily="34" charset="0"/>
                <a:cs typeface="Segoe UI" panose="020B0502040204020203" pitchFamily="34" charset="0"/>
              </a:rPr>
              <a:t>Future business decision are based on evidence  </a:t>
            </a:r>
            <a:br>
              <a:rPr lang="en-US" sz="950" b="1" dirty="0">
                <a:latin typeface="Segoe UI" panose="020B0502040204020203" pitchFamily="34" charset="0"/>
                <a:ea typeface="Segoe UI" panose="020B0502040204020203" pitchFamily="34" charset="0"/>
                <a:cs typeface="Segoe UI" panose="020B0502040204020203" pitchFamily="34" charset="0"/>
              </a:rPr>
            </a:br>
            <a:endParaRPr lang="en-US" sz="800"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107415" y="5859055"/>
            <a:ext cx="2086984" cy="1178866"/>
          </a:xfrm>
          <a:prstGeom prst="rect">
            <a:avLst/>
          </a:prstGeom>
          <a:noFill/>
          <a:ln>
            <a:noFill/>
          </a:ln>
        </p:spPr>
        <p:txBody>
          <a:bodyPr wrap="square" lIns="137160" tIns="137160" rIns="137160" bIns="137160" rtlCol="0">
            <a:noAutofit/>
          </a:bodyPr>
          <a:lstStyle/>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In-depth customer profiling</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Macro and micro analysis</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Continuous customer Life- cycle analysis</a:t>
            </a:r>
          </a:p>
        </p:txBody>
      </p:sp>
      <p:sp>
        <p:nvSpPr>
          <p:cNvPr id="21" name="TextBox 20"/>
          <p:cNvSpPr txBox="1"/>
          <p:nvPr/>
        </p:nvSpPr>
        <p:spPr>
          <a:xfrm>
            <a:off x="2393607" y="7037304"/>
            <a:ext cx="2086985" cy="424629"/>
          </a:xfrm>
          <a:prstGeom prst="rect">
            <a:avLst/>
          </a:prstGeom>
          <a:noFill/>
          <a:ln>
            <a:noFill/>
          </a:ln>
        </p:spPr>
        <p:txBody>
          <a:bodyPr wrap="square" lIns="137160" tIns="137160" rIns="137160" bIns="137160" rtlCol="0">
            <a:noAutofit/>
          </a:bodyPr>
          <a:lstStyle/>
          <a:p>
            <a:pPr>
              <a:spcBef>
                <a:spcPts val="600"/>
              </a:spcBef>
            </a:pPr>
            <a:r>
              <a:rPr lang="en-US" sz="900" b="1" dirty="0">
                <a:latin typeface="Segoe UI" panose="020B0502040204020203" pitchFamily="34" charset="0"/>
                <a:ea typeface="Segoe UI" panose="020B0502040204020203" pitchFamily="34" charset="0"/>
                <a:cs typeface="Segoe UI" panose="020B0502040204020203" pitchFamily="34" charset="0"/>
              </a:rPr>
              <a:t>Efficient and clear communication</a:t>
            </a:r>
            <a:br>
              <a:rPr lang="en-US" sz="950" b="1" dirty="0">
                <a:latin typeface="Segoe UI" panose="020B0502040204020203" pitchFamily="34" charset="0"/>
                <a:ea typeface="Segoe UI" panose="020B0502040204020203" pitchFamily="34" charset="0"/>
                <a:cs typeface="Segoe UI" panose="020B0502040204020203" pitchFamily="34" charset="0"/>
              </a:rPr>
            </a:br>
            <a:endParaRPr lang="en-US" sz="800" dirty="0">
              <a:latin typeface="Segoe UI" panose="020B0502040204020203" pitchFamily="34" charset="0"/>
              <a:ea typeface="Segoe UI" panose="020B0502040204020203" pitchFamily="34" charset="0"/>
              <a:cs typeface="Segoe UI" panose="020B0502040204020203" pitchFamily="34" charset="0"/>
            </a:endParaRPr>
          </a:p>
        </p:txBody>
      </p:sp>
      <p:sp>
        <p:nvSpPr>
          <p:cNvPr id="22" name="TextBox 21"/>
          <p:cNvSpPr txBox="1"/>
          <p:nvPr/>
        </p:nvSpPr>
        <p:spPr>
          <a:xfrm>
            <a:off x="2393608" y="5859055"/>
            <a:ext cx="2086984" cy="1178866"/>
          </a:xfrm>
          <a:prstGeom prst="rect">
            <a:avLst/>
          </a:prstGeom>
          <a:noFill/>
          <a:ln>
            <a:noFill/>
          </a:ln>
        </p:spPr>
        <p:txBody>
          <a:bodyPr wrap="square" lIns="137160" tIns="137160" rIns="137160" bIns="137160" rtlCol="0">
            <a:noAutofit/>
          </a:bodyPr>
          <a:lstStyle/>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Intelligent and insightful recommendations</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Targeted and predictable campaigns</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Continuous learning and improvement</a:t>
            </a:r>
          </a:p>
          <a:p>
            <a:pPr marL="171450" indent="-171450">
              <a:spcBef>
                <a:spcPts val="600"/>
              </a:spcBef>
              <a:buFont typeface="Arial" panose="020B0604020202020204" pitchFamily="34" charset="0"/>
              <a:buChar char="•"/>
            </a:pP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23" name="TextBox 22"/>
          <p:cNvSpPr txBox="1"/>
          <p:nvPr/>
        </p:nvSpPr>
        <p:spPr>
          <a:xfrm>
            <a:off x="4679801" y="7037304"/>
            <a:ext cx="2078349" cy="424629"/>
          </a:xfrm>
          <a:prstGeom prst="rect">
            <a:avLst/>
          </a:prstGeom>
          <a:noFill/>
          <a:ln>
            <a:noFill/>
          </a:ln>
        </p:spPr>
        <p:txBody>
          <a:bodyPr wrap="square" lIns="137160" tIns="137160" rIns="137160" bIns="137160" rtlCol="0">
            <a:noAutofit/>
          </a:bodyPr>
          <a:lstStyle/>
          <a:p>
            <a:pPr>
              <a:spcBef>
                <a:spcPts val="600"/>
              </a:spcBef>
            </a:pPr>
            <a:r>
              <a:rPr lang="en-US" sz="900" b="1" dirty="0">
                <a:latin typeface="Segoe UI" panose="020B0502040204020203" pitchFamily="34" charset="0"/>
                <a:ea typeface="Segoe UI" panose="020B0502040204020203" pitchFamily="34" charset="0"/>
                <a:cs typeface="Segoe UI" panose="020B0502040204020203" pitchFamily="34" charset="0"/>
              </a:rPr>
              <a:t>Maximum optimization of costs</a:t>
            </a:r>
            <a:br>
              <a:rPr lang="en-US" sz="950" b="1" dirty="0">
                <a:latin typeface="Segoe UI" panose="020B0502040204020203" pitchFamily="34" charset="0"/>
                <a:ea typeface="Segoe UI" panose="020B0502040204020203" pitchFamily="34" charset="0"/>
                <a:cs typeface="Segoe UI" panose="020B0502040204020203" pitchFamily="34" charset="0"/>
              </a:rPr>
            </a:br>
            <a:endParaRPr lang="en-US" sz="800" dirty="0">
              <a:latin typeface="Segoe UI" panose="020B0502040204020203" pitchFamily="34" charset="0"/>
              <a:ea typeface="Segoe UI" panose="020B0502040204020203" pitchFamily="34" charset="0"/>
              <a:cs typeface="Segoe UI" panose="020B0502040204020203" pitchFamily="34" charset="0"/>
            </a:endParaRPr>
          </a:p>
        </p:txBody>
      </p:sp>
      <p:sp>
        <p:nvSpPr>
          <p:cNvPr id="24" name="TextBox 23"/>
          <p:cNvSpPr txBox="1"/>
          <p:nvPr/>
        </p:nvSpPr>
        <p:spPr>
          <a:xfrm>
            <a:off x="4679800" y="5859055"/>
            <a:ext cx="2078351" cy="1178866"/>
          </a:xfrm>
          <a:prstGeom prst="rect">
            <a:avLst/>
          </a:prstGeom>
          <a:noFill/>
          <a:ln>
            <a:noFill/>
          </a:ln>
        </p:spPr>
        <p:txBody>
          <a:bodyPr wrap="square" lIns="137160" tIns="137160" rIns="137160" bIns="137160" rtlCol="0">
            <a:noAutofit/>
          </a:bodyPr>
          <a:lstStyle/>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Efficient prediction of needed resources</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Continuous adaptation to the market</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Risks minimization</a:t>
            </a:r>
          </a:p>
          <a:p>
            <a:pPr marL="171450" indent="-171450">
              <a:spcBef>
                <a:spcPts val="600"/>
              </a:spcBef>
              <a:buFont typeface="Arial" panose="020B0604020202020204" pitchFamily="34" charset="0"/>
              <a:buChar char="•"/>
            </a:pP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107415" y="784461"/>
            <a:ext cx="3529298" cy="1722305"/>
          </a:xfrm>
          <a:prstGeom prst="rect">
            <a:avLst/>
          </a:prstGeom>
        </p:spPr>
        <p:txBody>
          <a:bodyPr wrap="square" anchor="b">
            <a:noAutofit/>
          </a:bodyPr>
          <a:lstStyle/>
          <a:p>
            <a:pPr>
              <a:lnSpc>
                <a:spcPct val="90000"/>
              </a:lnSpc>
              <a:spcBef>
                <a:spcPts val="300"/>
              </a:spcBef>
            </a:pPr>
            <a:r>
              <a:rPr lang="en-US" sz="24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Drive better decision through </a:t>
            </a:r>
            <a:r>
              <a:rPr lang="en-US" sz="2400" dirty="0" err="1">
                <a:solidFill>
                  <a:schemeClr val="accent1"/>
                </a:solidFill>
                <a:latin typeface="Segoe UI Light" panose="020B0502040204020203" pitchFamily="34" charset="0"/>
                <a:ea typeface="Segoe UI" panose="020B0502040204020203" pitchFamily="34" charset="0"/>
                <a:cs typeface="Segoe UI" panose="020B0502040204020203" pitchFamily="34" charset="0"/>
              </a:rPr>
              <a:t>DataKlas</a:t>
            </a:r>
            <a:r>
              <a:rPr lang="en-US" sz="24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 Predictive, a solution that learns from the past to predict the future. </a:t>
            </a:r>
            <a:endPar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endParaRPr>
          </a:p>
        </p:txBody>
      </p:sp>
      <p:pic>
        <p:nvPicPr>
          <p:cNvPr id="28" name="Substituent imagine 2">
            <a:extLst>
              <a:ext uri="{FF2B5EF4-FFF2-40B4-BE49-F238E27FC236}">
                <a16:creationId xmlns:a16="http://schemas.microsoft.com/office/drawing/2014/main" id="{89CF0F16-9E7A-4727-8BD9-0D90534ABE02}"/>
              </a:ext>
            </a:extLst>
          </p:cNvPr>
          <p:cNvPicPr>
            <a:picLocks noGrp="1" noChangeAspect="1"/>
          </p:cNvPicPr>
          <p:nvPr/>
        </p:nvPicPr>
        <p:blipFill>
          <a:blip r:embed="rId4" cstate="print">
            <a:extLst>
              <a:ext uri="{28A0092B-C50C-407E-A947-70E740481C1C}">
                <a14:useLocalDpi xmlns:a14="http://schemas.microsoft.com/office/drawing/2010/main" val="0"/>
              </a:ext>
            </a:extLst>
          </a:blip>
          <a:srcRect t="4429" b="4429"/>
          <a:stretch>
            <a:fillRect/>
          </a:stretch>
        </p:blipFill>
        <p:spPr>
          <a:xfrm>
            <a:off x="323627" y="192670"/>
            <a:ext cx="1714723" cy="448706"/>
          </a:xfrm>
          <a:prstGeom prst="rect">
            <a:avLst/>
          </a:prstGeom>
        </p:spPr>
      </p:pic>
      <p:pic>
        <p:nvPicPr>
          <p:cNvPr id="32" name="Substituent imagine 2">
            <a:extLst>
              <a:ext uri="{FF2B5EF4-FFF2-40B4-BE49-F238E27FC236}">
                <a16:creationId xmlns:a16="http://schemas.microsoft.com/office/drawing/2014/main" id="{000A646E-2E36-4F0B-84F3-F24D156C1687}"/>
              </a:ext>
            </a:extLst>
          </p:cNvPr>
          <p:cNvPicPr>
            <a:picLocks noGrp="1" noChangeAspect="1"/>
          </p:cNvPicPr>
          <p:nvPr/>
        </p:nvPicPr>
        <p:blipFill>
          <a:blip r:embed="rId4" cstate="print">
            <a:extLst>
              <a:ext uri="{28A0092B-C50C-407E-A947-70E740481C1C}">
                <a14:useLocalDpi xmlns:a14="http://schemas.microsoft.com/office/drawing/2010/main" val="0"/>
              </a:ext>
            </a:extLst>
          </a:blip>
          <a:srcRect t="4429" b="4429"/>
          <a:stretch>
            <a:fillRect/>
          </a:stretch>
        </p:blipFill>
        <p:spPr>
          <a:xfrm>
            <a:off x="5158634" y="8498682"/>
            <a:ext cx="1349010" cy="353007"/>
          </a:xfrm>
          <a:prstGeom prst="rect">
            <a:avLst/>
          </a:prstGeom>
        </p:spPr>
      </p:pic>
    </p:spTree>
    <p:extLst>
      <p:ext uri="{BB962C8B-B14F-4D97-AF65-F5344CB8AC3E}">
        <p14:creationId xmlns:p14="http://schemas.microsoft.com/office/powerpoint/2010/main" val="77491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4400748" y="1045726"/>
            <a:ext cx="2228652" cy="3565526"/>
          </a:xfrm>
          <a:prstGeom prst="rect">
            <a:avLst/>
          </a:prstGeom>
          <a:solidFill>
            <a:schemeClr val="bg1">
              <a:lumMod val="95000"/>
            </a:schemeClr>
          </a:solidFill>
          <a:ln>
            <a:noFill/>
          </a:ln>
        </p:spPr>
        <p:txBody>
          <a:bodyPr wrap="square" lIns="137160" tIns="137160" rIns="137160" bIns="137160" rtlCol="0">
            <a:noAutofit/>
          </a:bodyPr>
          <a:lstStyle/>
          <a:p>
            <a:pPr>
              <a:spcBef>
                <a:spcPts val="600"/>
              </a:spcBef>
            </a:pPr>
            <a:r>
              <a:rPr lang="en-US" sz="1050" b="1" dirty="0">
                <a:latin typeface="Segoe UI" panose="020B0502040204020203" pitchFamily="34" charset="0"/>
                <a:ea typeface="Segoe UI" panose="020B0502040204020203" pitchFamily="34" charset="0"/>
                <a:cs typeface="Segoe UI" panose="020B0502040204020203" pitchFamily="34" charset="0"/>
              </a:rPr>
              <a:t>Our promise to you</a:t>
            </a:r>
          </a:p>
          <a:p>
            <a:pPr>
              <a:spcBef>
                <a:spcPts val="600"/>
              </a:spcBef>
            </a:pPr>
            <a:r>
              <a:rPr lang="en-US" sz="900" dirty="0" err="1">
                <a:latin typeface="Segoe UI" panose="020B0502040204020203" pitchFamily="34" charset="0"/>
                <a:ea typeface="Segoe UI" panose="020B0502040204020203" pitchFamily="34" charset="0"/>
                <a:cs typeface="Segoe UI" panose="020B0502040204020203" pitchFamily="34" charset="0"/>
              </a:rPr>
              <a:t>DataKlas</a:t>
            </a:r>
            <a:r>
              <a:rPr lang="en-US" sz="900" dirty="0">
                <a:latin typeface="Segoe UI" panose="020B0502040204020203" pitchFamily="34" charset="0"/>
                <a:ea typeface="Segoe UI" panose="020B0502040204020203" pitchFamily="34" charset="0"/>
                <a:cs typeface="Segoe UI" panose="020B0502040204020203" pitchFamily="34" charset="0"/>
              </a:rPr>
              <a:t> Predictive offers the most powerful and advances end-to-end solutions for retention, upselling, crossline and predictive analytics in general, regardless of target industry.</a:t>
            </a:r>
          </a:p>
          <a:p>
            <a:pPr>
              <a:spcBef>
                <a:spcPts val="600"/>
              </a:spcBef>
            </a:pPr>
            <a:r>
              <a:rPr lang="en-US" sz="1050" b="1" dirty="0">
                <a:latin typeface="Segoe UI" panose="020B0502040204020203" pitchFamily="34" charset="0"/>
                <a:ea typeface="Segoe UI" panose="020B0502040204020203" pitchFamily="34" charset="0"/>
                <a:cs typeface="Segoe UI" panose="020B0502040204020203" pitchFamily="34" charset="0"/>
              </a:rPr>
              <a:t>An offer to get you started</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Run a pilot predictive experiment in your specific industry and obtain viable results almost instantly</a:t>
            </a:r>
          </a:p>
          <a:p>
            <a:pPr marL="171450" indent="-171450">
              <a:spcBef>
                <a:spcPts val="600"/>
              </a:spcBef>
              <a:buFont typeface="Arial" panose="020B0604020202020204" pitchFamily="34" charset="0"/>
              <a:buChar char="•"/>
            </a:pPr>
            <a:r>
              <a:rPr lang="en-US" sz="900" dirty="0" err="1">
                <a:latin typeface="Segoe UI" panose="020B0502040204020203" pitchFamily="34" charset="0"/>
                <a:ea typeface="Segoe UI" panose="020B0502040204020203" pitchFamily="34" charset="0"/>
                <a:cs typeface="Segoe UI" panose="020B0502040204020203" pitchFamily="34" charset="0"/>
              </a:rPr>
              <a:t>DataKlas</a:t>
            </a:r>
            <a:r>
              <a:rPr lang="en-US" sz="900" dirty="0">
                <a:latin typeface="Segoe UI" panose="020B0502040204020203" pitchFamily="34" charset="0"/>
                <a:ea typeface="Segoe UI" panose="020B0502040204020203" pitchFamily="34" charset="0"/>
                <a:cs typeface="Segoe UI" panose="020B0502040204020203" pitchFamily="34" charset="0"/>
              </a:rPr>
              <a:t> Predictive is build by Artificial Intelligence researches and experienced business annalists</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Our full range of predictive services have been thoroughly tasted in multiple horizonal and vertical industries</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Finally, our offer consist of full range of business predictive analytics tools</a:t>
            </a:r>
          </a:p>
          <a:p>
            <a:pPr marL="171450" indent="-171450">
              <a:spcBef>
                <a:spcPts val="600"/>
              </a:spcBef>
              <a:buFont typeface="Arial" panose="020B0604020202020204" pitchFamily="34" charset="0"/>
              <a:buChar char="•"/>
            </a:pP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39" name="TextBox 38"/>
          <p:cNvSpPr txBox="1"/>
          <p:nvPr/>
        </p:nvSpPr>
        <p:spPr>
          <a:xfrm>
            <a:off x="67251" y="89044"/>
            <a:ext cx="6690901" cy="780180"/>
          </a:xfrm>
          <a:prstGeom prst="rect">
            <a:avLst/>
          </a:prstGeom>
          <a:noFill/>
          <a:ln>
            <a:noFill/>
          </a:ln>
        </p:spPr>
        <p:txBody>
          <a:bodyPr wrap="square" lIns="137160" tIns="137160" rIns="137160" bIns="137160" rtlCol="0">
            <a:noAutofit/>
          </a:bodyPr>
          <a:lstStyle/>
          <a:p>
            <a:pPr>
              <a:spcBef>
                <a:spcPts val="600"/>
              </a:spcBef>
            </a:pPr>
            <a:r>
              <a:rPr lang="en-US" sz="2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State-of-the-art business predictive analytics on Microsoft Artificial Intelligence technologies</a:t>
            </a:r>
          </a:p>
        </p:txBody>
      </p:sp>
      <p:sp>
        <p:nvSpPr>
          <p:cNvPr id="49" name="TextBox 48"/>
          <p:cNvSpPr txBox="1"/>
          <p:nvPr/>
        </p:nvSpPr>
        <p:spPr>
          <a:xfrm>
            <a:off x="98780" y="8502706"/>
            <a:ext cx="5059854" cy="410065"/>
          </a:xfrm>
          <a:prstGeom prst="rect">
            <a:avLst/>
          </a:prstGeom>
          <a:noFill/>
          <a:ln>
            <a:noFill/>
          </a:ln>
        </p:spPr>
        <p:txBody>
          <a:bodyPr wrap="square" lIns="137160" tIns="137160" rIns="137160" bIns="137160" rtlCol="0" anchor="b">
            <a:noAutofit/>
          </a:bodyPr>
          <a:lstStyle/>
          <a:p>
            <a:pPr>
              <a:spcBef>
                <a:spcPts val="600"/>
              </a:spcBef>
            </a:pPr>
            <a:r>
              <a:rPr lang="en-US" sz="1000">
                <a:latin typeface="Segoe UI" panose="020B0502040204020203" pitchFamily="34" charset="0"/>
                <a:ea typeface="Segoe UI" panose="020B0502040204020203" pitchFamily="34" charset="0"/>
                <a:cs typeface="Segoe UI" panose="020B0502040204020203" pitchFamily="34" charset="0"/>
              </a:rPr>
              <a:t>© 20XX Hight-Tech Systems &amp; Solutions</a:t>
            </a:r>
            <a:r>
              <a:rPr lang="en-US" sz="1000">
                <a:solidFill>
                  <a:schemeClr val="tx1">
                    <a:lumMod val="20000"/>
                    <a:lumOff val="80000"/>
                  </a:schemeClr>
                </a:solidFill>
                <a:latin typeface="Segoe UI" panose="020B0502040204020203" pitchFamily="34" charset="0"/>
                <a:ea typeface="Segoe UI" panose="020B0502040204020203" pitchFamily="34" charset="0"/>
                <a:cs typeface="Segoe UI" panose="020B0502040204020203" pitchFamily="34" charset="0"/>
              </a:rPr>
              <a:t>|</a:t>
            </a:r>
            <a:r>
              <a:rPr lang="en-US" sz="1000">
                <a:latin typeface="Segoe UI" panose="020B0502040204020203" pitchFamily="34" charset="0"/>
                <a:ea typeface="Segoe UI" panose="020B0502040204020203" pitchFamily="34" charset="0"/>
                <a:cs typeface="Segoe UI" panose="020B0502040204020203" pitchFamily="34" charset="0"/>
              </a:rPr>
              <a:t>   www.htss.ro</a:t>
            </a:r>
            <a:endParaRPr lang="en-US" sz="10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7" name="Straight Connector 16"/>
          <p:cNvCxnSpPr/>
          <p:nvPr/>
        </p:nvCxnSpPr>
        <p:spPr>
          <a:xfrm flipH="1">
            <a:off x="228600" y="8326202"/>
            <a:ext cx="6400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51977" y="992415"/>
            <a:ext cx="3184513" cy="1303283"/>
          </a:xfrm>
          <a:prstGeom prst="rect">
            <a:avLst/>
          </a:prstGeom>
          <a:noFill/>
          <a:ln>
            <a:noFill/>
          </a:ln>
        </p:spPr>
        <p:txBody>
          <a:bodyPr wrap="square" lIns="137160" tIns="137160" rIns="137160" bIns="137160" rtlCol="0">
            <a:noAutofit/>
          </a:bodyPr>
          <a:lstStyle/>
          <a:p>
            <a:pPr>
              <a:spcBef>
                <a:spcPts val="600"/>
              </a:spcBef>
            </a:pPr>
            <a: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Proof &amp; Statistics</a:t>
            </a:r>
            <a:endParaRPr lang="en-US" sz="1200" dirty="0">
              <a:latin typeface="Segoe UI" panose="020B0502040204020203" pitchFamily="34" charset="0"/>
              <a:ea typeface="Segoe UI" panose="020B0502040204020203" pitchFamily="34" charset="0"/>
              <a:cs typeface="Segoe UI" panose="020B0502040204020203" pitchFamily="34" charset="0"/>
            </a:endParaRP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Beyond state-of-the-art customer churn prediction with over 90% recall rate</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Real time business predictions on hundreds of millions transactions</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Disruptive business impact both on revenues and cost streams</a:t>
            </a:r>
          </a:p>
          <a:p>
            <a:pPr marL="171450" indent="-171450">
              <a:spcBef>
                <a:spcPts val="600"/>
              </a:spcBef>
              <a:buFont typeface="Arial" panose="020B0604020202020204" pitchFamily="34" charset="0"/>
              <a:buChar char="•"/>
            </a:pP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951977" y="2272860"/>
            <a:ext cx="3184513" cy="1918140"/>
          </a:xfrm>
          <a:prstGeom prst="rect">
            <a:avLst/>
          </a:prstGeom>
          <a:noFill/>
          <a:ln>
            <a:noFill/>
          </a:ln>
        </p:spPr>
        <p:txBody>
          <a:bodyPr wrap="square" lIns="137160" tIns="137160" rIns="137160" bIns="137160" rtlCol="0">
            <a:noAutofit/>
          </a:bodyPr>
          <a:lstStyle/>
          <a:p>
            <a:pPr>
              <a:lnSpc>
                <a:spcPct val="90000"/>
              </a:lnSpc>
              <a:spcBef>
                <a:spcPts val="600"/>
              </a:spcBef>
            </a:pPr>
            <a: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Proof &amp; Statistics of </a:t>
            </a:r>
            <a:r>
              <a:rPr lang="en-US" sz="1200" dirty="0" err="1">
                <a:solidFill>
                  <a:schemeClr val="accent1"/>
                </a:solidFill>
                <a:latin typeface="Segoe UI Light" panose="020B0502040204020203" pitchFamily="34" charset="0"/>
                <a:ea typeface="Segoe UI" panose="020B0502040204020203" pitchFamily="34" charset="0"/>
                <a:cs typeface="Segoe UI" panose="020B0502040204020203" pitchFamily="34" charset="0"/>
              </a:rPr>
              <a:t>DataKlas</a:t>
            </a:r>
            <a: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 Predictive and  Microsoft ML, CNTK and Azure</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Microsoft </a:t>
            </a:r>
            <a:r>
              <a:rPr lang="en-US" sz="900" dirty="0" err="1">
                <a:latin typeface="Segoe UI" panose="020B0502040204020203" pitchFamily="34" charset="0"/>
                <a:ea typeface="Segoe UI" panose="020B0502040204020203" pitchFamily="34" charset="0"/>
                <a:cs typeface="Segoe UI" panose="020B0502040204020203" pitchFamily="34" charset="0"/>
              </a:rPr>
              <a:t>RevoScalaR</a:t>
            </a:r>
            <a:r>
              <a:rPr lang="en-US" sz="900" dirty="0">
                <a:latin typeface="Segoe UI" panose="020B0502040204020203" pitchFamily="34" charset="0"/>
                <a:ea typeface="Segoe UI" panose="020B0502040204020203" pitchFamily="34" charset="0"/>
                <a:cs typeface="Segoe UI" panose="020B0502040204020203" pitchFamily="34" charset="0"/>
              </a:rPr>
              <a:t> leverages our R scripting and CNTK deep learning models with a versatility of Big-Data Processing Microsoft </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Hundreds of deep learning models trained and operationalized on Azure ML Servers provide parallel solutions for recommender, churn, segmentation inference </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AI deployed production lighting fast</a:t>
            </a:r>
          </a:p>
        </p:txBody>
      </p:sp>
      <p:sp>
        <p:nvSpPr>
          <p:cNvPr id="20" name="TextBox 19"/>
          <p:cNvSpPr txBox="1"/>
          <p:nvPr/>
        </p:nvSpPr>
        <p:spPr>
          <a:xfrm>
            <a:off x="993558" y="4067740"/>
            <a:ext cx="3184513" cy="1303283"/>
          </a:xfrm>
          <a:prstGeom prst="rect">
            <a:avLst/>
          </a:prstGeom>
          <a:noFill/>
          <a:ln>
            <a:noFill/>
          </a:ln>
        </p:spPr>
        <p:txBody>
          <a:bodyPr wrap="square" lIns="137160" tIns="137160" rIns="137160" bIns="137160" rtlCol="0">
            <a:noAutofit/>
          </a:bodyPr>
          <a:lstStyle/>
          <a:p>
            <a:pPr>
              <a:lnSpc>
                <a:spcPct val="90000"/>
              </a:lnSpc>
              <a:spcBef>
                <a:spcPts val="600"/>
              </a:spcBef>
            </a:pPr>
            <a: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Proof &amp; Statistics of </a:t>
            </a:r>
            <a:r>
              <a:rPr lang="en-US" sz="1200" dirty="0" err="1">
                <a:solidFill>
                  <a:schemeClr val="accent1"/>
                </a:solidFill>
                <a:latin typeface="Segoe UI Light" panose="020B0502040204020203" pitchFamily="34" charset="0"/>
                <a:ea typeface="Segoe UI" panose="020B0502040204020203" pitchFamily="34" charset="0"/>
                <a:cs typeface="Segoe UI" panose="020B0502040204020203" pitchFamily="34" charset="0"/>
              </a:rPr>
              <a:t>DataKlas</a:t>
            </a:r>
            <a: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 Predictive and  Microsoft ML, CNTK and Azure</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Microsoft CNTK enables </a:t>
            </a:r>
            <a:r>
              <a:rPr lang="en-US" sz="900" dirty="0" err="1">
                <a:latin typeface="Segoe UI" panose="020B0502040204020203" pitchFamily="34" charset="0"/>
                <a:ea typeface="Segoe UI" panose="020B0502040204020203" pitchFamily="34" charset="0"/>
                <a:cs typeface="Segoe UI" panose="020B0502040204020203" pitchFamily="34" charset="0"/>
              </a:rPr>
              <a:t>DataKlas</a:t>
            </a:r>
            <a:r>
              <a:rPr lang="en-US" sz="900" dirty="0">
                <a:latin typeface="Segoe UI" panose="020B0502040204020203" pitchFamily="34" charset="0"/>
                <a:ea typeface="Segoe UI" panose="020B0502040204020203" pitchFamily="34" charset="0"/>
                <a:cs typeface="Segoe UI" panose="020B0502040204020203" pitchFamily="34" charset="0"/>
              </a:rPr>
              <a:t> Predictive to adopt new state-of-the-art and beyond research in no time</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Later 2017 deep learning research already adopted</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Final customer benefits from most powerful and recent research in Predictive Analytics</a:t>
            </a:r>
          </a:p>
          <a:p>
            <a:pPr marL="171450" indent="-171450">
              <a:spcBef>
                <a:spcPts val="600"/>
              </a:spcBef>
              <a:buFont typeface="Arial" panose="020B0604020202020204" pitchFamily="34" charset="0"/>
              <a:buChar char="•"/>
            </a:pPr>
            <a:endParaRPr lang="en-US" sz="900" dirty="0">
              <a:latin typeface="Segoe UI" panose="020B0502040204020203" pitchFamily="34" charset="0"/>
              <a:ea typeface="Segoe UI" panose="020B0502040204020203" pitchFamily="34" charset="0"/>
              <a:cs typeface="Segoe UI" panose="020B0502040204020203" pitchFamily="34" charset="0"/>
            </a:endParaRPr>
          </a:p>
        </p:txBody>
      </p:sp>
      <p:sp>
        <p:nvSpPr>
          <p:cNvPr id="21" name="TextBox 20"/>
          <p:cNvSpPr txBox="1"/>
          <p:nvPr/>
        </p:nvSpPr>
        <p:spPr>
          <a:xfrm>
            <a:off x="111370" y="6137202"/>
            <a:ext cx="6518030" cy="310226"/>
          </a:xfrm>
          <a:prstGeom prst="rect">
            <a:avLst/>
          </a:prstGeom>
          <a:noFill/>
          <a:ln>
            <a:noFill/>
          </a:ln>
        </p:spPr>
        <p:txBody>
          <a:bodyPr wrap="square" lIns="137160" tIns="137160" rIns="137160" bIns="137160" rtlCol="0">
            <a:noAutofit/>
          </a:bodyPr>
          <a:lstStyle/>
          <a:p>
            <a:pPr>
              <a:lnSpc>
                <a:spcPct val="90000"/>
              </a:lnSpc>
              <a:spcBef>
                <a:spcPts val="600"/>
              </a:spcBef>
            </a:pPr>
            <a: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Based on our technical and scientific approach, </a:t>
            </a:r>
            <a:r>
              <a:rPr lang="en-US" sz="1200" dirty="0" err="1">
                <a:solidFill>
                  <a:schemeClr val="accent1"/>
                </a:solidFill>
                <a:latin typeface="Segoe UI Light" panose="020B0502040204020203" pitchFamily="34" charset="0"/>
                <a:ea typeface="Segoe UI" panose="020B0502040204020203" pitchFamily="34" charset="0"/>
                <a:cs typeface="Segoe UI" panose="020B0502040204020203" pitchFamily="34" charset="0"/>
              </a:rPr>
              <a:t>DataKlas</a:t>
            </a:r>
            <a: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 Predictive provides beyond state-of-the-art and will continue to provide so  </a:t>
            </a:r>
            <a:endParaRPr lang="en-US" sz="800" dirty="0">
              <a:latin typeface="Segoe UI" panose="020B0502040204020203" pitchFamily="34" charset="0"/>
              <a:ea typeface="Segoe UI" panose="020B0502040204020203" pitchFamily="34" charset="0"/>
              <a:cs typeface="Segoe UI" panose="020B0502040204020203" pitchFamily="34" charset="0"/>
            </a:endParaRPr>
          </a:p>
        </p:txBody>
      </p:sp>
      <p:sp>
        <p:nvSpPr>
          <p:cNvPr id="22" name="TextBox 21"/>
          <p:cNvSpPr txBox="1"/>
          <p:nvPr/>
        </p:nvSpPr>
        <p:spPr>
          <a:xfrm>
            <a:off x="111370" y="7295785"/>
            <a:ext cx="6518030" cy="424613"/>
          </a:xfrm>
          <a:prstGeom prst="rect">
            <a:avLst/>
          </a:prstGeom>
          <a:noFill/>
          <a:ln>
            <a:noFill/>
          </a:ln>
        </p:spPr>
        <p:txBody>
          <a:bodyPr wrap="square" lIns="137160" tIns="137160" rIns="137160" bIns="137160" rtlCol="0">
            <a:noAutofit/>
          </a:bodyPr>
          <a:lstStyle/>
          <a:p>
            <a:pPr>
              <a:lnSpc>
                <a:spcPct val="90000"/>
              </a:lnSpc>
              <a:spcBef>
                <a:spcPts val="600"/>
              </a:spcBef>
            </a:pPr>
            <a: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Why </a:t>
            </a:r>
            <a:r>
              <a:rPr lang="en-US" sz="1200" dirty="0" err="1">
                <a:solidFill>
                  <a:schemeClr val="accent1"/>
                </a:solidFill>
                <a:latin typeface="Segoe UI Light" panose="020B0502040204020203" pitchFamily="34" charset="0"/>
                <a:ea typeface="Segoe UI" panose="020B0502040204020203" pitchFamily="34" charset="0"/>
                <a:cs typeface="Segoe UI" panose="020B0502040204020203" pitchFamily="34" charset="0"/>
              </a:rPr>
              <a:t>DataKlas</a:t>
            </a:r>
            <a:r>
              <a:rPr lang="en-US" sz="1200"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 Predictive?</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23" name="Straight Connector 22"/>
          <p:cNvCxnSpPr/>
          <p:nvPr/>
        </p:nvCxnSpPr>
        <p:spPr>
          <a:xfrm flipH="1">
            <a:off x="240122" y="6065266"/>
            <a:ext cx="6400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214" y="5479058"/>
            <a:ext cx="6400800" cy="74032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pPr>
            <a:r>
              <a:rPr lang="en-US" sz="1400" b="1" dirty="0">
                <a:solidFill>
                  <a:srgbClr val="FF0000"/>
                </a:solidFill>
                <a:latin typeface="Segoe UI" panose="020B0502040204020203" pitchFamily="34" charset="0"/>
                <a:ea typeface="Segoe UI" panose="020B0502040204020203" pitchFamily="34" charset="0"/>
                <a:cs typeface="Segoe UI" panose="020B0502040204020203" pitchFamily="34" charset="0"/>
              </a:rPr>
              <a:t>Box 23: &lt;image or diagram of joint solution&gt;</a:t>
            </a:r>
          </a:p>
        </p:txBody>
      </p:sp>
      <p:sp>
        <p:nvSpPr>
          <p:cNvPr id="16" name="Freeform 18"/>
          <p:cNvSpPr>
            <a:spLocks noEditPoints="1"/>
          </p:cNvSpPr>
          <p:nvPr/>
        </p:nvSpPr>
        <p:spPr bwMode="black">
          <a:xfrm>
            <a:off x="314569" y="1095417"/>
            <a:ext cx="457200" cy="54864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4" name="Freeform 81"/>
          <p:cNvSpPr>
            <a:spLocks/>
          </p:cNvSpPr>
          <p:nvPr/>
        </p:nvSpPr>
        <p:spPr bwMode="black">
          <a:xfrm>
            <a:off x="313031" y="2545809"/>
            <a:ext cx="465236" cy="633476"/>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7" name="Freeform 25"/>
          <p:cNvSpPr>
            <a:spLocks noEditPoints="1"/>
          </p:cNvSpPr>
          <p:nvPr/>
        </p:nvSpPr>
        <p:spPr bwMode="black">
          <a:xfrm>
            <a:off x="352132" y="4286017"/>
            <a:ext cx="467716" cy="468255"/>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chemeClr val="accent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5" name="TextBox 24"/>
          <p:cNvSpPr txBox="1"/>
          <p:nvPr/>
        </p:nvSpPr>
        <p:spPr>
          <a:xfrm>
            <a:off x="164522" y="6659480"/>
            <a:ext cx="6518030" cy="866878"/>
          </a:xfrm>
          <a:prstGeom prst="rect">
            <a:avLst/>
          </a:prstGeom>
          <a:noFill/>
          <a:ln>
            <a:noFill/>
          </a:ln>
        </p:spPr>
        <p:txBody>
          <a:bodyPr wrap="square" lIns="137160" tIns="137160" rIns="137160" bIns="137160" rtlCol="0">
            <a:noAutofit/>
          </a:bodyPr>
          <a:lstStyle/>
          <a:p>
            <a:pPr marL="171450" indent="-171450">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Winning predictive models </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Gaining highly competitive advantage</a:t>
            </a:r>
          </a:p>
          <a:p>
            <a:pPr marL="171450" indent="-171450">
              <a:spcBef>
                <a:spcPts val="600"/>
              </a:spcBef>
              <a:buFont typeface="Arial" panose="020B0604020202020204" pitchFamily="34" charset="0"/>
              <a:buChar char="•"/>
            </a:pPr>
            <a:r>
              <a:rPr lang="en-US" sz="900" dirty="0">
                <a:latin typeface="Segoe UI" panose="020B0502040204020203" pitchFamily="34" charset="0"/>
                <a:ea typeface="Segoe UI" panose="020B0502040204020203" pitchFamily="34" charset="0"/>
                <a:cs typeface="Segoe UI" panose="020B0502040204020203" pitchFamily="34" charset="0"/>
              </a:rPr>
              <a:t>Responsive and easy adoptable </a:t>
            </a:r>
          </a:p>
        </p:txBody>
      </p:sp>
      <p:sp>
        <p:nvSpPr>
          <p:cNvPr id="26" name="TextBox 25"/>
          <p:cNvSpPr txBox="1"/>
          <p:nvPr/>
        </p:nvSpPr>
        <p:spPr>
          <a:xfrm>
            <a:off x="98780" y="7618726"/>
            <a:ext cx="6518030" cy="737977"/>
          </a:xfrm>
          <a:prstGeom prst="rect">
            <a:avLst/>
          </a:prstGeom>
          <a:noFill/>
          <a:ln>
            <a:noFill/>
          </a:ln>
        </p:spPr>
        <p:txBody>
          <a:bodyPr wrap="square" lIns="137160" tIns="137160" rIns="137160" bIns="137160" rtlCol="0">
            <a:noAutofit/>
          </a:bodyPr>
          <a:lstStyle/>
          <a:p>
            <a:pPr>
              <a:spcBef>
                <a:spcPts val="600"/>
              </a:spcBef>
            </a:pPr>
            <a:r>
              <a:rPr lang="en-US" sz="900" dirty="0">
                <a:latin typeface="Segoe UI" panose="020B0502040204020203" pitchFamily="34" charset="0"/>
                <a:ea typeface="Segoe UI" panose="020B0502040204020203" pitchFamily="34" charset="0"/>
                <a:cs typeface="Segoe UI" panose="020B0502040204020203" pitchFamily="34" charset="0"/>
              </a:rPr>
              <a:t>High-Tech Systems &amp; Software offers business solutions based on innovative IT technologies, applications developed for different fields of activity and integrated under the unique </a:t>
            </a:r>
            <a:r>
              <a:rPr lang="en-US" sz="900" dirty="0" err="1">
                <a:latin typeface="Segoe UI" panose="020B0502040204020203" pitchFamily="34" charset="0"/>
                <a:ea typeface="Segoe UI" panose="020B0502040204020203" pitchFamily="34" charset="0"/>
                <a:cs typeface="Segoe UI" panose="020B0502040204020203" pitchFamily="34" charset="0"/>
              </a:rPr>
              <a:t>DataKlas</a:t>
            </a:r>
            <a:r>
              <a:rPr lang="en-US" sz="900" dirty="0">
                <a:latin typeface="Segoe UI" panose="020B0502040204020203" pitchFamily="34" charset="0"/>
                <a:ea typeface="Segoe UI" panose="020B0502040204020203" pitchFamily="34" charset="0"/>
                <a:cs typeface="Segoe UI" panose="020B0502040204020203" pitchFamily="34" charset="0"/>
              </a:rPr>
              <a:t> brand or software applications created according to the customers’ requirements and specific business needs by a joint team, both researchers and higher experienced business analytics experts.</a:t>
            </a:r>
            <a:endParaRPr lang="en-US" sz="900" dirty="0">
              <a:highlight>
                <a:srgbClr val="FFFF00"/>
              </a:highlight>
              <a:latin typeface="Segoe UI" panose="020B0502040204020203" pitchFamily="34" charset="0"/>
              <a:ea typeface="Segoe UI" panose="020B0502040204020203" pitchFamily="34" charset="0"/>
              <a:cs typeface="Segoe UI" panose="020B0502040204020203" pitchFamily="34" charset="0"/>
            </a:endParaRPr>
          </a:p>
        </p:txBody>
      </p:sp>
      <p:pic>
        <p:nvPicPr>
          <p:cNvPr id="31" name="Substituent imagine 2">
            <a:extLst>
              <a:ext uri="{FF2B5EF4-FFF2-40B4-BE49-F238E27FC236}">
                <a16:creationId xmlns:a16="http://schemas.microsoft.com/office/drawing/2014/main" id="{FC505046-A730-4E9B-AB64-00899CE3FE4C}"/>
              </a:ext>
            </a:extLst>
          </p:cNvPr>
          <p:cNvPicPr>
            <a:picLocks noGrp="1" noChangeAspect="1"/>
          </p:cNvPicPr>
          <p:nvPr/>
        </p:nvPicPr>
        <p:blipFill>
          <a:blip r:embed="rId3" cstate="print">
            <a:extLst>
              <a:ext uri="{28A0092B-C50C-407E-A947-70E740481C1C}">
                <a14:useLocalDpi xmlns:a14="http://schemas.microsoft.com/office/drawing/2010/main" val="0"/>
              </a:ext>
            </a:extLst>
          </a:blip>
          <a:srcRect t="4429" b="4429"/>
          <a:stretch>
            <a:fillRect/>
          </a:stretch>
        </p:blipFill>
        <p:spPr>
          <a:xfrm>
            <a:off x="5158634" y="8498682"/>
            <a:ext cx="1349010" cy="353007"/>
          </a:xfrm>
          <a:prstGeom prst="rect">
            <a:avLst/>
          </a:prstGeom>
        </p:spPr>
      </p:pic>
      <p:sp>
        <p:nvSpPr>
          <p:cNvPr id="6" name="Rectangle 5">
            <a:extLst>
              <a:ext uri="{FF2B5EF4-FFF2-40B4-BE49-F238E27FC236}">
                <a16:creationId xmlns:a16="http://schemas.microsoft.com/office/drawing/2014/main" id="{ACBAC3E3-5C68-45D9-AA0F-07A17A95297C}"/>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EA36B2B-58CE-4EDC-8288-76E73DE2939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FB5B2AAE-D867-45BC-8581-7DAA44B6EA9B}"/>
              </a:ext>
            </a:extLst>
          </p:cNvPr>
          <p:cNvSpPr>
            <a:spLocks noChangeArrowheads="1"/>
          </p:cNvSpPr>
          <p:nvPr/>
        </p:nvSpPr>
        <p:spPr bwMode="auto">
          <a:xfrm>
            <a:off x="0" y="-483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o-RO" altLang="ro-RO" sz="1800" b="0" i="0" u="none" strike="noStrike" cap="none" normalizeH="0" baseline="0" dirty="0">
                <a:ln>
                  <a:noFill/>
                </a:ln>
                <a:solidFill>
                  <a:schemeClr val="tx1"/>
                </a:solidFill>
                <a:effectLst/>
                <a:latin typeface="Arial" panose="020B0604020202020204" pitchFamily="34" charset="0"/>
              </a:rPr>
            </a:br>
            <a:endParaRPr kumimoji="0" lang="ro-RO" altLang="ro-RO"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839ECD24-888B-4B41-A297-D805A3D549F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C55BDEBB-BE4C-46C5-9FC6-B7C4EBDB90C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0277980"/>
      </p:ext>
    </p:extLst>
  </p:cSld>
  <p:clrMapOvr>
    <a:masterClrMapping/>
  </p:clrMapOvr>
</p:sld>
</file>

<file path=ppt/theme/theme1.xml><?xml version="1.0" encoding="utf-8"?>
<a:theme xmlns:a="http://schemas.openxmlformats.org/drawingml/2006/main" name="Office Theme">
  <a:themeElements>
    <a:clrScheme name="Custom 36">
      <a:dk1>
        <a:srgbClr val="737373"/>
      </a:dk1>
      <a:lt1>
        <a:sysClr val="window" lastClr="FFFFFF"/>
      </a:lt1>
      <a:dk2>
        <a:srgbClr val="50505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112E2C026DFC2479182E8ED26499730" ma:contentTypeVersion="3" ma:contentTypeDescription="Create a new document." ma:contentTypeScope="" ma:versionID="27d395a34f294877dae607f01553b6b3">
  <xsd:schema xmlns:xsd="http://www.w3.org/2001/XMLSchema" xmlns:xs="http://www.w3.org/2001/XMLSchema" xmlns:p="http://schemas.microsoft.com/office/2006/metadata/properties" xmlns:ns2="495e43c7-594c-420c-993c-977e78bb8d56" xmlns:ns3="51cde62f-099b-4d3a-b42b-a428bc142c7e" targetNamespace="http://schemas.microsoft.com/office/2006/metadata/properties" ma:root="true" ma:fieldsID="ae6e45fbdfeaa49c5699463ae3e2a6a6" ns2:_="" ns3:_="">
    <xsd:import namespace="495e43c7-594c-420c-993c-977e78bb8d56"/>
    <xsd:import namespace="51cde62f-099b-4d3a-b42b-a428bc142c7e"/>
    <xsd:element name="properties">
      <xsd:complexType>
        <xsd:sequence>
          <xsd:element name="documentManagement">
            <xsd:complexType>
              <xsd:all>
                <xsd:element ref="ns2:SharedWithUsers" minOccurs="0"/>
                <xsd:element ref="ns3: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5e43c7-594c-420c-993c-977e78bb8d5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1cde62f-099b-4d3a-b42b-a428bc142c7e"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EB2A6E-A209-4AC6-8312-7C6B707170C5}">
  <ds:schemaRefs>
    <ds:schemaRef ds:uri="http://schemas.microsoft.com/sharepoint/v3/contenttype/forms"/>
  </ds:schemaRefs>
</ds:datastoreItem>
</file>

<file path=customXml/itemProps2.xml><?xml version="1.0" encoding="utf-8"?>
<ds:datastoreItem xmlns:ds="http://schemas.openxmlformats.org/officeDocument/2006/customXml" ds:itemID="{6EC5F7E2-5496-4318-8FB2-431477306E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5e43c7-594c-420c-993c-977e78bb8d56"/>
    <ds:schemaRef ds:uri="51cde62f-099b-4d3a-b42b-a428bc142c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D1B420-47A9-4825-9107-75CBD7B26EEF}">
  <ds:schemaRefs>
    <ds:schemaRef ds:uri="http://schemas.openxmlformats.org/package/2006/metadata/core-properties"/>
    <ds:schemaRef ds:uri="http://www.w3.org/XML/1998/namespace"/>
    <ds:schemaRef ds:uri="http://purl.org/dc/dcmitype/"/>
    <ds:schemaRef ds:uri="http://schemas.microsoft.com/office/2006/documentManagement/types"/>
    <ds:schemaRef ds:uri="http://purl.org/dc/elements/1.1/"/>
    <ds:schemaRef ds:uri="http://purl.org/dc/terms/"/>
    <ds:schemaRef ds:uri="51cde62f-099b-4d3a-b42b-a428bc142c7e"/>
    <ds:schemaRef ds:uri="http://schemas.microsoft.com/office/infopath/2007/PartnerControls"/>
    <ds:schemaRef ds:uri="495e43c7-594c-420c-993c-977e78bb8d5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1624</TotalTime>
  <Words>626</Words>
  <Application>Microsoft Office PowerPoint</Application>
  <PresentationFormat>Hârtie Letter (8.5x11 in)</PresentationFormat>
  <Paragraphs>56</Paragraphs>
  <Slides>2</Slides>
  <Notes>2</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2</vt:i4>
      </vt:variant>
    </vt:vector>
  </HeadingPairs>
  <TitlesOfParts>
    <vt:vector size="7" baseType="lpstr">
      <vt:lpstr>Segoe UI</vt:lpstr>
      <vt:lpstr>Arial</vt:lpstr>
      <vt:lpstr>Segoe UI Light</vt:lpstr>
      <vt:lpstr>Calibri</vt:lpstr>
      <vt:lpstr>Office Theme</vt:lpstr>
      <vt:lpstr>Prezentare PowerPoint</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&lt;ISV&gt; &lt;Product Name&gt;</dc:title>
  <dc:creator>Sarah Pevey</dc:creator>
  <cp:lastModifiedBy>Cristina Gabriela Iliescu-Conu</cp:lastModifiedBy>
  <cp:revision>196</cp:revision>
  <cp:lastPrinted>2017-10-13T12:51:36Z</cp:lastPrinted>
  <dcterms:created xsi:type="dcterms:W3CDTF">2015-05-20T00:25:15Z</dcterms:created>
  <dcterms:modified xsi:type="dcterms:W3CDTF">2017-11-22T12:50:49Z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0x010100B112E2C026DFC2479182E8ED26499730</vt:lpwstr>
  </property>
</Properties>
</file>