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4"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handoutMasterIdLst>
    <p:handoutMasterId r:id="rId19"/>
  </p:handoutMasterIdLst>
  <p:sldIdLst>
    <p:sldId id="257" r:id="rId2"/>
    <p:sldId id="263" r:id="rId3"/>
    <p:sldId id="272" r:id="rId4"/>
    <p:sldId id="262" r:id="rId5"/>
    <p:sldId id="273" r:id="rId6"/>
    <p:sldId id="274" r:id="rId7"/>
    <p:sldId id="259" r:id="rId8"/>
    <p:sldId id="264" r:id="rId9"/>
    <p:sldId id="260" r:id="rId10"/>
    <p:sldId id="270" r:id="rId11"/>
    <p:sldId id="266" r:id="rId12"/>
    <p:sldId id="265" r:id="rId13"/>
    <p:sldId id="275" r:id="rId14"/>
    <p:sldId id="267" r:id="rId15"/>
    <p:sldId id="276" r:id="rId16"/>
    <p:sldId id="277"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82424" autoAdjust="0"/>
  </p:normalViewPr>
  <p:slideViewPr>
    <p:cSldViewPr snapToGrid="0">
      <p:cViewPr varScale="1">
        <p:scale>
          <a:sx n="84" d="100"/>
          <a:sy n="84" d="100"/>
        </p:scale>
        <p:origin x="-104" y="-600"/>
      </p:cViewPr>
      <p:guideLst>
        <p:guide orient="horz" pos="2160"/>
        <p:guide pos="3840"/>
      </p:guideLst>
    </p:cSldViewPr>
  </p:slideViewPr>
  <p:notesTextViewPr>
    <p:cViewPr>
      <p:scale>
        <a:sx n="1" d="1"/>
        <a:sy n="1" d="1"/>
      </p:scale>
      <p:origin x="0" y="0"/>
    </p:cViewPr>
  </p:notesTextViewPr>
  <p:sorterViewPr>
    <p:cViewPr>
      <p:scale>
        <a:sx n="100" d="100"/>
        <a:sy n="100" d="100"/>
      </p:scale>
      <p:origin x="0" y="-1548"/>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printerSettings" Target="printerSettings/printerSettings1.bin"/><Relationship Id="rId21" Type="http://schemas.openxmlformats.org/officeDocument/2006/relationships/presProps" Target="presProps.xml"/><Relationship Id="rId22" Type="http://schemas.openxmlformats.org/officeDocument/2006/relationships/viewProps" Target="viewProps.xml"/><Relationship Id="rId23" Type="http://schemas.openxmlformats.org/officeDocument/2006/relationships/theme" Target="theme/theme1.xml"/><Relationship Id="rId24"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handoutMaster" Target="handoutMasters/handoutMaster1.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sz="quarter" idx="1"/>
          </p:nvPr>
        </p:nvSpPr>
        <p:spPr>
          <a:xfrm>
            <a:off x="3978132" y="0"/>
            <a:ext cx="3043343" cy="467072"/>
          </a:xfrm>
          <a:prstGeom prst="rect">
            <a:avLst/>
          </a:prstGeom>
        </p:spPr>
        <p:txBody>
          <a:bodyPr vert="horz" lIns="93324" tIns="46662" rIns="93324" bIns="46662" rtlCol="0"/>
          <a:lstStyle>
            <a:lvl1pPr algn="r">
              <a:defRPr sz="1200"/>
            </a:lvl1pPr>
          </a:lstStyle>
          <a:p>
            <a:fld id="{2BCAFC7A-71DD-4C2C-B63D-60FDC7DD5449}" type="datetimeFigureOut">
              <a:rPr lang="en-US" smtClean="0"/>
              <a:t>25/11/17</a:t>
            </a:fld>
            <a:endParaRPr lang="en-US"/>
          </a:p>
        </p:txBody>
      </p:sp>
      <p:sp>
        <p:nvSpPr>
          <p:cNvPr id="4" name="Footer Placeholder 3"/>
          <p:cNvSpPr>
            <a:spLocks noGrp="1"/>
          </p:cNvSpPr>
          <p:nvPr>
            <p:ph type="ftr" sz="quarter" idx="2"/>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5" name="Slide Number Placeholder 4"/>
          <p:cNvSpPr>
            <a:spLocks noGrp="1"/>
          </p:cNvSpPr>
          <p:nvPr>
            <p:ph type="sldNum" sz="quarter" idx="3"/>
          </p:nvPr>
        </p:nvSpPr>
        <p:spPr>
          <a:xfrm>
            <a:off x="3978132" y="8842030"/>
            <a:ext cx="3043343" cy="467071"/>
          </a:xfrm>
          <a:prstGeom prst="rect">
            <a:avLst/>
          </a:prstGeom>
        </p:spPr>
        <p:txBody>
          <a:bodyPr vert="horz" lIns="93324" tIns="46662" rIns="93324" bIns="46662" rtlCol="0" anchor="b"/>
          <a:lstStyle>
            <a:lvl1pPr algn="r">
              <a:defRPr sz="1200"/>
            </a:lvl1pPr>
          </a:lstStyle>
          <a:p>
            <a:fld id="{DA6FC261-E491-4C42-A663-B95247CC46D9}" type="slidenum">
              <a:rPr lang="en-US" smtClean="0"/>
              <a:t>‹#›</a:t>
            </a:fld>
            <a:endParaRPr lang="en-US"/>
          </a:p>
        </p:txBody>
      </p:sp>
    </p:spTree>
    <p:extLst>
      <p:ext uri="{BB962C8B-B14F-4D97-AF65-F5344CB8AC3E}">
        <p14:creationId xmlns:p14="http://schemas.microsoft.com/office/powerpoint/2010/main" val="162203162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85ECAFD-F005-4163-B10D-85806DC43F93}" type="datetimeFigureOut">
              <a:rPr lang="en-US" smtClean="0"/>
              <a:t>25/11/17</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333E963C-1534-4F8D-B2A7-66D81AA25953}" type="slidenum">
              <a:rPr lang="en-US" smtClean="0"/>
              <a:t>‹#›</a:t>
            </a:fld>
            <a:endParaRPr lang="en-US"/>
          </a:p>
        </p:txBody>
      </p:sp>
    </p:spTree>
    <p:extLst>
      <p:ext uri="{BB962C8B-B14F-4D97-AF65-F5344CB8AC3E}">
        <p14:creationId xmlns:p14="http://schemas.microsoft.com/office/powerpoint/2010/main" val="28118505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a:t>
            </a:fld>
            <a:endParaRPr lang="en-US"/>
          </a:p>
        </p:txBody>
      </p:sp>
    </p:spTree>
    <p:extLst>
      <p:ext uri="{BB962C8B-B14F-4D97-AF65-F5344CB8AC3E}">
        <p14:creationId xmlns:p14="http://schemas.microsoft.com/office/powerpoint/2010/main" val="987926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12</a:t>
            </a:fld>
            <a:endParaRPr lang="en-US"/>
          </a:p>
        </p:txBody>
      </p:sp>
    </p:spTree>
    <p:extLst>
      <p:ext uri="{BB962C8B-B14F-4D97-AF65-F5344CB8AC3E}">
        <p14:creationId xmlns:p14="http://schemas.microsoft.com/office/powerpoint/2010/main" val="14438866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13</a:t>
            </a:fld>
            <a:endParaRPr lang="en-US"/>
          </a:p>
        </p:txBody>
      </p:sp>
    </p:spTree>
    <p:extLst>
      <p:ext uri="{BB962C8B-B14F-4D97-AF65-F5344CB8AC3E}">
        <p14:creationId xmlns:p14="http://schemas.microsoft.com/office/powerpoint/2010/main" val="14438866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14</a:t>
            </a:fld>
            <a:endParaRPr lang="en-US"/>
          </a:p>
        </p:txBody>
      </p:sp>
    </p:spTree>
    <p:extLst>
      <p:ext uri="{BB962C8B-B14F-4D97-AF65-F5344CB8AC3E}">
        <p14:creationId xmlns:p14="http://schemas.microsoft.com/office/powerpoint/2010/main" val="320491960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15</a:t>
            </a:fld>
            <a:endParaRPr lang="en-US"/>
          </a:p>
        </p:txBody>
      </p:sp>
    </p:spTree>
    <p:extLst>
      <p:ext uri="{BB962C8B-B14F-4D97-AF65-F5344CB8AC3E}">
        <p14:creationId xmlns:p14="http://schemas.microsoft.com/office/powerpoint/2010/main" val="32049196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16</a:t>
            </a:fld>
            <a:endParaRPr lang="en-US"/>
          </a:p>
        </p:txBody>
      </p:sp>
    </p:spTree>
    <p:extLst>
      <p:ext uri="{BB962C8B-B14F-4D97-AF65-F5344CB8AC3E}">
        <p14:creationId xmlns:p14="http://schemas.microsoft.com/office/powerpoint/2010/main" val="32049196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2</a:t>
            </a:fld>
            <a:endParaRPr lang="en-US"/>
          </a:p>
        </p:txBody>
      </p:sp>
    </p:spTree>
    <p:extLst>
      <p:ext uri="{BB962C8B-B14F-4D97-AF65-F5344CB8AC3E}">
        <p14:creationId xmlns:p14="http://schemas.microsoft.com/office/powerpoint/2010/main" val="7320579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3</a:t>
            </a:fld>
            <a:endParaRPr lang="en-US"/>
          </a:p>
        </p:txBody>
      </p:sp>
    </p:spTree>
    <p:extLst>
      <p:ext uri="{BB962C8B-B14F-4D97-AF65-F5344CB8AC3E}">
        <p14:creationId xmlns:p14="http://schemas.microsoft.com/office/powerpoint/2010/main" val="1317921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4</a:t>
            </a:fld>
            <a:endParaRPr lang="en-US"/>
          </a:p>
        </p:txBody>
      </p:sp>
    </p:spTree>
    <p:extLst>
      <p:ext uri="{BB962C8B-B14F-4D97-AF65-F5344CB8AC3E}">
        <p14:creationId xmlns:p14="http://schemas.microsoft.com/office/powerpoint/2010/main" val="38228941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7</a:t>
            </a:fld>
            <a:endParaRPr lang="en-US"/>
          </a:p>
        </p:txBody>
      </p:sp>
    </p:spTree>
    <p:extLst>
      <p:ext uri="{BB962C8B-B14F-4D97-AF65-F5344CB8AC3E}">
        <p14:creationId xmlns:p14="http://schemas.microsoft.com/office/powerpoint/2010/main" val="15244507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8</a:t>
            </a:fld>
            <a:endParaRPr lang="en-US"/>
          </a:p>
        </p:txBody>
      </p:sp>
    </p:spTree>
    <p:extLst>
      <p:ext uri="{BB962C8B-B14F-4D97-AF65-F5344CB8AC3E}">
        <p14:creationId xmlns:p14="http://schemas.microsoft.com/office/powerpoint/2010/main" val="21244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9</a:t>
            </a:fld>
            <a:endParaRPr lang="en-US"/>
          </a:p>
        </p:txBody>
      </p:sp>
    </p:spTree>
    <p:extLst>
      <p:ext uri="{BB962C8B-B14F-4D97-AF65-F5344CB8AC3E}">
        <p14:creationId xmlns:p14="http://schemas.microsoft.com/office/powerpoint/2010/main" val="1983063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33E963C-1534-4F8D-B2A7-66D81AA25953}" type="slidenum">
              <a:rPr lang="en-US" smtClean="0"/>
              <a:t>10</a:t>
            </a:fld>
            <a:endParaRPr lang="en-US"/>
          </a:p>
        </p:txBody>
      </p:sp>
    </p:spTree>
    <p:extLst>
      <p:ext uri="{BB962C8B-B14F-4D97-AF65-F5344CB8AC3E}">
        <p14:creationId xmlns:p14="http://schemas.microsoft.com/office/powerpoint/2010/main" val="13145074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5257B995-136A-4A15-87A5-26420C3C1021}" type="slidenum">
              <a:rPr lang="en-US" smtClean="0"/>
              <a:pPr/>
              <a:t>11</a:t>
            </a:fld>
            <a:endParaRPr lang="en-US"/>
          </a:p>
        </p:txBody>
      </p:sp>
    </p:spTree>
    <p:extLst>
      <p:ext uri="{BB962C8B-B14F-4D97-AF65-F5344CB8AC3E}">
        <p14:creationId xmlns:p14="http://schemas.microsoft.com/office/powerpoint/2010/main" val="9641810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smtClean="0"/>
              <a:t>Click to edit Master title style</a:t>
            </a:r>
            <a:endParaRPr lang="en-US"/>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AAD347D-5ACD-4C99-B74B-A9C85AD731AF}" type="datetimeFigureOut">
              <a:rPr lang="en-US" smtClean="0"/>
              <a:t>25/11/17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smtClean="0"/>
              <a:t>Click to edit Master title style</a:t>
            </a:r>
            <a:endParaRPr lang="en-US"/>
          </a:p>
        </p:txBody>
      </p:sp>
      <p:sp>
        <p:nvSpPr>
          <p:cNvPr id="3" name="Picture Placeholder 2" descr="An empty placeholder to add an image. Click on the placeholder and select the image that you wish to add"/>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smtClean="0"/>
              <a:t>Click to edit Master title style</a:t>
            </a:r>
            <a:endParaRPr lang="en-US" dirty="0"/>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a:defRPr lang="en-US" sz="1400" cap="small" dirty="0" smtClean="0">
                <a:solidFill>
                  <a:schemeClr val="bg2">
                    <a:lumMod val="40000"/>
                    <a:lumOff val="60000"/>
                  </a:schemeClr>
                </a:solidFill>
                <a:latin typeface="+mj-lt"/>
                <a:ea typeface="+mj-ea"/>
                <a:cs typeface="+mj-cs"/>
              </a:defRPr>
            </a:lvl1pPr>
          </a:lstStyle>
          <a:p>
            <a:pPr marL="0" lvl="0" indent="0">
              <a:buNone/>
            </a:pPr>
            <a:r>
              <a:rPr lang="en-US" smtClean="0"/>
              <a:t>Click to edit Master text styles</a:t>
            </a:r>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secHead"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3276600"/>
          </a:xfrm>
        </p:spPr>
        <p:txBody>
          <a:bodyPr/>
          <a:lstStyle>
            <a:lvl1pPr>
              <a:defRPr sz="4800"/>
            </a:lvl1pPr>
          </a:lstStyle>
          <a:p>
            <a:r>
              <a:rPr lang="en-US" smtClean="0"/>
              <a:t>Click to edit Master title style</a:t>
            </a:r>
            <a:endParaRPr lang="en-US"/>
          </a:p>
        </p:txBody>
      </p:sp>
      <p:sp>
        <p:nvSpPr>
          <p:cNvPr id="8" name="Text Placeholder 3"/>
          <p:cNvSpPr>
            <a:spLocks noGrp="1"/>
          </p:cNvSpPr>
          <p:nvPr>
            <p:ph type="body" sz="half" idx="2"/>
          </p:nvPr>
        </p:nvSpPr>
        <p:spPr>
          <a:xfrm>
            <a:off x="1574801" y="4953000"/>
            <a:ext cx="7999315" cy="1074057"/>
          </a:xfrm>
        </p:spPr>
        <p:txBody>
          <a:bodyPr anchor="t">
            <a:normAutofit/>
          </a:bodyPr>
          <a:lstStyle>
            <a:lvl1pPr marL="0" indent="0">
              <a:buNone/>
              <a:defRPr lang="en-US" sz="1800" b="0" i="0" kern="1200"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Box 8"/>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4033" y="3316513"/>
            <a:ext cx="801912" cy="1969770"/>
          </a:xfrm>
          <a:prstGeom prst="rect">
            <a:avLst/>
          </a:prstGeom>
          <a:noFill/>
        </p:spPr>
        <p:txBody>
          <a:bodyPr wrap="square" rtlCol="0">
            <a:spAutoFit/>
          </a:bodyPr>
          <a:lstStyle>
            <a:defPPr>
              <a:defRPr lang="en-US"/>
            </a:defPPr>
            <a:lvl1pPr lvl="0" algn="r">
              <a:defRPr sz="12200" b="0" i="0">
                <a:solidFill>
                  <a:schemeClr val="bg2">
                    <a:lumMod val="40000"/>
                    <a:lumOff val="60000"/>
                  </a:schemeClr>
                </a:solidFill>
                <a:latin typeface="Arial"/>
                <a:ea typeface="+mj-ea"/>
                <a:cs typeface="+mj-cs"/>
              </a:defRPr>
            </a:lvl1pPr>
          </a:lstStyle>
          <a:p>
            <a:pPr lvl="0"/>
            <a:r>
              <a:rPr lang="en-US" dirty="0"/>
              <a:t>”</a:t>
            </a:r>
          </a:p>
        </p:txBody>
      </p:sp>
      <p:sp>
        <p:nvSpPr>
          <p:cNvPr id="4" name="Date Placeholder 3"/>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smtClean="0"/>
              <a:t>Click to edit Master title style</a:t>
            </a:r>
            <a:endParaRPr lang="en-US"/>
          </a:p>
        </p:txBody>
      </p:sp>
      <p:sp>
        <p:nvSpPr>
          <p:cNvPr id="10" name="Text Placeholder 3"/>
          <p:cNvSpPr>
            <a:spLocks noGrp="1"/>
          </p:cNvSpPr>
          <p:nvPr>
            <p:ph type="body" sz="half" idx="2"/>
          </p:nvPr>
        </p:nvSpPr>
        <p:spPr>
          <a:xfrm>
            <a:off x="1154954" y="4350657"/>
            <a:ext cx="8825659" cy="16764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3" name="Text Placeholder 3"/>
          <p:cNvSpPr>
            <a:spLocks noGrp="1"/>
          </p:cNvSpPr>
          <p:nvPr>
            <p:ph type="body" sz="half" idx="13"/>
          </p:nvPr>
        </p:nvSpPr>
        <p:spPr>
          <a:xfrm>
            <a:off x="1154953" y="3848610"/>
            <a:ext cx="8825659" cy="588517"/>
          </a:xfrm>
        </p:spPr>
        <p:txBody>
          <a:bodyPr anchor="b">
            <a:normAutofit/>
          </a:bodyPr>
          <a:lstStyle>
            <a:lvl1pPr marL="0" indent="0" algn="l" defTabSz="457200" rtl="0" eaLnBrk="1" latinLnBrk="0" hangingPunct="1">
              <a:buNone/>
              <a:defRPr lang="en-US" sz="3600" b="0" i="0" kern="1200" cap="none" dirty="0" smtClean="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a:lvl1pPr>
          </a:lstStyle>
          <a:p>
            <a:r>
              <a:rPr lang="en-US" smtClean="0"/>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9" name="Picture Placeholder 2" descr="An empty placeholder to add an image. Click on the placeholder and select the image that you wish to add"/>
          <p:cNvSpPr>
            <a:spLocks noGrp="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0" name="Picture Placeholder 2" descr="An empty placeholder to add an image. Click on the placeholder and select the image that you wish to add"/>
          <p:cNvSpPr>
            <a:spLocks noGrp="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31" name="Picture Placeholder 2" descr="An empty placeholder to add an image. Click on the placeholder and select the image that you wish to add"/>
          <p:cNvSpPr>
            <a:spLocks noGrp="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3"/>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4"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t" anchorCtr="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smtClean="0"/>
              <a:t>Click to edit Master title style</a:t>
            </a:r>
            <a:endParaRPr lang="en-US"/>
          </a:p>
        </p:txBody>
      </p:sp>
      <p:sp>
        <p:nvSpPr>
          <p:cNvPr id="3" name="Vertical Text Placeholder 2"/>
          <p:cNvSpPr>
            <a:spLocks noGrp="1"/>
          </p:cNvSpPr>
          <p:nvPr>
            <p:ph type="body" orient="vert" idx="1"/>
          </p:nvPr>
        </p:nvSpPr>
        <p:spPr>
          <a:xfrm>
            <a:off x="652463" y="430213"/>
            <a:ext cx="7423149" cy="58261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smtClean="0"/>
              <a:t>25/11/17</a:t>
            </a:fld>
            <a:endParaRPr lang="en-US"/>
          </a:p>
        </p:txBody>
      </p:sp>
      <p:sp>
        <p:nvSpPr>
          <p:cNvPr id="5" name="Footer Placeholder 4"/>
          <p:cNvSpPr>
            <a:spLocks noGrp="1"/>
          </p:cNvSpPr>
          <p:nvPr>
            <p:ph type="ftr" sz="quarter" idx="11"/>
          </p:nvPr>
        </p:nvSpPr>
        <p:spPr/>
        <p:txBody>
          <a:bodyPr/>
          <a:lstStyle/>
          <a:p>
            <a:r>
              <a:rPr lang="en-US" dirty="0"/>
              <a:t>Add a footer</a:t>
            </a:r>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796027F-7875-4030-9381-8BD8C4F21935}" type="datetimeFigureOut">
              <a:rPr lang="en-US" smtClean="0"/>
              <a:t>25/11/17</a:t>
            </a:fld>
            <a:endParaRPr lang="en-US"/>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796027F-7875-4030-9381-8BD8C4F21935}" type="datetimeFigureOut">
              <a:rPr lang="en-US" smtClean="0"/>
              <a:t>25/11/17</a:t>
            </a:fld>
            <a:endParaRPr lang="en-US"/>
          </a:p>
        </p:txBody>
      </p:sp>
      <p:sp>
        <p:nvSpPr>
          <p:cNvPr id="8" name="Footer Placeholder 7"/>
          <p:cNvSpPr>
            <a:spLocks noGrp="1"/>
          </p:cNvSpPr>
          <p:nvPr>
            <p:ph type="ftr" sz="quarter" idx="11"/>
          </p:nvPr>
        </p:nvSpPr>
        <p:spPr/>
        <p:txBody>
          <a:bodyPr/>
          <a:lstStyle/>
          <a:p>
            <a:r>
              <a:rPr lang="en-US" dirty="0"/>
              <a:t>Add a footer</a:t>
            </a:r>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7" name="Date Placeholder 2"/>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5" name="Footer Placeholder 3"/>
          <p:cNvSpPr>
            <a:spLocks noGrp="1"/>
          </p:cNvSpPr>
          <p:nvPr>
            <p:ph type="ftr" sz="quarter" idx="11"/>
          </p:nvPr>
        </p:nvSpPr>
        <p:spPr/>
        <p:txBody>
          <a:bodyPr/>
          <a:lstStyle/>
          <a:p>
            <a:r>
              <a:rPr lang="en-US" dirty="0"/>
              <a:t>Add a footer</a:t>
            </a:r>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5" name="Footer Placeholder 2"/>
          <p:cNvSpPr>
            <a:spLocks noGrp="1"/>
          </p:cNvSpPr>
          <p:nvPr>
            <p:ph type="ftr" sz="quarter" idx="11"/>
          </p:nvPr>
        </p:nvSpPr>
        <p:spPr/>
        <p:txBody>
          <a:bodyPr/>
          <a:lstStyle/>
          <a:p>
            <a:r>
              <a:rPr lang="en-US" dirty="0"/>
              <a:t>Add a footer</a:t>
            </a:r>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5" name="Footer Placeholder 5"/>
          <p:cNvSpPr>
            <a:spLocks noGrp="1"/>
          </p:cNvSpPr>
          <p:nvPr>
            <p:ph type="ftr" sz="quarter" idx="11"/>
          </p:nvPr>
        </p:nvSpPr>
        <p:spPr/>
        <p:txBody>
          <a:bodyPr/>
          <a:lstStyle/>
          <a:p>
            <a:r>
              <a:rPr lang="en-US" dirty="0"/>
              <a:t>Add a footer</a:t>
            </a:r>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smtClean="0"/>
              <a:t>Click to edit Master title style</a:t>
            </a:r>
            <a:endParaRPr lang="en-US" dirty="0"/>
          </a:p>
        </p:txBody>
      </p:sp>
      <p:sp>
        <p:nvSpPr>
          <p:cNvPr id="3" name="Picture Placeholder 2" descr="An empty placeholder to add an image. Click on the placeholder and select the image that you wish to add"/>
          <p:cNvSpPr>
            <a:spLocks noGrp="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ctr">
            <a:normAutofit/>
          </a:bodyPr>
          <a:lstStyle>
            <a:lvl1pPr marL="0" indent="0" algn="ctr">
              <a:buNone/>
              <a:defRPr sz="16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smtClean="0"/>
              <a:t>25/11/17</a:t>
            </a:fld>
            <a:endParaRPr lang="en-US" dirty="0"/>
          </a:p>
        </p:txBody>
      </p:sp>
      <p:sp>
        <p:nvSpPr>
          <p:cNvPr id="6" name="Footer Placeholder 5"/>
          <p:cNvSpPr>
            <a:spLocks noGrp="1"/>
          </p:cNvSpPr>
          <p:nvPr>
            <p:ph type="ftr" sz="quarter" idx="11"/>
          </p:nvPr>
        </p:nvSpPr>
        <p:spPr/>
        <p:txBody>
          <a:bodyPr/>
          <a:lstStyle/>
          <a:p>
            <a:r>
              <a:rPr lang="en-US" dirty="0"/>
              <a:t>Add a footer</a:t>
            </a:r>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20" Type="http://schemas.openxmlformats.org/officeDocument/2006/relationships/theme" Target="../theme/theme1.xml"/><Relationship Id="rId21" Type="http://schemas.openxmlformats.org/officeDocument/2006/relationships/image" Target="../media/image2.png"/><Relationship Id="rId22" Type="http://schemas.openxmlformats.org/officeDocument/2006/relationships/image" Target="../media/image3.png"/><Relationship Id="rId23" Type="http://schemas.openxmlformats.org/officeDocument/2006/relationships/image" Target="../media/image4.png"/><Relationship Id="rId24" Type="http://schemas.openxmlformats.org/officeDocument/2006/relationships/image" Target="../media/image5.png"/><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3" name="Picture 12"/>
          <p:cNvPicPr>
            <a:picLocks noChangeAspect="1"/>
          </p:cNvPicPr>
          <p:nvPr userDrawn="1"/>
        </p:nvPicPr>
        <p:blipFill rotWithShape="1">
          <a:blip r:embed="rId21">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5" name="Picture 14"/>
          <p:cNvPicPr>
            <a:picLocks noChangeAspect="1"/>
          </p:cNvPicPr>
          <p:nvPr userDrawn="1"/>
        </p:nvPicPr>
        <p:blipFill rotWithShape="1">
          <a:blip r:embed="rId22">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7" name="Oval 16"/>
          <p:cNvSpPr/>
          <p:nvPr userDrawn="1"/>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8" name="Picture 17"/>
          <p:cNvPicPr>
            <a:picLocks noChangeAspect="1"/>
          </p:cNvPicPr>
          <p:nvPr userDrawn="1"/>
        </p:nvPicPr>
        <p:blipFill rotWithShape="1">
          <a:blip r:embed="rId23">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9" name="Picture 18"/>
          <p:cNvPicPr>
            <a:picLocks noChangeAspect="1"/>
          </p:cNvPicPr>
          <p:nvPr userDrawn="1"/>
        </p:nvPicPr>
        <p:blipFill rotWithShape="1">
          <a:blip r:embed="rId24">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smtClean="0"/>
              <a:t>Click to edit Master title style</a:t>
            </a:r>
            <a:endParaRPr lang="en-US"/>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alpha val="60000"/>
                  </a:schemeClr>
                </a:solidFill>
              </a:defRPr>
            </a:lvl1pPr>
          </a:lstStyle>
          <a:p>
            <a:fld id="{4AAD347D-5ACD-4C99-B74B-A9C85AD731AF}" type="datetimeFigureOut">
              <a:rPr lang="en-US" smtClean="0"/>
              <a:pPr/>
              <a:t>25/11/17</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r>
              <a:rPr lang="en-US" dirty="0"/>
              <a:t>Add a footer</a:t>
            </a:r>
          </a:p>
        </p:txBody>
      </p:sp>
      <p:sp>
        <p:nvSpPr>
          <p:cNvPr id="14" name="Rectangle 13"/>
          <p:cNvSpPr/>
          <p:nvPr userDrawn="1"/>
        </p:nvSpPr>
        <p:spPr bwMode="blackWhite">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3" r:id="rId14"/>
    <p:sldLayoutId id="2147483665" r:id="rId15"/>
    <p:sldLayoutId id="2147483669" r:id="rId16"/>
    <p:sldLayoutId id="2147483670" r:id="rId17"/>
    <p:sldLayoutId id="2147483658" r:id="rId18"/>
    <p:sldLayoutId id="2147483659" r:id="rId19"/>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6pPr>
      <a:lvl7pPr marL="29718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7pPr>
      <a:lvl8pPr marL="34290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8pPr>
      <a:lvl9pPr marL="3886200" indent="-228600" algn="l" defTabSz="457200" rtl="0" eaLnBrk="1" latinLnBrk="0" hangingPunct="1">
        <a:spcBef>
          <a:spcPct val="20000"/>
        </a:spcBef>
        <a:spcAft>
          <a:spcPts val="600"/>
        </a:spcAft>
        <a:buClr>
          <a:schemeClr val="bg2">
            <a:lumMod val="40000"/>
            <a:lumOff val="60000"/>
          </a:schemeClr>
        </a:buClr>
        <a:buSzPct val="80000"/>
        <a:buFont typeface="Wingdings 3" charset="2"/>
        <a:buChar char=""/>
        <a:defRPr sz="12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3" Type="http://schemas.openxmlformats.org/officeDocument/2006/relationships/hyperlink" Target="https://www.linkedin.com/in/andreiionutdamian/" TargetMode="External"/><Relationship Id="rId4" Type="http://schemas.openxmlformats.org/officeDocument/2006/relationships/hyperlink" Target="https://www.linkedin.com/in/cosminmmarinescu/" TargetMode="External"/><Relationship Id="rId5" Type="http://schemas.openxmlformats.org/officeDocument/2006/relationships/hyperlink" Target="https://www.linkedin.com/in/mihaelabiciu/"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US" dirty="0" smtClean="0"/>
              <a:t>Omni </a:t>
            </a:r>
            <a:r>
              <a:rPr lang="en-US" dirty="0" smtClean="0"/>
              <a:t>AI </a:t>
            </a:r>
            <a:r>
              <a:rPr lang="en-US" sz="2000" dirty="0" smtClean="0"/>
              <a:t>(rebranding for KIG)</a:t>
            </a:r>
            <a:endParaRPr lang="en-US" sz="2000" dirty="0"/>
          </a:p>
        </p:txBody>
      </p:sp>
      <p:sp>
        <p:nvSpPr>
          <p:cNvPr id="6" name="Subtitle 5"/>
          <p:cNvSpPr>
            <a:spLocks noGrp="1"/>
          </p:cNvSpPr>
          <p:nvPr>
            <p:ph type="subTitle" idx="1"/>
          </p:nvPr>
        </p:nvSpPr>
        <p:spPr/>
        <p:txBody>
          <a:bodyPr/>
          <a:lstStyle/>
          <a:p>
            <a:r>
              <a:rPr lang="en-US" dirty="0" smtClean="0"/>
              <a:t>Artificial intelligence for business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The </a:t>
            </a:r>
            <a:r>
              <a:rPr lang="en-US" dirty="0" smtClean="0"/>
              <a:t>Shit Hot Team of Omni AI</a:t>
            </a:r>
            <a:r>
              <a:rPr lang="en-US" dirty="0" smtClean="0">
                <a:sym typeface="Wingdings"/>
              </a:rPr>
              <a:t></a:t>
            </a:r>
            <a:endParaRPr lang="en-US" dirty="0"/>
          </a:p>
        </p:txBody>
      </p:sp>
      <p:sp>
        <p:nvSpPr>
          <p:cNvPr id="2" name="Content Placeholder 1"/>
          <p:cNvSpPr>
            <a:spLocks noGrp="1"/>
          </p:cNvSpPr>
          <p:nvPr>
            <p:ph idx="1"/>
          </p:nvPr>
        </p:nvSpPr>
        <p:spPr/>
        <p:txBody>
          <a:bodyPr>
            <a:normAutofit fontScale="77500" lnSpcReduction="20000"/>
          </a:bodyPr>
          <a:lstStyle/>
          <a:p>
            <a:pPr marL="0" indent="0">
              <a:buNone/>
            </a:pPr>
            <a:r>
              <a:rPr lang="en-US" dirty="0" smtClean="0"/>
              <a:t>Co-founders:</a:t>
            </a:r>
          </a:p>
          <a:p>
            <a:pPr marL="0" indent="0">
              <a:buNone/>
            </a:pPr>
            <a:endParaRPr lang="en-US" dirty="0" smtClean="0"/>
          </a:p>
          <a:p>
            <a:r>
              <a:rPr lang="en-US" dirty="0" smtClean="0"/>
              <a:t>Andrei </a:t>
            </a:r>
            <a:r>
              <a:rPr lang="en-US" dirty="0" err="1" smtClean="0"/>
              <a:t>Ionut</a:t>
            </a:r>
            <a:r>
              <a:rPr lang="en-US" dirty="0" smtClean="0"/>
              <a:t> Damian, PhD student in AI – Chief Data Scientist</a:t>
            </a:r>
          </a:p>
          <a:p>
            <a:pPr lvl="1"/>
            <a:r>
              <a:rPr lang="en-US" dirty="0" smtClean="0"/>
              <a:t>Experience: Serial entrepreneur, data scientist, software engineer, tech business consultant</a:t>
            </a:r>
          </a:p>
          <a:p>
            <a:pPr lvl="1"/>
            <a:r>
              <a:rPr lang="en-US" dirty="0">
                <a:hlinkClick r:id="rId3"/>
              </a:rPr>
              <a:t>https://www.linkedin.com/in/andreiionutdamian</a:t>
            </a:r>
            <a:r>
              <a:rPr lang="en-US" dirty="0" smtClean="0">
                <a:hlinkClick r:id="rId3"/>
              </a:rPr>
              <a:t>/</a:t>
            </a:r>
            <a:endParaRPr lang="en-US" dirty="0" smtClean="0"/>
          </a:p>
          <a:p>
            <a:pPr lvl="1"/>
            <a:endParaRPr lang="en-US" dirty="0" smtClean="0"/>
          </a:p>
          <a:p>
            <a:r>
              <a:rPr lang="en-US" dirty="0" smtClean="0"/>
              <a:t>Cosmin </a:t>
            </a:r>
            <a:r>
              <a:rPr lang="en-US" dirty="0" err="1" smtClean="0"/>
              <a:t>Mihai</a:t>
            </a:r>
            <a:r>
              <a:rPr lang="en-US" dirty="0" smtClean="0"/>
              <a:t> Marinescu, EMBA – CEO</a:t>
            </a:r>
          </a:p>
          <a:p>
            <a:pPr lvl="1"/>
            <a:r>
              <a:rPr lang="en-US" dirty="0" smtClean="0"/>
              <a:t>Experience: C-level Executive, s</a:t>
            </a:r>
            <a:r>
              <a:rPr lang="en-US" dirty="0"/>
              <a:t>ales &amp; client relationship professional, </a:t>
            </a:r>
            <a:r>
              <a:rPr lang="en-US" dirty="0" smtClean="0"/>
              <a:t>analytics specialist</a:t>
            </a:r>
          </a:p>
          <a:p>
            <a:pPr lvl="1"/>
            <a:r>
              <a:rPr lang="en-US" dirty="0">
                <a:hlinkClick r:id="rId4"/>
              </a:rPr>
              <a:t>https://www.linkedin.com/in/cosminmmarinescu</a:t>
            </a:r>
            <a:r>
              <a:rPr lang="en-US" dirty="0" smtClean="0">
                <a:hlinkClick r:id="rId4"/>
              </a:rPr>
              <a:t>/</a:t>
            </a:r>
            <a:endParaRPr lang="en-US" dirty="0" smtClean="0"/>
          </a:p>
          <a:p>
            <a:pPr lvl="1"/>
            <a:endParaRPr lang="en-US" dirty="0" smtClean="0"/>
          </a:p>
          <a:p>
            <a:r>
              <a:rPr lang="en-US" dirty="0" err="1" smtClean="0"/>
              <a:t>Mihaela</a:t>
            </a:r>
            <a:r>
              <a:rPr lang="en-US" dirty="0" smtClean="0"/>
              <a:t> </a:t>
            </a:r>
            <a:r>
              <a:rPr lang="en-US" dirty="0" err="1" smtClean="0"/>
              <a:t>Ioana</a:t>
            </a:r>
            <a:r>
              <a:rPr lang="en-US" dirty="0" smtClean="0"/>
              <a:t> </a:t>
            </a:r>
            <a:r>
              <a:rPr lang="en-US" dirty="0" err="1" smtClean="0"/>
              <a:t>Biciu</a:t>
            </a:r>
            <a:r>
              <a:rPr lang="en-US" dirty="0" smtClean="0"/>
              <a:t>, EMBA – </a:t>
            </a:r>
            <a:r>
              <a:rPr lang="en-US" dirty="0"/>
              <a:t>M</a:t>
            </a:r>
            <a:r>
              <a:rPr lang="en-US" dirty="0" smtClean="0"/>
              <a:t>anagement &amp; Risk Advisor</a:t>
            </a:r>
          </a:p>
          <a:p>
            <a:pPr lvl="1"/>
            <a:r>
              <a:rPr lang="en-US" dirty="0" smtClean="0"/>
              <a:t>Experience: C-level Executive</a:t>
            </a:r>
            <a:r>
              <a:rPr lang="en-US" dirty="0"/>
              <a:t>, </a:t>
            </a:r>
            <a:r>
              <a:rPr lang="en-US" dirty="0" smtClean="0"/>
              <a:t>board member, business strategist, </a:t>
            </a:r>
            <a:r>
              <a:rPr lang="en-US" dirty="0" smtClean="0"/>
              <a:t>risk management, analytics specialist</a:t>
            </a:r>
          </a:p>
          <a:p>
            <a:pPr lvl="1"/>
            <a:r>
              <a:rPr lang="en-US" dirty="0">
                <a:hlinkClick r:id="rId5"/>
              </a:rPr>
              <a:t>https://www.linkedin.com/in/mihaelabiciu</a:t>
            </a:r>
            <a:r>
              <a:rPr lang="en-US" dirty="0" smtClean="0">
                <a:hlinkClick r:id="rId5"/>
              </a:rPr>
              <a:t>/</a:t>
            </a:r>
            <a:endParaRPr lang="en-US" dirty="0" smtClean="0"/>
          </a:p>
          <a:p>
            <a:pPr lvl="1"/>
            <a:endParaRPr lang="en-US" dirty="0"/>
          </a:p>
          <a:p>
            <a:pPr lvl="1"/>
            <a:endParaRPr lang="en-US" dirty="0" smtClean="0"/>
          </a:p>
        </p:txBody>
      </p:sp>
    </p:spTree>
    <p:extLst>
      <p:ext uri="{BB962C8B-B14F-4D97-AF65-F5344CB8AC3E}">
        <p14:creationId xmlns:p14="http://schemas.microsoft.com/office/powerpoint/2010/main" val="21148428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Financial projections and key metrics / milestones</a:t>
            </a:r>
            <a:br>
              <a:rPr lang="en-US" dirty="0" smtClean="0"/>
            </a:br>
            <a:endParaRPr lang="en-US" dirty="0"/>
          </a:p>
        </p:txBody>
      </p:sp>
      <p:sp>
        <p:nvSpPr>
          <p:cNvPr id="3" name="Content Placeholder 2"/>
          <p:cNvSpPr>
            <a:spLocks noGrp="1"/>
          </p:cNvSpPr>
          <p:nvPr>
            <p:ph idx="1"/>
          </p:nvPr>
        </p:nvSpPr>
        <p:spPr/>
        <p:txBody>
          <a:bodyPr/>
          <a:lstStyle/>
          <a:p>
            <a:r>
              <a:rPr lang="en-US" dirty="0" smtClean="0"/>
              <a:t>Provide a 3 year forecast containing not only </a:t>
            </a:r>
            <a:r>
              <a:rPr lang="en-US" dirty="0" smtClean="0"/>
              <a:t>money but </a:t>
            </a:r>
            <a:r>
              <a:rPr lang="en-US" dirty="0" smtClean="0"/>
              <a:t>also key metrics such as number of customers and conversion rate. Do a bottom up forecast not top down</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status and </a:t>
            </a:r>
            <a:r>
              <a:rPr lang="en-US" dirty="0" smtClean="0"/>
              <a:t>accomplishments to </a:t>
            </a:r>
            <a:r>
              <a:rPr lang="en-US" dirty="0" smtClean="0"/>
              <a:t>date</a:t>
            </a:r>
            <a:endParaRPr lang="en-US" dirty="0"/>
          </a:p>
        </p:txBody>
      </p:sp>
      <p:sp>
        <p:nvSpPr>
          <p:cNvPr id="5" name="Content Placeholder 4"/>
          <p:cNvSpPr>
            <a:spLocks noGrp="1"/>
          </p:cNvSpPr>
          <p:nvPr>
            <p:ph idx="1"/>
          </p:nvPr>
        </p:nvSpPr>
        <p:spPr/>
        <p:txBody>
          <a:bodyPr>
            <a:normAutofit fontScale="70000" lnSpcReduction="20000"/>
          </a:bodyPr>
          <a:lstStyle/>
          <a:p>
            <a:r>
              <a:rPr lang="en-US" dirty="0" smtClean="0"/>
              <a:t>Research </a:t>
            </a:r>
            <a:r>
              <a:rPr lang="en-US" dirty="0"/>
              <a:t>Project – </a:t>
            </a:r>
            <a:r>
              <a:rPr lang="en-US" dirty="0" smtClean="0"/>
              <a:t>400k euro </a:t>
            </a:r>
            <a:r>
              <a:rPr lang="en-US" dirty="0"/>
              <a:t>EU Funds Grant approved and started </a:t>
            </a:r>
            <a:r>
              <a:rPr lang="en-US" dirty="0" smtClean="0"/>
              <a:t>in October ‘17</a:t>
            </a:r>
            <a:endParaRPr lang="en-US" dirty="0"/>
          </a:p>
          <a:p>
            <a:pPr lvl="1"/>
            <a:r>
              <a:rPr lang="en-US" dirty="0" smtClean="0"/>
              <a:t>These funds are used for research purposes in order to build and deliver in the short-run the Omni AI Face Engine used in any industry including Music and Entertainment. In the medium run we will build and deliver the more complex Omni AI Video Semantics Engine that will be able to understand and label complex activities seen on a video camera like face mimics particular moves of the body and human activities like eating for example.</a:t>
            </a:r>
          </a:p>
          <a:p>
            <a:r>
              <a:rPr lang="en-US" dirty="0"/>
              <a:t>2 other ongoing research grant projects of 600k euro that contribute with open source research to the </a:t>
            </a:r>
            <a:r>
              <a:rPr lang="en-US" dirty="0" smtClean="0"/>
              <a:t>Omni AI </a:t>
            </a:r>
            <a:r>
              <a:rPr lang="en-US" dirty="0"/>
              <a:t>project in order to finish </a:t>
            </a:r>
            <a:r>
              <a:rPr lang="en-US" dirty="0" smtClean="0"/>
              <a:t>it earlier </a:t>
            </a:r>
            <a:r>
              <a:rPr lang="en-US" dirty="0"/>
              <a:t>and deliver the Omni AI </a:t>
            </a:r>
            <a:r>
              <a:rPr lang="en-US" dirty="0" smtClean="0"/>
              <a:t>Face Engine and Video </a:t>
            </a:r>
            <a:r>
              <a:rPr lang="en-US" dirty="0"/>
              <a:t>Semantics Engine </a:t>
            </a:r>
            <a:r>
              <a:rPr lang="en-US" dirty="0" smtClean="0"/>
              <a:t>products </a:t>
            </a:r>
            <a:r>
              <a:rPr lang="en-US" dirty="0"/>
              <a:t>to the market </a:t>
            </a:r>
          </a:p>
          <a:p>
            <a:endParaRPr lang="en-US" dirty="0" smtClean="0"/>
          </a:p>
          <a:p>
            <a:r>
              <a:rPr lang="en-US" dirty="0" smtClean="0"/>
              <a:t>Omni AI Face Engine prototype and demo available</a:t>
            </a:r>
          </a:p>
          <a:p>
            <a:pPr lvl="1"/>
            <a:r>
              <a:rPr lang="en-US" dirty="0" smtClean="0"/>
              <a:t>2 large clients (retail and HR industry) in the pipeline waiting for the upgraded version of the Face Engine for data gathering and unique code assignment for their customers without any loyalty cards or personal data collection</a:t>
            </a:r>
          </a:p>
          <a:p>
            <a:r>
              <a:rPr lang="en-US" dirty="0" smtClean="0"/>
              <a:t>AI Predictive Analytics ready for market NOW</a:t>
            </a:r>
          </a:p>
          <a:p>
            <a:pPr lvl="1"/>
            <a:r>
              <a:rPr lang="en-US" dirty="0" smtClean="0"/>
              <a:t>Proof of concept: successful and ongoing project for AD&amp;D </a:t>
            </a:r>
            <a:r>
              <a:rPr lang="en-US" dirty="0" err="1" smtClean="0"/>
              <a:t>Pharma</a:t>
            </a:r>
            <a:r>
              <a:rPr lang="en-US" dirty="0" smtClean="0"/>
              <a:t> (</a:t>
            </a:r>
            <a:r>
              <a:rPr lang="en-US" dirty="0" err="1" smtClean="0"/>
              <a:t>Sensiblu</a:t>
            </a:r>
            <a:r>
              <a:rPr lang="en-US" dirty="0" smtClean="0"/>
              <a:t> chain), the largest retail and distributor for pharmaceutical drugs in Eastern Europe</a:t>
            </a:r>
          </a:p>
          <a:p>
            <a:r>
              <a:rPr lang="en-US" dirty="0" smtClean="0"/>
              <a:t>A team of 3 dedicated co-founders plus 4 data scientists, 1 EU funds project manager</a:t>
            </a:r>
            <a:endParaRPr lang="en-US" dirty="0" smtClean="0"/>
          </a:p>
          <a:p>
            <a:pPr lvl="1"/>
            <a:endParaRPr lang="en-US" dirty="0"/>
          </a:p>
          <a:p>
            <a:pPr marL="457200" lvl="1" indent="0">
              <a:buNone/>
            </a:pPr>
            <a:endParaRPr lang="en-US" dirty="0" smtClean="0"/>
          </a:p>
          <a:p>
            <a:endParaRPr lang="en-US" dirty="0" smtClean="0"/>
          </a:p>
          <a:p>
            <a:pPr lvl="1"/>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t>
            </a:r>
            <a:r>
              <a:rPr lang="en-US" dirty="0" smtClean="0"/>
              <a:t>imeline </a:t>
            </a:r>
            <a:r>
              <a:rPr lang="en-US" dirty="0" smtClean="0"/>
              <a:t>and use of funds</a:t>
            </a:r>
            <a:endParaRPr lang="en-US" dirty="0"/>
          </a:p>
        </p:txBody>
      </p:sp>
      <p:sp>
        <p:nvSpPr>
          <p:cNvPr id="5" name="Content Placeholder 4"/>
          <p:cNvSpPr>
            <a:spLocks noGrp="1"/>
          </p:cNvSpPr>
          <p:nvPr>
            <p:ph idx="1"/>
          </p:nvPr>
        </p:nvSpPr>
        <p:spPr/>
        <p:txBody>
          <a:bodyPr>
            <a:normAutofit lnSpcReduction="10000"/>
          </a:bodyPr>
          <a:lstStyle/>
          <a:p>
            <a:r>
              <a:rPr lang="en-US" dirty="0" smtClean="0"/>
              <a:t>By end of Jan: obtain 150k EUR from investors in order to co-finance the ongoing 400k EUR </a:t>
            </a:r>
            <a:r>
              <a:rPr lang="en-US" dirty="0" err="1" smtClean="0"/>
              <a:t>OmniDJ</a:t>
            </a:r>
            <a:r>
              <a:rPr lang="en-US" dirty="0" smtClean="0"/>
              <a:t> project and for sales and </a:t>
            </a:r>
            <a:r>
              <a:rPr lang="en-US" dirty="0"/>
              <a:t>m</a:t>
            </a:r>
            <a:r>
              <a:rPr lang="en-US" dirty="0" smtClean="0"/>
              <a:t>arketing purposes</a:t>
            </a:r>
          </a:p>
          <a:p>
            <a:r>
              <a:rPr lang="en-US" dirty="0" smtClean="0"/>
              <a:t>By end of Feb: get 2-3 clients onboard for Predictive Analytics services in order to generate a positive cash flow</a:t>
            </a:r>
            <a:endParaRPr lang="en-US" dirty="0" smtClean="0"/>
          </a:p>
          <a:p>
            <a:r>
              <a:rPr lang="en-US" dirty="0" smtClean="0"/>
              <a:t>By end of March: use funds for further research and enhance the Omni AI Face Engine to be ready for market and get 2-3 clients on board for this product</a:t>
            </a:r>
          </a:p>
          <a:p>
            <a:r>
              <a:rPr lang="en-US" dirty="0" smtClean="0"/>
              <a:t>By end of June: </a:t>
            </a:r>
            <a:r>
              <a:rPr lang="en-US" dirty="0"/>
              <a:t>u</a:t>
            </a:r>
            <a:r>
              <a:rPr lang="en-US" dirty="0" smtClean="0"/>
              <a:t>se the funds to research and build the complete Omni AI Video Semantics Engine</a:t>
            </a:r>
            <a:endParaRPr lang="en-US" dirty="0" smtClean="0"/>
          </a:p>
          <a:p>
            <a:r>
              <a:rPr lang="en-US" dirty="0" smtClean="0"/>
              <a:t>By July - August: go international and start finding further investment or exit opportunities</a:t>
            </a:r>
          </a:p>
        </p:txBody>
      </p:sp>
    </p:spTree>
    <p:extLst>
      <p:ext uri="{BB962C8B-B14F-4D97-AF65-F5344CB8AC3E}">
        <p14:creationId xmlns:p14="http://schemas.microsoft.com/office/powerpoint/2010/main" val="19252535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Risks - </a:t>
            </a:r>
            <a:r>
              <a:rPr lang="en-US" sz="2000" dirty="0"/>
              <a:t>Summarize the risks of the project and how they will be </a:t>
            </a:r>
            <a:r>
              <a:rPr lang="en-US" sz="2000" dirty="0" smtClean="0"/>
              <a:t>addressed</a:t>
            </a:r>
            <a:endParaRPr lang="en-US" dirty="0"/>
          </a:p>
        </p:txBody>
      </p:sp>
      <p:sp>
        <p:nvSpPr>
          <p:cNvPr id="5" name="Content Placeholder 4"/>
          <p:cNvSpPr>
            <a:spLocks noGrp="1"/>
          </p:cNvSpPr>
          <p:nvPr>
            <p:ph idx="1"/>
          </p:nvPr>
        </p:nvSpPr>
        <p:spPr/>
        <p:txBody>
          <a:bodyPr/>
          <a:lstStyle/>
          <a:p>
            <a:r>
              <a:rPr lang="en-US" dirty="0" smtClean="0"/>
              <a:t>EU Funded research project risks:</a:t>
            </a:r>
          </a:p>
          <a:p>
            <a:pPr lvl="1"/>
            <a:r>
              <a:rPr lang="en-US" dirty="0" smtClean="0"/>
              <a:t>Money delays from the government</a:t>
            </a:r>
          </a:p>
          <a:p>
            <a:pPr lvl="1"/>
            <a:r>
              <a:rPr lang="en-US" dirty="0" smtClean="0"/>
              <a:t>Timeline delays </a:t>
            </a:r>
          </a:p>
          <a:p>
            <a:pPr lvl="1"/>
            <a:r>
              <a:rPr lang="en-US" dirty="0" smtClean="0"/>
              <a:t>Bureaucracy delays</a:t>
            </a:r>
          </a:p>
          <a:p>
            <a:r>
              <a:rPr lang="en-US" dirty="0" smtClean="0"/>
              <a:t>HR risks</a:t>
            </a:r>
          </a:p>
          <a:p>
            <a:pPr lvl="1"/>
            <a:r>
              <a:rPr lang="en-US" dirty="0" smtClean="0"/>
              <a:t>Low skilled workforce in Data Science</a:t>
            </a:r>
          </a:p>
          <a:p>
            <a:pPr lvl="1"/>
            <a:endParaRPr lang="en-US" dirty="0"/>
          </a:p>
          <a:p>
            <a:r>
              <a:rPr lang="en-US" i="1" dirty="0" smtClean="0"/>
              <a:t>Work in progress – please help </a:t>
            </a:r>
            <a:r>
              <a:rPr lang="en-US" i="1" dirty="0" smtClean="0">
                <a:sym typeface="Wingdings"/>
              </a:rPr>
              <a:t></a:t>
            </a:r>
            <a:endParaRPr lang="en-US" i="1" dirty="0" smtClean="0"/>
          </a:p>
          <a:p>
            <a:pPr lvl="1"/>
            <a:endParaRPr lang="en-US"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5" name="Content Placeholder 4"/>
          <p:cNvSpPr>
            <a:spLocks noGrp="1"/>
          </p:cNvSpPr>
          <p:nvPr>
            <p:ph idx="1"/>
          </p:nvPr>
        </p:nvSpPr>
        <p:spPr/>
        <p:txBody>
          <a:bodyPr/>
          <a:lstStyle/>
          <a:p>
            <a:r>
              <a:rPr lang="en-US" dirty="0" smtClean="0"/>
              <a:t>Opportunity to collect data and process it without the need for private information gathering</a:t>
            </a:r>
          </a:p>
          <a:p>
            <a:r>
              <a:rPr lang="en-US" dirty="0" smtClean="0"/>
              <a:t>Omni AI Face Engine – available very soon for market release with prototype and demo available now</a:t>
            </a:r>
          </a:p>
          <a:p>
            <a:r>
              <a:rPr lang="en-US" dirty="0"/>
              <a:t>AI Predictive Analytics – available NOW with Proof of </a:t>
            </a:r>
            <a:r>
              <a:rPr lang="en-US" dirty="0" smtClean="0"/>
              <a:t>concept</a:t>
            </a:r>
          </a:p>
          <a:p>
            <a:r>
              <a:rPr lang="en-US" dirty="0" smtClean="0"/>
              <a:t>Omni AI Video Semantics Engine – the final complex product that could disrupt many industries and deliver us the Exit opportunity</a:t>
            </a:r>
          </a:p>
          <a:p>
            <a:r>
              <a:rPr lang="en-US" dirty="0" smtClean="0"/>
              <a:t>400k EU funds for research and investment in developing our 3 main revenue generators</a:t>
            </a:r>
          </a:p>
          <a:p>
            <a:endParaRPr lang="en-US" dirty="0" smtClean="0"/>
          </a:p>
          <a:p>
            <a:endParaRPr lang="en-US" dirty="0" smtClean="0"/>
          </a:p>
        </p:txBody>
      </p:sp>
    </p:spTree>
    <p:extLst>
      <p:ext uri="{BB962C8B-B14F-4D97-AF65-F5344CB8AC3E}">
        <p14:creationId xmlns:p14="http://schemas.microsoft.com/office/powerpoint/2010/main" val="36378341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Proposal</a:t>
            </a:r>
            <a:endParaRPr lang="en-US" dirty="0"/>
          </a:p>
        </p:txBody>
      </p:sp>
      <p:sp>
        <p:nvSpPr>
          <p:cNvPr id="5" name="Content Placeholder 4"/>
          <p:cNvSpPr>
            <a:spLocks noGrp="1"/>
          </p:cNvSpPr>
          <p:nvPr>
            <p:ph idx="1"/>
          </p:nvPr>
        </p:nvSpPr>
        <p:spPr/>
        <p:txBody>
          <a:bodyPr>
            <a:normAutofit fontScale="92500" lnSpcReduction="20000"/>
          </a:bodyPr>
          <a:lstStyle/>
          <a:p>
            <a:r>
              <a:rPr lang="en-US" dirty="0" smtClean="0"/>
              <a:t>You pay 150k EUR for:</a:t>
            </a:r>
          </a:p>
          <a:p>
            <a:pPr lvl="1"/>
            <a:r>
              <a:rPr lang="en-US" dirty="0" smtClean="0"/>
              <a:t>25</a:t>
            </a:r>
            <a:r>
              <a:rPr lang="en-US" dirty="0"/>
              <a:t>% of the Omni AI company </a:t>
            </a:r>
            <a:endParaRPr lang="en-US" dirty="0" smtClean="0"/>
          </a:p>
          <a:p>
            <a:pPr lvl="1"/>
            <a:r>
              <a:rPr lang="en-US" dirty="0" smtClean="0"/>
              <a:t>Board membership</a:t>
            </a:r>
          </a:p>
          <a:p>
            <a:pPr lvl="1"/>
            <a:r>
              <a:rPr lang="en-US" dirty="0"/>
              <a:t>A hot product </a:t>
            </a:r>
            <a:r>
              <a:rPr lang="en-US" dirty="0" smtClean="0"/>
              <a:t>(Omni AI suite)</a:t>
            </a:r>
          </a:p>
          <a:p>
            <a:pPr lvl="1"/>
            <a:r>
              <a:rPr lang="en-US" dirty="0" smtClean="0"/>
              <a:t>An extremely hot sector where exit deals are done in the 7 figure area</a:t>
            </a:r>
          </a:p>
          <a:p>
            <a:pPr lvl="1"/>
            <a:r>
              <a:rPr lang="en-US" dirty="0" smtClean="0"/>
              <a:t>A shit hot team</a:t>
            </a:r>
          </a:p>
          <a:p>
            <a:pPr lvl="1"/>
            <a:r>
              <a:rPr lang="en-US" dirty="0" smtClean="0"/>
              <a:t>A safe guard: Ready for market and cash generating Predictive Analytics services</a:t>
            </a:r>
          </a:p>
          <a:p>
            <a:pPr lvl="1"/>
            <a:endParaRPr lang="en-US" dirty="0" smtClean="0"/>
          </a:p>
          <a:p>
            <a:r>
              <a:rPr lang="en-US" dirty="0" smtClean="0"/>
              <a:t>We ask for:</a:t>
            </a:r>
          </a:p>
          <a:p>
            <a:pPr lvl="1"/>
            <a:r>
              <a:rPr lang="en-US" dirty="0" smtClean="0"/>
              <a:t>Money available in 2 months time</a:t>
            </a:r>
          </a:p>
          <a:p>
            <a:pPr lvl="1"/>
            <a:r>
              <a:rPr lang="en-US" dirty="0" smtClean="0"/>
              <a:t>Your personal network for lead generation for our services and products</a:t>
            </a:r>
          </a:p>
          <a:p>
            <a:pPr lvl="1"/>
            <a:endParaRPr lang="en-US" dirty="0"/>
          </a:p>
          <a:p>
            <a:endParaRPr lang="en-US" dirty="0" smtClean="0"/>
          </a:p>
          <a:p>
            <a:endParaRPr lang="en-US" dirty="0"/>
          </a:p>
        </p:txBody>
      </p:sp>
    </p:spTree>
    <p:extLst>
      <p:ext uri="{BB962C8B-B14F-4D97-AF65-F5344CB8AC3E}">
        <p14:creationId xmlns:p14="http://schemas.microsoft.com/office/powerpoint/2010/main" val="13343846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Problem/Opportunity – </a:t>
            </a:r>
            <a:r>
              <a:rPr lang="en-US" sz="2000" dirty="0" smtClean="0"/>
              <a:t>describe the pain that we are alleviating or the pleasure we are providing</a:t>
            </a:r>
            <a:endParaRPr lang="en-US" sz="2000" dirty="0"/>
          </a:p>
        </p:txBody>
      </p:sp>
      <p:sp>
        <p:nvSpPr>
          <p:cNvPr id="6" name="Content Placeholder 5"/>
          <p:cNvSpPr>
            <a:spLocks noGrp="1"/>
          </p:cNvSpPr>
          <p:nvPr>
            <p:ph idx="1"/>
          </p:nvPr>
        </p:nvSpPr>
        <p:spPr/>
        <p:txBody>
          <a:bodyPr>
            <a:normAutofit/>
          </a:bodyPr>
          <a:lstStyle/>
          <a:p>
            <a:r>
              <a:rPr lang="en-US" dirty="0"/>
              <a:t>Many businesses reached maturity and their revenue growth became quite uncertain. The competition also reached an extremely high level, so product differentiation is </a:t>
            </a:r>
            <a:r>
              <a:rPr lang="en-US" dirty="0" smtClean="0"/>
              <a:t>close to impossible without disruptive innovations (not anyone can do that though). </a:t>
            </a:r>
          </a:p>
          <a:p>
            <a:r>
              <a:rPr lang="en-US" dirty="0" smtClean="0"/>
              <a:t>Most </a:t>
            </a:r>
            <a:r>
              <a:rPr lang="en-US" dirty="0"/>
              <a:t>of the companies </a:t>
            </a:r>
            <a:r>
              <a:rPr lang="en-US" dirty="0" smtClean="0"/>
              <a:t>have already realized </a:t>
            </a:r>
            <a:r>
              <a:rPr lang="en-US" dirty="0"/>
              <a:t>the need for gathering data from their </a:t>
            </a:r>
            <a:r>
              <a:rPr lang="en-US" dirty="0" smtClean="0"/>
              <a:t>clients (e.g. loyalty </a:t>
            </a:r>
            <a:r>
              <a:rPr lang="en-US" dirty="0" smtClean="0"/>
              <a:t>cards)</a:t>
            </a:r>
            <a:r>
              <a:rPr lang="en-US" dirty="0" smtClean="0"/>
              <a:t>. Now </a:t>
            </a:r>
            <a:r>
              <a:rPr lang="en-US" dirty="0" smtClean="0"/>
              <a:t>they </a:t>
            </a:r>
            <a:r>
              <a:rPr lang="en-US" dirty="0"/>
              <a:t>have lots of data gathered but don’t know/realize </a:t>
            </a:r>
            <a:r>
              <a:rPr lang="en-US" dirty="0" smtClean="0"/>
              <a:t>its </a:t>
            </a:r>
            <a:r>
              <a:rPr lang="en-US" dirty="0" smtClean="0"/>
              <a:t>immense value. </a:t>
            </a:r>
          </a:p>
          <a:p>
            <a:r>
              <a:rPr lang="en-US" dirty="0" smtClean="0"/>
              <a:t>We can use t</a:t>
            </a:r>
            <a:r>
              <a:rPr lang="en-US" dirty="0" smtClean="0"/>
              <a:t>his </a:t>
            </a:r>
            <a:r>
              <a:rPr lang="en-US" dirty="0"/>
              <a:t>data to </a:t>
            </a:r>
            <a:r>
              <a:rPr lang="en-US" dirty="0" smtClean="0"/>
              <a:t>accurately predict </a:t>
            </a:r>
            <a:r>
              <a:rPr lang="en-US" dirty="0"/>
              <a:t>customer behavior and increase </a:t>
            </a:r>
            <a:r>
              <a:rPr lang="en-US" dirty="0" smtClean="0"/>
              <a:t>sales </a:t>
            </a:r>
            <a:r>
              <a:rPr lang="en-US" dirty="0"/>
              <a:t>by using cross sell and up sell </a:t>
            </a:r>
            <a:r>
              <a:rPr lang="en-US" dirty="0" smtClean="0"/>
              <a:t>techniques </a:t>
            </a:r>
            <a:r>
              <a:rPr lang="en-US" dirty="0" smtClean="0"/>
              <a:t>on specific customer segments defined by predicted behavior</a:t>
            </a:r>
          </a:p>
          <a:p>
            <a:r>
              <a:rPr lang="en-US" b="1" dirty="0" smtClean="0"/>
              <a:t>Intelligent</a:t>
            </a:r>
            <a:r>
              <a:rPr lang="en-US" dirty="0" smtClean="0"/>
              <a:t> </a:t>
            </a:r>
            <a:r>
              <a:rPr lang="en-US" dirty="0"/>
              <a:t>sales, marketing, customer support or </a:t>
            </a:r>
            <a:r>
              <a:rPr lang="en-US" dirty="0" smtClean="0"/>
              <a:t>operations is critical now.  </a:t>
            </a:r>
            <a:endParaRPr lang="en-US" dirty="0"/>
          </a:p>
          <a:p>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Value proposition. </a:t>
            </a:r>
            <a:r>
              <a:rPr lang="en-US" sz="1800" dirty="0" smtClean="0"/>
              <a:t>– </a:t>
            </a:r>
            <a:r>
              <a:rPr lang="en-US" sz="2000" dirty="0" smtClean="0"/>
              <a:t>describe the value of the pain or the value of the proposition</a:t>
            </a:r>
            <a:endParaRPr lang="en-US" sz="2000" dirty="0"/>
          </a:p>
        </p:txBody>
      </p:sp>
      <p:sp>
        <p:nvSpPr>
          <p:cNvPr id="6" name="Content Placeholder 5"/>
          <p:cNvSpPr>
            <a:spLocks noGrp="1"/>
          </p:cNvSpPr>
          <p:nvPr>
            <p:ph idx="1"/>
          </p:nvPr>
        </p:nvSpPr>
        <p:spPr/>
        <p:txBody>
          <a:bodyPr>
            <a:normAutofit fontScale="92500" lnSpcReduction="10000"/>
          </a:bodyPr>
          <a:lstStyle/>
          <a:p>
            <a:r>
              <a:rPr lang="en-US" b="1" dirty="0" smtClean="0"/>
              <a:t>Simplify and leverage the data gathering process </a:t>
            </a:r>
            <a:r>
              <a:rPr lang="en-US" dirty="0" smtClean="0"/>
              <a:t>using our advanced Artificial Intelligence video recognition product - OMNI AI Face Engine </a:t>
            </a:r>
          </a:p>
          <a:p>
            <a:pPr lvl="1"/>
            <a:r>
              <a:rPr lang="en-US" b="1" dirty="0"/>
              <a:t>No loyalty card needed anymore. No personal </a:t>
            </a:r>
            <a:r>
              <a:rPr lang="en-US" b="1" dirty="0" smtClean="0"/>
              <a:t>data </a:t>
            </a:r>
            <a:r>
              <a:rPr lang="en-US" b="1" dirty="0"/>
              <a:t>needed anymore</a:t>
            </a:r>
            <a:r>
              <a:rPr lang="en-US" b="1" dirty="0" smtClean="0"/>
              <a:t>. Less GDPR worries. </a:t>
            </a:r>
            <a:r>
              <a:rPr lang="en-US" dirty="0" smtClean="0"/>
              <a:t>We help companies store advanced purchasing data of each of their customers</a:t>
            </a:r>
            <a:r>
              <a:rPr lang="en-US" dirty="0"/>
              <a:t> once they step into their </a:t>
            </a:r>
            <a:r>
              <a:rPr lang="en-US" dirty="0" smtClean="0"/>
              <a:t>premises, by using precise state-of-the-art AI technology in Imagistics (advanced real time video face recognition) without storing any personal data.</a:t>
            </a:r>
            <a:endParaRPr lang="en-US" b="1" dirty="0" smtClean="0"/>
          </a:p>
          <a:p>
            <a:r>
              <a:rPr lang="en-US" dirty="0" smtClean="0"/>
              <a:t>Turning the BIG DATA the companies own into </a:t>
            </a:r>
            <a:r>
              <a:rPr lang="en-US" dirty="0" smtClean="0"/>
              <a:t>super-food </a:t>
            </a:r>
            <a:r>
              <a:rPr lang="en-US" dirty="0" smtClean="0"/>
              <a:t>for their </a:t>
            </a:r>
            <a:r>
              <a:rPr lang="en-US" dirty="0" smtClean="0"/>
              <a:t>business growth </a:t>
            </a:r>
            <a:r>
              <a:rPr lang="en-US" dirty="0"/>
              <a:t>by using </a:t>
            </a:r>
            <a:r>
              <a:rPr lang="en-US" b="1" dirty="0"/>
              <a:t>AI powered Predictive </a:t>
            </a:r>
            <a:r>
              <a:rPr lang="en-US" b="1" dirty="0" smtClean="0"/>
              <a:t>Analytics</a:t>
            </a:r>
          </a:p>
          <a:p>
            <a:pPr lvl="1"/>
            <a:r>
              <a:rPr lang="en-US" dirty="0" smtClean="0"/>
              <a:t> </a:t>
            </a:r>
            <a:r>
              <a:rPr lang="en-US" dirty="0"/>
              <a:t>We </a:t>
            </a:r>
            <a:r>
              <a:rPr lang="en-US" dirty="0" smtClean="0"/>
              <a:t>use </a:t>
            </a:r>
            <a:r>
              <a:rPr lang="en-US" dirty="0"/>
              <a:t>machine learning to offer precise predictive analysis and concrete recommendations for business growth, cost efficiency, increasing </a:t>
            </a:r>
            <a:r>
              <a:rPr lang="en-US" dirty="0" smtClean="0"/>
              <a:t>productivity by understanding customer behavior, building accurate recommendation systems, accurately predicting churning ratios for customers or employees, etc. </a:t>
            </a:r>
            <a:endParaRPr lang="en-US" dirty="0"/>
          </a:p>
        </p:txBody>
      </p:sp>
    </p:spTree>
    <p:extLst>
      <p:ext uri="{BB962C8B-B14F-4D97-AF65-F5344CB8AC3E}">
        <p14:creationId xmlns:p14="http://schemas.microsoft.com/office/powerpoint/2010/main" val="25993159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Our Underlying Magic</a:t>
            </a:r>
            <a:endParaRPr lang="en-US" dirty="0"/>
          </a:p>
        </p:txBody>
      </p:sp>
      <p:sp>
        <p:nvSpPr>
          <p:cNvPr id="4" name="Content Placeholder 3"/>
          <p:cNvSpPr>
            <a:spLocks noGrp="1"/>
          </p:cNvSpPr>
          <p:nvPr>
            <p:ph idx="1"/>
          </p:nvPr>
        </p:nvSpPr>
        <p:spPr/>
        <p:txBody>
          <a:bodyPr>
            <a:normAutofit fontScale="77500" lnSpcReduction="20000"/>
          </a:bodyPr>
          <a:lstStyle/>
          <a:p>
            <a:r>
              <a:rPr lang="en-US" dirty="0" smtClean="0"/>
              <a:t>We are using the </a:t>
            </a:r>
            <a:r>
              <a:rPr lang="en-US" dirty="0"/>
              <a:t>current state-of-the-art </a:t>
            </a:r>
            <a:r>
              <a:rPr lang="en-US" dirty="0" smtClean="0"/>
              <a:t>technology </a:t>
            </a:r>
            <a:r>
              <a:rPr lang="en-US" dirty="0"/>
              <a:t>in the area of Artificial </a:t>
            </a:r>
            <a:r>
              <a:rPr lang="en-US" dirty="0" smtClean="0"/>
              <a:t>Intelligence in order to gather extremely valuable big data and then turn it into concrete business recommendations using the most advanced AI powered Predictive Analytics </a:t>
            </a:r>
          </a:p>
          <a:p>
            <a:pPr marL="457200" indent="-457200">
              <a:buFont typeface="+mj-lt"/>
              <a:buAutoNum type="arabicPeriod"/>
            </a:pPr>
            <a:r>
              <a:rPr lang="en-US" b="1" dirty="0" smtClean="0"/>
              <a:t>Omni </a:t>
            </a:r>
            <a:r>
              <a:rPr lang="en-US" b="1" dirty="0" smtClean="0"/>
              <a:t>AI Face Engine – gathering and storing precious data</a:t>
            </a:r>
          </a:p>
          <a:p>
            <a:pPr marL="857250" lvl="1" indent="-457200"/>
            <a:r>
              <a:rPr lang="en-US" dirty="0" smtClean="0"/>
              <a:t>AI powered face recognition software applied to video cameras that can identify with precision each person and assign/store a unique code for it. In retail, once you return into the store the system will recognized you in real time and the teller will recommend just the right product for you with a special </a:t>
            </a:r>
            <a:r>
              <a:rPr lang="en-US" dirty="0" smtClean="0"/>
              <a:t>discount for example</a:t>
            </a:r>
            <a:endParaRPr lang="en-US" dirty="0" smtClean="0"/>
          </a:p>
          <a:p>
            <a:pPr marL="857250" lvl="1" indent="-457200"/>
            <a:r>
              <a:rPr lang="en-US" b="1" dirty="0" smtClean="0"/>
              <a:t>We have a prototype and we can deliver a demo</a:t>
            </a:r>
          </a:p>
          <a:p>
            <a:pPr marL="457200" indent="-457200">
              <a:buFont typeface="+mj-lt"/>
              <a:buAutoNum type="arabicPeriod"/>
            </a:pPr>
            <a:r>
              <a:rPr lang="en-US" b="1" dirty="0" smtClean="0"/>
              <a:t>Predictive Analytics services and consultancy</a:t>
            </a:r>
          </a:p>
          <a:p>
            <a:pPr marL="857250" lvl="1" indent="-457200"/>
            <a:r>
              <a:rPr lang="en-US" dirty="0" smtClean="0"/>
              <a:t>Product recommendation system, churning prediction, fraud detection, customer segmentation, customer behavior, etc.</a:t>
            </a:r>
          </a:p>
          <a:p>
            <a:pPr marL="857250" lvl="1" indent="-457200"/>
            <a:r>
              <a:rPr lang="en-US" b="1" dirty="0" smtClean="0"/>
              <a:t>We have the proof </a:t>
            </a:r>
            <a:r>
              <a:rPr lang="en-US" b="1" dirty="0" smtClean="0"/>
              <a:t>of concept </a:t>
            </a:r>
            <a:r>
              <a:rPr lang="en-US" b="1" dirty="0" smtClean="0"/>
              <a:t>and we can deliver a demo</a:t>
            </a:r>
          </a:p>
          <a:p>
            <a:pPr marL="457200" indent="-457200">
              <a:buFont typeface="+mj-lt"/>
              <a:buAutoNum type="arabicPeriod"/>
            </a:pPr>
            <a:r>
              <a:rPr lang="en-US" b="1" dirty="0" smtClean="0"/>
              <a:t>Omni AI Video Semantics Engine – this is what we aim at</a:t>
            </a:r>
          </a:p>
          <a:p>
            <a:pPr marL="857250" lvl="1" indent="-457200"/>
            <a:r>
              <a:rPr lang="en-US" b="1" i="1" dirty="0" smtClean="0"/>
              <a:t>Sexy description from Andrei</a:t>
            </a:r>
            <a:endParaRPr lang="en-US" b="1" i="1" dirty="0" smtClean="0"/>
          </a:p>
          <a:p>
            <a:pPr marL="857250" lvl="1" indent="-457200"/>
            <a:endParaRPr lang="en-US" b="1" dirty="0"/>
          </a:p>
          <a:p>
            <a:pPr marL="400050" lvl="1" indent="0">
              <a:buNone/>
            </a:pPr>
            <a:endParaRPr lang="en-US" b="1"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Omni AI Face Engine – short video demo or screen shot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4851250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AI powered Predictive Analytics – short video demo or screen shot</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11204646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Business </a:t>
            </a:r>
            <a:r>
              <a:rPr lang="en-US" dirty="0" smtClean="0"/>
              <a:t>model – </a:t>
            </a:r>
            <a:r>
              <a:rPr lang="en-US" sz="2000" dirty="0" smtClean="0"/>
              <a:t>how do we make money</a:t>
            </a:r>
            <a:endParaRPr lang="en-US" dirty="0"/>
          </a:p>
        </p:txBody>
      </p:sp>
      <p:sp>
        <p:nvSpPr>
          <p:cNvPr id="5" name="Content Placeholder 4"/>
          <p:cNvSpPr>
            <a:spLocks noGrp="1"/>
          </p:cNvSpPr>
          <p:nvPr>
            <p:ph idx="1"/>
          </p:nvPr>
        </p:nvSpPr>
        <p:spPr/>
        <p:txBody>
          <a:bodyPr>
            <a:normAutofit fontScale="55000" lnSpcReduction="20000"/>
          </a:bodyPr>
          <a:lstStyle/>
          <a:p>
            <a:r>
              <a:rPr lang="en-US" dirty="0" smtClean="0"/>
              <a:t>For Omni AI Face Engine – sky is the limit for the use of this engine. Few examples:</a:t>
            </a:r>
          </a:p>
          <a:p>
            <a:pPr lvl="1"/>
            <a:r>
              <a:rPr lang="en-US" dirty="0" smtClean="0"/>
              <a:t>Tech companies that would like to add this engine to their existing solutions</a:t>
            </a:r>
          </a:p>
          <a:p>
            <a:pPr lvl="1"/>
            <a:r>
              <a:rPr lang="en-US" dirty="0" smtClean="0"/>
              <a:t>Business Intelligence companies that would like to use this solution for data gathering for their clients</a:t>
            </a:r>
            <a:endParaRPr lang="en-US" dirty="0" smtClean="0"/>
          </a:p>
          <a:p>
            <a:pPr lvl="1"/>
            <a:r>
              <a:rPr lang="en-US" dirty="0" smtClean="0"/>
              <a:t>Companies that use loyalty cards and would like to get rid of them and make data collection more easy and accurate about each individual that enters the premises</a:t>
            </a:r>
          </a:p>
          <a:p>
            <a:pPr lvl="1"/>
            <a:r>
              <a:rPr lang="en-US" dirty="0" smtClean="0"/>
              <a:t>Security companies</a:t>
            </a:r>
            <a:endParaRPr lang="en-US" dirty="0" smtClean="0"/>
          </a:p>
          <a:p>
            <a:pPr lvl="1"/>
            <a:r>
              <a:rPr lang="en-US" dirty="0" smtClean="0"/>
              <a:t>Factories that would like to monitor employees</a:t>
            </a:r>
            <a:endParaRPr lang="en-US" dirty="0" smtClean="0"/>
          </a:p>
          <a:p>
            <a:pPr lvl="1"/>
            <a:endParaRPr lang="en-US" dirty="0" smtClean="0"/>
          </a:p>
          <a:p>
            <a:r>
              <a:rPr lang="en-US" dirty="0" smtClean="0"/>
              <a:t>For AI Predictive Analytics</a:t>
            </a:r>
          </a:p>
          <a:p>
            <a:pPr lvl="1"/>
            <a:r>
              <a:rPr lang="en-US" dirty="0" smtClean="0"/>
              <a:t>Any company across any industry that owns Big Data and are searching for business growth solutions</a:t>
            </a:r>
          </a:p>
          <a:p>
            <a:pPr lvl="1"/>
            <a:r>
              <a:rPr lang="en-US" dirty="0" smtClean="0"/>
              <a:t>BI companies that can use our models to enhance the results for their clients</a:t>
            </a:r>
          </a:p>
          <a:p>
            <a:pPr lvl="1"/>
            <a:endParaRPr lang="en-US" dirty="0" smtClean="0"/>
          </a:p>
          <a:p>
            <a:r>
              <a:rPr lang="en-US" dirty="0" smtClean="0"/>
              <a:t>For Omni AI Video Semantics Engine</a:t>
            </a:r>
          </a:p>
          <a:p>
            <a:pPr lvl="1"/>
            <a:r>
              <a:rPr lang="en-US" i="1" dirty="0" smtClean="0"/>
              <a:t>Sexy examples and use cases</a:t>
            </a:r>
          </a:p>
          <a:p>
            <a:pPr lvl="1"/>
            <a:endParaRPr lang="en-US" dirty="0" smtClean="0"/>
          </a:p>
          <a:p>
            <a:pPr lvl="0"/>
            <a:r>
              <a:rPr lang="en-US" dirty="0" smtClean="0"/>
              <a:t>We’ll make </a:t>
            </a:r>
            <a:r>
              <a:rPr lang="en-US" dirty="0"/>
              <a:t>money out of licensing, </a:t>
            </a:r>
            <a:r>
              <a:rPr lang="en-US" dirty="0" smtClean="0"/>
              <a:t>extra revenue sharing, software as a service, consultancy fees, final product sale, partnerships/</a:t>
            </a:r>
            <a:r>
              <a:rPr lang="en-US" dirty="0"/>
              <a:t>joint research projects </a:t>
            </a:r>
          </a:p>
          <a:p>
            <a:endParaRPr lang="en-US" dirty="0" smtClean="0"/>
          </a:p>
          <a:p>
            <a:pPr lvl="1"/>
            <a:endParaRPr lang="en-US" dirty="0" smtClean="0"/>
          </a:p>
          <a:p>
            <a:pPr lvl="1"/>
            <a:endParaRPr lang="en-US" dirty="0" smtClean="0"/>
          </a:p>
          <a:p>
            <a:pPr lvl="1"/>
            <a:endParaRPr lang="en-US" dirty="0" smtClean="0"/>
          </a:p>
          <a:p>
            <a:pPr lvl="1"/>
            <a:endParaRPr lang="en-US" dirty="0" smtClean="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Marketing and </a:t>
            </a:r>
            <a:r>
              <a:rPr lang="en-US" dirty="0" smtClean="0"/>
              <a:t>Sales - </a:t>
            </a:r>
            <a:r>
              <a:rPr lang="en-US" sz="2000" dirty="0" smtClean="0"/>
              <a:t>without breaking the bank</a:t>
            </a:r>
            <a:endParaRPr lang="en-US" sz="2000" dirty="0"/>
          </a:p>
        </p:txBody>
      </p:sp>
      <p:sp>
        <p:nvSpPr>
          <p:cNvPr id="5" name="Content Placeholder 4"/>
          <p:cNvSpPr>
            <a:spLocks noGrp="1"/>
          </p:cNvSpPr>
          <p:nvPr>
            <p:ph idx="1"/>
          </p:nvPr>
        </p:nvSpPr>
        <p:spPr/>
        <p:txBody>
          <a:bodyPr>
            <a:normAutofit fontScale="92500" lnSpcReduction="20000"/>
          </a:bodyPr>
          <a:lstStyle/>
          <a:p>
            <a:pPr marL="0" indent="0">
              <a:buNone/>
            </a:pPr>
            <a:r>
              <a:rPr lang="en-US" dirty="0"/>
              <a:t>Our </a:t>
            </a:r>
            <a:r>
              <a:rPr lang="en-US" dirty="0" smtClean="0"/>
              <a:t> </a:t>
            </a:r>
            <a:r>
              <a:rPr lang="en-US" dirty="0"/>
              <a:t>communication strategy is based on directly presenting our value propositions to our </a:t>
            </a:r>
            <a:r>
              <a:rPr lang="en-US" dirty="0" smtClean="0"/>
              <a:t>targeted customer’s </a:t>
            </a:r>
            <a:r>
              <a:rPr lang="en-US" dirty="0"/>
              <a:t>top management.</a:t>
            </a:r>
          </a:p>
          <a:p>
            <a:pPr marL="0" indent="0">
              <a:buNone/>
            </a:pPr>
            <a:r>
              <a:rPr lang="en-US" dirty="0"/>
              <a:t>The main channels that will work best on this profile are:</a:t>
            </a:r>
          </a:p>
          <a:p>
            <a:r>
              <a:rPr lang="en-US" dirty="0"/>
              <a:t>Personal network and on-the-spot one-to-one </a:t>
            </a:r>
            <a:r>
              <a:rPr lang="en-US" dirty="0" smtClean="0"/>
              <a:t>demonstration. This </a:t>
            </a:r>
            <a:r>
              <a:rPr lang="en-US" dirty="0"/>
              <a:t>will help our customers evaluate our Value </a:t>
            </a:r>
            <a:r>
              <a:rPr lang="en-US" dirty="0" smtClean="0"/>
              <a:t>Propositions right away.</a:t>
            </a:r>
          </a:p>
          <a:p>
            <a:pPr lvl="0"/>
            <a:r>
              <a:rPr lang="en-US" dirty="0" smtClean="0"/>
              <a:t>Workshops organized in partnership with tech media</a:t>
            </a:r>
            <a:endParaRPr lang="en-US" dirty="0"/>
          </a:p>
          <a:p>
            <a:pPr lvl="0"/>
            <a:r>
              <a:rPr lang="en-US" dirty="0"/>
              <a:t>Conferences sponsorship and </a:t>
            </a:r>
            <a:r>
              <a:rPr lang="en-US" dirty="0" smtClean="0"/>
              <a:t>participation</a:t>
            </a:r>
          </a:p>
          <a:p>
            <a:pPr lvl="0"/>
            <a:r>
              <a:rPr lang="en-US" dirty="0" smtClean="0"/>
              <a:t>International </a:t>
            </a:r>
            <a:r>
              <a:rPr lang="en-US" dirty="0"/>
              <a:t>fair trade shows</a:t>
            </a:r>
          </a:p>
          <a:p>
            <a:pPr lvl="0"/>
            <a:r>
              <a:rPr lang="en-US" dirty="0"/>
              <a:t>Leverage of chamber of commerce and Romania trade </a:t>
            </a:r>
            <a:r>
              <a:rPr lang="en-US" dirty="0" smtClean="0"/>
              <a:t>initiatives across the border</a:t>
            </a:r>
            <a:endParaRPr lang="en-US" dirty="0"/>
          </a:p>
          <a:p>
            <a:pPr lvl="0"/>
            <a:r>
              <a:rPr lang="en-US" dirty="0"/>
              <a:t>Research papers and prestigious journals</a:t>
            </a:r>
          </a:p>
          <a:p>
            <a:pPr lvl="0"/>
            <a:r>
              <a:rPr lang="en-US" dirty="0"/>
              <a:t>Strategic alliance with </a:t>
            </a:r>
            <a:r>
              <a:rPr lang="en-US" dirty="0" smtClean="0"/>
              <a:t>large tech companies that don’t have the AI know-how and resources</a:t>
            </a:r>
            <a:endParaRPr lang="en-US" dirty="0"/>
          </a:p>
          <a:p>
            <a:endParaRPr lang="en-US" dirty="0" smtClean="0"/>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Competition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By our estimation, the local and regional competition is directly proportional to the extremely small existing trained workforce of Data Scientists. As a matter of fact, most of the competition </a:t>
            </a:r>
            <a:r>
              <a:rPr lang="en-US" dirty="0" smtClean="0"/>
              <a:t>on the predictive analytics direction is </a:t>
            </a:r>
            <a:r>
              <a:rPr lang="en-US" dirty="0"/>
              <a:t>focused on the areas of </a:t>
            </a:r>
            <a:r>
              <a:rPr lang="en-US" dirty="0" smtClean="0"/>
              <a:t>business </a:t>
            </a:r>
            <a:r>
              <a:rPr lang="en-US" dirty="0"/>
              <a:t>i</a:t>
            </a:r>
            <a:r>
              <a:rPr lang="en-US" dirty="0" smtClean="0"/>
              <a:t>ntelligence </a:t>
            </a:r>
            <a:r>
              <a:rPr lang="en-US" dirty="0"/>
              <a:t>and classic statistical inference applied in various business horizontals and verticals. </a:t>
            </a:r>
            <a:endParaRPr lang="en-US" dirty="0" smtClean="0"/>
          </a:p>
          <a:p>
            <a:r>
              <a:rPr lang="en-US" dirty="0" smtClean="0"/>
              <a:t>There is a hype in the AI area across the world, especially in North America. The research advancements become more and more available and although there is still little </a:t>
            </a:r>
            <a:r>
              <a:rPr lang="en-US" dirty="0" smtClean="0"/>
              <a:t>highly skilled </a:t>
            </a:r>
            <a:r>
              <a:rPr lang="en-US" dirty="0" smtClean="0"/>
              <a:t>workforce, things are changing quickly. So competition will strengthen in the next couple of years if not quicker.  </a:t>
            </a:r>
          </a:p>
          <a:p>
            <a:r>
              <a:rPr lang="en-US" dirty="0" smtClean="0"/>
              <a:t>We have to act quickly and make full use of the scarce competition in AI right now.</a:t>
            </a:r>
            <a:r>
              <a:rPr lang="en-US" dirty="0" smtClean="0"/>
              <a:t> The large tech companies dominate this environment but we have the cost advantage and flexibility that we can leverage.</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usiness Strategy">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Business plan presentation (Ion green design, widescreen).potx" id="{866C028E-10C7-4672-8238-17D4366C073A}" vid="{2A820B7E-5093-43C8-ABD0-FF5B957D5EE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Business plan presentation (Ion green design, widescreen)</Template>
  <TotalTime>829</TotalTime>
  <Words>1673</Words>
  <Application>Microsoft Macintosh PowerPoint</Application>
  <PresentationFormat>Custom</PresentationFormat>
  <Paragraphs>133</Paragraphs>
  <Slides>16</Slides>
  <Notes>14</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Business Strategy</vt:lpstr>
      <vt:lpstr>Omni AI (rebranding for KIG)</vt:lpstr>
      <vt:lpstr>Problem/Opportunity – describe the pain that we are alleviating or the pleasure we are providing</vt:lpstr>
      <vt:lpstr>Value proposition. – describe the value of the pain or the value of the proposition</vt:lpstr>
      <vt:lpstr>Our Underlying Magic</vt:lpstr>
      <vt:lpstr>Omni AI Face Engine – short video demo or screen shot</vt:lpstr>
      <vt:lpstr>AI powered Predictive Analytics – short video demo or screen shot</vt:lpstr>
      <vt:lpstr>Business model – how do we make money</vt:lpstr>
      <vt:lpstr>Marketing and Sales - without breaking the bank</vt:lpstr>
      <vt:lpstr>Competition</vt:lpstr>
      <vt:lpstr>The Shit Hot Team of Omni AI</vt:lpstr>
      <vt:lpstr>Financial projections and key metrics / milestones </vt:lpstr>
      <vt:lpstr>Current status and accomplishments to date</vt:lpstr>
      <vt:lpstr>Timeline and use of funds</vt:lpstr>
      <vt:lpstr>Risks - Summarize the risks of the project and how they will be addressed</vt:lpstr>
      <vt:lpstr>Summary</vt:lpstr>
      <vt:lpstr>Proposal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Omni AI</dc:title>
  <dc:creator>Cosmin Marinescu</dc:creator>
  <cp:lastModifiedBy>Cosmin Marinescu</cp:lastModifiedBy>
  <cp:revision>61</cp:revision>
  <cp:lastPrinted>2012-08-15T21:38:02Z</cp:lastPrinted>
  <dcterms:created xsi:type="dcterms:W3CDTF">2017-11-24T08:38:37Z</dcterms:created>
  <dcterms:modified xsi:type="dcterms:W3CDTF">2017-11-25T15:02:41Z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