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1230D-4567-41B3-984C-742D07FB2CD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5B627B-588C-4E79-A822-0DDF0BEAE1B3}">
      <dgm:prSet/>
      <dgm:spPr/>
      <dgm:t>
        <a:bodyPr/>
        <a:lstStyle/>
        <a:p>
          <a:r>
            <a:rPr lang="en-US" b="0" i="0"/>
            <a:t>• numeric (double): real numbers; E.G. 5, 100, 1.01 (integers or floats) </a:t>
          </a:r>
          <a:endParaRPr lang="en-US"/>
        </a:p>
      </dgm:t>
    </dgm:pt>
    <dgm:pt modelId="{30BFD748-C28E-4E9E-97E5-F2073463F3F4}" type="parTrans" cxnId="{08B251DC-159B-4901-A726-6CE24E87E946}">
      <dgm:prSet/>
      <dgm:spPr/>
      <dgm:t>
        <a:bodyPr/>
        <a:lstStyle/>
        <a:p>
          <a:endParaRPr lang="en-US"/>
        </a:p>
      </dgm:t>
    </dgm:pt>
    <dgm:pt modelId="{9737FC8D-CDA2-4ACD-BA2E-671F0440CD19}" type="sibTrans" cxnId="{08B251DC-159B-4901-A726-6CE24E87E946}">
      <dgm:prSet/>
      <dgm:spPr/>
      <dgm:t>
        <a:bodyPr/>
        <a:lstStyle/>
        <a:p>
          <a:endParaRPr lang="en-US"/>
        </a:p>
      </dgm:t>
    </dgm:pt>
    <dgm:pt modelId="{6FD8E5B9-F3E6-4AED-97FB-BACBA6FC8DE6}">
      <dgm:prSet/>
      <dgm:spPr/>
      <dgm:t>
        <a:bodyPr/>
        <a:lstStyle/>
        <a:p>
          <a:r>
            <a:rPr lang="en-US" b="0" i="0"/>
            <a:t>• character: chain of characters, text; E.G. “GGTCAA”</a:t>
          </a:r>
          <a:endParaRPr lang="en-US"/>
        </a:p>
      </dgm:t>
    </dgm:pt>
    <dgm:pt modelId="{84F3BB58-E5DD-4097-832F-2B2A095F056A}" type="parTrans" cxnId="{2C7AB8B7-025E-463F-B986-9F6EF62F7C69}">
      <dgm:prSet/>
      <dgm:spPr/>
      <dgm:t>
        <a:bodyPr/>
        <a:lstStyle/>
        <a:p>
          <a:endParaRPr lang="en-US"/>
        </a:p>
      </dgm:t>
    </dgm:pt>
    <dgm:pt modelId="{CAA2FDA8-B114-4ED1-99D0-C351C4C44AFB}" type="sibTrans" cxnId="{2C7AB8B7-025E-463F-B986-9F6EF62F7C69}">
      <dgm:prSet/>
      <dgm:spPr/>
      <dgm:t>
        <a:bodyPr/>
        <a:lstStyle/>
        <a:p>
          <a:endParaRPr lang="en-US"/>
        </a:p>
      </dgm:t>
    </dgm:pt>
    <dgm:pt modelId="{B0128C9F-327A-4C26-8BBC-417BB2E4E8B0}">
      <dgm:prSet/>
      <dgm:spPr/>
      <dgm:t>
        <a:bodyPr/>
        <a:lstStyle/>
        <a:p>
          <a:r>
            <a:rPr lang="en-US" b="0" i="0"/>
            <a:t>• • logical: TRUE or FALSE; E.G. 2 == 2            the double equal sign (==) means does number 2 equal 2 then the answer will be TRUE </a:t>
          </a:r>
          <a:endParaRPr lang="en-US"/>
        </a:p>
      </dgm:t>
    </dgm:pt>
    <dgm:pt modelId="{3C2F4513-2386-4C57-898A-A6DC49BCFC02}" type="parTrans" cxnId="{D0211C68-C746-48C7-AB67-B592C9075F3D}">
      <dgm:prSet/>
      <dgm:spPr/>
      <dgm:t>
        <a:bodyPr/>
        <a:lstStyle/>
        <a:p>
          <a:endParaRPr lang="en-US"/>
        </a:p>
      </dgm:t>
    </dgm:pt>
    <dgm:pt modelId="{40E5E976-1069-4FC4-B3AA-36F8A77AFD11}" type="sibTrans" cxnId="{D0211C68-C746-48C7-AB67-B592C9075F3D}">
      <dgm:prSet/>
      <dgm:spPr/>
      <dgm:t>
        <a:bodyPr/>
        <a:lstStyle/>
        <a:p>
          <a:endParaRPr lang="en-US"/>
        </a:p>
      </dgm:t>
    </dgm:pt>
    <dgm:pt modelId="{6025190C-B7EA-4846-8463-3AC7A609D294}" type="pres">
      <dgm:prSet presAssocID="{8881230D-4567-41B3-984C-742D07FB2CDF}" presName="CompostProcess" presStyleCnt="0">
        <dgm:presLayoutVars>
          <dgm:dir/>
          <dgm:resizeHandles val="exact"/>
        </dgm:presLayoutVars>
      </dgm:prSet>
      <dgm:spPr/>
    </dgm:pt>
    <dgm:pt modelId="{704779ED-1A16-40FB-B8DB-73FE8599806F}" type="pres">
      <dgm:prSet presAssocID="{8881230D-4567-41B3-984C-742D07FB2CDF}" presName="arrow" presStyleLbl="bgShp" presStyleIdx="0" presStyleCnt="1"/>
      <dgm:spPr/>
    </dgm:pt>
    <dgm:pt modelId="{C3095F0A-5FF2-403C-9FDC-F65EAF92C822}" type="pres">
      <dgm:prSet presAssocID="{8881230D-4567-41B3-984C-742D07FB2CDF}" presName="linearProcess" presStyleCnt="0"/>
      <dgm:spPr/>
    </dgm:pt>
    <dgm:pt modelId="{8638996C-3F78-45CD-8815-A6C0F36C0D1C}" type="pres">
      <dgm:prSet presAssocID="{F95B627B-588C-4E79-A822-0DDF0BEAE1B3}" presName="textNode" presStyleLbl="node1" presStyleIdx="0" presStyleCnt="3">
        <dgm:presLayoutVars>
          <dgm:bulletEnabled val="1"/>
        </dgm:presLayoutVars>
      </dgm:prSet>
      <dgm:spPr/>
    </dgm:pt>
    <dgm:pt modelId="{9ADB8DE6-EAA6-42E0-98E6-B934428D3A5D}" type="pres">
      <dgm:prSet presAssocID="{9737FC8D-CDA2-4ACD-BA2E-671F0440CD19}" presName="sibTrans" presStyleCnt="0"/>
      <dgm:spPr/>
    </dgm:pt>
    <dgm:pt modelId="{4BBEAC24-AAAF-487E-AE48-ED47AB4C39FD}" type="pres">
      <dgm:prSet presAssocID="{6FD8E5B9-F3E6-4AED-97FB-BACBA6FC8DE6}" presName="textNode" presStyleLbl="node1" presStyleIdx="1" presStyleCnt="3">
        <dgm:presLayoutVars>
          <dgm:bulletEnabled val="1"/>
        </dgm:presLayoutVars>
      </dgm:prSet>
      <dgm:spPr/>
    </dgm:pt>
    <dgm:pt modelId="{0C75DD0E-F275-4F1D-BD40-FE565224138B}" type="pres">
      <dgm:prSet presAssocID="{CAA2FDA8-B114-4ED1-99D0-C351C4C44AFB}" presName="sibTrans" presStyleCnt="0"/>
      <dgm:spPr/>
    </dgm:pt>
    <dgm:pt modelId="{D4F26FAC-6F2D-4801-A0CC-B5BB25AC9B9E}" type="pres">
      <dgm:prSet presAssocID="{B0128C9F-327A-4C26-8BBC-417BB2E4E8B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0211C68-C746-48C7-AB67-B592C9075F3D}" srcId="{8881230D-4567-41B3-984C-742D07FB2CDF}" destId="{B0128C9F-327A-4C26-8BBC-417BB2E4E8B0}" srcOrd="2" destOrd="0" parTransId="{3C2F4513-2386-4C57-898A-A6DC49BCFC02}" sibTransId="{40E5E976-1069-4FC4-B3AA-36F8A77AFD11}"/>
    <dgm:cxn modelId="{0C40177E-34C1-4379-909D-613857CD4759}" type="presOf" srcId="{B0128C9F-327A-4C26-8BBC-417BB2E4E8B0}" destId="{D4F26FAC-6F2D-4801-A0CC-B5BB25AC9B9E}" srcOrd="0" destOrd="0" presId="urn:microsoft.com/office/officeart/2005/8/layout/hProcess9"/>
    <dgm:cxn modelId="{86D0CF81-B72E-4AD4-9AA7-304CB3C79533}" type="presOf" srcId="{8881230D-4567-41B3-984C-742D07FB2CDF}" destId="{6025190C-B7EA-4846-8463-3AC7A609D294}" srcOrd="0" destOrd="0" presId="urn:microsoft.com/office/officeart/2005/8/layout/hProcess9"/>
    <dgm:cxn modelId="{B0AE869C-5BBA-44A3-B268-F049EBBD3392}" type="presOf" srcId="{F95B627B-588C-4E79-A822-0DDF0BEAE1B3}" destId="{8638996C-3F78-45CD-8815-A6C0F36C0D1C}" srcOrd="0" destOrd="0" presId="urn:microsoft.com/office/officeart/2005/8/layout/hProcess9"/>
    <dgm:cxn modelId="{2C7AB8B7-025E-463F-B986-9F6EF62F7C69}" srcId="{8881230D-4567-41B3-984C-742D07FB2CDF}" destId="{6FD8E5B9-F3E6-4AED-97FB-BACBA6FC8DE6}" srcOrd="1" destOrd="0" parTransId="{84F3BB58-E5DD-4097-832F-2B2A095F056A}" sibTransId="{CAA2FDA8-B114-4ED1-99D0-C351C4C44AFB}"/>
    <dgm:cxn modelId="{2A6E5FD9-7769-41E8-A96A-DE037A67FA93}" type="presOf" srcId="{6FD8E5B9-F3E6-4AED-97FB-BACBA6FC8DE6}" destId="{4BBEAC24-AAAF-487E-AE48-ED47AB4C39FD}" srcOrd="0" destOrd="0" presId="urn:microsoft.com/office/officeart/2005/8/layout/hProcess9"/>
    <dgm:cxn modelId="{08B251DC-159B-4901-A726-6CE24E87E946}" srcId="{8881230D-4567-41B3-984C-742D07FB2CDF}" destId="{F95B627B-588C-4E79-A822-0DDF0BEAE1B3}" srcOrd="0" destOrd="0" parTransId="{30BFD748-C28E-4E9E-97E5-F2073463F3F4}" sibTransId="{9737FC8D-CDA2-4ACD-BA2E-671F0440CD19}"/>
    <dgm:cxn modelId="{DF4D1E11-D749-4F4D-85D7-2F2F126CFF0C}" type="presParOf" srcId="{6025190C-B7EA-4846-8463-3AC7A609D294}" destId="{704779ED-1A16-40FB-B8DB-73FE8599806F}" srcOrd="0" destOrd="0" presId="urn:microsoft.com/office/officeart/2005/8/layout/hProcess9"/>
    <dgm:cxn modelId="{1333D7BE-6461-4012-9FE1-CB7412035FB5}" type="presParOf" srcId="{6025190C-B7EA-4846-8463-3AC7A609D294}" destId="{C3095F0A-5FF2-403C-9FDC-F65EAF92C822}" srcOrd="1" destOrd="0" presId="urn:microsoft.com/office/officeart/2005/8/layout/hProcess9"/>
    <dgm:cxn modelId="{2872F4C6-3F8E-4434-8715-D1A91388A3E6}" type="presParOf" srcId="{C3095F0A-5FF2-403C-9FDC-F65EAF92C822}" destId="{8638996C-3F78-45CD-8815-A6C0F36C0D1C}" srcOrd="0" destOrd="0" presId="urn:microsoft.com/office/officeart/2005/8/layout/hProcess9"/>
    <dgm:cxn modelId="{ED422171-B07C-456F-AC69-EA2F74FCFA03}" type="presParOf" srcId="{C3095F0A-5FF2-403C-9FDC-F65EAF92C822}" destId="{9ADB8DE6-EAA6-42E0-98E6-B934428D3A5D}" srcOrd="1" destOrd="0" presId="urn:microsoft.com/office/officeart/2005/8/layout/hProcess9"/>
    <dgm:cxn modelId="{6EDAF0E7-4340-4ECF-9668-9E75D8F658EE}" type="presParOf" srcId="{C3095F0A-5FF2-403C-9FDC-F65EAF92C822}" destId="{4BBEAC24-AAAF-487E-AE48-ED47AB4C39FD}" srcOrd="2" destOrd="0" presId="urn:microsoft.com/office/officeart/2005/8/layout/hProcess9"/>
    <dgm:cxn modelId="{2B89451B-FE09-4360-A7A2-770F2A20A205}" type="presParOf" srcId="{C3095F0A-5FF2-403C-9FDC-F65EAF92C822}" destId="{0C75DD0E-F275-4F1D-BD40-FE565224138B}" srcOrd="3" destOrd="0" presId="urn:microsoft.com/office/officeart/2005/8/layout/hProcess9"/>
    <dgm:cxn modelId="{8E648EB2-B70E-490A-949A-1167FE801A9C}" type="presParOf" srcId="{C3095F0A-5FF2-403C-9FDC-F65EAF92C822}" destId="{D4F26FAC-6F2D-4801-A0CC-B5BB25AC9B9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779ED-1A16-40FB-B8DB-73FE8599806F}">
      <dsp:nvSpPr>
        <dsp:cNvPr id="0" name=""/>
        <dsp:cNvSpPr/>
      </dsp:nvSpPr>
      <dsp:spPr>
        <a:xfrm>
          <a:off x="661924" y="0"/>
          <a:ext cx="7501810" cy="341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8996C-3F78-45CD-8815-A6C0F36C0D1C}">
      <dsp:nvSpPr>
        <dsp:cNvPr id="0" name=""/>
        <dsp:cNvSpPr/>
      </dsp:nvSpPr>
      <dsp:spPr>
        <a:xfrm>
          <a:off x="9480" y="1024890"/>
          <a:ext cx="284075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• numeric (double): real numbers; E.G. 5, 100, 1.01 (integers or floats) </a:t>
          </a:r>
          <a:endParaRPr lang="en-US" sz="1400" kern="1200"/>
        </a:p>
      </dsp:txBody>
      <dsp:txXfrm>
        <a:off x="76188" y="1091598"/>
        <a:ext cx="2707342" cy="1233104"/>
      </dsp:txXfrm>
    </dsp:sp>
    <dsp:sp modelId="{4BBEAC24-AAAF-487E-AE48-ED47AB4C39FD}">
      <dsp:nvSpPr>
        <dsp:cNvPr id="0" name=""/>
        <dsp:cNvSpPr/>
      </dsp:nvSpPr>
      <dsp:spPr>
        <a:xfrm>
          <a:off x="2992450" y="1024890"/>
          <a:ext cx="284075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• character: chain of characters, text; E.G. “GGTCAA”</a:t>
          </a:r>
          <a:endParaRPr lang="en-US" sz="1400" kern="1200"/>
        </a:p>
      </dsp:txBody>
      <dsp:txXfrm>
        <a:off x="3059158" y="1091598"/>
        <a:ext cx="2707342" cy="1233104"/>
      </dsp:txXfrm>
    </dsp:sp>
    <dsp:sp modelId="{D4F26FAC-6F2D-4801-A0CC-B5BB25AC9B9E}">
      <dsp:nvSpPr>
        <dsp:cNvPr id="0" name=""/>
        <dsp:cNvSpPr/>
      </dsp:nvSpPr>
      <dsp:spPr>
        <a:xfrm>
          <a:off x="5975419" y="1024890"/>
          <a:ext cx="2840758" cy="136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• • logical: TRUE or FALSE; E.G. 2 == 2            the double equal sign (==) means does number 2 equal 2 then the answer will be TRUE </a:t>
          </a:r>
          <a:endParaRPr lang="en-US" sz="1400" kern="1200"/>
        </a:p>
      </dsp:txBody>
      <dsp:txXfrm>
        <a:off x="6042127" y="1091598"/>
        <a:ext cx="2707342" cy="12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59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1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8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2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1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F8BF32-A695-46D1-AC92-8EC3B87289C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F8B9FE-19D6-4CE9-8A3D-375D5A08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AC97-716C-1234-C727-79CBB3EEC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20238"/>
            <a:ext cx="9944305" cy="2538919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docs-Roboto"/>
              </a:rPr>
              <a:t>  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docs-Roboto"/>
              </a:rPr>
              <a:t>Intro to R: Data Science &amp; Visualization</a:t>
            </a:r>
            <a:br>
              <a:rPr lang="en-US" b="0" i="0" dirty="0">
                <a:solidFill>
                  <a:schemeClr val="bg1"/>
                </a:solidFill>
                <a:effectLst/>
                <a:latin typeface="docs-Roboto"/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docs-Roboto"/>
              </a:rPr>
              <a:t>Session 1 : Intro in R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1120-40CB-ABC6-BDB5-65D04BCF7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\ Omnia </a:t>
            </a:r>
            <a:r>
              <a:rPr lang="en-US" dirty="0" err="1"/>
              <a:t>Abdelnasser</a:t>
            </a:r>
            <a:r>
              <a:rPr lang="en-US" dirty="0"/>
              <a:t> </a:t>
            </a:r>
          </a:p>
          <a:p>
            <a:r>
              <a:rPr lang="en-US" dirty="0"/>
              <a:t>Ta in </a:t>
            </a:r>
            <a:r>
              <a:rPr lang="en-US" dirty="0" err="1"/>
              <a:t>giu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9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A8EF-77F4-365D-E4B2-5E6A8DB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E47B-DFE5-92A6-44A6-48929385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 variable is a symbolic name to which a value may be associated.</a:t>
            </a:r>
          </a:p>
          <a:p>
            <a:r>
              <a:rPr lang="en-US" sz="1800" dirty="0"/>
              <a:t>E.G;</a:t>
            </a:r>
          </a:p>
          <a:p>
            <a:r>
              <a:rPr lang="en-US" sz="1800" dirty="0"/>
              <a:t>DNA &lt;- “GGTCAACTG”</a:t>
            </a:r>
          </a:p>
          <a:p>
            <a:r>
              <a:rPr lang="en-US" dirty="0"/>
              <a:t>Giving a new value to a variable is called assignment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E9212C-9D80-93CC-0A33-E48880BCABE1}"/>
              </a:ext>
            </a:extLst>
          </p:cNvPr>
          <p:cNvSpPr/>
          <p:nvPr/>
        </p:nvSpPr>
        <p:spPr>
          <a:xfrm>
            <a:off x="2176251" y="3429000"/>
            <a:ext cx="284847" cy="255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D69A-BA66-6150-0EDA-425AAA9E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5685-AA00-E568-6508-C008529A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is an ordered group of elements (variables) of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same type </a:t>
            </a:r>
            <a:r>
              <a:rPr lang="en-US" dirty="0"/>
              <a:t>with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dimension</a:t>
            </a:r>
            <a:r>
              <a:rPr lang="en-US" dirty="0"/>
              <a:t>.</a:t>
            </a:r>
          </a:p>
          <a:p>
            <a:r>
              <a:rPr lang="en-US" dirty="0"/>
              <a:t>The c(...) construct (concatenate or combine )can be used to create vectors:</a:t>
            </a:r>
          </a:p>
          <a:p>
            <a:r>
              <a:rPr lang="en-US" dirty="0"/>
              <a:t>E.g.     x &lt;- c(1, 5, 4, 9, 0)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72056-F5E9-2022-DA7E-ED180DD6081E}"/>
              </a:ext>
            </a:extLst>
          </p:cNvPr>
          <p:cNvSpPr/>
          <p:nvPr/>
        </p:nvSpPr>
        <p:spPr>
          <a:xfrm>
            <a:off x="252920" y="4370874"/>
            <a:ext cx="2217906" cy="706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is a vector numerical values 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24185-4551-7115-2980-48BE83C57B3E}"/>
              </a:ext>
            </a:extLst>
          </p:cNvPr>
          <p:cNvSpPr/>
          <p:nvPr/>
        </p:nvSpPr>
        <p:spPr>
          <a:xfrm>
            <a:off x="2821020" y="4370874"/>
            <a:ext cx="2140085" cy="706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is a function to create a list 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7C0EE-2FF5-37E5-DBEA-5938A3A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43" y="5194059"/>
            <a:ext cx="11356631" cy="1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3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9F2F-446A-CB6B-BF88-5DFC8F3F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8209-E939-4FAD-884C-3B89CEA8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Other useful function to create stretches of numeric vectors are seq() and rep().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seq() function creates a sequence of numeric values from a specified start and end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value, incrementing by a user defined amount. The rep() function repeats a variable a user-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defined number of times.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seq(from=1,to=5,by=2)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1 3 5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rep(c(1,5,10),3)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1 5 10 1 5 10 1 5 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8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B610-ECBB-F461-0E82-514E19B5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75C7-856B-2B58-D664-BECAA592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access vector elements, we use an index inside a single square bracket ("[]"):</a:t>
            </a:r>
          </a:p>
          <a:p>
            <a:r>
              <a:rPr lang="en-US" sz="1800" dirty="0"/>
              <a:t>X[2]</a:t>
            </a:r>
          </a:p>
          <a:p>
            <a:r>
              <a:rPr lang="en-US" sz="1800" dirty="0"/>
              <a:t>will give us value of 5</a:t>
            </a:r>
          </a:p>
          <a:p>
            <a:r>
              <a:rPr lang="en-US" sz="1800" dirty="0"/>
              <a:t>You can convert vectors to list using</a:t>
            </a:r>
          </a:p>
          <a:p>
            <a:r>
              <a:rPr lang="en-US" sz="1800" dirty="0"/>
              <a:t> as list function </a:t>
            </a:r>
          </a:p>
          <a:p>
            <a:r>
              <a:rPr lang="en-US" sz="1800" dirty="0" err="1"/>
              <a:t>as.list</a:t>
            </a:r>
            <a:r>
              <a:rPr lang="en-US" sz="1800" dirty="0"/>
              <a:t>(x)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2D502-D879-17A4-CF0B-523F7F5E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259" y="2937030"/>
            <a:ext cx="6536741" cy="27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8220-DEC4-0FB8-C817-411B2FDC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unique()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40C4-6D7F-ACD1-FC8A-611AEEAD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The unique() function can be used to retrieve all unique values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from a vector.</a:t>
            </a:r>
            <a:endParaRPr lang="en-US" dirty="0"/>
          </a:p>
          <a:p>
            <a:r>
              <a:rPr lang="en-US" sz="1800" dirty="0" err="1">
                <a:ea typeface="+mn-lt"/>
                <a:cs typeface="+mn-lt"/>
              </a:rPr>
              <a:t>geneList</a:t>
            </a:r>
            <a:r>
              <a:rPr lang="en-US" sz="1800" dirty="0">
                <a:ea typeface="+mn-lt"/>
                <a:cs typeface="+mn-lt"/>
              </a:rPr>
              <a:t> &lt;- c("Gene1","Gene2","Gene3","Gene4","Gene5","Gene1","Gene3")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unique(</a:t>
            </a:r>
            <a:r>
              <a:rPr lang="en-US" sz="1800" dirty="0" err="1">
                <a:ea typeface="+mn-lt"/>
                <a:cs typeface="+mn-lt"/>
              </a:rPr>
              <a:t>geneList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## [1] "Gene1" "Gene2" "Gene3" "Gene4" "Gene5“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Also as done with numeric vector we can replicate a character vector:</a:t>
            </a:r>
            <a:endParaRPr lang="en-US" dirty="0"/>
          </a:p>
          <a:p>
            <a:r>
              <a:rPr lang="en-US" sz="1800" dirty="0" err="1">
                <a:ea typeface="+mn-lt"/>
                <a:cs typeface="+mn-lt"/>
              </a:rPr>
              <a:t>RepGeneList</a:t>
            </a:r>
            <a:r>
              <a:rPr lang="en-US" sz="1800" dirty="0">
                <a:ea typeface="+mn-lt"/>
                <a:cs typeface="+mn-lt"/>
              </a:rPr>
              <a:t> &lt;- paste0(rep(c("Gene"),10),seq(1,10,1))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9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0F5D-5C8D-BD58-55E1-5A7E0DEF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binary match operator (%in%)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558B-F362-70DB-CD6C-C181989A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>
                <a:ea typeface="+mn-lt"/>
                <a:cs typeface="+mn-lt"/>
              </a:rPr>
              <a:t>A common task in R is to subset one vector by the values in another vector.</a:t>
            </a:r>
          </a:p>
          <a:p>
            <a:r>
              <a:rPr lang="en-US" sz="1800" dirty="0">
                <a:ea typeface="+mn-lt"/>
                <a:cs typeface="+mn-lt"/>
              </a:rPr>
              <a:t>The %in% operator in the context A %in% B creates a logical vector of whether values in A matches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any values in of B. This can be then used to subset the values within one character vector by a those in a second.</a:t>
            </a:r>
            <a:endParaRPr lang="en-US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geneList</a:t>
            </a:r>
            <a:r>
              <a:rPr lang="en-US" sz="1800" dirty="0">
                <a:ea typeface="+mn-lt"/>
                <a:cs typeface="+mn-lt"/>
              </a:rPr>
              <a:t> &lt;- c("Gene1","Gene2","Gene3","Gene4","Gene5","Gene1","Gene3")</a:t>
            </a:r>
            <a:endParaRPr lang="en-US" dirty="0">
              <a:ea typeface="+mn-lt"/>
              <a:cs typeface="+mn-lt"/>
            </a:endParaRPr>
          </a:p>
          <a:p>
            <a:r>
              <a:rPr lang="en-US" sz="1800" dirty="0" err="1">
                <a:ea typeface="+mn-lt"/>
                <a:cs typeface="+mn-lt"/>
              </a:rPr>
              <a:t>secondGeneList</a:t>
            </a:r>
            <a:r>
              <a:rPr lang="en-US" sz="1800" dirty="0">
                <a:ea typeface="+mn-lt"/>
                <a:cs typeface="+mn-lt"/>
              </a:rPr>
              <a:t> &lt;- c("Gene5","Gene3")</a:t>
            </a:r>
            <a:endParaRPr lang="en-US" dirty="0"/>
          </a:p>
          <a:p>
            <a:r>
              <a:rPr lang="en-US" sz="1800" dirty="0" err="1">
                <a:ea typeface="+mn-lt"/>
                <a:cs typeface="+mn-lt"/>
              </a:rPr>
              <a:t>logical_index</a:t>
            </a:r>
            <a:r>
              <a:rPr lang="en-US" sz="1800" dirty="0">
                <a:ea typeface="+mn-lt"/>
                <a:cs typeface="+mn-lt"/>
              </a:rPr>
              <a:t> &lt;- </a:t>
            </a:r>
            <a:r>
              <a:rPr lang="en-US" sz="1800" dirty="0" err="1">
                <a:ea typeface="+mn-lt"/>
                <a:cs typeface="+mn-lt"/>
              </a:rPr>
              <a:t>geneList</a:t>
            </a:r>
            <a:r>
              <a:rPr lang="en-US" sz="1800" dirty="0">
                <a:ea typeface="+mn-lt"/>
                <a:cs typeface="+mn-lt"/>
              </a:rPr>
              <a:t> %in% </a:t>
            </a:r>
            <a:r>
              <a:rPr lang="en-US" sz="1800" dirty="0" err="1">
                <a:ea typeface="+mn-lt"/>
                <a:cs typeface="+mn-lt"/>
              </a:rPr>
              <a:t>secondGeneList</a:t>
            </a:r>
            <a:endParaRPr lang="en-US" dirty="0"/>
          </a:p>
          <a:p>
            <a:r>
              <a:rPr lang="en-US" sz="1800" dirty="0" err="1">
                <a:ea typeface="+mn-lt"/>
                <a:cs typeface="+mn-lt"/>
              </a:rPr>
              <a:t>logical_index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## [1] FALSE </a:t>
            </a:r>
            <a:r>
              <a:rPr lang="en-US" sz="1800" dirty="0" err="1">
                <a:ea typeface="+mn-lt"/>
                <a:cs typeface="+mn-lt"/>
              </a:rPr>
              <a:t>FALSE</a:t>
            </a:r>
            <a:r>
              <a:rPr lang="en-US" sz="1800" dirty="0">
                <a:ea typeface="+mn-lt"/>
                <a:cs typeface="+mn-lt"/>
              </a:rPr>
              <a:t> TRUE FALSE TRUE FALSE TRUE</a:t>
            </a:r>
            <a:endParaRPr lang="en-US" dirty="0"/>
          </a:p>
          <a:p>
            <a:r>
              <a:rPr lang="en-US" sz="1800" dirty="0" err="1">
                <a:ea typeface="+mn-lt"/>
                <a:cs typeface="+mn-lt"/>
              </a:rPr>
              <a:t>geneList</a:t>
            </a:r>
            <a:r>
              <a:rPr lang="en-US" sz="1800" dirty="0">
                <a:ea typeface="+mn-lt"/>
                <a:cs typeface="+mn-lt"/>
              </a:rPr>
              <a:t>[</a:t>
            </a:r>
            <a:r>
              <a:rPr lang="en-US" sz="1800" dirty="0" err="1">
                <a:ea typeface="+mn-lt"/>
                <a:cs typeface="+mn-lt"/>
              </a:rPr>
              <a:t>logical_index</a:t>
            </a:r>
            <a:r>
              <a:rPr lang="en-US" sz="1800" dirty="0">
                <a:ea typeface="+mn-lt"/>
                <a:cs typeface="+mn-lt"/>
              </a:rPr>
              <a:t>]</a:t>
            </a:r>
            <a:endParaRPr lang="en-US" dirty="0"/>
          </a:p>
          <a:p>
            <a:r>
              <a:rPr lang="en-US" sz="1800" dirty="0">
                <a:ea typeface="+mn-lt"/>
                <a:cs typeface="+mn-lt"/>
              </a:rPr>
              <a:t>## [1] "Gene3" "Gene5" "Gene3"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7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2269-5B0B-B271-616A-91CEE2A0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4746-8E1A-F2B0-E7A3-28AA6F7C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20552" cy="3416300"/>
          </a:xfrm>
        </p:spPr>
        <p:txBody>
          <a:bodyPr/>
          <a:lstStyle/>
          <a:p>
            <a:r>
              <a:rPr lang="en-US" sz="2000" dirty="0"/>
              <a:t>A list is a special type of vector. Each element can be a different type.</a:t>
            </a:r>
          </a:p>
          <a:p>
            <a:r>
              <a:rPr lang="en-US" dirty="0"/>
              <a:t>E.g. </a:t>
            </a:r>
            <a:r>
              <a:rPr lang="en-US" dirty="0" err="1"/>
              <a:t>geneexpress</a:t>
            </a:r>
            <a:r>
              <a:rPr lang="en-US" dirty="0"/>
              <a:t> &lt;- list(p53=60, </a:t>
            </a:r>
            <a:r>
              <a:rPr lang="en-US" dirty="0" err="1"/>
              <a:t>tnf</a:t>
            </a:r>
            <a:r>
              <a:rPr lang="en-US" dirty="0"/>
              <a:t>=70, TRUE, “HI”) </a:t>
            </a:r>
          </a:p>
          <a:p>
            <a:r>
              <a:rPr lang="en-US" dirty="0"/>
              <a:t>Specific elements of a list can be accessed by writing the name of the list and then the $ character, followed by the name of the element (if any), or the square bracket "[]".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11E8E-19CF-E67E-8A1A-749071283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63"/>
          <a:stretch/>
        </p:blipFill>
        <p:spPr>
          <a:xfrm>
            <a:off x="6096000" y="2344472"/>
            <a:ext cx="5682018" cy="39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9A73-BF65-A33D-CB35-6AEF6208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9DD7-9261-D00D-1D90-6593AFD8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A matrix is a multidimensional collection of data entries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of the same type</a:t>
            </a:r>
            <a:r>
              <a:rPr lang="en-US" sz="1800" dirty="0"/>
              <a:t>. Matrices have two dimensions. It has </a:t>
            </a:r>
            <a:r>
              <a:rPr lang="en-US" sz="1800" dirty="0" err="1"/>
              <a:t>rownames</a:t>
            </a:r>
            <a:r>
              <a:rPr lang="en-US" sz="1800" dirty="0"/>
              <a:t> and </a:t>
            </a:r>
            <a:r>
              <a:rPr lang="en-US" sz="1800" dirty="0" err="1"/>
              <a:t>colnames</a:t>
            </a:r>
            <a:r>
              <a:rPr lang="en-US" sz="1800" dirty="0"/>
              <a:t> according to the number of each 5 rows and 2 columns the matrix will has 10 dimensions (5*2)</a:t>
            </a:r>
          </a:p>
          <a:p>
            <a:r>
              <a:rPr lang="en-US" dirty="0"/>
              <a:t>matrices can be created with the function matrix : </a:t>
            </a:r>
          </a:p>
          <a:p>
            <a:r>
              <a:rPr lang="en-US" sz="1800" dirty="0"/>
              <a:t>A &lt;- matrix(</a:t>
            </a:r>
            <a:r>
              <a:rPr lang="en-US" sz="1800" dirty="0" err="1"/>
              <a:t>nrow</a:t>
            </a:r>
            <a:r>
              <a:rPr lang="en-US" sz="1800" dirty="0"/>
              <a:t>=2, </a:t>
            </a:r>
            <a:r>
              <a:rPr lang="en-US" sz="1800" dirty="0" err="1"/>
              <a:t>ncol</a:t>
            </a:r>
            <a:r>
              <a:rPr lang="en-US" sz="1800" dirty="0"/>
              <a:t>=3, data=c(1,2,3,4,5,6))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add row by </a:t>
            </a:r>
            <a:r>
              <a:rPr lang="en-US" sz="1800" dirty="0" err="1"/>
              <a:t>rbind</a:t>
            </a:r>
            <a:r>
              <a:rPr lang="en-US" sz="1800" dirty="0"/>
              <a:t> function or column by </a:t>
            </a:r>
            <a:r>
              <a:rPr lang="en-US" sz="1800" dirty="0" err="1"/>
              <a:t>cbind</a:t>
            </a:r>
            <a:r>
              <a:rPr lang="en-US" sz="1800" dirty="0"/>
              <a:t> function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3F9D3-CC37-DA79-11C5-05B40FE0EE86}"/>
              </a:ext>
            </a:extLst>
          </p:cNvPr>
          <p:cNvSpPr/>
          <p:nvPr/>
        </p:nvSpPr>
        <p:spPr>
          <a:xfrm>
            <a:off x="1673157" y="469846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Number of rows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F3BEE3-75D9-4F4B-189D-2EC8673B85AA}"/>
              </a:ext>
            </a:extLst>
          </p:cNvPr>
          <p:cNvSpPr/>
          <p:nvPr/>
        </p:nvSpPr>
        <p:spPr>
          <a:xfrm>
            <a:off x="3881336" y="4698460"/>
            <a:ext cx="1624519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Number of columns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9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96CF-0975-AACF-0559-DC837E4E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F0EFE-D4FB-C546-310E-428D0BF5D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48" y="2694562"/>
            <a:ext cx="9500065" cy="30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4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B7D6-A099-6093-3410-1DCE822C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7F2C-920D-A7C4-C3ED-0ED11623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Logical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LogicalMatrix</a:t>
            </a:r>
            <a:r>
              <a:rPr lang="en-US" dirty="0">
                <a:ea typeface="+mn-lt"/>
                <a:cs typeface="+mn-lt"/>
              </a:rPr>
              <a:t> &lt;- matrix(c(T,T,T,T,T,F,F,F,F,F), </a:t>
            </a:r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=2, </a:t>
            </a:r>
            <a:r>
              <a:rPr lang="en-US" dirty="0" err="1">
                <a:ea typeface="+mn-lt"/>
                <a:cs typeface="+mn-lt"/>
              </a:rPr>
              <a:t>ncol</a:t>
            </a:r>
            <a:r>
              <a:rPr lang="en-US" dirty="0">
                <a:ea typeface="+mn-lt"/>
                <a:cs typeface="+mn-lt"/>
              </a:rPr>
              <a:t>=5)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Character</a:t>
            </a:r>
            <a:r>
              <a:rPr lang="en-US" dirty="0" err="1"/>
              <a:t>:</a:t>
            </a:r>
            <a:r>
              <a:rPr lang="en-US" dirty="0" err="1">
                <a:ea typeface="+mn-lt"/>
                <a:cs typeface="+mn-lt"/>
              </a:rPr>
              <a:t>CharacterMatrix</a:t>
            </a:r>
            <a:r>
              <a:rPr lang="en-US" dirty="0">
                <a:ea typeface="+mn-lt"/>
                <a:cs typeface="+mn-lt"/>
              </a:rPr>
              <a:t> &lt;- matrix(c("a","b","c","d","e","f","g","h","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","j"), </a:t>
            </a:r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=2,ncol=5)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Integer (called numeric):</a:t>
            </a:r>
            <a:r>
              <a:rPr lang="en-US" dirty="0" err="1">
                <a:ea typeface="+mn-lt"/>
                <a:cs typeface="+mn-lt"/>
              </a:rPr>
              <a:t>IntegerMatrix</a:t>
            </a:r>
            <a:r>
              <a:rPr lang="en-US" dirty="0">
                <a:ea typeface="+mn-lt"/>
                <a:cs typeface="+mn-lt"/>
              </a:rPr>
              <a:t> &lt;- matrix(1:10), </a:t>
            </a:r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=2, </a:t>
            </a:r>
            <a:r>
              <a:rPr lang="en-US" dirty="0" err="1">
                <a:ea typeface="+mn-lt"/>
                <a:cs typeface="+mn-lt"/>
              </a:rPr>
              <a:t>ncol</a:t>
            </a:r>
            <a:r>
              <a:rPr lang="en-US" dirty="0">
                <a:ea typeface="+mn-lt"/>
                <a:cs typeface="+mn-lt"/>
              </a:rPr>
              <a:t>=5)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double (called numeric)</a:t>
            </a:r>
            <a:r>
              <a:rPr lang="en-US" dirty="0"/>
              <a:t>:</a:t>
            </a:r>
            <a:r>
              <a:rPr lang="en-US" dirty="0" err="1">
                <a:ea typeface="+mn-lt"/>
                <a:cs typeface="+mn-lt"/>
              </a:rPr>
              <a:t>doubleMatrix</a:t>
            </a:r>
            <a:r>
              <a:rPr lang="en-US" dirty="0">
                <a:ea typeface="+mn-lt"/>
                <a:cs typeface="+mn-lt"/>
              </a:rPr>
              <a:t> &lt;- matrix(seq(0.5,9.5,1)), </a:t>
            </a:r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=2, </a:t>
            </a:r>
            <a:r>
              <a:rPr lang="en-US" dirty="0" err="1">
                <a:ea typeface="+mn-lt"/>
                <a:cs typeface="+mn-lt"/>
              </a:rPr>
              <a:t>ncol</a:t>
            </a:r>
            <a:r>
              <a:rPr lang="en-US" dirty="0">
                <a:ea typeface="+mn-lt"/>
                <a:cs typeface="+mn-lt"/>
              </a:rPr>
              <a:t>=5)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265DF-BF18-1E63-8F3A-66AA6783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 to R</a:t>
            </a:r>
          </a:p>
        </p:txBody>
      </p:sp>
      <p:pic>
        <p:nvPicPr>
          <p:cNvPr id="5" name="Picture 4" descr="A blue and grey logo&#10;&#10;AI-generated content may be incorrect.">
            <a:extLst>
              <a:ext uri="{FF2B5EF4-FFF2-40B4-BE49-F238E27FC236}">
                <a16:creationId xmlns:a16="http://schemas.microsoft.com/office/drawing/2014/main" id="{8A0581FB-414B-A074-FCA6-C61793577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172013"/>
            <a:ext cx="4828707" cy="45315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D171-EB39-764B-F9B6-305DD495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 R is one of the most used scripting programming languages especially in the area data science.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R is an environment in which you can perform statistical analysis and produce 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 R is free and available on any platform (Mac, PC, Linux, etc.) and also, via    RStudio, in a web browser.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5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D4DC-6858-0E39-0C2B-3170BBFA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(</a:t>
            </a:r>
            <a:r>
              <a:rPr lang="en-US" dirty="0">
                <a:ea typeface="+mj-lt"/>
                <a:cs typeface="+mj-lt"/>
              </a:rPr>
              <a:t>Finding dimensions)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F51B-C96C-4E1B-A6E4-4B6E88AA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54" y="2295728"/>
            <a:ext cx="9328860" cy="3724072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To find dimensions of a matrix, the dim() function will provide dimensions as the row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then column number while </a:t>
            </a:r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() and </a:t>
            </a:r>
            <a:r>
              <a:rPr lang="en-US" dirty="0" err="1">
                <a:ea typeface="+mn-lt"/>
                <a:cs typeface="+mn-lt"/>
              </a:rPr>
              <a:t>ncol</a:t>
            </a:r>
            <a:r>
              <a:rPr lang="en-US" dirty="0">
                <a:ea typeface="+mn-lt"/>
                <a:cs typeface="+mn-lt"/>
              </a:rPr>
              <a:t>() will return just row number and column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number respectively.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dim(</a:t>
            </a:r>
            <a:r>
              <a:rPr lang="en-US" dirty="0" err="1">
                <a:ea typeface="+mn-lt"/>
                <a:cs typeface="+mn-lt"/>
              </a:rPr>
              <a:t>IntegerMatrix</a:t>
            </a:r>
            <a:r>
              <a:rPr lang="en-US" dirty="0">
                <a:ea typeface="+mn-lt"/>
                <a:cs typeface="+mn-lt"/>
              </a:rPr>
              <a:t> 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5 2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nrow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IntegerMatrix</a:t>
            </a:r>
            <a:r>
              <a:rPr lang="en-US" dirty="0">
                <a:ea typeface="+mn-lt"/>
                <a:cs typeface="+mn-lt"/>
              </a:rPr>
              <a:t> 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5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ncol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IntegerMatrix</a:t>
            </a:r>
            <a:r>
              <a:rPr lang="en-US" dirty="0">
                <a:ea typeface="+mn-lt"/>
                <a:cs typeface="+mn-lt"/>
              </a:rPr>
              <a:t> 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9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8CA4-9B99-98C2-F5C7-0E81A8A0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(Indexing)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ED91-70EE-70DB-907B-175AAD99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Selecting and replacing portions of a matrix can be done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indexing using square brackets [] much like for vectors.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When indexing matrices, two values may be provided within the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square brackets separated by a comma to retrieve information on 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matrix position.</a:t>
            </a:r>
          </a:p>
          <a:p>
            <a:r>
              <a:rPr lang="en-US" dirty="0">
                <a:ea typeface="+mn-lt"/>
                <a:cs typeface="+mn-lt"/>
              </a:rPr>
              <a:t>• The first value(s) corresponds to row(s) and the second to column(s).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myMatrix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rowOfInterest,columnOfInterest</a:t>
            </a:r>
            <a:r>
              <a:rPr lang="en-US" dirty="0">
                <a:ea typeface="+mn-lt"/>
                <a:cs typeface="+mn-lt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6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002F-6E2A-2310-5AEE-8C79961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(</a:t>
            </a:r>
            <a:r>
              <a:rPr lang="en-US" dirty="0">
                <a:ea typeface="+mj-lt"/>
                <a:cs typeface="+mj-lt"/>
              </a:rPr>
              <a:t>Column and row names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575F-6484-CAF6-0007-E98612A60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As we have seen with vectors, matrices can be named. For matrices the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naming is done by columns and rows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using </a:t>
            </a:r>
            <a:r>
              <a:rPr lang="en-US" dirty="0" err="1">
                <a:ea typeface="+mn-lt"/>
                <a:cs typeface="+mn-lt"/>
              </a:rPr>
              <a:t>colnames</a:t>
            </a:r>
            <a:r>
              <a:rPr lang="en-US" dirty="0">
                <a:ea typeface="+mn-lt"/>
                <a:cs typeface="+mn-lt"/>
              </a:rPr>
              <a:t>() and </a:t>
            </a:r>
            <a:r>
              <a:rPr lang="en-US" dirty="0" err="1">
                <a:ea typeface="+mn-lt"/>
                <a:cs typeface="+mn-lt"/>
              </a:rPr>
              <a:t>rownames</a:t>
            </a:r>
            <a:r>
              <a:rPr lang="en-US" dirty="0">
                <a:ea typeface="+mn-lt"/>
                <a:cs typeface="+mn-lt"/>
              </a:rPr>
              <a:t>() functions.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namedMatrix</a:t>
            </a:r>
            <a:r>
              <a:rPr lang="en-US" dirty="0">
                <a:ea typeface="+mn-lt"/>
                <a:cs typeface="+mn-lt"/>
              </a:rPr>
              <a:t> &lt;- matrix(1:10,ncol=5,nrow=2)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colnames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namedMatrix</a:t>
            </a:r>
            <a:r>
              <a:rPr lang="en-US" dirty="0">
                <a:ea typeface="+mn-lt"/>
                <a:cs typeface="+mn-lt"/>
              </a:rPr>
              <a:t>) &lt;- paste("Column",1:5,sep="_")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rownames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namedMatrix</a:t>
            </a:r>
            <a:r>
              <a:rPr lang="en-US" dirty="0">
                <a:ea typeface="+mn-lt"/>
                <a:cs typeface="+mn-lt"/>
              </a:rPr>
              <a:t>) &lt;- paste("Row",1:2,sep="_")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namedMatrix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Column_1 Column_2 Column_3 Column_4 Column_5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Row_1 1 3 5 7 9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Row_2 2 4 6 8 10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40E-DB88-3E09-C4C3-6A2078CC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E3E74A-1941-03AB-1DF2-FD8F13C8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14" y="2472607"/>
            <a:ext cx="6332769" cy="1912786"/>
          </a:xfrm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51E29EA-F5F9-9651-428A-9213329C0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14" y="4641108"/>
            <a:ext cx="6828112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AE0-84DA-B928-B5BB-093C23CB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C1302-3FCF-93F0-9864-8E5B6FEF2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890" y="2020301"/>
            <a:ext cx="10852220" cy="4669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48B4E-4BA1-2FE1-2ADB-9E3D49D2A777}"/>
              </a:ext>
            </a:extLst>
          </p:cNvPr>
          <p:cNvSpPr/>
          <p:nvPr/>
        </p:nvSpPr>
        <p:spPr>
          <a:xfrm>
            <a:off x="944544" y="5104563"/>
            <a:ext cx="4590493" cy="1195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Console :</a:t>
            </a:r>
          </a:p>
          <a:p>
            <a:r>
              <a:rPr lang="en-US" b="1"/>
              <a:t>- Directly execute R commands interactively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046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CC8-176E-1DF6-C640-0CD3DEEF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C0A2B-4B55-7F68-6B39-ADB739D77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66" y="2272062"/>
            <a:ext cx="10862268" cy="4673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CA592D-C422-B912-4B04-D55A9FE6BC30}"/>
              </a:ext>
            </a:extLst>
          </p:cNvPr>
          <p:cNvSpPr/>
          <p:nvPr/>
        </p:nvSpPr>
        <p:spPr>
          <a:xfrm>
            <a:off x="934497" y="5215095"/>
            <a:ext cx="4571358" cy="1642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Environment</a:t>
            </a:r>
          </a:p>
          <a:p>
            <a:r>
              <a:rPr lang="en-US" b="1"/>
              <a:t>• stores current variable / global variables</a:t>
            </a:r>
          </a:p>
          <a:p>
            <a:r>
              <a:rPr lang="en-US" b="1"/>
              <a:t>History</a:t>
            </a:r>
          </a:p>
          <a:p>
            <a:r>
              <a:rPr lang="en-US" b="1"/>
              <a:t>• History of the used R commands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0B4B1-8D02-9BFF-029E-7A3792DDF6EF}"/>
              </a:ext>
            </a:extLst>
          </p:cNvPr>
          <p:cNvSpPr/>
          <p:nvPr/>
        </p:nvSpPr>
        <p:spPr>
          <a:xfrm>
            <a:off x="6660107" y="2782111"/>
            <a:ext cx="4495573" cy="192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55947B-F194-7311-3EE5-86734CC7CBE3}"/>
              </a:ext>
            </a:extLst>
          </p:cNvPr>
          <p:cNvCxnSpPr/>
          <p:nvPr/>
        </p:nvCxnSpPr>
        <p:spPr>
          <a:xfrm flipV="1">
            <a:off x="5505855" y="4737370"/>
            <a:ext cx="865762" cy="47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9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D319-E23F-5D95-5E0B-6741FC1A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R Script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E9F74-4F2E-0D1C-2D21-08E6BBEE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48" y="2412460"/>
            <a:ext cx="10594819" cy="40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B1E5-398C-2500-9DE4-5A9DCF2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R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4A135-1F27-DD64-B118-850372B9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8" y="1667170"/>
            <a:ext cx="7242764" cy="48757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7034FC-BB02-B300-DB11-0293D30EA708}"/>
              </a:ext>
            </a:extLst>
          </p:cNvPr>
          <p:cNvSpPr/>
          <p:nvPr/>
        </p:nvSpPr>
        <p:spPr>
          <a:xfrm>
            <a:off x="8774349" y="2383277"/>
            <a:ext cx="2714017" cy="168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Script is R file at which you can write and save all your codes and execute at once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2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EBE-0AF6-A65B-7E3B-F81E4433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calculations 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462E-49AC-21C9-92E1-FB17ED6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At its most basic, R can be used as a simple calculator.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&gt; 3+1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&gt; 2*2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&gt; sqrt(25)-1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B771-784F-9F7B-3CAE-CDFB7BC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calculations (using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263-0067-D6C8-0DA4-0B507CB2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7362"/>
            <a:ext cx="8825659" cy="37824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 R, arguments are provided to a function within the parenthesis -- ( ) -- that follows the function name. So sqrt(ARGUMENT) will provide the square root of the value of ARGUMENT.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Other examples of functions include min(), sum(), max().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Note multiple arguments are separated by a comma.</a:t>
            </a:r>
          </a:p>
          <a:p>
            <a:r>
              <a:rPr lang="en-US" dirty="0">
                <a:ea typeface="+mn-lt"/>
                <a:cs typeface="+mn-lt"/>
              </a:rPr>
              <a:t>min(2,4,6)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sum(2,4,6)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12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max(2,4,6)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## [1] 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9747-65B6-A7C5-EC6A-4D66AAF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0F7B48-3F63-B025-AD12-6FF560865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793785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407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1125</TotalTime>
  <Words>1366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docs-Roboto</vt:lpstr>
      <vt:lpstr>Wingdings 3</vt:lpstr>
      <vt:lpstr>Ion Boardroom</vt:lpstr>
      <vt:lpstr>  Intro to R: Data Science &amp; Visualization Session 1 : Intro in R </vt:lpstr>
      <vt:lpstr>Introduction to R</vt:lpstr>
      <vt:lpstr>RStudio</vt:lpstr>
      <vt:lpstr>RStudio</vt:lpstr>
      <vt:lpstr>Making a new R Script</vt:lpstr>
      <vt:lpstr>Making a new R Script</vt:lpstr>
      <vt:lpstr>Simple calculations (Numbers)</vt:lpstr>
      <vt:lpstr>Simple calculations (using functions)</vt:lpstr>
      <vt:lpstr>Data Types</vt:lpstr>
      <vt:lpstr>Variables </vt:lpstr>
      <vt:lpstr>Vectors</vt:lpstr>
      <vt:lpstr>Vectors </vt:lpstr>
      <vt:lpstr>Vectors </vt:lpstr>
      <vt:lpstr>The unique() function</vt:lpstr>
      <vt:lpstr>The binary match operator (%in%)</vt:lpstr>
      <vt:lpstr>List </vt:lpstr>
      <vt:lpstr>Matrices</vt:lpstr>
      <vt:lpstr>Matrices</vt:lpstr>
      <vt:lpstr>PowerPoint Presentation</vt:lpstr>
      <vt:lpstr>Matrices (Finding dimensions)</vt:lpstr>
      <vt:lpstr>Matrices (Indexing)</vt:lpstr>
      <vt:lpstr>Matrices (Column and row names)</vt:lpstr>
      <vt:lpstr>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omnia 1</dc:creator>
  <cp:lastModifiedBy>Omnia Abd Edress</cp:lastModifiedBy>
  <cp:revision>1</cp:revision>
  <dcterms:created xsi:type="dcterms:W3CDTF">2025-04-07T23:27:52Z</dcterms:created>
  <dcterms:modified xsi:type="dcterms:W3CDTF">2025-04-08T18:13:43Z</dcterms:modified>
</cp:coreProperties>
</file>