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329A150-2C71-4C6E-9173-B626825CB5C3}" type="datetimeFigureOut">
              <a:rPr lang="en-US" smtClean="0"/>
              <a:t>4/16/2025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B7D2D3D-97E3-45B4-8CAF-0A84A0624793}" type="slidenum">
              <a:rPr lang="en-US" smtClean="0"/>
              <a:t>‹#›</a:t>
            </a:fld>
            <a:endParaRPr lang="en-US"/>
          </a:p>
        </p:txBody>
      </p:sp>
    </p:spTree>
    <p:extLst>
      <p:ext uri="{BB962C8B-B14F-4D97-AF65-F5344CB8AC3E}">
        <p14:creationId xmlns:p14="http://schemas.microsoft.com/office/powerpoint/2010/main" val="2081996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29A150-2C71-4C6E-9173-B626825CB5C3}" type="datetimeFigureOut">
              <a:rPr lang="en-US" smtClean="0"/>
              <a:t>4/16/2025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B7D2D3D-97E3-45B4-8CAF-0A84A0624793}" type="slidenum">
              <a:rPr lang="en-US" smtClean="0"/>
              <a:t>‹#›</a:t>
            </a:fld>
            <a:endParaRPr lang="en-US"/>
          </a:p>
        </p:txBody>
      </p:sp>
    </p:spTree>
    <p:extLst>
      <p:ext uri="{BB962C8B-B14F-4D97-AF65-F5344CB8AC3E}">
        <p14:creationId xmlns:p14="http://schemas.microsoft.com/office/powerpoint/2010/main" val="2635673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329A150-2C71-4C6E-9173-B626825CB5C3}"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B7D2D3D-97E3-45B4-8CAF-0A84A0624793}" type="slidenum">
              <a:rPr lang="en-US" smtClean="0"/>
              <a:t>‹#›</a:t>
            </a:fld>
            <a:endParaRPr lang="en-US"/>
          </a:p>
        </p:txBody>
      </p:sp>
    </p:spTree>
    <p:extLst>
      <p:ext uri="{BB962C8B-B14F-4D97-AF65-F5344CB8AC3E}">
        <p14:creationId xmlns:p14="http://schemas.microsoft.com/office/powerpoint/2010/main" val="1820809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329A150-2C71-4C6E-9173-B626825CB5C3}"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B7D2D3D-97E3-45B4-8CAF-0A84A0624793}" type="slidenum">
              <a:rPr lang="en-US" smtClean="0"/>
              <a:t>‹#›</a:t>
            </a:fld>
            <a:endParaRPr lang="en-US"/>
          </a:p>
        </p:txBody>
      </p:sp>
    </p:spTree>
    <p:extLst>
      <p:ext uri="{BB962C8B-B14F-4D97-AF65-F5344CB8AC3E}">
        <p14:creationId xmlns:p14="http://schemas.microsoft.com/office/powerpoint/2010/main" val="1616721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29A150-2C71-4C6E-9173-B626825CB5C3}"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B7D2D3D-97E3-45B4-8CAF-0A84A0624793}" type="slidenum">
              <a:rPr lang="en-US" smtClean="0"/>
              <a:t>‹#›</a:t>
            </a:fld>
            <a:endParaRPr lang="en-US"/>
          </a:p>
        </p:txBody>
      </p:sp>
    </p:spTree>
    <p:extLst>
      <p:ext uri="{BB962C8B-B14F-4D97-AF65-F5344CB8AC3E}">
        <p14:creationId xmlns:p14="http://schemas.microsoft.com/office/powerpoint/2010/main" val="32799490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329A150-2C71-4C6E-9173-B626825CB5C3}" type="datetimeFigureOut">
              <a:rPr lang="en-US" smtClean="0"/>
              <a:t>4/16/2025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7D2D3D-97E3-45B4-8CAF-0A84A0624793}" type="slidenum">
              <a:rPr lang="en-US" smtClean="0"/>
              <a:t>‹#›</a:t>
            </a:fld>
            <a:endParaRPr lang="en-US"/>
          </a:p>
        </p:txBody>
      </p:sp>
    </p:spTree>
    <p:extLst>
      <p:ext uri="{BB962C8B-B14F-4D97-AF65-F5344CB8AC3E}">
        <p14:creationId xmlns:p14="http://schemas.microsoft.com/office/powerpoint/2010/main" val="2276708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329A150-2C71-4C6E-9173-B626825CB5C3}" type="datetimeFigureOut">
              <a:rPr lang="en-US" smtClean="0"/>
              <a:t>4/16/2025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AB7D2D3D-97E3-45B4-8CAF-0A84A0624793}" type="slidenum">
              <a:rPr lang="en-US" smtClean="0"/>
              <a:t>‹#›</a:t>
            </a:fld>
            <a:endParaRPr lang="en-US"/>
          </a:p>
        </p:txBody>
      </p:sp>
    </p:spTree>
    <p:extLst>
      <p:ext uri="{BB962C8B-B14F-4D97-AF65-F5344CB8AC3E}">
        <p14:creationId xmlns:p14="http://schemas.microsoft.com/office/powerpoint/2010/main" val="396296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329A150-2C71-4C6E-9173-B626825CB5C3}"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D2D3D-97E3-45B4-8CAF-0A84A0624793}" type="slidenum">
              <a:rPr lang="en-US" smtClean="0"/>
              <a:t>‹#›</a:t>
            </a:fld>
            <a:endParaRPr lang="en-US"/>
          </a:p>
        </p:txBody>
      </p:sp>
    </p:spTree>
    <p:extLst>
      <p:ext uri="{BB962C8B-B14F-4D97-AF65-F5344CB8AC3E}">
        <p14:creationId xmlns:p14="http://schemas.microsoft.com/office/powerpoint/2010/main" val="12534348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329A150-2C71-4C6E-9173-B626825CB5C3}"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B7D2D3D-97E3-45B4-8CAF-0A84A0624793}" type="slidenum">
              <a:rPr lang="en-US" smtClean="0"/>
              <a:t>‹#›</a:t>
            </a:fld>
            <a:endParaRPr lang="en-US"/>
          </a:p>
        </p:txBody>
      </p:sp>
    </p:spTree>
    <p:extLst>
      <p:ext uri="{BB962C8B-B14F-4D97-AF65-F5344CB8AC3E}">
        <p14:creationId xmlns:p14="http://schemas.microsoft.com/office/powerpoint/2010/main" val="3657909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29A150-2C71-4C6E-9173-B626825CB5C3}"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D2D3D-97E3-45B4-8CAF-0A84A0624793}" type="slidenum">
              <a:rPr lang="en-US" smtClean="0"/>
              <a:t>‹#›</a:t>
            </a:fld>
            <a:endParaRPr lang="en-US"/>
          </a:p>
        </p:txBody>
      </p:sp>
    </p:spTree>
    <p:extLst>
      <p:ext uri="{BB962C8B-B14F-4D97-AF65-F5344CB8AC3E}">
        <p14:creationId xmlns:p14="http://schemas.microsoft.com/office/powerpoint/2010/main" val="895863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29A150-2C71-4C6E-9173-B626825CB5C3}"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B7D2D3D-97E3-45B4-8CAF-0A84A0624793}" type="slidenum">
              <a:rPr lang="en-US" smtClean="0"/>
              <a:t>‹#›</a:t>
            </a:fld>
            <a:endParaRPr lang="en-US"/>
          </a:p>
        </p:txBody>
      </p:sp>
    </p:spTree>
    <p:extLst>
      <p:ext uri="{BB962C8B-B14F-4D97-AF65-F5344CB8AC3E}">
        <p14:creationId xmlns:p14="http://schemas.microsoft.com/office/powerpoint/2010/main" val="1864260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29A150-2C71-4C6E-9173-B626825CB5C3}" type="datetimeFigureOut">
              <a:rPr lang="en-US" smtClean="0"/>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7D2D3D-97E3-45B4-8CAF-0A84A0624793}" type="slidenum">
              <a:rPr lang="en-US" smtClean="0"/>
              <a:t>‹#›</a:t>
            </a:fld>
            <a:endParaRPr lang="en-US"/>
          </a:p>
        </p:txBody>
      </p:sp>
    </p:spTree>
    <p:extLst>
      <p:ext uri="{BB962C8B-B14F-4D97-AF65-F5344CB8AC3E}">
        <p14:creationId xmlns:p14="http://schemas.microsoft.com/office/powerpoint/2010/main" val="1868660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29A150-2C71-4C6E-9173-B626825CB5C3}" type="datetimeFigureOut">
              <a:rPr lang="en-US" smtClean="0"/>
              <a:t>4/16/2025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7D2D3D-97E3-45B4-8CAF-0A84A0624793}" type="slidenum">
              <a:rPr lang="en-US" smtClean="0"/>
              <a:t>‹#›</a:t>
            </a:fld>
            <a:endParaRPr lang="en-US"/>
          </a:p>
        </p:txBody>
      </p:sp>
    </p:spTree>
    <p:extLst>
      <p:ext uri="{BB962C8B-B14F-4D97-AF65-F5344CB8AC3E}">
        <p14:creationId xmlns:p14="http://schemas.microsoft.com/office/powerpoint/2010/main" val="3450132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29A150-2C71-4C6E-9173-B626825CB5C3}" type="datetimeFigureOut">
              <a:rPr lang="en-US" smtClean="0"/>
              <a:t>4/16/2025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7D2D3D-97E3-45B4-8CAF-0A84A0624793}" type="slidenum">
              <a:rPr lang="en-US" smtClean="0"/>
              <a:t>‹#›</a:t>
            </a:fld>
            <a:endParaRPr lang="en-US"/>
          </a:p>
        </p:txBody>
      </p:sp>
    </p:spTree>
    <p:extLst>
      <p:ext uri="{BB962C8B-B14F-4D97-AF65-F5344CB8AC3E}">
        <p14:creationId xmlns:p14="http://schemas.microsoft.com/office/powerpoint/2010/main" val="1060686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29A150-2C71-4C6E-9173-B626825CB5C3}" type="datetimeFigureOut">
              <a:rPr lang="en-US" smtClean="0"/>
              <a:t>4/16/2025</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B7D2D3D-97E3-45B4-8CAF-0A84A0624793}" type="slidenum">
              <a:rPr lang="en-US" smtClean="0"/>
              <a:t>‹#›</a:t>
            </a:fld>
            <a:endParaRPr lang="en-US"/>
          </a:p>
        </p:txBody>
      </p:sp>
    </p:spTree>
    <p:extLst>
      <p:ext uri="{BB962C8B-B14F-4D97-AF65-F5344CB8AC3E}">
        <p14:creationId xmlns:p14="http://schemas.microsoft.com/office/powerpoint/2010/main" val="1569996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29A150-2C71-4C6E-9173-B626825CB5C3}" type="datetimeFigureOut">
              <a:rPr lang="en-US" smtClean="0"/>
              <a:t>4/16/2025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B7D2D3D-97E3-45B4-8CAF-0A84A0624793}" type="slidenum">
              <a:rPr lang="en-US" smtClean="0"/>
              <a:t>‹#›</a:t>
            </a:fld>
            <a:endParaRPr lang="en-US"/>
          </a:p>
        </p:txBody>
      </p:sp>
    </p:spTree>
    <p:extLst>
      <p:ext uri="{BB962C8B-B14F-4D97-AF65-F5344CB8AC3E}">
        <p14:creationId xmlns:p14="http://schemas.microsoft.com/office/powerpoint/2010/main" val="3679064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29A150-2C71-4C6E-9173-B626825CB5C3}" type="datetimeFigureOut">
              <a:rPr lang="en-US" smtClean="0"/>
              <a:t>4/16/2025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B7D2D3D-97E3-45B4-8CAF-0A84A0624793}" type="slidenum">
              <a:rPr lang="en-US" smtClean="0"/>
              <a:t>‹#›</a:t>
            </a:fld>
            <a:endParaRPr lang="en-US"/>
          </a:p>
        </p:txBody>
      </p:sp>
    </p:spTree>
    <p:extLst>
      <p:ext uri="{BB962C8B-B14F-4D97-AF65-F5344CB8AC3E}">
        <p14:creationId xmlns:p14="http://schemas.microsoft.com/office/powerpoint/2010/main" val="384340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329A150-2C71-4C6E-9173-B626825CB5C3}" type="datetimeFigureOut">
              <a:rPr lang="en-US" smtClean="0"/>
              <a:t>4/16/2025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B7D2D3D-97E3-45B4-8CAF-0A84A0624793}" type="slidenum">
              <a:rPr lang="en-US" smtClean="0"/>
              <a:t>‹#›</a:t>
            </a:fld>
            <a:endParaRPr lang="en-US"/>
          </a:p>
        </p:txBody>
      </p:sp>
    </p:spTree>
    <p:extLst>
      <p:ext uri="{BB962C8B-B14F-4D97-AF65-F5344CB8AC3E}">
        <p14:creationId xmlns:p14="http://schemas.microsoft.com/office/powerpoint/2010/main" val="16398839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9C0D-69BC-1B6C-6962-1D100CBC8995}"/>
              </a:ext>
            </a:extLst>
          </p:cNvPr>
          <p:cNvSpPr>
            <a:spLocks noGrp="1"/>
          </p:cNvSpPr>
          <p:nvPr>
            <p:ph type="ctrTitle"/>
          </p:nvPr>
        </p:nvSpPr>
        <p:spPr>
          <a:xfrm>
            <a:off x="1154955" y="2099733"/>
            <a:ext cx="8825658" cy="1612731"/>
          </a:xfrm>
        </p:spPr>
        <p:txBody>
          <a:bodyPr/>
          <a:lstStyle/>
          <a:p>
            <a:r>
              <a:rPr lang="en-US" sz="2800" b="0" i="0" u="none" strike="noStrike" dirty="0">
                <a:solidFill>
                  <a:srgbClr val="202124"/>
                </a:solidFill>
                <a:effectLst/>
                <a:latin typeface="Roboto" panose="02000000000000000000" pitchFamily="2" charset="0"/>
              </a:rPr>
              <a:t>  </a:t>
            </a:r>
            <a:r>
              <a:rPr lang="en-US" sz="2800" b="0" i="0" u="none" strike="noStrike" dirty="0">
                <a:solidFill>
                  <a:srgbClr val="FFFFFF"/>
                </a:solidFill>
                <a:effectLst/>
                <a:latin typeface="Roboto" panose="02000000000000000000" pitchFamily="2" charset="0"/>
              </a:rPr>
              <a:t>Intro to R: Data Science &amp; Visualization</a:t>
            </a:r>
            <a:br>
              <a:rPr lang="en-US" sz="2800" b="0" i="0" u="none" strike="noStrike" dirty="0">
                <a:solidFill>
                  <a:srgbClr val="FFFFFF"/>
                </a:solidFill>
                <a:effectLst/>
                <a:latin typeface="Roboto" panose="02000000000000000000" pitchFamily="2" charset="0"/>
              </a:rPr>
            </a:br>
            <a:r>
              <a:rPr lang="en-US" sz="2800" b="0" i="0" u="none" strike="noStrike" dirty="0">
                <a:solidFill>
                  <a:srgbClr val="FFFFFF"/>
                </a:solidFill>
                <a:effectLst/>
                <a:latin typeface="Roboto" panose="02000000000000000000" pitchFamily="2" charset="0"/>
              </a:rPr>
              <a:t>Session 3 </a:t>
            </a:r>
            <a:endParaRPr lang="en-US" sz="2800" dirty="0"/>
          </a:p>
        </p:txBody>
      </p:sp>
      <p:sp>
        <p:nvSpPr>
          <p:cNvPr id="3" name="Subtitle 2">
            <a:extLst>
              <a:ext uri="{FF2B5EF4-FFF2-40B4-BE49-F238E27FC236}">
                <a16:creationId xmlns:a16="http://schemas.microsoft.com/office/drawing/2014/main" id="{429ECEB1-4358-A97D-7F70-6C9FFC69BC5C}"/>
              </a:ext>
            </a:extLst>
          </p:cNvPr>
          <p:cNvSpPr>
            <a:spLocks noGrp="1"/>
          </p:cNvSpPr>
          <p:nvPr>
            <p:ph type="subTitle" idx="1"/>
          </p:nvPr>
        </p:nvSpPr>
        <p:spPr/>
        <p:txBody>
          <a:bodyPr/>
          <a:lstStyle/>
          <a:p>
            <a:r>
              <a:rPr lang="en-US" dirty="0"/>
              <a:t>Prepared by/ omnia </a:t>
            </a:r>
            <a:r>
              <a:rPr lang="en-US" dirty="0" err="1"/>
              <a:t>Abdelnasser</a:t>
            </a:r>
            <a:endParaRPr lang="en-US" dirty="0"/>
          </a:p>
          <a:p>
            <a:endParaRPr lang="en-US" dirty="0"/>
          </a:p>
        </p:txBody>
      </p:sp>
    </p:spTree>
    <p:extLst>
      <p:ext uri="{BB962C8B-B14F-4D97-AF65-F5344CB8AC3E}">
        <p14:creationId xmlns:p14="http://schemas.microsoft.com/office/powerpoint/2010/main" val="3671081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6E0A6-BDB2-51C6-084F-816839AF2E49}"/>
              </a:ext>
            </a:extLst>
          </p:cNvPr>
          <p:cNvSpPr>
            <a:spLocks noGrp="1"/>
          </p:cNvSpPr>
          <p:nvPr>
            <p:ph type="title"/>
          </p:nvPr>
        </p:nvSpPr>
        <p:spPr/>
        <p:txBody>
          <a:bodyPr/>
          <a:lstStyle/>
          <a:p>
            <a:r>
              <a:rPr lang="en-US" dirty="0">
                <a:cs typeface="Calibri Light"/>
              </a:rPr>
              <a:t>Basic plotting in R</a:t>
            </a:r>
            <a:endParaRPr lang="en-US" dirty="0"/>
          </a:p>
        </p:txBody>
      </p:sp>
      <p:sp>
        <p:nvSpPr>
          <p:cNvPr id="3" name="Content Placeholder 2">
            <a:extLst>
              <a:ext uri="{FF2B5EF4-FFF2-40B4-BE49-F238E27FC236}">
                <a16:creationId xmlns:a16="http://schemas.microsoft.com/office/drawing/2014/main" id="{CB8E2816-99C3-09E6-7C05-CCCFFAFEC27E}"/>
              </a:ext>
            </a:extLst>
          </p:cNvPr>
          <p:cNvSpPr>
            <a:spLocks noGrp="1"/>
          </p:cNvSpPr>
          <p:nvPr>
            <p:ph idx="1"/>
          </p:nvPr>
        </p:nvSpPr>
        <p:spPr/>
        <p:txBody>
          <a:bodyPr>
            <a:normAutofit lnSpcReduction="10000"/>
          </a:bodyPr>
          <a:lstStyle/>
          <a:p>
            <a:r>
              <a:rPr lang="en-US" dirty="0">
                <a:cs typeface="Calibri"/>
              </a:rPr>
              <a:t>1- You can summarize some data statistics using </a:t>
            </a:r>
            <a:r>
              <a:rPr lang="en-US" b="1" dirty="0">
                <a:ea typeface="+mn-lt"/>
                <a:cs typeface="+mn-lt"/>
              </a:rPr>
              <a:t>summary()</a:t>
            </a:r>
            <a:r>
              <a:rPr lang="en-US" dirty="0">
                <a:ea typeface="+mn-lt"/>
                <a:cs typeface="+mn-lt"/>
              </a:rPr>
              <a:t> function</a:t>
            </a:r>
          </a:p>
          <a:p>
            <a:r>
              <a:rPr lang="en-US" dirty="0">
                <a:cs typeface="Calibri"/>
              </a:rPr>
              <a:t>2-</a:t>
            </a:r>
            <a:r>
              <a:rPr lang="en-US" b="1" dirty="0">
                <a:cs typeface="Calibri"/>
              </a:rPr>
              <a:t> hist()</a:t>
            </a:r>
            <a:r>
              <a:rPr lang="en-US" dirty="0">
                <a:cs typeface="Calibri"/>
              </a:rPr>
              <a:t> function could be used to plot a histogram of the data</a:t>
            </a:r>
          </a:p>
          <a:p>
            <a:r>
              <a:rPr lang="en-US" b="1" dirty="0">
                <a:ea typeface="+mn-lt"/>
                <a:cs typeface="+mn-lt"/>
              </a:rPr>
              <a:t>Some arguments:</a:t>
            </a:r>
            <a:endParaRPr lang="en-US" dirty="0">
              <a:ea typeface="+mn-lt"/>
              <a:cs typeface="+mn-lt"/>
            </a:endParaRPr>
          </a:p>
          <a:p>
            <a:pPr marL="383540" lvl="1">
              <a:buFont typeface="Arial" panose="020F0502020204030204" pitchFamily="34" charset="0"/>
              <a:buChar char="•"/>
            </a:pPr>
            <a:r>
              <a:rPr lang="en-US" dirty="0">
                <a:ea typeface="+mn-lt"/>
                <a:cs typeface="+mn-lt"/>
              </a:rPr>
              <a:t>X: the data</a:t>
            </a:r>
          </a:p>
          <a:p>
            <a:pPr marL="383540" lvl="1">
              <a:buFont typeface="Arial" panose="020F0502020204030204" pitchFamily="34" charset="0"/>
              <a:buChar char="•"/>
            </a:pPr>
            <a:r>
              <a:rPr lang="en-US" dirty="0">
                <a:ea typeface="+mn-lt"/>
                <a:cs typeface="+mn-lt"/>
              </a:rPr>
              <a:t>Col: a </a:t>
            </a:r>
            <a:r>
              <a:rPr lang="en-US" dirty="0" err="1">
                <a:ea typeface="+mn-lt"/>
                <a:cs typeface="+mn-lt"/>
              </a:rPr>
              <a:t>colour</a:t>
            </a:r>
            <a:r>
              <a:rPr lang="en-US" dirty="0">
                <a:ea typeface="+mn-lt"/>
                <a:cs typeface="+mn-lt"/>
              </a:rPr>
              <a:t> to be used to fill the bars</a:t>
            </a:r>
          </a:p>
          <a:p>
            <a:pPr marL="383540" lvl="1">
              <a:buFont typeface="Arial" panose="020F0502020204030204" pitchFamily="34" charset="0"/>
              <a:buChar char="•"/>
            </a:pPr>
            <a:r>
              <a:rPr lang="en-US" dirty="0">
                <a:ea typeface="+mn-lt"/>
                <a:cs typeface="+mn-lt"/>
              </a:rPr>
              <a:t>main, </a:t>
            </a:r>
            <a:r>
              <a:rPr lang="en-US" dirty="0" err="1">
                <a:ea typeface="+mn-lt"/>
                <a:cs typeface="+mn-lt"/>
              </a:rPr>
              <a:t>xlab</a:t>
            </a:r>
            <a:r>
              <a:rPr lang="en-US" dirty="0">
                <a:ea typeface="+mn-lt"/>
                <a:cs typeface="+mn-lt"/>
              </a:rPr>
              <a:t>, </a:t>
            </a:r>
            <a:r>
              <a:rPr lang="en-US" dirty="0" err="1">
                <a:ea typeface="+mn-lt"/>
                <a:cs typeface="+mn-lt"/>
              </a:rPr>
              <a:t>ylab</a:t>
            </a:r>
            <a:r>
              <a:rPr lang="en-US" dirty="0">
                <a:ea typeface="+mn-lt"/>
                <a:cs typeface="+mn-lt"/>
              </a:rPr>
              <a:t>: main title and axis labels</a:t>
            </a:r>
          </a:p>
          <a:p>
            <a:pPr marL="383540" lvl="1">
              <a:buFont typeface="Arial" panose="020F0502020204030204" pitchFamily="34" charset="0"/>
              <a:buChar char="•"/>
            </a:pPr>
            <a:r>
              <a:rPr lang="en-US" dirty="0" err="1">
                <a:ea typeface="+mn-lt"/>
                <a:cs typeface="+mn-lt"/>
              </a:rPr>
              <a:t>xlim</a:t>
            </a:r>
            <a:r>
              <a:rPr lang="en-US" dirty="0">
                <a:ea typeface="+mn-lt"/>
                <a:cs typeface="+mn-lt"/>
              </a:rPr>
              <a:t>, </a:t>
            </a:r>
            <a:r>
              <a:rPr lang="en-US" dirty="0" err="1">
                <a:ea typeface="+mn-lt"/>
                <a:cs typeface="+mn-lt"/>
              </a:rPr>
              <a:t>ylim</a:t>
            </a:r>
            <a:r>
              <a:rPr lang="en-US" dirty="0">
                <a:ea typeface="+mn-lt"/>
                <a:cs typeface="+mn-lt"/>
              </a:rPr>
              <a:t>: the range of x and y values with sensible defaults.</a:t>
            </a:r>
          </a:p>
          <a:p>
            <a:pPr marL="200660" lvl="1" indent="0">
              <a:buNone/>
            </a:pPr>
            <a:endParaRPr lang="en-US" dirty="0">
              <a:ea typeface="+mn-lt"/>
              <a:cs typeface="+mn-lt"/>
            </a:endParaRPr>
          </a:p>
          <a:p>
            <a:pPr algn="ctr">
              <a:buNone/>
            </a:pPr>
            <a:r>
              <a:rPr lang="en-US" b="1" dirty="0">
                <a:solidFill>
                  <a:schemeClr val="bg2">
                    <a:lumMod val="50000"/>
                  </a:schemeClr>
                </a:solidFill>
                <a:ea typeface="+mn-lt"/>
                <a:cs typeface="+mn-lt"/>
              </a:rPr>
              <a:t>hist</a:t>
            </a:r>
            <a:r>
              <a:rPr lang="en-US" dirty="0">
                <a:solidFill>
                  <a:schemeClr val="bg2">
                    <a:lumMod val="50000"/>
                  </a:schemeClr>
                </a:solidFill>
                <a:ea typeface="+mn-lt"/>
                <a:cs typeface="+mn-lt"/>
              </a:rPr>
              <a:t>(</a:t>
            </a:r>
            <a:r>
              <a:rPr lang="en-US" b="1" dirty="0" err="1">
                <a:solidFill>
                  <a:schemeClr val="bg2">
                    <a:lumMod val="50000"/>
                  </a:schemeClr>
                </a:solidFill>
                <a:ea typeface="+mn-lt"/>
                <a:cs typeface="+mn-lt"/>
              </a:rPr>
              <a:t>as.matrix</a:t>
            </a:r>
            <a:r>
              <a:rPr lang="en-US" dirty="0">
                <a:solidFill>
                  <a:schemeClr val="bg2">
                    <a:lumMod val="50000"/>
                  </a:schemeClr>
                </a:solidFill>
                <a:ea typeface="+mn-lt"/>
                <a:cs typeface="+mn-lt"/>
              </a:rPr>
              <a:t>(</a:t>
            </a:r>
            <a:r>
              <a:rPr lang="en-US" dirty="0" err="1">
                <a:solidFill>
                  <a:schemeClr val="bg2">
                    <a:lumMod val="50000"/>
                  </a:schemeClr>
                </a:solidFill>
                <a:ea typeface="+mn-lt"/>
                <a:cs typeface="+mn-lt"/>
              </a:rPr>
              <a:t>timeCourse</a:t>
            </a:r>
            <a:r>
              <a:rPr lang="en-US" dirty="0">
                <a:solidFill>
                  <a:schemeClr val="bg2">
                    <a:lumMod val="50000"/>
                  </a:schemeClr>
                </a:solidFill>
                <a:ea typeface="+mn-lt"/>
                <a:cs typeface="+mn-lt"/>
              </a:rPr>
              <a:t>)[,4</a:t>
            </a:r>
            <a:r>
              <a:rPr lang="en-US" b="1" dirty="0">
                <a:solidFill>
                  <a:schemeClr val="bg2">
                    <a:lumMod val="50000"/>
                  </a:schemeClr>
                </a:solidFill>
                <a:ea typeface="+mn-lt"/>
                <a:cs typeface="+mn-lt"/>
              </a:rPr>
              <a:t>:</a:t>
            </a:r>
            <a:r>
              <a:rPr lang="en-US" dirty="0">
                <a:solidFill>
                  <a:schemeClr val="bg2">
                    <a:lumMod val="50000"/>
                  </a:schemeClr>
                </a:solidFill>
                <a:ea typeface="+mn-lt"/>
                <a:cs typeface="+mn-lt"/>
              </a:rPr>
              <a:t>5],main = "Treatment",</a:t>
            </a:r>
            <a:r>
              <a:rPr lang="en-US" dirty="0" err="1">
                <a:solidFill>
                  <a:schemeClr val="bg2">
                    <a:lumMod val="50000"/>
                  </a:schemeClr>
                </a:solidFill>
                <a:ea typeface="+mn-lt"/>
                <a:cs typeface="+mn-lt"/>
              </a:rPr>
              <a:t>xlab</a:t>
            </a:r>
            <a:r>
              <a:rPr lang="en-US" dirty="0">
                <a:solidFill>
                  <a:schemeClr val="bg2">
                    <a:lumMod val="50000"/>
                  </a:schemeClr>
                </a:solidFill>
                <a:ea typeface="+mn-lt"/>
                <a:cs typeface="+mn-lt"/>
              </a:rPr>
              <a:t> = "Treatment")</a:t>
            </a:r>
            <a:endParaRPr lang="en-US" dirty="0">
              <a:solidFill>
                <a:schemeClr val="bg2">
                  <a:lumMod val="50000"/>
                </a:schemeClr>
              </a:solidFill>
              <a:cs typeface="Calibri"/>
            </a:endParaRPr>
          </a:p>
          <a:p>
            <a:endParaRPr lang="en-US" dirty="0"/>
          </a:p>
        </p:txBody>
      </p:sp>
    </p:spTree>
    <p:extLst>
      <p:ext uri="{BB962C8B-B14F-4D97-AF65-F5344CB8AC3E}">
        <p14:creationId xmlns:p14="http://schemas.microsoft.com/office/powerpoint/2010/main" val="2272762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FFBD8-663E-07C6-C90E-740104E7825E}"/>
              </a:ext>
            </a:extLst>
          </p:cNvPr>
          <p:cNvSpPr>
            <a:spLocks noGrp="1"/>
          </p:cNvSpPr>
          <p:nvPr>
            <p:ph type="title"/>
          </p:nvPr>
        </p:nvSpPr>
        <p:spPr/>
        <p:txBody>
          <a:bodyPr/>
          <a:lstStyle/>
          <a:p>
            <a:r>
              <a:rPr lang="en-US" dirty="0">
                <a:cs typeface="Calibri Light"/>
              </a:rPr>
              <a:t>Basic plotting in R</a:t>
            </a:r>
            <a:endParaRPr lang="en-US" dirty="0"/>
          </a:p>
        </p:txBody>
      </p:sp>
      <p:sp>
        <p:nvSpPr>
          <p:cNvPr id="3" name="Content Placeholder 2">
            <a:extLst>
              <a:ext uri="{FF2B5EF4-FFF2-40B4-BE49-F238E27FC236}">
                <a16:creationId xmlns:a16="http://schemas.microsoft.com/office/drawing/2014/main" id="{DE529D8F-8B41-53E1-8B1A-BD330DD163E8}"/>
              </a:ext>
            </a:extLst>
          </p:cNvPr>
          <p:cNvSpPr>
            <a:spLocks noGrp="1"/>
          </p:cNvSpPr>
          <p:nvPr>
            <p:ph idx="1"/>
          </p:nvPr>
        </p:nvSpPr>
        <p:spPr>
          <a:xfrm>
            <a:off x="804672" y="2359152"/>
            <a:ext cx="9921240" cy="4279392"/>
          </a:xfrm>
        </p:spPr>
        <p:txBody>
          <a:bodyPr>
            <a:normAutofit lnSpcReduction="10000"/>
          </a:bodyPr>
          <a:lstStyle/>
          <a:p>
            <a:r>
              <a:rPr lang="en-US" dirty="0">
                <a:cs typeface="Calibri"/>
              </a:rPr>
              <a:t>3-</a:t>
            </a:r>
            <a:r>
              <a:rPr lang="en-US" b="1" dirty="0">
                <a:cs typeface="Calibri"/>
              </a:rPr>
              <a:t> </a:t>
            </a:r>
            <a:r>
              <a:rPr lang="en-US" b="1" dirty="0" err="1">
                <a:ea typeface="+mn-lt"/>
                <a:cs typeface="+mn-lt"/>
              </a:rPr>
              <a:t>barplot</a:t>
            </a:r>
            <a:r>
              <a:rPr lang="en-US" b="1" dirty="0">
                <a:cs typeface="Calibri"/>
              </a:rPr>
              <a:t>()</a:t>
            </a:r>
            <a:r>
              <a:rPr lang="en-US" dirty="0">
                <a:cs typeface="Calibri"/>
              </a:rPr>
              <a:t> function could be used to plot a bar plot </a:t>
            </a:r>
          </a:p>
          <a:p>
            <a:r>
              <a:rPr lang="en-US" b="1" dirty="0">
                <a:ea typeface="+mn-lt"/>
                <a:cs typeface="+mn-lt"/>
              </a:rPr>
              <a:t>Some arguments:</a:t>
            </a:r>
            <a:endParaRPr lang="en-US" dirty="0">
              <a:ea typeface="+mn-lt"/>
              <a:cs typeface="+mn-lt"/>
            </a:endParaRPr>
          </a:p>
          <a:p>
            <a:pPr marL="383540" lvl="1">
              <a:buFont typeface="Arial" panose="020F0502020204030204" pitchFamily="34" charset="0"/>
              <a:buChar char="•"/>
            </a:pPr>
            <a:r>
              <a:rPr lang="en-US" dirty="0">
                <a:ea typeface="+mn-lt"/>
                <a:cs typeface="+mn-lt"/>
              </a:rPr>
              <a:t>X: the data</a:t>
            </a:r>
          </a:p>
          <a:p>
            <a:pPr marL="383540" lvl="1">
              <a:buFont typeface="Arial" panose="020F0502020204030204" pitchFamily="34" charset="0"/>
              <a:buChar char="•"/>
            </a:pPr>
            <a:r>
              <a:rPr lang="en-US" dirty="0">
                <a:ea typeface="+mn-lt"/>
                <a:cs typeface="+mn-lt"/>
              </a:rPr>
              <a:t>Col: a </a:t>
            </a:r>
            <a:r>
              <a:rPr lang="en-US" dirty="0" err="1">
                <a:ea typeface="+mn-lt"/>
                <a:cs typeface="+mn-lt"/>
              </a:rPr>
              <a:t>colour</a:t>
            </a:r>
            <a:r>
              <a:rPr lang="en-US" dirty="0">
                <a:ea typeface="+mn-lt"/>
                <a:cs typeface="+mn-lt"/>
              </a:rPr>
              <a:t> to be used to fill the bars</a:t>
            </a:r>
          </a:p>
          <a:p>
            <a:pPr marL="383540" lvl="1">
              <a:buFont typeface="Arial" panose="020F0502020204030204" pitchFamily="34" charset="0"/>
              <a:buChar char="•"/>
            </a:pPr>
            <a:r>
              <a:rPr lang="en-US" dirty="0">
                <a:ea typeface="+mn-lt"/>
                <a:cs typeface="+mn-lt"/>
              </a:rPr>
              <a:t>main, </a:t>
            </a:r>
            <a:r>
              <a:rPr lang="en-US" dirty="0" err="1">
                <a:ea typeface="+mn-lt"/>
                <a:cs typeface="+mn-lt"/>
              </a:rPr>
              <a:t>xlab</a:t>
            </a:r>
            <a:r>
              <a:rPr lang="en-US" dirty="0">
                <a:ea typeface="+mn-lt"/>
                <a:cs typeface="+mn-lt"/>
              </a:rPr>
              <a:t>, </a:t>
            </a:r>
            <a:r>
              <a:rPr lang="en-US" dirty="0" err="1">
                <a:ea typeface="+mn-lt"/>
                <a:cs typeface="+mn-lt"/>
              </a:rPr>
              <a:t>ylab</a:t>
            </a:r>
            <a:r>
              <a:rPr lang="en-US" dirty="0">
                <a:ea typeface="+mn-lt"/>
                <a:cs typeface="+mn-lt"/>
              </a:rPr>
              <a:t>: main title and axis labels</a:t>
            </a:r>
          </a:p>
          <a:p>
            <a:pPr marL="383540" lvl="1">
              <a:buFont typeface="Arial" panose="020F0502020204030204" pitchFamily="34" charset="0"/>
              <a:buChar char="•"/>
            </a:pPr>
            <a:r>
              <a:rPr lang="en-US" dirty="0" err="1">
                <a:ea typeface="+mn-lt"/>
                <a:cs typeface="+mn-lt"/>
              </a:rPr>
              <a:t>xlim</a:t>
            </a:r>
            <a:r>
              <a:rPr lang="en-US" dirty="0">
                <a:ea typeface="+mn-lt"/>
                <a:cs typeface="+mn-lt"/>
              </a:rPr>
              <a:t>, </a:t>
            </a:r>
            <a:r>
              <a:rPr lang="en-US" dirty="0" err="1">
                <a:ea typeface="+mn-lt"/>
                <a:cs typeface="+mn-lt"/>
              </a:rPr>
              <a:t>ylim</a:t>
            </a:r>
            <a:r>
              <a:rPr lang="en-US" dirty="0">
                <a:ea typeface="+mn-lt"/>
                <a:cs typeface="+mn-lt"/>
              </a:rPr>
              <a:t>: the range of x and y values with sensible defaults.</a:t>
            </a:r>
          </a:p>
          <a:p>
            <a:pPr marL="383540" lvl="1">
              <a:buFont typeface="Arial" panose="020F0502020204030204" pitchFamily="34" charset="0"/>
              <a:buChar char="•"/>
            </a:pPr>
            <a:r>
              <a:rPr lang="en-US" dirty="0" err="1">
                <a:ea typeface="+mn-lt"/>
                <a:cs typeface="+mn-lt"/>
              </a:rPr>
              <a:t>names.arg</a:t>
            </a:r>
            <a:r>
              <a:rPr lang="en-US" dirty="0">
                <a:ea typeface="+mn-lt"/>
                <a:cs typeface="+mn-lt"/>
              </a:rPr>
              <a:t>: a vector of names to be plotted below each bar or group of bars.</a:t>
            </a:r>
          </a:p>
          <a:p>
            <a:pPr marL="383540" lvl="1">
              <a:buFont typeface="Arial" panose="020F0502020204030204" pitchFamily="34" charset="0"/>
              <a:buChar char="•"/>
            </a:pPr>
            <a:r>
              <a:rPr lang="en-US" dirty="0">
                <a:ea typeface="+mn-lt"/>
                <a:cs typeface="+mn-lt"/>
              </a:rPr>
              <a:t>beside: a logical value. If FALSE, the columns of height are portrayed as stacked bars, and if TRUE the columns are portrayed as juxtaposed bars.</a:t>
            </a:r>
            <a:endParaRPr lang="en-US" dirty="0">
              <a:cs typeface="Calibri"/>
            </a:endParaRPr>
          </a:p>
          <a:p>
            <a:pPr marL="383540" lvl="1">
              <a:buFont typeface="Arial" panose="020F0502020204030204" pitchFamily="34" charset="0"/>
              <a:buChar char="•"/>
            </a:pPr>
            <a:r>
              <a:rPr lang="en-US" b="1" dirty="0" err="1">
                <a:solidFill>
                  <a:srgbClr val="404040"/>
                </a:solidFill>
                <a:ea typeface="+mn-lt"/>
                <a:cs typeface="+mn-lt"/>
              </a:rPr>
              <a:t>Bouns</a:t>
            </a:r>
            <a:r>
              <a:rPr lang="en-US" b="1" dirty="0">
                <a:solidFill>
                  <a:srgbClr val="404040"/>
                </a:solidFill>
                <a:ea typeface="+mn-lt"/>
                <a:cs typeface="+mn-lt"/>
              </a:rPr>
              <a:t>: </a:t>
            </a:r>
            <a:r>
              <a:rPr lang="en-US" dirty="0">
                <a:solidFill>
                  <a:srgbClr val="404040"/>
                </a:solidFill>
                <a:ea typeface="+mn-lt"/>
                <a:cs typeface="+mn-lt"/>
              </a:rPr>
              <a:t>how to plot the bars </a:t>
            </a:r>
            <a:r>
              <a:rPr lang="en-US" dirty="0">
                <a:ea typeface="+mn-lt"/>
                <a:cs typeface="+mn-lt"/>
              </a:rPr>
              <a:t>horizontally?</a:t>
            </a:r>
            <a:endParaRPr lang="en-US" dirty="0">
              <a:solidFill>
                <a:srgbClr val="404040"/>
              </a:solidFill>
              <a:ea typeface="+mn-lt"/>
              <a:cs typeface="+mn-lt"/>
            </a:endParaRPr>
          </a:p>
          <a:p>
            <a:pPr marL="200660" lvl="1" indent="0">
              <a:buNone/>
            </a:pPr>
            <a:endParaRPr lang="en-US" dirty="0">
              <a:solidFill>
                <a:srgbClr val="404040"/>
              </a:solidFill>
              <a:ea typeface="+mn-lt"/>
              <a:cs typeface="+mn-lt"/>
            </a:endParaRPr>
          </a:p>
          <a:p>
            <a:pPr algn="ctr">
              <a:buNone/>
            </a:pPr>
            <a:r>
              <a:rPr lang="en-US" dirty="0" err="1">
                <a:solidFill>
                  <a:schemeClr val="bg2">
                    <a:lumMod val="50000"/>
                  </a:schemeClr>
                </a:solidFill>
                <a:ea typeface="+mn-lt"/>
                <a:cs typeface="+mn-lt"/>
              </a:rPr>
              <a:t>barplot</a:t>
            </a:r>
            <a:r>
              <a:rPr lang="en-US" dirty="0">
                <a:solidFill>
                  <a:schemeClr val="bg2">
                    <a:lumMod val="50000"/>
                  </a:schemeClr>
                </a:solidFill>
                <a:ea typeface="+mn-lt"/>
                <a:cs typeface="+mn-lt"/>
              </a:rPr>
              <a:t>(control1,names.arg = </a:t>
            </a:r>
            <a:r>
              <a:rPr lang="en-US" dirty="0" err="1">
                <a:solidFill>
                  <a:schemeClr val="bg2">
                    <a:lumMod val="50000"/>
                  </a:schemeClr>
                </a:solidFill>
                <a:ea typeface="+mn-lt"/>
                <a:cs typeface="+mn-lt"/>
              </a:rPr>
              <a:t>timeCourse</a:t>
            </a:r>
            <a:r>
              <a:rPr lang="en-US" dirty="0">
                <a:solidFill>
                  <a:schemeClr val="bg2">
                    <a:lumMod val="50000"/>
                  </a:schemeClr>
                </a:solidFill>
                <a:ea typeface="+mn-lt"/>
                <a:cs typeface="+mn-lt"/>
              </a:rPr>
              <a:t>[,1],</a:t>
            </a:r>
            <a:r>
              <a:rPr lang="en-US" dirty="0" err="1">
                <a:solidFill>
                  <a:schemeClr val="bg2">
                    <a:lumMod val="50000"/>
                  </a:schemeClr>
                </a:solidFill>
                <a:ea typeface="+mn-lt"/>
                <a:cs typeface="+mn-lt"/>
              </a:rPr>
              <a:t>xlab</a:t>
            </a:r>
            <a:r>
              <a:rPr lang="en-US" dirty="0">
                <a:solidFill>
                  <a:schemeClr val="bg2">
                    <a:lumMod val="50000"/>
                  </a:schemeClr>
                </a:solidFill>
                <a:ea typeface="+mn-lt"/>
                <a:cs typeface="+mn-lt"/>
              </a:rPr>
              <a:t> = "Time")</a:t>
            </a:r>
          </a:p>
          <a:p>
            <a:pPr>
              <a:buNone/>
            </a:pPr>
            <a:endParaRPr lang="en-US" dirty="0">
              <a:solidFill>
                <a:schemeClr val="bg2">
                  <a:lumMod val="50000"/>
                </a:schemeClr>
              </a:solidFill>
              <a:cs typeface="Calibri"/>
            </a:endParaRPr>
          </a:p>
          <a:p>
            <a:endParaRPr lang="en-US" dirty="0"/>
          </a:p>
        </p:txBody>
      </p:sp>
    </p:spTree>
    <p:extLst>
      <p:ext uri="{BB962C8B-B14F-4D97-AF65-F5344CB8AC3E}">
        <p14:creationId xmlns:p14="http://schemas.microsoft.com/office/powerpoint/2010/main" val="3454664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DCDA-5DAF-E01A-F1AF-764F7D2C57F9}"/>
              </a:ext>
            </a:extLst>
          </p:cNvPr>
          <p:cNvSpPr>
            <a:spLocks noGrp="1"/>
          </p:cNvSpPr>
          <p:nvPr>
            <p:ph type="title"/>
          </p:nvPr>
        </p:nvSpPr>
        <p:spPr/>
        <p:txBody>
          <a:bodyPr/>
          <a:lstStyle/>
          <a:p>
            <a:r>
              <a:rPr lang="en-US" dirty="0">
                <a:cs typeface="Calibri Light"/>
              </a:rPr>
              <a:t>Basic plotting in R</a:t>
            </a:r>
            <a:endParaRPr lang="en-US" dirty="0"/>
          </a:p>
        </p:txBody>
      </p:sp>
      <p:sp>
        <p:nvSpPr>
          <p:cNvPr id="3" name="Content Placeholder 2">
            <a:extLst>
              <a:ext uri="{FF2B5EF4-FFF2-40B4-BE49-F238E27FC236}">
                <a16:creationId xmlns:a16="http://schemas.microsoft.com/office/drawing/2014/main" id="{0F5654EA-9908-1411-09FE-9199CAE3EF3A}"/>
              </a:ext>
            </a:extLst>
          </p:cNvPr>
          <p:cNvSpPr>
            <a:spLocks noGrp="1"/>
          </p:cNvSpPr>
          <p:nvPr>
            <p:ph idx="1"/>
          </p:nvPr>
        </p:nvSpPr>
        <p:spPr>
          <a:xfrm>
            <a:off x="740664" y="2368296"/>
            <a:ext cx="9921240" cy="4096512"/>
          </a:xfrm>
        </p:spPr>
        <p:txBody>
          <a:bodyPr>
            <a:normAutofit/>
          </a:bodyPr>
          <a:lstStyle/>
          <a:p>
            <a:r>
              <a:rPr lang="en-US" dirty="0">
                <a:cs typeface="Calibri"/>
              </a:rPr>
              <a:t>3-</a:t>
            </a:r>
            <a:r>
              <a:rPr lang="en-US" b="1" dirty="0">
                <a:cs typeface="Calibri"/>
              </a:rPr>
              <a:t> </a:t>
            </a:r>
            <a:r>
              <a:rPr lang="en-US" b="1" dirty="0">
                <a:ea typeface="+mn-lt"/>
                <a:cs typeface="+mn-lt"/>
              </a:rPr>
              <a:t>boxplot</a:t>
            </a:r>
            <a:r>
              <a:rPr lang="en-US" b="1" dirty="0">
                <a:cs typeface="Calibri"/>
              </a:rPr>
              <a:t>()</a:t>
            </a:r>
            <a:r>
              <a:rPr lang="en-US" dirty="0">
                <a:cs typeface="Calibri"/>
              </a:rPr>
              <a:t> function could be used to plot a box plot</a:t>
            </a:r>
          </a:p>
          <a:p>
            <a:r>
              <a:rPr lang="en-US" b="1" dirty="0">
                <a:ea typeface="+mn-lt"/>
                <a:cs typeface="+mn-lt"/>
              </a:rPr>
              <a:t>Some arguments:</a:t>
            </a:r>
            <a:endParaRPr lang="en-US" dirty="0">
              <a:ea typeface="+mn-lt"/>
              <a:cs typeface="+mn-lt"/>
            </a:endParaRPr>
          </a:p>
          <a:p>
            <a:pPr marL="383540" lvl="1">
              <a:buFont typeface="Arial" panose="020F0502020204030204" pitchFamily="34" charset="0"/>
              <a:buChar char="•"/>
            </a:pPr>
            <a:r>
              <a:rPr lang="en-US" dirty="0">
                <a:ea typeface="+mn-lt"/>
                <a:cs typeface="+mn-lt"/>
              </a:rPr>
              <a:t>X: the data or formula </a:t>
            </a:r>
          </a:p>
          <a:p>
            <a:pPr marL="383540" lvl="1">
              <a:buFont typeface="Arial" panose="020F0502020204030204" pitchFamily="34" charset="0"/>
              <a:buChar char="•"/>
            </a:pPr>
            <a:r>
              <a:rPr lang="en-US" dirty="0">
                <a:ea typeface="+mn-lt"/>
                <a:cs typeface="+mn-lt"/>
              </a:rPr>
              <a:t>Col: a </a:t>
            </a:r>
            <a:r>
              <a:rPr lang="en-US" dirty="0" err="1">
                <a:ea typeface="+mn-lt"/>
                <a:cs typeface="+mn-lt"/>
              </a:rPr>
              <a:t>colour</a:t>
            </a:r>
            <a:r>
              <a:rPr lang="en-US" dirty="0">
                <a:ea typeface="+mn-lt"/>
                <a:cs typeface="+mn-lt"/>
              </a:rPr>
              <a:t> to be used to fill the bars</a:t>
            </a:r>
          </a:p>
          <a:p>
            <a:pPr marL="383540" lvl="1">
              <a:buFont typeface="Arial" panose="020F0502020204030204" pitchFamily="34" charset="0"/>
              <a:buChar char="•"/>
            </a:pPr>
            <a:r>
              <a:rPr lang="en-US" dirty="0">
                <a:ea typeface="+mn-lt"/>
                <a:cs typeface="+mn-lt"/>
              </a:rPr>
              <a:t>main, </a:t>
            </a:r>
            <a:r>
              <a:rPr lang="en-US" dirty="0" err="1">
                <a:ea typeface="+mn-lt"/>
                <a:cs typeface="+mn-lt"/>
              </a:rPr>
              <a:t>xlab</a:t>
            </a:r>
            <a:r>
              <a:rPr lang="en-US" dirty="0">
                <a:ea typeface="+mn-lt"/>
                <a:cs typeface="+mn-lt"/>
              </a:rPr>
              <a:t>, </a:t>
            </a:r>
            <a:r>
              <a:rPr lang="en-US" dirty="0" err="1">
                <a:ea typeface="+mn-lt"/>
                <a:cs typeface="+mn-lt"/>
              </a:rPr>
              <a:t>ylab</a:t>
            </a:r>
            <a:r>
              <a:rPr lang="en-US" dirty="0">
                <a:ea typeface="+mn-lt"/>
                <a:cs typeface="+mn-lt"/>
              </a:rPr>
              <a:t>: main title and axis labels</a:t>
            </a:r>
          </a:p>
          <a:p>
            <a:pPr marL="383540" lvl="1">
              <a:buFont typeface="Arial" panose="020F0502020204030204" pitchFamily="34" charset="0"/>
              <a:buChar char="•"/>
            </a:pPr>
            <a:r>
              <a:rPr lang="en-US" dirty="0">
                <a:ea typeface="+mn-lt"/>
                <a:cs typeface="+mn-lt"/>
              </a:rPr>
              <a:t>Border: an optional vector of colors for the outlines of the boxplots.</a:t>
            </a:r>
            <a:endParaRPr lang="en-US" dirty="0">
              <a:cs typeface="Calibri"/>
            </a:endParaRPr>
          </a:p>
          <a:p>
            <a:pPr marL="383540" lvl="1">
              <a:buFont typeface="Arial" panose="020F0502020204030204" pitchFamily="34" charset="0"/>
              <a:buChar char="•"/>
            </a:pPr>
            <a:r>
              <a:rPr lang="en-US" dirty="0">
                <a:ea typeface="+mn-lt"/>
                <a:cs typeface="+mn-lt"/>
              </a:rPr>
              <a:t>Notch: You want to add notches to a box plot to assess whether the medians are different.</a:t>
            </a:r>
          </a:p>
          <a:p>
            <a:pPr marL="383540" lvl="1">
              <a:buFont typeface="Arial" panose="020F0502020204030204" pitchFamily="34" charset="0"/>
              <a:buChar char="•"/>
            </a:pPr>
            <a:r>
              <a:rPr lang="en-US" dirty="0">
                <a:ea typeface="+mn-lt"/>
                <a:cs typeface="+mn-lt"/>
              </a:rPr>
              <a:t>Horizontal: plot the boxplot horizontally?</a:t>
            </a:r>
          </a:p>
          <a:p>
            <a:pPr algn="ctr">
              <a:buNone/>
            </a:pPr>
            <a:r>
              <a:rPr lang="en-US" dirty="0">
                <a:solidFill>
                  <a:schemeClr val="bg2">
                    <a:lumMod val="50000"/>
                  </a:schemeClr>
                </a:solidFill>
                <a:ea typeface="+mn-lt"/>
                <a:cs typeface="+mn-lt"/>
              </a:rPr>
              <a:t>boxplot(</a:t>
            </a:r>
            <a:r>
              <a:rPr lang="en-US" dirty="0" err="1">
                <a:solidFill>
                  <a:schemeClr val="bg2">
                    <a:lumMod val="50000"/>
                  </a:schemeClr>
                </a:solidFill>
                <a:ea typeface="+mn-lt"/>
                <a:cs typeface="+mn-lt"/>
              </a:rPr>
              <a:t>as.matrix</a:t>
            </a:r>
            <a:r>
              <a:rPr lang="en-US" dirty="0">
                <a:solidFill>
                  <a:schemeClr val="bg2">
                    <a:lumMod val="50000"/>
                  </a:schemeClr>
                </a:solidFill>
                <a:ea typeface="+mn-lt"/>
                <a:cs typeface="+mn-lt"/>
              </a:rPr>
              <a:t>(</a:t>
            </a:r>
            <a:r>
              <a:rPr lang="en-US" dirty="0" err="1">
                <a:solidFill>
                  <a:schemeClr val="bg2">
                    <a:lumMod val="50000"/>
                  </a:schemeClr>
                </a:solidFill>
                <a:ea typeface="+mn-lt"/>
                <a:cs typeface="+mn-lt"/>
              </a:rPr>
              <a:t>timeCourse</a:t>
            </a:r>
            <a:r>
              <a:rPr lang="en-US" dirty="0">
                <a:solidFill>
                  <a:schemeClr val="bg2">
                    <a:lumMod val="50000"/>
                  </a:schemeClr>
                </a:solidFill>
                <a:ea typeface="+mn-lt"/>
                <a:cs typeface="+mn-lt"/>
              </a:rPr>
              <a:t>[,2:5]), notch=T)</a:t>
            </a:r>
            <a:endParaRPr lang="en-US" dirty="0">
              <a:solidFill>
                <a:schemeClr val="bg2">
                  <a:lumMod val="50000"/>
                </a:schemeClr>
              </a:solidFill>
              <a:cs typeface="Calibri"/>
            </a:endParaRPr>
          </a:p>
          <a:p>
            <a:endParaRPr lang="en-US" dirty="0"/>
          </a:p>
        </p:txBody>
      </p:sp>
    </p:spTree>
    <p:extLst>
      <p:ext uri="{BB962C8B-B14F-4D97-AF65-F5344CB8AC3E}">
        <p14:creationId xmlns:p14="http://schemas.microsoft.com/office/powerpoint/2010/main" val="3392070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D7A0D-5EF8-C55F-594F-5425468556F3}"/>
              </a:ext>
            </a:extLst>
          </p:cNvPr>
          <p:cNvSpPr>
            <a:spLocks noGrp="1"/>
          </p:cNvSpPr>
          <p:nvPr>
            <p:ph type="title"/>
          </p:nvPr>
        </p:nvSpPr>
        <p:spPr/>
        <p:txBody>
          <a:bodyPr/>
          <a:lstStyle/>
          <a:p>
            <a:r>
              <a:rPr lang="en-US" dirty="0">
                <a:cs typeface="Calibri Light"/>
              </a:rPr>
              <a:t>Basic plotting in R</a:t>
            </a:r>
            <a:endParaRPr lang="en-US" dirty="0"/>
          </a:p>
        </p:txBody>
      </p:sp>
      <p:sp>
        <p:nvSpPr>
          <p:cNvPr id="3" name="Content Placeholder 2">
            <a:extLst>
              <a:ext uri="{FF2B5EF4-FFF2-40B4-BE49-F238E27FC236}">
                <a16:creationId xmlns:a16="http://schemas.microsoft.com/office/drawing/2014/main" id="{DCF4913D-3F41-3E65-748A-9DC12EACD5C9}"/>
              </a:ext>
            </a:extLst>
          </p:cNvPr>
          <p:cNvSpPr>
            <a:spLocks noGrp="1"/>
          </p:cNvSpPr>
          <p:nvPr>
            <p:ph idx="1"/>
          </p:nvPr>
        </p:nvSpPr>
        <p:spPr>
          <a:xfrm>
            <a:off x="1033272" y="2404872"/>
            <a:ext cx="8947341" cy="3614928"/>
          </a:xfrm>
        </p:spPr>
        <p:txBody>
          <a:bodyPr>
            <a:normAutofit fontScale="85000" lnSpcReduction="10000"/>
          </a:bodyPr>
          <a:lstStyle/>
          <a:p>
            <a:r>
              <a:rPr lang="en-US" dirty="0">
                <a:cs typeface="Calibri"/>
              </a:rPr>
              <a:t>4-</a:t>
            </a:r>
            <a:r>
              <a:rPr lang="en-US" b="1" dirty="0">
                <a:cs typeface="Calibri"/>
              </a:rPr>
              <a:t> </a:t>
            </a:r>
            <a:r>
              <a:rPr lang="en-US" dirty="0">
                <a:cs typeface="Calibri"/>
              </a:rPr>
              <a:t>to plot line graph we can use </a:t>
            </a:r>
            <a:r>
              <a:rPr lang="en-US" b="1" dirty="0">
                <a:ea typeface="+mn-lt"/>
                <a:cs typeface="+mn-lt"/>
              </a:rPr>
              <a:t>plot()</a:t>
            </a:r>
            <a:r>
              <a:rPr lang="en-US" dirty="0">
                <a:ea typeface="+mn-lt"/>
                <a:cs typeface="+mn-lt"/>
              </a:rPr>
              <a:t> and </a:t>
            </a:r>
            <a:r>
              <a:rPr lang="en-US" b="1" dirty="0">
                <a:ea typeface="+mn-lt"/>
                <a:cs typeface="+mn-lt"/>
              </a:rPr>
              <a:t>lines() </a:t>
            </a:r>
          </a:p>
          <a:p>
            <a:r>
              <a:rPr lang="en-US" b="1" dirty="0">
                <a:ea typeface="+mn-lt"/>
                <a:cs typeface="+mn-lt"/>
              </a:rPr>
              <a:t>Some arguments:</a:t>
            </a:r>
            <a:endParaRPr lang="en-US" dirty="0">
              <a:ea typeface="+mn-lt"/>
              <a:cs typeface="+mn-lt"/>
            </a:endParaRPr>
          </a:p>
          <a:p>
            <a:pPr marL="383540" lvl="1">
              <a:buFont typeface="Arial" panose="020F0502020204030204" pitchFamily="34" charset="0"/>
              <a:buChar char="•"/>
            </a:pPr>
            <a:r>
              <a:rPr lang="en-US" dirty="0">
                <a:ea typeface="+mn-lt"/>
                <a:cs typeface="+mn-lt"/>
              </a:rPr>
              <a:t>x, y: coordinate vectors of points to join.</a:t>
            </a:r>
            <a:endParaRPr lang="en-US" dirty="0">
              <a:cs typeface="Calibri"/>
            </a:endParaRPr>
          </a:p>
          <a:p>
            <a:pPr marL="383540" lvl="1">
              <a:buFont typeface="Arial" panose="020F0502020204030204" pitchFamily="34" charset="0"/>
              <a:buChar char="•"/>
            </a:pPr>
            <a:r>
              <a:rPr lang="en-US" dirty="0">
                <a:ea typeface="+mn-lt"/>
                <a:cs typeface="+mn-lt"/>
              </a:rPr>
              <a:t>Col: a </a:t>
            </a:r>
            <a:r>
              <a:rPr lang="en-US" dirty="0" err="1">
                <a:ea typeface="+mn-lt"/>
                <a:cs typeface="+mn-lt"/>
              </a:rPr>
              <a:t>colour</a:t>
            </a:r>
            <a:r>
              <a:rPr lang="en-US" dirty="0">
                <a:ea typeface="+mn-lt"/>
                <a:cs typeface="+mn-lt"/>
              </a:rPr>
              <a:t> to be used to fill the bars</a:t>
            </a:r>
          </a:p>
          <a:p>
            <a:pPr marL="383540" lvl="1">
              <a:buFont typeface="Arial" panose="020F0502020204030204" pitchFamily="34" charset="0"/>
              <a:buChar char="•"/>
            </a:pPr>
            <a:r>
              <a:rPr lang="en-US" dirty="0">
                <a:ea typeface="+mn-lt"/>
                <a:cs typeface="+mn-lt"/>
              </a:rPr>
              <a:t>main, </a:t>
            </a:r>
            <a:r>
              <a:rPr lang="en-US" dirty="0" err="1">
                <a:ea typeface="+mn-lt"/>
                <a:cs typeface="+mn-lt"/>
              </a:rPr>
              <a:t>xlab</a:t>
            </a:r>
            <a:r>
              <a:rPr lang="en-US" dirty="0">
                <a:ea typeface="+mn-lt"/>
                <a:cs typeface="+mn-lt"/>
              </a:rPr>
              <a:t>, </a:t>
            </a:r>
            <a:r>
              <a:rPr lang="en-US" dirty="0" err="1">
                <a:ea typeface="+mn-lt"/>
                <a:cs typeface="+mn-lt"/>
              </a:rPr>
              <a:t>ylab</a:t>
            </a:r>
            <a:r>
              <a:rPr lang="en-US" dirty="0">
                <a:ea typeface="+mn-lt"/>
                <a:cs typeface="+mn-lt"/>
              </a:rPr>
              <a:t>: main title and axis labels</a:t>
            </a:r>
          </a:p>
          <a:p>
            <a:pPr marL="383540" lvl="1">
              <a:buFont typeface="Arial" panose="020F0502020204030204" pitchFamily="34" charset="0"/>
              <a:buChar char="•"/>
            </a:pPr>
            <a:r>
              <a:rPr lang="en-US" dirty="0" err="1">
                <a:ea typeface="+mn-lt"/>
                <a:cs typeface="+mn-lt"/>
              </a:rPr>
              <a:t>xlim</a:t>
            </a:r>
            <a:r>
              <a:rPr lang="en-US" dirty="0">
                <a:ea typeface="+mn-lt"/>
                <a:cs typeface="+mn-lt"/>
              </a:rPr>
              <a:t>, </a:t>
            </a:r>
            <a:r>
              <a:rPr lang="en-US" dirty="0" err="1">
                <a:ea typeface="+mn-lt"/>
                <a:cs typeface="+mn-lt"/>
              </a:rPr>
              <a:t>ylim</a:t>
            </a:r>
            <a:r>
              <a:rPr lang="en-US" dirty="0">
                <a:ea typeface="+mn-lt"/>
                <a:cs typeface="+mn-lt"/>
              </a:rPr>
              <a:t>: the range of x and y values with sensible defaults.</a:t>
            </a:r>
          </a:p>
          <a:p>
            <a:pPr marL="383540" lvl="1">
              <a:buFont typeface="Arial" panose="020F0502020204030204" pitchFamily="34" charset="0"/>
              <a:buChar char="•"/>
            </a:pPr>
            <a:r>
              <a:rPr lang="en-US" dirty="0">
                <a:ea typeface="+mn-lt"/>
                <a:cs typeface="+mn-lt"/>
              </a:rPr>
              <a:t>type: character indicating the type of plotting "p" for points, "l" for lines, "b" for both points and lines, "c" for empty points joined by lines, "o" for overplotted points and lines, "s" and "S" for stair steps and "h" for histogram-like vertical lines. Finally, "n" does not produce any points or lines.</a:t>
            </a:r>
            <a:endParaRPr lang="en-US" dirty="0">
              <a:solidFill>
                <a:srgbClr val="404040"/>
              </a:solidFill>
              <a:ea typeface="+mn-lt"/>
              <a:cs typeface="+mn-lt"/>
            </a:endParaRPr>
          </a:p>
          <a:p>
            <a:pPr marL="383540" lvl="1">
              <a:buFont typeface="Arial" panose="020F0502020204030204" pitchFamily="34" charset="0"/>
              <a:buChar char="•"/>
            </a:pPr>
            <a:r>
              <a:rPr lang="en-US" dirty="0" err="1">
                <a:ea typeface="+mn-lt"/>
                <a:cs typeface="+mn-lt"/>
              </a:rPr>
              <a:t>lwd</a:t>
            </a:r>
            <a:r>
              <a:rPr lang="en-US" dirty="0">
                <a:ea typeface="+mn-lt"/>
                <a:cs typeface="+mn-lt"/>
              </a:rPr>
              <a:t>: line width</a:t>
            </a:r>
          </a:p>
          <a:p>
            <a:pPr marL="383540" lvl="1">
              <a:buFont typeface="Arial" panose="020F0502020204030204" pitchFamily="34" charset="0"/>
              <a:buChar char="•"/>
            </a:pPr>
            <a:r>
              <a:rPr lang="en-US" dirty="0" err="1">
                <a:ea typeface="+mn-lt"/>
                <a:cs typeface="+mn-lt"/>
              </a:rPr>
              <a:t>Pch</a:t>
            </a:r>
            <a:r>
              <a:rPr lang="en-US" dirty="0">
                <a:ea typeface="+mn-lt"/>
                <a:cs typeface="+mn-lt"/>
              </a:rPr>
              <a:t>: shape of the points </a:t>
            </a:r>
            <a:endParaRPr lang="en-US" dirty="0">
              <a:solidFill>
                <a:srgbClr val="404040"/>
              </a:solidFill>
              <a:ea typeface="+mn-lt"/>
              <a:cs typeface="+mn-lt"/>
            </a:endParaRPr>
          </a:p>
          <a:p>
            <a:pPr marL="383540" lvl="1">
              <a:buFont typeface="Arial" panose="020F0502020204030204" pitchFamily="34" charset="0"/>
              <a:buChar char="•"/>
            </a:pPr>
            <a:r>
              <a:rPr lang="en-US" b="1" dirty="0">
                <a:solidFill>
                  <a:srgbClr val="404040"/>
                </a:solidFill>
                <a:ea typeface="+mn-lt"/>
                <a:cs typeface="+mn-lt"/>
              </a:rPr>
              <a:t>Bonus: </a:t>
            </a:r>
            <a:r>
              <a:rPr lang="en-US" dirty="0">
                <a:solidFill>
                  <a:srgbClr val="404040"/>
                </a:solidFill>
                <a:ea typeface="+mn-lt"/>
                <a:cs typeface="+mn-lt"/>
              </a:rPr>
              <a:t>how to draw many plots in one graph?</a:t>
            </a:r>
          </a:p>
          <a:p>
            <a:endParaRPr lang="en-US" dirty="0"/>
          </a:p>
        </p:txBody>
      </p:sp>
    </p:spTree>
    <p:extLst>
      <p:ext uri="{BB962C8B-B14F-4D97-AF65-F5344CB8AC3E}">
        <p14:creationId xmlns:p14="http://schemas.microsoft.com/office/powerpoint/2010/main" val="3987361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3EB80-8D9B-91D2-341D-8FD40E219022}"/>
              </a:ext>
            </a:extLst>
          </p:cNvPr>
          <p:cNvSpPr>
            <a:spLocks noGrp="1"/>
          </p:cNvSpPr>
          <p:nvPr>
            <p:ph type="title"/>
          </p:nvPr>
        </p:nvSpPr>
        <p:spPr/>
        <p:txBody>
          <a:bodyPr/>
          <a:lstStyle/>
          <a:p>
            <a:r>
              <a:rPr lang="en-US" dirty="0"/>
              <a:t>Data frames </a:t>
            </a:r>
          </a:p>
        </p:txBody>
      </p:sp>
      <p:sp>
        <p:nvSpPr>
          <p:cNvPr id="3" name="Content Placeholder 2">
            <a:extLst>
              <a:ext uri="{FF2B5EF4-FFF2-40B4-BE49-F238E27FC236}">
                <a16:creationId xmlns:a16="http://schemas.microsoft.com/office/drawing/2014/main" id="{FB4163CB-45B1-3A44-2165-CBEB31691118}"/>
              </a:ext>
            </a:extLst>
          </p:cNvPr>
          <p:cNvSpPr>
            <a:spLocks noGrp="1"/>
          </p:cNvSpPr>
          <p:nvPr>
            <p:ph idx="1"/>
          </p:nvPr>
        </p:nvSpPr>
        <p:spPr/>
        <p:txBody>
          <a:bodyPr/>
          <a:lstStyle/>
          <a:p>
            <a:r>
              <a:rPr lang="en-US" sz="1800" dirty="0"/>
              <a:t>A data frame is essentially a matrix where the columns can have </a:t>
            </a:r>
            <a:r>
              <a:rPr lang="en-US" sz="1800" b="1" dirty="0">
                <a:solidFill>
                  <a:schemeClr val="accent1">
                    <a:lumMod val="75000"/>
                  </a:schemeClr>
                </a:solidFill>
              </a:rPr>
              <a:t>different</a:t>
            </a:r>
            <a:r>
              <a:rPr lang="en-US" sz="1800" dirty="0"/>
              <a:t> data types.</a:t>
            </a:r>
          </a:p>
          <a:p>
            <a:r>
              <a:rPr lang="en-US" sz="1800" dirty="0"/>
              <a:t>We can create data frames by combing already existing vectors using the function </a:t>
            </a:r>
            <a:r>
              <a:rPr lang="en-US" sz="1800" dirty="0" err="1"/>
              <a:t>data.frame</a:t>
            </a:r>
            <a:r>
              <a:rPr lang="en-US" sz="1800" dirty="0"/>
              <a:t>()</a:t>
            </a:r>
          </a:p>
          <a:p>
            <a:pPr marL="0" indent="0">
              <a:buNone/>
            </a:pPr>
            <a:r>
              <a:rPr lang="en-US" sz="1800" dirty="0"/>
              <a:t>E.g.</a:t>
            </a:r>
          </a:p>
          <a:p>
            <a:r>
              <a:rPr lang="en-US" sz="1800" dirty="0"/>
              <a:t>&gt; organism &lt;- c("human", "chimp", "yeast")</a:t>
            </a:r>
          </a:p>
          <a:p>
            <a:r>
              <a:rPr lang="en-US" sz="1800" dirty="0"/>
              <a:t>&gt; chromosome &lt;- c(23, 24, 16)</a:t>
            </a:r>
          </a:p>
          <a:p>
            <a:r>
              <a:rPr lang="en-US" sz="1800" dirty="0"/>
              <a:t>&gt; multicellular &lt;- c(TRUE, TRUE, FALSE)</a:t>
            </a:r>
          </a:p>
          <a:p>
            <a:r>
              <a:rPr lang="en-US" sz="1800" dirty="0"/>
              <a:t>&gt; </a:t>
            </a:r>
            <a:r>
              <a:rPr lang="en-US" sz="1800" dirty="0" err="1"/>
              <a:t>organismtable</a:t>
            </a:r>
            <a:r>
              <a:rPr lang="en-US" sz="1800" dirty="0"/>
              <a:t> &lt;- </a:t>
            </a:r>
            <a:r>
              <a:rPr lang="en-US" sz="1800" dirty="0" err="1"/>
              <a:t>data.frame</a:t>
            </a:r>
            <a:r>
              <a:rPr lang="en-US" sz="1800" dirty="0"/>
              <a:t>(organism, chromosome, multicellular)</a:t>
            </a:r>
          </a:p>
          <a:p>
            <a:endParaRPr lang="en-US" dirty="0"/>
          </a:p>
        </p:txBody>
      </p:sp>
    </p:spTree>
    <p:extLst>
      <p:ext uri="{BB962C8B-B14F-4D97-AF65-F5344CB8AC3E}">
        <p14:creationId xmlns:p14="http://schemas.microsoft.com/office/powerpoint/2010/main" val="4257604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92E8-CD7A-C1AD-F337-1EA05F1A7623}"/>
              </a:ext>
            </a:extLst>
          </p:cNvPr>
          <p:cNvSpPr>
            <a:spLocks noGrp="1"/>
          </p:cNvSpPr>
          <p:nvPr>
            <p:ph type="title"/>
          </p:nvPr>
        </p:nvSpPr>
        <p:spPr/>
        <p:txBody>
          <a:bodyPr/>
          <a:lstStyle/>
          <a:p>
            <a:r>
              <a:rPr lang="en-US" dirty="0"/>
              <a:t>Data frames </a:t>
            </a:r>
          </a:p>
        </p:txBody>
      </p:sp>
      <p:pic>
        <p:nvPicPr>
          <p:cNvPr id="4" name="Content Placeholder 3">
            <a:extLst>
              <a:ext uri="{FF2B5EF4-FFF2-40B4-BE49-F238E27FC236}">
                <a16:creationId xmlns:a16="http://schemas.microsoft.com/office/drawing/2014/main" id="{C9F59FC2-D5A7-A862-0337-5A07750505C5}"/>
              </a:ext>
            </a:extLst>
          </p:cNvPr>
          <p:cNvPicPr>
            <a:picLocks noGrp="1" noChangeAspect="1"/>
          </p:cNvPicPr>
          <p:nvPr>
            <p:ph idx="1"/>
          </p:nvPr>
        </p:nvPicPr>
        <p:blipFill>
          <a:blip r:embed="rId2"/>
          <a:stretch>
            <a:fillRect/>
          </a:stretch>
        </p:blipFill>
        <p:spPr>
          <a:xfrm>
            <a:off x="302792" y="2441448"/>
            <a:ext cx="11360318" cy="3835393"/>
          </a:xfrm>
          <a:prstGeom prst="rect">
            <a:avLst/>
          </a:prstGeom>
        </p:spPr>
      </p:pic>
    </p:spTree>
    <p:extLst>
      <p:ext uri="{BB962C8B-B14F-4D97-AF65-F5344CB8AC3E}">
        <p14:creationId xmlns:p14="http://schemas.microsoft.com/office/powerpoint/2010/main" val="2994698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FC63A-A525-986D-8FBD-8E5C1BC717AF}"/>
              </a:ext>
            </a:extLst>
          </p:cNvPr>
          <p:cNvSpPr>
            <a:spLocks noGrp="1"/>
          </p:cNvSpPr>
          <p:nvPr>
            <p:ph type="title"/>
          </p:nvPr>
        </p:nvSpPr>
        <p:spPr/>
        <p:txBody>
          <a:bodyPr/>
          <a:lstStyle/>
          <a:p>
            <a:r>
              <a:rPr lang="en-US" dirty="0"/>
              <a:t>How to access data Frames</a:t>
            </a:r>
          </a:p>
        </p:txBody>
      </p:sp>
      <p:sp>
        <p:nvSpPr>
          <p:cNvPr id="3" name="Content Placeholder 2">
            <a:extLst>
              <a:ext uri="{FF2B5EF4-FFF2-40B4-BE49-F238E27FC236}">
                <a16:creationId xmlns:a16="http://schemas.microsoft.com/office/drawing/2014/main" id="{8A872C91-E605-7ECD-B63B-D4E74459D9FD}"/>
              </a:ext>
            </a:extLst>
          </p:cNvPr>
          <p:cNvSpPr>
            <a:spLocks noGrp="1"/>
          </p:cNvSpPr>
          <p:nvPr>
            <p:ph idx="1"/>
          </p:nvPr>
        </p:nvSpPr>
        <p:spPr/>
        <p:txBody>
          <a:bodyPr/>
          <a:lstStyle/>
          <a:p>
            <a:r>
              <a:rPr lang="en-US" sz="1800" dirty="0"/>
              <a:t>Columns and rows can be accessed by their names or index by specifying the number or the name of the columns or the row or both of them or using the </a:t>
            </a:r>
            <a:r>
              <a:rPr lang="en-US" sz="1800" b="1" dirty="0">
                <a:solidFill>
                  <a:schemeClr val="accent1">
                    <a:lumMod val="75000"/>
                  </a:schemeClr>
                </a:solidFill>
              </a:rPr>
              <a:t>$ sing</a:t>
            </a:r>
            <a:endParaRPr lang="en-US" sz="1800" b="1" dirty="0">
              <a:solidFill>
                <a:schemeClr val="accent1">
                  <a:lumMod val="75000"/>
                </a:schemeClr>
              </a:solidFill>
              <a:cs typeface="Calibri"/>
            </a:endParaRPr>
          </a:p>
          <a:p>
            <a:r>
              <a:rPr lang="en-US" sz="1800" dirty="0"/>
              <a:t>E.g.  </a:t>
            </a:r>
          </a:p>
          <a:p>
            <a:r>
              <a:rPr lang="en-US" sz="1800" dirty="0" err="1"/>
              <a:t>organismtable</a:t>
            </a:r>
            <a:r>
              <a:rPr lang="en-US" sz="1800" dirty="0"/>
              <a:t>[1,1] =&gt; before the coma is the index of the rows and after the coma is the index of the columns  which mean what is the element in the first row and the first column.</a:t>
            </a:r>
          </a:p>
          <a:p>
            <a:r>
              <a:rPr lang="en-US" sz="1800" dirty="0" err="1"/>
              <a:t>organismtable</a:t>
            </a:r>
            <a:r>
              <a:rPr lang="en-US" sz="1800" dirty="0"/>
              <a:t>[1:2,1] we can use the sign : to specify more than one row or column in this example from row 1 to row 2 and the first column </a:t>
            </a:r>
          </a:p>
          <a:p>
            <a:r>
              <a:rPr lang="en-US" sz="1800" dirty="0" err="1">
                <a:ea typeface="+mn-lt"/>
                <a:cs typeface="+mn-lt"/>
              </a:rPr>
              <a:t>organismtable</a:t>
            </a:r>
            <a:r>
              <a:rPr lang="en-US" sz="1800" b="1" dirty="0" err="1">
                <a:solidFill>
                  <a:schemeClr val="accent1">
                    <a:lumMod val="75000"/>
                  </a:schemeClr>
                </a:solidFill>
                <a:ea typeface="+mn-lt"/>
                <a:cs typeface="+mn-lt"/>
              </a:rPr>
              <a:t>$</a:t>
            </a:r>
            <a:r>
              <a:rPr lang="en-US" sz="1800" dirty="0" err="1">
                <a:ea typeface="+mn-lt"/>
                <a:cs typeface="+mn-lt"/>
              </a:rPr>
              <a:t>chromosome</a:t>
            </a:r>
            <a:r>
              <a:rPr lang="en-US" sz="1800" dirty="0">
                <a:ea typeface="+mn-lt"/>
                <a:cs typeface="+mn-lt"/>
              </a:rPr>
              <a:t> </a:t>
            </a:r>
            <a:endParaRPr lang="en-US" sz="1800" dirty="0">
              <a:cs typeface="Calibri" panose="020F0502020204030204"/>
            </a:endParaRPr>
          </a:p>
          <a:p>
            <a:endParaRPr lang="en-US" dirty="0"/>
          </a:p>
        </p:txBody>
      </p:sp>
    </p:spTree>
    <p:extLst>
      <p:ext uri="{BB962C8B-B14F-4D97-AF65-F5344CB8AC3E}">
        <p14:creationId xmlns:p14="http://schemas.microsoft.com/office/powerpoint/2010/main" val="461977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2370A-1603-1D83-A208-AC0F5DEEBAB3}"/>
              </a:ext>
            </a:extLst>
          </p:cNvPr>
          <p:cNvSpPr>
            <a:spLocks noGrp="1"/>
          </p:cNvSpPr>
          <p:nvPr>
            <p:ph type="title"/>
          </p:nvPr>
        </p:nvSpPr>
        <p:spPr/>
        <p:txBody>
          <a:bodyPr/>
          <a:lstStyle/>
          <a:p>
            <a:r>
              <a:rPr lang="en-US" dirty="0"/>
              <a:t>How to access data Frames</a:t>
            </a:r>
          </a:p>
        </p:txBody>
      </p:sp>
      <p:pic>
        <p:nvPicPr>
          <p:cNvPr id="4" name="Content Placeholder 3">
            <a:extLst>
              <a:ext uri="{FF2B5EF4-FFF2-40B4-BE49-F238E27FC236}">
                <a16:creationId xmlns:a16="http://schemas.microsoft.com/office/drawing/2014/main" id="{A72FEE7B-5D29-68EA-1049-7AECB01DA045}"/>
              </a:ext>
            </a:extLst>
          </p:cNvPr>
          <p:cNvPicPr>
            <a:picLocks noGrp="1" noChangeAspect="1"/>
          </p:cNvPicPr>
          <p:nvPr>
            <p:ph idx="1"/>
          </p:nvPr>
        </p:nvPicPr>
        <p:blipFill>
          <a:blip r:embed="rId2"/>
          <a:stretch>
            <a:fillRect/>
          </a:stretch>
        </p:blipFill>
        <p:spPr>
          <a:xfrm>
            <a:off x="896382" y="1844490"/>
            <a:ext cx="9152874" cy="4514906"/>
          </a:xfrm>
          <a:prstGeom prst="rect">
            <a:avLst/>
          </a:prstGeom>
        </p:spPr>
      </p:pic>
    </p:spTree>
    <p:extLst>
      <p:ext uri="{BB962C8B-B14F-4D97-AF65-F5344CB8AC3E}">
        <p14:creationId xmlns:p14="http://schemas.microsoft.com/office/powerpoint/2010/main" val="426364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6407E-3ABE-3644-4A28-8001174BD292}"/>
              </a:ext>
            </a:extLst>
          </p:cNvPr>
          <p:cNvSpPr>
            <a:spLocks noGrp="1"/>
          </p:cNvSpPr>
          <p:nvPr>
            <p:ph type="title"/>
          </p:nvPr>
        </p:nvSpPr>
        <p:spPr/>
        <p:txBody>
          <a:bodyPr/>
          <a:lstStyle/>
          <a:p>
            <a:r>
              <a:rPr lang="en-US" dirty="0"/>
              <a:t>Data frames (merging and ordering)</a:t>
            </a:r>
          </a:p>
        </p:txBody>
      </p:sp>
      <p:sp>
        <p:nvSpPr>
          <p:cNvPr id="3" name="Content Placeholder 2">
            <a:extLst>
              <a:ext uri="{FF2B5EF4-FFF2-40B4-BE49-F238E27FC236}">
                <a16:creationId xmlns:a16="http://schemas.microsoft.com/office/drawing/2014/main" id="{E988E356-FF02-D5F7-B63D-76EC8882F47A}"/>
              </a:ext>
            </a:extLst>
          </p:cNvPr>
          <p:cNvSpPr>
            <a:spLocks noGrp="1"/>
          </p:cNvSpPr>
          <p:nvPr>
            <p:ph idx="1"/>
          </p:nvPr>
        </p:nvSpPr>
        <p:spPr/>
        <p:txBody>
          <a:bodyPr/>
          <a:lstStyle/>
          <a:p>
            <a:r>
              <a:rPr lang="en-US" dirty="0">
                <a:cs typeface="Calibri"/>
              </a:rPr>
              <a:t>Using merge() function; the first two arguments are the </a:t>
            </a:r>
            <a:r>
              <a:rPr lang="en-US" dirty="0" err="1">
                <a:cs typeface="Calibri"/>
              </a:rPr>
              <a:t>dataframes</a:t>
            </a:r>
            <a:r>
              <a:rPr lang="en-US" dirty="0">
                <a:cs typeface="Calibri"/>
              </a:rPr>
              <a:t>, then we can specify the column to merge by with </a:t>
            </a:r>
            <a:r>
              <a:rPr lang="en-US" b="1" dirty="0">
                <a:cs typeface="Calibri"/>
              </a:rPr>
              <a:t>by </a:t>
            </a:r>
            <a:r>
              <a:rPr lang="en-US" dirty="0">
                <a:cs typeface="Calibri"/>
              </a:rPr>
              <a:t>argument</a:t>
            </a:r>
          </a:p>
          <a:p>
            <a:pPr marL="0" indent="0">
              <a:buNone/>
            </a:pPr>
            <a:r>
              <a:rPr lang="en-US" dirty="0">
                <a:cs typeface="Calibri"/>
              </a:rPr>
              <a:t>e.g. Merged &lt;- merge(df1, df2, by=1, all=F)</a:t>
            </a:r>
          </a:p>
          <a:p>
            <a:endParaRPr lang="en-US" dirty="0">
              <a:cs typeface="Calibri"/>
            </a:endParaRPr>
          </a:p>
          <a:p>
            <a:r>
              <a:rPr lang="en-US" dirty="0">
                <a:cs typeface="Calibri"/>
              </a:rPr>
              <a:t>To order a vector or </a:t>
            </a:r>
            <a:r>
              <a:rPr lang="en-US" dirty="0" err="1">
                <a:cs typeface="Calibri"/>
              </a:rPr>
              <a:t>dataframe</a:t>
            </a:r>
            <a:r>
              <a:rPr lang="en-US" dirty="0">
                <a:cs typeface="Calibri"/>
              </a:rPr>
              <a:t> or matrix we can use order() function</a:t>
            </a:r>
          </a:p>
          <a:p>
            <a:r>
              <a:rPr lang="en-US" dirty="0">
                <a:cs typeface="Calibri"/>
              </a:rPr>
              <a:t>e.g. </a:t>
            </a:r>
            <a:r>
              <a:rPr lang="en-US" dirty="0" err="1">
                <a:cs typeface="Calibri"/>
              </a:rPr>
              <a:t>testorder</a:t>
            </a:r>
            <a:r>
              <a:rPr lang="en-US" dirty="0">
                <a:cs typeface="Calibri"/>
              </a:rPr>
              <a:t> &lt;- c(50,10,40)</a:t>
            </a:r>
          </a:p>
          <a:p>
            <a:pPr marL="0" indent="0">
              <a:buNone/>
            </a:pPr>
            <a:r>
              <a:rPr lang="en-US" dirty="0">
                <a:cs typeface="Calibri"/>
              </a:rPr>
              <a:t>---   Order(</a:t>
            </a:r>
            <a:r>
              <a:rPr lang="en-US" dirty="0" err="1">
                <a:cs typeface="Calibri"/>
              </a:rPr>
              <a:t>testorder</a:t>
            </a:r>
            <a:r>
              <a:rPr lang="en-US" dirty="0">
                <a:cs typeface="Calibri"/>
              </a:rPr>
              <a:t>, decreasing =T)</a:t>
            </a:r>
          </a:p>
          <a:p>
            <a:endParaRPr lang="en-US" dirty="0"/>
          </a:p>
        </p:txBody>
      </p:sp>
    </p:spTree>
    <p:extLst>
      <p:ext uri="{BB962C8B-B14F-4D97-AF65-F5344CB8AC3E}">
        <p14:creationId xmlns:p14="http://schemas.microsoft.com/office/powerpoint/2010/main" val="1953805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B67FF-8F85-A518-4DF8-233D1AFF693B}"/>
              </a:ext>
            </a:extLst>
          </p:cNvPr>
          <p:cNvSpPr>
            <a:spLocks noGrp="1"/>
          </p:cNvSpPr>
          <p:nvPr>
            <p:ph type="title"/>
          </p:nvPr>
        </p:nvSpPr>
        <p:spPr/>
        <p:txBody>
          <a:bodyPr/>
          <a:lstStyle/>
          <a:p>
            <a:r>
              <a:rPr lang="en-US" dirty="0">
                <a:cs typeface="Calibri Light"/>
              </a:rPr>
              <a:t>Reading data In R </a:t>
            </a:r>
            <a:endParaRPr lang="en-US" dirty="0"/>
          </a:p>
        </p:txBody>
      </p:sp>
      <p:sp>
        <p:nvSpPr>
          <p:cNvPr id="3" name="Content Placeholder 2">
            <a:extLst>
              <a:ext uri="{FF2B5EF4-FFF2-40B4-BE49-F238E27FC236}">
                <a16:creationId xmlns:a16="http://schemas.microsoft.com/office/drawing/2014/main" id="{1ECF1725-5822-6D38-6984-BE0F0489F01E}"/>
              </a:ext>
            </a:extLst>
          </p:cNvPr>
          <p:cNvSpPr>
            <a:spLocks noGrp="1"/>
          </p:cNvSpPr>
          <p:nvPr>
            <p:ph idx="1"/>
          </p:nvPr>
        </p:nvSpPr>
        <p:spPr>
          <a:xfrm>
            <a:off x="868680" y="2176272"/>
            <a:ext cx="9111933" cy="3843528"/>
          </a:xfrm>
        </p:spPr>
        <p:txBody>
          <a:bodyPr/>
          <a:lstStyle/>
          <a:p>
            <a:r>
              <a:rPr lang="en-US" b="1" dirty="0" err="1">
                <a:ea typeface="+mn-lt"/>
                <a:cs typeface="+mn-lt"/>
              </a:rPr>
              <a:t>read.table</a:t>
            </a:r>
            <a:r>
              <a:rPr lang="en-US" b="1" dirty="0">
                <a:ea typeface="+mn-lt"/>
                <a:cs typeface="+mn-lt"/>
              </a:rPr>
              <a:t>()</a:t>
            </a:r>
            <a:r>
              <a:rPr lang="en-US" dirty="0">
                <a:ea typeface="+mn-lt"/>
                <a:cs typeface="+mn-lt"/>
              </a:rPr>
              <a:t>: </a:t>
            </a:r>
            <a:r>
              <a:rPr lang="en-US" dirty="0" err="1">
                <a:ea typeface="+mn-lt"/>
                <a:cs typeface="+mn-lt"/>
              </a:rPr>
              <a:t>read.table</a:t>
            </a:r>
            <a:r>
              <a:rPr lang="en-US" dirty="0">
                <a:ea typeface="+mn-lt"/>
                <a:cs typeface="+mn-lt"/>
              </a:rPr>
              <a:t>() is a general function that can be used to read a file in table format. The data will be imported as a data frame.</a:t>
            </a:r>
          </a:p>
          <a:p>
            <a:r>
              <a:rPr lang="en-US" b="1" dirty="0">
                <a:ea typeface="+mn-lt"/>
                <a:cs typeface="+mn-lt"/>
              </a:rPr>
              <a:t>Some arguments:</a:t>
            </a:r>
          </a:p>
          <a:p>
            <a:pPr>
              <a:buFont typeface="Arial" panose="020F0502020204030204" pitchFamily="34" charset="0"/>
              <a:buChar char="•"/>
            </a:pPr>
            <a:r>
              <a:rPr lang="en-US" i="1" dirty="0">
                <a:ea typeface="+mn-lt"/>
                <a:cs typeface="+mn-lt"/>
              </a:rPr>
              <a:t>file: the path to the file containing the data to be imported into R.</a:t>
            </a:r>
            <a:endParaRPr lang="en-US" dirty="0">
              <a:cs typeface="Calibri"/>
            </a:endParaRPr>
          </a:p>
          <a:p>
            <a:pPr>
              <a:buFont typeface="Arial" panose="020F0502020204030204" pitchFamily="34" charset="0"/>
              <a:buChar char="•"/>
            </a:pPr>
            <a:r>
              <a:rPr lang="en-US" i="1" dirty="0">
                <a:ea typeface="+mn-lt"/>
                <a:cs typeface="+mn-lt"/>
              </a:rPr>
              <a:t>header: logical value. If TRUE, </a:t>
            </a:r>
            <a:r>
              <a:rPr lang="en-US" i="1" dirty="0" err="1">
                <a:ea typeface="+mn-lt"/>
                <a:cs typeface="+mn-lt"/>
              </a:rPr>
              <a:t>read.table</a:t>
            </a:r>
            <a:r>
              <a:rPr lang="en-US" i="1" dirty="0">
                <a:ea typeface="+mn-lt"/>
                <a:cs typeface="+mn-lt"/>
              </a:rPr>
              <a:t>() assumes that your file has a header row, so row 1 is the name of each column. If that’s not the case, you can add the argument header = FALSE.</a:t>
            </a:r>
            <a:endParaRPr lang="en-US" dirty="0">
              <a:cs typeface="Calibri" panose="020F0502020204030204"/>
            </a:endParaRPr>
          </a:p>
          <a:p>
            <a:pPr>
              <a:buFont typeface="Arial" panose="020F0502020204030204" pitchFamily="34" charset="0"/>
              <a:buChar char="•"/>
            </a:pPr>
            <a:r>
              <a:rPr lang="en-US" i="1" dirty="0" err="1">
                <a:ea typeface="+mn-lt"/>
                <a:cs typeface="+mn-lt"/>
              </a:rPr>
              <a:t>sep</a:t>
            </a:r>
            <a:r>
              <a:rPr lang="en-US" i="1" dirty="0">
                <a:ea typeface="+mn-lt"/>
                <a:cs typeface="+mn-lt"/>
              </a:rPr>
              <a:t>: the field separator character</a:t>
            </a:r>
            <a:endParaRPr lang="en-US" dirty="0">
              <a:cs typeface="Calibri" panose="020F0502020204030204"/>
            </a:endParaRPr>
          </a:p>
          <a:p>
            <a:pPr>
              <a:buFont typeface="Arial" panose="020F0502020204030204" pitchFamily="34" charset="0"/>
              <a:buChar char="•"/>
            </a:pPr>
            <a:r>
              <a:rPr lang="en-US" i="1" dirty="0" err="1">
                <a:ea typeface="+mn-lt"/>
                <a:cs typeface="+mn-lt"/>
              </a:rPr>
              <a:t>row.names</a:t>
            </a:r>
            <a:r>
              <a:rPr lang="en-US" i="1" dirty="0">
                <a:ea typeface="+mn-lt"/>
                <a:cs typeface="+mn-lt"/>
              </a:rPr>
              <a:t>: number of column to set as row names.</a:t>
            </a:r>
            <a:endParaRPr lang="en-US" dirty="0">
              <a:cs typeface="Calibri" panose="020F0502020204030204"/>
            </a:endParaRPr>
          </a:p>
          <a:p>
            <a:endParaRPr lang="en-US" dirty="0"/>
          </a:p>
        </p:txBody>
      </p:sp>
    </p:spTree>
    <p:extLst>
      <p:ext uri="{BB962C8B-B14F-4D97-AF65-F5344CB8AC3E}">
        <p14:creationId xmlns:p14="http://schemas.microsoft.com/office/powerpoint/2010/main" val="1425239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77B10-AB45-A75F-5309-39DEAD4CEF14}"/>
              </a:ext>
            </a:extLst>
          </p:cNvPr>
          <p:cNvSpPr>
            <a:spLocks noGrp="1"/>
          </p:cNvSpPr>
          <p:nvPr>
            <p:ph type="title"/>
          </p:nvPr>
        </p:nvSpPr>
        <p:spPr/>
        <p:txBody>
          <a:bodyPr/>
          <a:lstStyle/>
          <a:p>
            <a:r>
              <a:rPr lang="en-US" dirty="0">
                <a:cs typeface="Calibri Light"/>
              </a:rPr>
              <a:t>Reading data In R </a:t>
            </a:r>
            <a:endParaRPr lang="en-US" dirty="0"/>
          </a:p>
        </p:txBody>
      </p:sp>
      <p:sp>
        <p:nvSpPr>
          <p:cNvPr id="3" name="Content Placeholder 2">
            <a:extLst>
              <a:ext uri="{FF2B5EF4-FFF2-40B4-BE49-F238E27FC236}">
                <a16:creationId xmlns:a16="http://schemas.microsoft.com/office/drawing/2014/main" id="{7ADB698B-97ED-641A-13E4-C2F9A93CE1D6}"/>
              </a:ext>
            </a:extLst>
          </p:cNvPr>
          <p:cNvSpPr>
            <a:spLocks noGrp="1"/>
          </p:cNvSpPr>
          <p:nvPr>
            <p:ph idx="1"/>
          </p:nvPr>
        </p:nvSpPr>
        <p:spPr>
          <a:xfrm>
            <a:off x="512064" y="2313432"/>
            <a:ext cx="11027664" cy="4169664"/>
          </a:xfrm>
        </p:spPr>
        <p:txBody>
          <a:bodyPr>
            <a:normAutofit/>
          </a:bodyPr>
          <a:lstStyle/>
          <a:p>
            <a:r>
              <a:rPr lang="en-US" b="1" dirty="0" err="1">
                <a:ea typeface="+mn-lt"/>
                <a:cs typeface="+mn-lt"/>
              </a:rPr>
              <a:t>read.table</a:t>
            </a:r>
            <a:r>
              <a:rPr lang="en-US" b="1" dirty="0">
                <a:ea typeface="+mn-lt"/>
                <a:cs typeface="+mn-lt"/>
              </a:rPr>
              <a:t>()</a:t>
            </a:r>
            <a:r>
              <a:rPr lang="en-US" dirty="0">
                <a:ea typeface="+mn-lt"/>
                <a:cs typeface="+mn-lt"/>
              </a:rPr>
              <a:t>: </a:t>
            </a:r>
            <a:r>
              <a:rPr lang="en-US" dirty="0" err="1">
                <a:ea typeface="+mn-lt"/>
                <a:cs typeface="+mn-lt"/>
              </a:rPr>
              <a:t>read.table</a:t>
            </a:r>
            <a:r>
              <a:rPr lang="en-US" dirty="0">
                <a:ea typeface="+mn-lt"/>
                <a:cs typeface="+mn-lt"/>
              </a:rPr>
              <a:t>() is a general function that can be used to read a file in table format. The data will be imported as a data frame.</a:t>
            </a:r>
          </a:p>
          <a:p>
            <a:r>
              <a:rPr lang="en-US" b="1" dirty="0">
                <a:ea typeface="+mn-lt"/>
                <a:cs typeface="+mn-lt"/>
              </a:rPr>
              <a:t>Some arguments:</a:t>
            </a:r>
          </a:p>
          <a:p>
            <a:pPr>
              <a:buFont typeface="Arial" panose="020F0502020204030204" pitchFamily="34" charset="0"/>
              <a:buChar char="•"/>
            </a:pPr>
            <a:r>
              <a:rPr lang="en-US" i="1" dirty="0" err="1">
                <a:ea typeface="+mn-lt"/>
                <a:cs typeface="+mn-lt"/>
              </a:rPr>
              <a:t>check.names</a:t>
            </a:r>
            <a:r>
              <a:rPr lang="en-US" i="1" dirty="0">
                <a:ea typeface="+mn-lt"/>
                <a:cs typeface="+mn-lt"/>
              </a:rPr>
              <a:t>: </a:t>
            </a:r>
            <a:r>
              <a:rPr lang="en-US" dirty="0">
                <a:ea typeface="+mn-lt"/>
                <a:cs typeface="+mn-lt"/>
              </a:rPr>
              <a:t> </a:t>
            </a:r>
            <a:r>
              <a:rPr lang="en-US" i="1" dirty="0">
                <a:ea typeface="+mn-lt"/>
                <a:cs typeface="+mn-lt"/>
              </a:rPr>
              <a:t>logical. If TRUE then the names of the variables in the data frame are checked to ensure that they are syntactically valid variable names. If necessary, they are adjusted (by </a:t>
            </a:r>
            <a:r>
              <a:rPr lang="en-US" i="1" dirty="0" err="1">
                <a:ea typeface="+mn-lt"/>
                <a:cs typeface="+mn-lt"/>
              </a:rPr>
              <a:t>make.names</a:t>
            </a:r>
            <a:r>
              <a:rPr lang="en-US" i="1" dirty="0">
                <a:ea typeface="+mn-lt"/>
                <a:cs typeface="+mn-lt"/>
              </a:rPr>
              <a:t>) so that they are, and to ensure that there are no duplicates.</a:t>
            </a:r>
          </a:p>
          <a:p>
            <a:pPr>
              <a:buFont typeface="Arial" panose="020F0502020204030204" pitchFamily="34" charset="0"/>
              <a:buChar char="•"/>
            </a:pPr>
            <a:r>
              <a:rPr lang="en-US" i="1" dirty="0">
                <a:ea typeface="+mn-lt"/>
                <a:cs typeface="+mn-lt"/>
              </a:rPr>
              <a:t>Skip: integer: the number of lines of the data file to skip before beginning to read data.</a:t>
            </a:r>
          </a:p>
          <a:p>
            <a:pPr>
              <a:buFont typeface="Arial" panose="020F0502020204030204" pitchFamily="34" charset="0"/>
              <a:buChar char="•"/>
            </a:pPr>
            <a:r>
              <a:rPr lang="en-US" i="1" dirty="0" err="1">
                <a:ea typeface="+mn-lt"/>
                <a:cs typeface="+mn-lt"/>
              </a:rPr>
              <a:t>Comment.char</a:t>
            </a:r>
            <a:r>
              <a:rPr lang="en-US" i="1" dirty="0">
                <a:ea typeface="+mn-lt"/>
                <a:cs typeface="+mn-lt"/>
              </a:rPr>
              <a:t>: character: a character vector of length one containing a single character or an empty string. Use "" to turn off the interpretation of comments altogether.</a:t>
            </a:r>
          </a:p>
          <a:p>
            <a:r>
              <a:rPr lang="en-US" dirty="0" err="1">
                <a:solidFill>
                  <a:schemeClr val="bg2">
                    <a:lumMod val="50000"/>
                  </a:schemeClr>
                </a:solidFill>
                <a:ea typeface="+mn-lt"/>
                <a:cs typeface="+mn-lt"/>
              </a:rPr>
              <a:t>geneExpression</a:t>
            </a:r>
            <a:r>
              <a:rPr lang="en-US" dirty="0">
                <a:solidFill>
                  <a:schemeClr val="bg2">
                    <a:lumMod val="50000"/>
                  </a:schemeClr>
                </a:solidFill>
                <a:ea typeface="+mn-lt"/>
                <a:cs typeface="+mn-lt"/>
              </a:rPr>
              <a:t> &lt;-</a:t>
            </a:r>
            <a:r>
              <a:rPr lang="en-US" dirty="0" err="1">
                <a:solidFill>
                  <a:schemeClr val="bg2">
                    <a:lumMod val="50000"/>
                  </a:schemeClr>
                </a:solidFill>
                <a:ea typeface="+mn-lt"/>
                <a:cs typeface="+mn-lt"/>
              </a:rPr>
              <a:t>read.table</a:t>
            </a:r>
            <a:r>
              <a:rPr lang="en-US" dirty="0">
                <a:solidFill>
                  <a:schemeClr val="bg2">
                    <a:lumMod val="50000"/>
                  </a:schemeClr>
                </a:solidFill>
                <a:ea typeface="+mn-lt"/>
                <a:cs typeface="+mn-lt"/>
              </a:rPr>
              <a:t>("data/</a:t>
            </a:r>
            <a:r>
              <a:rPr lang="en-US" dirty="0" err="1">
                <a:solidFill>
                  <a:schemeClr val="bg2">
                    <a:lumMod val="50000"/>
                  </a:schemeClr>
                </a:solidFill>
                <a:ea typeface="+mn-lt"/>
                <a:cs typeface="+mn-lt"/>
              </a:rPr>
              <a:t>GeneExpressionWithMethods.txt",h</a:t>
            </a:r>
            <a:r>
              <a:rPr lang="en-US" dirty="0">
                <a:solidFill>
                  <a:schemeClr val="bg2">
                    <a:lumMod val="50000"/>
                  </a:schemeClr>
                </a:solidFill>
                <a:ea typeface="+mn-lt"/>
                <a:cs typeface="+mn-lt"/>
              </a:rPr>
              <a:t>=</a:t>
            </a:r>
            <a:r>
              <a:rPr lang="en-US" dirty="0" err="1">
                <a:solidFill>
                  <a:schemeClr val="bg2">
                    <a:lumMod val="50000"/>
                  </a:schemeClr>
                </a:solidFill>
                <a:ea typeface="+mn-lt"/>
                <a:cs typeface="+mn-lt"/>
              </a:rPr>
              <a:t>T,sep</a:t>
            </a:r>
            <a:r>
              <a:rPr lang="en-US" dirty="0">
                <a:solidFill>
                  <a:schemeClr val="bg2">
                    <a:lumMod val="50000"/>
                  </a:schemeClr>
                </a:solidFill>
                <a:ea typeface="+mn-lt"/>
                <a:cs typeface="+mn-lt"/>
              </a:rPr>
              <a:t>="\t",</a:t>
            </a:r>
            <a:r>
              <a:rPr lang="en-US" dirty="0" err="1">
                <a:solidFill>
                  <a:schemeClr val="bg2">
                    <a:lumMod val="50000"/>
                  </a:schemeClr>
                </a:solidFill>
                <a:ea typeface="+mn-lt"/>
                <a:cs typeface="+mn-lt"/>
              </a:rPr>
              <a:t>row.names</a:t>
            </a:r>
            <a:r>
              <a:rPr lang="en-US" dirty="0">
                <a:solidFill>
                  <a:schemeClr val="bg2">
                    <a:lumMod val="50000"/>
                  </a:schemeClr>
                </a:solidFill>
                <a:ea typeface="+mn-lt"/>
                <a:cs typeface="+mn-lt"/>
              </a:rPr>
              <a:t>=1,skip=3)</a:t>
            </a:r>
            <a:endParaRPr lang="en-US" i="1" dirty="0">
              <a:solidFill>
                <a:schemeClr val="bg2">
                  <a:lumMod val="50000"/>
                </a:schemeClr>
              </a:solidFill>
              <a:ea typeface="+mn-lt"/>
              <a:cs typeface="+mn-lt"/>
            </a:endParaRPr>
          </a:p>
          <a:p>
            <a:endParaRPr lang="en-US" i="1" dirty="0">
              <a:cs typeface="Calibri"/>
            </a:endParaRPr>
          </a:p>
          <a:p>
            <a:endParaRPr lang="en-US" dirty="0"/>
          </a:p>
        </p:txBody>
      </p:sp>
    </p:spTree>
    <p:extLst>
      <p:ext uri="{BB962C8B-B14F-4D97-AF65-F5344CB8AC3E}">
        <p14:creationId xmlns:p14="http://schemas.microsoft.com/office/powerpoint/2010/main" val="321514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6465D-E9DC-3761-47E8-AD710611BDD3}"/>
              </a:ext>
            </a:extLst>
          </p:cNvPr>
          <p:cNvSpPr>
            <a:spLocks noGrp="1"/>
          </p:cNvSpPr>
          <p:nvPr>
            <p:ph type="title"/>
          </p:nvPr>
        </p:nvSpPr>
        <p:spPr/>
        <p:txBody>
          <a:bodyPr/>
          <a:lstStyle/>
          <a:p>
            <a:r>
              <a:rPr lang="en-US" dirty="0">
                <a:cs typeface="Calibri Light"/>
              </a:rPr>
              <a:t>Writing data In R </a:t>
            </a:r>
            <a:endParaRPr lang="en-US" dirty="0"/>
          </a:p>
        </p:txBody>
      </p:sp>
      <p:sp>
        <p:nvSpPr>
          <p:cNvPr id="3" name="Content Placeholder 2">
            <a:extLst>
              <a:ext uri="{FF2B5EF4-FFF2-40B4-BE49-F238E27FC236}">
                <a16:creationId xmlns:a16="http://schemas.microsoft.com/office/drawing/2014/main" id="{01BC8244-ECF6-7BC6-0D09-C9BE75F3C8B4}"/>
              </a:ext>
            </a:extLst>
          </p:cNvPr>
          <p:cNvSpPr>
            <a:spLocks noGrp="1"/>
          </p:cNvSpPr>
          <p:nvPr>
            <p:ph idx="1"/>
          </p:nvPr>
        </p:nvSpPr>
        <p:spPr>
          <a:xfrm>
            <a:off x="877824" y="2167128"/>
            <a:ext cx="9102789" cy="3852672"/>
          </a:xfrm>
        </p:spPr>
        <p:txBody>
          <a:bodyPr>
            <a:normAutofit fontScale="92500"/>
          </a:bodyPr>
          <a:lstStyle/>
          <a:p>
            <a:r>
              <a:rPr lang="en-US" b="1" dirty="0" err="1">
                <a:ea typeface="+mn-lt"/>
                <a:cs typeface="+mn-lt"/>
              </a:rPr>
              <a:t>write.table</a:t>
            </a:r>
            <a:r>
              <a:rPr lang="en-US" b="1" dirty="0">
                <a:ea typeface="+mn-lt"/>
                <a:cs typeface="+mn-lt"/>
              </a:rPr>
              <a:t>()</a:t>
            </a:r>
            <a:r>
              <a:rPr lang="en-US" dirty="0">
                <a:ea typeface="+mn-lt"/>
                <a:cs typeface="+mn-lt"/>
              </a:rPr>
              <a:t>:  is a general function that can be used to write file in text format. </a:t>
            </a:r>
          </a:p>
          <a:p>
            <a:r>
              <a:rPr lang="en-US" b="1" dirty="0">
                <a:ea typeface="+mn-lt"/>
                <a:cs typeface="+mn-lt"/>
              </a:rPr>
              <a:t>Some arguments:</a:t>
            </a:r>
            <a:endParaRPr lang="en-US" dirty="0">
              <a:cs typeface="Calibri"/>
            </a:endParaRPr>
          </a:p>
          <a:p>
            <a:pPr>
              <a:buFont typeface="Arial" panose="020F0502020204030204" pitchFamily="34" charset="0"/>
              <a:buChar char="•"/>
            </a:pPr>
            <a:r>
              <a:rPr lang="en-US" i="1" dirty="0">
                <a:ea typeface="+mn-lt"/>
                <a:cs typeface="+mn-lt"/>
              </a:rPr>
              <a:t>Sep: the field separator string. Values within each row of x are separated by this string.</a:t>
            </a:r>
          </a:p>
          <a:p>
            <a:pPr>
              <a:buFont typeface="Arial" panose="020F0502020204030204" pitchFamily="34" charset="0"/>
              <a:buChar char="•"/>
            </a:pPr>
            <a:r>
              <a:rPr lang="en-US" i="1" dirty="0" err="1">
                <a:ea typeface="+mn-lt"/>
                <a:cs typeface="+mn-lt"/>
              </a:rPr>
              <a:t>Row.names</a:t>
            </a:r>
            <a:r>
              <a:rPr lang="en-US" i="1" dirty="0">
                <a:ea typeface="+mn-lt"/>
                <a:cs typeface="+mn-lt"/>
              </a:rPr>
              <a:t>: either a logical value indicating whether the row names of x are to be written along with x, or a character vector of row names to be written.</a:t>
            </a:r>
          </a:p>
          <a:p>
            <a:pPr>
              <a:buFont typeface="Arial" panose="020F0502020204030204" pitchFamily="34" charset="0"/>
              <a:buChar char="•"/>
            </a:pPr>
            <a:r>
              <a:rPr lang="en-US" i="1" dirty="0" err="1">
                <a:ea typeface="+mn-lt"/>
                <a:cs typeface="+mn-lt"/>
              </a:rPr>
              <a:t>Col.names</a:t>
            </a:r>
            <a:r>
              <a:rPr lang="en-US" i="1" dirty="0">
                <a:ea typeface="+mn-lt"/>
                <a:cs typeface="+mn-lt"/>
              </a:rPr>
              <a:t>: either a logical value indicating whether the column names of x are to be written along with x, or a character vector of column names to be written.</a:t>
            </a:r>
          </a:p>
          <a:p>
            <a:pPr>
              <a:buFont typeface="Arial" panose="020F0502020204030204" pitchFamily="34" charset="0"/>
              <a:buChar char="•"/>
            </a:pPr>
            <a:r>
              <a:rPr lang="en-US" dirty="0">
                <a:solidFill>
                  <a:schemeClr val="bg2">
                    <a:lumMod val="50000"/>
                  </a:schemeClr>
                </a:solidFill>
                <a:ea typeface="+mn-lt"/>
                <a:cs typeface="+mn-lt"/>
              </a:rPr>
              <a:t> </a:t>
            </a:r>
            <a:r>
              <a:rPr lang="en-US" dirty="0" err="1">
                <a:solidFill>
                  <a:schemeClr val="bg2">
                    <a:lumMod val="50000"/>
                  </a:schemeClr>
                </a:solidFill>
                <a:ea typeface="+mn-lt"/>
                <a:cs typeface="+mn-lt"/>
              </a:rPr>
              <a:t>write.table</a:t>
            </a:r>
            <a:r>
              <a:rPr lang="en-US" dirty="0">
                <a:solidFill>
                  <a:schemeClr val="bg2">
                    <a:lumMod val="50000"/>
                  </a:schemeClr>
                </a:solidFill>
                <a:ea typeface="+mn-lt"/>
                <a:cs typeface="+mn-lt"/>
              </a:rPr>
              <a:t>(</a:t>
            </a:r>
            <a:r>
              <a:rPr lang="en-US" dirty="0" err="1">
                <a:solidFill>
                  <a:schemeClr val="bg2">
                    <a:lumMod val="50000"/>
                  </a:schemeClr>
                </a:solidFill>
                <a:ea typeface="+mn-lt"/>
                <a:cs typeface="+mn-lt"/>
              </a:rPr>
              <a:t>expressionDF</a:t>
            </a:r>
            <a:r>
              <a:rPr lang="en-US" dirty="0">
                <a:solidFill>
                  <a:schemeClr val="bg2">
                    <a:lumMod val="50000"/>
                  </a:schemeClr>
                </a:solidFill>
                <a:ea typeface="+mn-lt"/>
                <a:cs typeface="+mn-lt"/>
              </a:rPr>
              <a:t>,"orderedExpression.txt",</a:t>
            </a:r>
            <a:r>
              <a:rPr lang="en-US" dirty="0" err="1">
                <a:solidFill>
                  <a:schemeClr val="bg2">
                    <a:lumMod val="50000"/>
                  </a:schemeClr>
                </a:solidFill>
                <a:ea typeface="+mn-lt"/>
                <a:cs typeface="+mn-lt"/>
              </a:rPr>
              <a:t>sep</a:t>
            </a:r>
            <a:r>
              <a:rPr lang="en-US" dirty="0">
                <a:solidFill>
                  <a:schemeClr val="bg2">
                    <a:lumMod val="50000"/>
                  </a:schemeClr>
                </a:solidFill>
                <a:ea typeface="+mn-lt"/>
                <a:cs typeface="+mn-lt"/>
              </a:rPr>
              <a:t>=",",</a:t>
            </a:r>
            <a:r>
              <a:rPr lang="en-US" dirty="0" err="1">
                <a:solidFill>
                  <a:schemeClr val="bg2">
                    <a:lumMod val="50000"/>
                  </a:schemeClr>
                </a:solidFill>
                <a:ea typeface="+mn-lt"/>
                <a:cs typeface="+mn-lt"/>
              </a:rPr>
              <a:t>col.names</a:t>
            </a:r>
            <a:r>
              <a:rPr lang="en-US" dirty="0">
                <a:solidFill>
                  <a:schemeClr val="bg2">
                    <a:lumMod val="50000"/>
                  </a:schemeClr>
                </a:solidFill>
                <a:ea typeface="+mn-lt"/>
                <a:cs typeface="+mn-lt"/>
              </a:rPr>
              <a:t> = </a:t>
            </a:r>
            <a:r>
              <a:rPr lang="en-US" dirty="0" err="1">
                <a:solidFill>
                  <a:schemeClr val="bg2">
                    <a:lumMod val="50000"/>
                  </a:schemeClr>
                </a:solidFill>
                <a:ea typeface="+mn-lt"/>
                <a:cs typeface="+mn-lt"/>
              </a:rPr>
              <a:t>T,row.names</a:t>
            </a:r>
            <a:r>
              <a:rPr lang="en-US" dirty="0">
                <a:solidFill>
                  <a:schemeClr val="bg2">
                    <a:lumMod val="50000"/>
                  </a:schemeClr>
                </a:solidFill>
                <a:ea typeface="+mn-lt"/>
                <a:cs typeface="+mn-lt"/>
              </a:rPr>
              <a:t>=F)</a:t>
            </a:r>
            <a:endParaRPr lang="en-US" i="1" dirty="0">
              <a:solidFill>
                <a:schemeClr val="bg2">
                  <a:lumMod val="50000"/>
                </a:schemeClr>
              </a:solidFill>
              <a:cs typeface="Calibri"/>
            </a:endParaRPr>
          </a:p>
          <a:p>
            <a:pPr marL="0" indent="0">
              <a:buNone/>
            </a:pPr>
            <a:r>
              <a:rPr lang="en-US" dirty="0">
                <a:solidFill>
                  <a:schemeClr val="tx1"/>
                </a:solidFill>
                <a:cs typeface="Calibri"/>
              </a:rPr>
              <a:t>To write csv file you can use write.csv() function </a:t>
            </a:r>
          </a:p>
          <a:p>
            <a:endParaRPr lang="en-US" dirty="0"/>
          </a:p>
        </p:txBody>
      </p:sp>
    </p:spTree>
    <p:extLst>
      <p:ext uri="{BB962C8B-B14F-4D97-AF65-F5344CB8AC3E}">
        <p14:creationId xmlns:p14="http://schemas.microsoft.com/office/powerpoint/2010/main" val="33153849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245</TotalTime>
  <Words>1260</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Century Gothic</vt:lpstr>
      <vt:lpstr>Roboto</vt:lpstr>
      <vt:lpstr>Wingdings 3</vt:lpstr>
      <vt:lpstr>Ion Boardroom</vt:lpstr>
      <vt:lpstr>  Intro to R: Data Science &amp; Visualization Session 3 </vt:lpstr>
      <vt:lpstr>Data frames </vt:lpstr>
      <vt:lpstr>Data frames </vt:lpstr>
      <vt:lpstr>How to access data Frames</vt:lpstr>
      <vt:lpstr>How to access data Frames</vt:lpstr>
      <vt:lpstr>Data frames (merging and ordering)</vt:lpstr>
      <vt:lpstr>Reading data In R </vt:lpstr>
      <vt:lpstr>Reading data In R </vt:lpstr>
      <vt:lpstr>Writing data In R </vt:lpstr>
      <vt:lpstr>Basic plotting in R</vt:lpstr>
      <vt:lpstr>Basic plotting in R</vt:lpstr>
      <vt:lpstr>Basic plotting in R</vt:lpstr>
      <vt:lpstr>Basic plotting in 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Everlast</dc:creator>
  <cp:lastModifiedBy>Everlast</cp:lastModifiedBy>
  <cp:revision>1</cp:revision>
  <dcterms:created xsi:type="dcterms:W3CDTF">2025-04-16T08:20:43Z</dcterms:created>
  <dcterms:modified xsi:type="dcterms:W3CDTF">2025-04-16T12:26:40Z</dcterms:modified>
</cp:coreProperties>
</file>