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93" r:id="rId2"/>
    <p:sldId id="294" r:id="rId3"/>
    <p:sldId id="287" r:id="rId4"/>
    <p:sldId id="288" r:id="rId5"/>
    <p:sldId id="289" r:id="rId6"/>
    <p:sldId id="290" r:id="rId7"/>
    <p:sldId id="29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047ED7-247F-77D3-6837-9F041CCDF406}" v="1" dt="2022-03-14T11:33:25.085"/>
    <p1510:client id="{2002364D-DACB-1F7A-E32B-0900920D8364}" v="451" dt="2022-05-08T16:52:16.471"/>
    <p1510:client id="{2E776AC4-741C-AB8B-AB1F-27FD94E4B2C2}" v="458" dt="2022-03-28T11:03:00.453"/>
    <p1510:client id="{365EB310-A70F-43C5-C250-9FB397D3B73E}" v="9" dt="2022-03-07T10:50:41.562"/>
    <p1510:client id="{42309EAA-CA5C-47D5-573E-65F68188DCB8}" v="436" dt="2022-03-07T09:54:18.112"/>
    <p1510:client id="{4F6EF4DD-49AE-5FFD-CE69-8134DCF86FFA}" v="50" dt="2022-03-07T08:15:51.908"/>
    <p1510:client id="{79A872C0-5CF0-6FC6-F2EA-10914E2B1A7D}" v="738" dt="2022-02-28T10:56:37.693"/>
    <p1510:client id="{860B00BC-CA6A-67DD-7605-24C076B46936}" v="536" dt="2022-05-09T10:18:59.671"/>
    <p1510:client id="{BB867308-A089-7EE6-A031-98186352EF7B}" v="216" dt="2022-03-07T07:53:58.108"/>
    <p1510:client id="{C5C7C0A8-025B-576D-DC49-C04538873AA5}" v="3" dt="2022-03-07T07:54:23.931"/>
    <p1510:client id="{CF26B944-FB82-EE83-609A-8C683DE35416}" v="25" dt="2022-04-04T06:23:09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9C39F-5881-4781-8F7C-E75997E2D841}" type="datetimeFigureOut"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A6F7E-1630-49C8-834C-7EB33CF7BC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9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For </a:t>
            </a:r>
            <a:r>
              <a:rPr lang="en-US" dirty="0" err="1">
                <a:cs typeface="Calibri"/>
              </a:rPr>
              <a:t>tha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anova</a:t>
            </a:r>
            <a:r>
              <a:rPr lang="en-US">
                <a:cs typeface="Calibri"/>
              </a:rPr>
              <a:t> remove the outliers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A6F7E-1630-49C8-834C-7EB33CF7BCE7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4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93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1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8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95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7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0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2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5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0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andr.com/blog/anova-in-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9C0D-69BC-1B6C-6962-1D100CBC8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612731"/>
          </a:xfrm>
        </p:spPr>
        <p:txBody>
          <a:bodyPr/>
          <a:lstStyle/>
          <a:p>
            <a:r>
              <a:rPr lang="en-US" sz="28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 </a:t>
            </a: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Intro to R: Data Science &amp; Visualization</a:t>
            </a:r>
            <a:br>
              <a:rPr lang="en-US" sz="2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r>
              <a:rPr lang="en-US" sz="2800" b="0" i="0" u="none" strike="noStrike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Session 3 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ECEB1-4358-A97D-7F70-6C9FFC69B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by/ omnia </a:t>
            </a:r>
            <a:r>
              <a:rPr lang="en-US" dirty="0" err="1"/>
              <a:t>Abdelnasser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8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2843E-F7AF-AB1E-0BE3-8E46C777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688" y="639097"/>
            <a:ext cx="5373383" cy="38953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Confidence interval </a:t>
            </a: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5.2 Confidence Intervals for Regression ...">
            <a:extLst>
              <a:ext uri="{FF2B5EF4-FFF2-40B4-BE49-F238E27FC236}">
                <a16:creationId xmlns:a16="http://schemas.microsoft.com/office/drawing/2014/main" id="{92C41739-5997-6F88-E6C6-8CBC6466D8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65853"/>
            <a:ext cx="4001315" cy="499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2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3300B5-B8E1-55F2-3BE3-A802B994AF45}"/>
              </a:ext>
            </a:extLst>
          </p:cNvPr>
          <p:cNvCxnSpPr>
            <a:cxnSpLocks/>
          </p:cNvCxnSpPr>
          <p:nvPr/>
        </p:nvCxnSpPr>
        <p:spPr>
          <a:xfrm>
            <a:off x="3316791" y="5082399"/>
            <a:ext cx="3718" cy="32896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DECFDEE-442E-AC78-5050-51B93170D53E}"/>
              </a:ext>
            </a:extLst>
          </p:cNvPr>
          <p:cNvCxnSpPr>
            <a:cxnSpLocks/>
          </p:cNvCxnSpPr>
          <p:nvPr/>
        </p:nvCxnSpPr>
        <p:spPr>
          <a:xfrm>
            <a:off x="1114425" y="5100984"/>
            <a:ext cx="3718" cy="32896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5F5C03-D89C-59D4-3772-951314FEA6E4}"/>
              </a:ext>
            </a:extLst>
          </p:cNvPr>
          <p:cNvCxnSpPr>
            <a:cxnSpLocks/>
          </p:cNvCxnSpPr>
          <p:nvPr/>
        </p:nvCxnSpPr>
        <p:spPr>
          <a:xfrm>
            <a:off x="1209675" y="1739357"/>
            <a:ext cx="0" cy="3066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DF35EA-B34F-1F0A-859B-D069C9A7EC91}"/>
              </a:ext>
            </a:extLst>
          </p:cNvPr>
          <p:cNvCxnSpPr>
            <a:cxnSpLocks/>
          </p:cNvCxnSpPr>
          <p:nvPr/>
        </p:nvCxnSpPr>
        <p:spPr>
          <a:xfrm>
            <a:off x="11162139" y="1739357"/>
            <a:ext cx="0" cy="3066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D34A1E-372E-56D8-4722-8F8DFD3E7430}"/>
              </a:ext>
            </a:extLst>
          </p:cNvPr>
          <p:cNvSpPr/>
          <p:nvPr/>
        </p:nvSpPr>
        <p:spPr>
          <a:xfrm>
            <a:off x="4616605" y="490654"/>
            <a:ext cx="2490438" cy="910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Numerical groups comparison 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CF6881-8BE9-0DDB-C774-231BA8400B76}"/>
              </a:ext>
            </a:extLst>
          </p:cNvPr>
          <p:cNvCxnSpPr/>
          <p:nvPr/>
        </p:nvCxnSpPr>
        <p:spPr>
          <a:xfrm>
            <a:off x="5818846" y="1414114"/>
            <a:ext cx="0" cy="3066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A06D16-913D-62C8-9244-E8FDF87D3F5F}"/>
              </a:ext>
            </a:extLst>
          </p:cNvPr>
          <p:cNvSpPr/>
          <p:nvPr/>
        </p:nvSpPr>
        <p:spPr>
          <a:xfrm>
            <a:off x="407019" y="1931019"/>
            <a:ext cx="2248829" cy="85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Two groups 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EE97C9-EB35-6BB8-AB94-3FA2906460F9}"/>
              </a:ext>
            </a:extLst>
          </p:cNvPr>
          <p:cNvSpPr/>
          <p:nvPr/>
        </p:nvSpPr>
        <p:spPr>
          <a:xfrm>
            <a:off x="9848385" y="1931019"/>
            <a:ext cx="2248829" cy="85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More than two groups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0CC51A-2919-A577-A179-B5DFEC4EAC54}"/>
              </a:ext>
            </a:extLst>
          </p:cNvPr>
          <p:cNvSpPr/>
          <p:nvPr/>
        </p:nvSpPr>
        <p:spPr>
          <a:xfrm>
            <a:off x="8119945" y="3166945"/>
            <a:ext cx="1756317" cy="85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Parametric test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A017C6-D3EA-F08A-4DA1-67ECD948C0CC}"/>
              </a:ext>
            </a:extLst>
          </p:cNvPr>
          <p:cNvSpPr/>
          <p:nvPr/>
        </p:nvSpPr>
        <p:spPr>
          <a:xfrm>
            <a:off x="10378066" y="3166945"/>
            <a:ext cx="1756317" cy="8549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Non‐parametric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91C5DC-9391-7A34-0DB6-865CE70677F3}"/>
              </a:ext>
            </a:extLst>
          </p:cNvPr>
          <p:cNvCxnSpPr>
            <a:cxnSpLocks/>
          </p:cNvCxnSpPr>
          <p:nvPr/>
        </p:nvCxnSpPr>
        <p:spPr>
          <a:xfrm>
            <a:off x="1581382" y="2789430"/>
            <a:ext cx="0" cy="1858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0FB08D-5693-450A-AC5B-2051D1ECA76A}"/>
              </a:ext>
            </a:extLst>
          </p:cNvPr>
          <p:cNvCxnSpPr>
            <a:cxnSpLocks/>
          </p:cNvCxnSpPr>
          <p:nvPr/>
        </p:nvCxnSpPr>
        <p:spPr>
          <a:xfrm>
            <a:off x="3319114" y="2965990"/>
            <a:ext cx="0" cy="1858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506D49-2126-5FFB-CB54-131763B63A87}"/>
              </a:ext>
            </a:extLst>
          </p:cNvPr>
          <p:cNvCxnSpPr>
            <a:cxnSpLocks/>
          </p:cNvCxnSpPr>
          <p:nvPr/>
        </p:nvCxnSpPr>
        <p:spPr>
          <a:xfrm>
            <a:off x="10325796" y="2798722"/>
            <a:ext cx="0" cy="1858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47207E-B86B-5743-CAFB-14B8C8B792D1}"/>
              </a:ext>
            </a:extLst>
          </p:cNvPr>
          <p:cNvCxnSpPr>
            <a:cxnSpLocks/>
          </p:cNvCxnSpPr>
          <p:nvPr/>
        </p:nvCxnSpPr>
        <p:spPr>
          <a:xfrm flipH="1" flipV="1">
            <a:off x="9470868" y="2975282"/>
            <a:ext cx="2341758" cy="929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06CBE9-AC70-F88B-B1C9-AEDC776070C3}"/>
              </a:ext>
            </a:extLst>
          </p:cNvPr>
          <p:cNvCxnSpPr>
            <a:cxnSpLocks/>
          </p:cNvCxnSpPr>
          <p:nvPr/>
        </p:nvCxnSpPr>
        <p:spPr>
          <a:xfrm>
            <a:off x="9461577" y="2965990"/>
            <a:ext cx="0" cy="1858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C907F0-DA19-1311-A5FC-FC9B0C60859F}"/>
              </a:ext>
            </a:extLst>
          </p:cNvPr>
          <p:cNvCxnSpPr>
            <a:cxnSpLocks/>
          </p:cNvCxnSpPr>
          <p:nvPr/>
        </p:nvCxnSpPr>
        <p:spPr>
          <a:xfrm>
            <a:off x="11821919" y="2975282"/>
            <a:ext cx="0" cy="185854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6A53D2-A052-61D1-679B-B0EBA9883055}"/>
              </a:ext>
            </a:extLst>
          </p:cNvPr>
          <p:cNvGrpSpPr/>
          <p:nvPr/>
        </p:nvGrpSpPr>
        <p:grpSpPr>
          <a:xfrm>
            <a:off x="258334" y="2640746"/>
            <a:ext cx="5030830" cy="2607760"/>
            <a:chOff x="258334" y="2640746"/>
            <a:chExt cx="5030830" cy="260776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EC91F34-8D38-344E-CEC0-FFB633BCB219}"/>
                </a:ext>
              </a:extLst>
            </p:cNvPr>
            <p:cNvCxnSpPr>
              <a:cxnSpLocks/>
            </p:cNvCxnSpPr>
            <p:nvPr/>
          </p:nvCxnSpPr>
          <p:spPr>
            <a:xfrm>
              <a:off x="3988186" y="3588599"/>
              <a:ext cx="631901" cy="929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6025F0A-DF11-CF9F-662E-C41798427499}"/>
                </a:ext>
              </a:extLst>
            </p:cNvPr>
            <p:cNvSpPr/>
            <p:nvPr/>
          </p:nvSpPr>
          <p:spPr>
            <a:xfrm>
              <a:off x="286213" y="3148360"/>
              <a:ext cx="1756317" cy="8549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Parametric test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05EE544-C858-BDFF-DC93-AD6C94EC60E4}"/>
                </a:ext>
              </a:extLst>
            </p:cNvPr>
            <p:cNvSpPr/>
            <p:nvPr/>
          </p:nvSpPr>
          <p:spPr>
            <a:xfrm>
              <a:off x="2544334" y="3166945"/>
              <a:ext cx="1756317" cy="8549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Non‐parametric</a:t>
              </a:r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445599-7802-3C4F-865A-3243ABC912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6648" y="2965990"/>
              <a:ext cx="2341758" cy="929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0FDE84-DB4C-05E2-EC22-FC749F7D5969}"/>
                </a:ext>
              </a:extLst>
            </p:cNvPr>
            <p:cNvCxnSpPr>
              <a:cxnSpLocks/>
            </p:cNvCxnSpPr>
            <p:nvPr/>
          </p:nvCxnSpPr>
          <p:spPr>
            <a:xfrm>
              <a:off x="977357" y="2956698"/>
              <a:ext cx="0" cy="18585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E3E046-31B1-CE81-9C9D-C5867CDCCE6A}"/>
                </a:ext>
              </a:extLst>
            </p:cNvPr>
            <p:cNvCxnSpPr>
              <a:cxnSpLocks/>
            </p:cNvCxnSpPr>
            <p:nvPr/>
          </p:nvCxnSpPr>
          <p:spPr>
            <a:xfrm>
              <a:off x="1200381" y="4006771"/>
              <a:ext cx="0" cy="18585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2E9771-F104-DD60-4785-A2B0A086C5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452" y="4183331"/>
              <a:ext cx="2341758" cy="9291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5BE582-01AD-70CD-60AE-79F180858CA5}"/>
                </a:ext>
              </a:extLst>
            </p:cNvPr>
            <p:cNvCxnSpPr>
              <a:cxnSpLocks/>
            </p:cNvCxnSpPr>
            <p:nvPr/>
          </p:nvCxnSpPr>
          <p:spPr>
            <a:xfrm>
              <a:off x="336161" y="4174039"/>
              <a:ext cx="0" cy="18585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9CA2EA9-1324-5840-8D75-F792D84D0215}"/>
                </a:ext>
              </a:extLst>
            </p:cNvPr>
            <p:cNvCxnSpPr>
              <a:cxnSpLocks/>
            </p:cNvCxnSpPr>
            <p:nvPr/>
          </p:nvCxnSpPr>
          <p:spPr>
            <a:xfrm>
              <a:off x="2696503" y="4183331"/>
              <a:ext cx="0" cy="185854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B3D0168-F9C3-001D-1A3E-E418F6221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0086" y="2650036"/>
              <a:ext cx="2" cy="203509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808D6D4-254A-506C-79DB-252C943F91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10797" y="2640746"/>
              <a:ext cx="678367" cy="929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8D9C84E-6DA4-16B6-0441-D983A0DEA1B6}"/>
                </a:ext>
              </a:extLst>
            </p:cNvPr>
            <p:cNvSpPr/>
            <p:nvPr/>
          </p:nvSpPr>
          <p:spPr>
            <a:xfrm>
              <a:off x="258334" y="4356408"/>
              <a:ext cx="1756317" cy="892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Independent samples (unpaired)</a:t>
              </a:r>
              <a:endParaRPr lang="en-US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1C67F28-AAE6-8A8A-4BE2-30E946CAC96D}"/>
                </a:ext>
              </a:extLst>
            </p:cNvPr>
            <p:cNvSpPr/>
            <p:nvPr/>
          </p:nvSpPr>
          <p:spPr>
            <a:xfrm>
              <a:off x="2460699" y="4356408"/>
              <a:ext cx="1756317" cy="8920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ea typeface="+mn-lt"/>
                  <a:cs typeface="+mn-lt"/>
                </a:rPr>
                <a:t>dependent </a:t>
              </a:r>
              <a:br>
                <a:rPr lang="en-US" dirty="0">
                  <a:ea typeface="+mn-lt"/>
                  <a:cs typeface="+mn-lt"/>
                </a:rPr>
              </a:br>
              <a:r>
                <a:rPr lang="en-US" dirty="0">
                  <a:ea typeface="+mn-lt"/>
                  <a:cs typeface="+mn-lt"/>
                </a:rPr>
                <a:t>samples </a:t>
              </a:r>
              <a:br>
                <a:rPr lang="en-US" dirty="0">
                  <a:ea typeface="+mn-lt"/>
                  <a:cs typeface="+mn-lt"/>
                </a:rPr>
              </a:br>
              <a:r>
                <a:rPr lang="en-US" dirty="0">
                  <a:ea typeface="+mn-lt"/>
                  <a:cs typeface="+mn-lt"/>
                </a:rPr>
                <a:t>(paired)</a:t>
              </a:r>
              <a:endParaRPr lang="en-US" dirty="0">
                <a:ea typeface="Calibri"/>
                <a:cs typeface="Calibri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8C26E4-FC99-D917-A874-50DC8ED8C175}"/>
              </a:ext>
            </a:extLst>
          </p:cNvPr>
          <p:cNvSpPr txBox="1"/>
          <p:nvPr/>
        </p:nvSpPr>
        <p:spPr>
          <a:xfrm>
            <a:off x="8420565" y="4359662"/>
            <a:ext cx="13864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ANOVA test (Equality of variances)</a:t>
            </a:r>
          </a:p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aov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()</a:t>
            </a:r>
            <a:endParaRPr lang="en-US" dirty="0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5967AD-E6B2-0A09-85F9-EDBB315BEEC2}"/>
              </a:ext>
            </a:extLst>
          </p:cNvPr>
          <p:cNvSpPr txBox="1"/>
          <p:nvPr/>
        </p:nvSpPr>
        <p:spPr>
          <a:xfrm>
            <a:off x="10418492" y="4359662"/>
            <a:ext cx="16094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Kruskal‐Wallis test</a:t>
            </a:r>
          </a:p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Kruskal.test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()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1CDF7C-54C0-9CCD-F6E2-D65E1D7DEA97}"/>
              </a:ext>
            </a:extLst>
          </p:cNvPr>
          <p:cNvCxnSpPr/>
          <p:nvPr/>
        </p:nvCxnSpPr>
        <p:spPr>
          <a:xfrm>
            <a:off x="5928035" y="2684889"/>
            <a:ext cx="328961" cy="371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50D951-E22B-11F2-7C75-49B10AB424F1}"/>
              </a:ext>
            </a:extLst>
          </p:cNvPr>
          <p:cNvCxnSpPr>
            <a:cxnSpLocks/>
          </p:cNvCxnSpPr>
          <p:nvPr/>
        </p:nvCxnSpPr>
        <p:spPr>
          <a:xfrm>
            <a:off x="11299205" y="3995156"/>
            <a:ext cx="3718" cy="32896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53BF1B-00A3-3C79-B2C7-06DE6206F1EE}"/>
              </a:ext>
            </a:extLst>
          </p:cNvPr>
          <p:cNvCxnSpPr>
            <a:cxnSpLocks/>
          </p:cNvCxnSpPr>
          <p:nvPr/>
        </p:nvCxnSpPr>
        <p:spPr>
          <a:xfrm flipH="1" flipV="1">
            <a:off x="4614513" y="4679561"/>
            <a:ext cx="669074" cy="929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E506638-80BF-20A0-872B-99FC749D1D3D}"/>
              </a:ext>
            </a:extLst>
          </p:cNvPr>
          <p:cNvSpPr/>
          <p:nvPr/>
        </p:nvSpPr>
        <p:spPr>
          <a:xfrm>
            <a:off x="4815465" y="2343613"/>
            <a:ext cx="1170878" cy="715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unpaired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ED00E29-4A84-7FAB-1482-BD5891A13E41}"/>
              </a:ext>
            </a:extLst>
          </p:cNvPr>
          <p:cNvSpPr/>
          <p:nvPr/>
        </p:nvSpPr>
        <p:spPr>
          <a:xfrm>
            <a:off x="4815465" y="4192856"/>
            <a:ext cx="1170878" cy="7155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paired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0C803E-1639-0876-14C0-277A1433B3AB}"/>
              </a:ext>
            </a:extLst>
          </p:cNvPr>
          <p:cNvSpPr txBox="1"/>
          <p:nvPr/>
        </p:nvSpPr>
        <p:spPr>
          <a:xfrm>
            <a:off x="6136888" y="2038815"/>
            <a:ext cx="13585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Wilcoxon two‐sample test</a:t>
            </a:r>
          </a:p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Wilcox.test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()</a:t>
            </a:r>
            <a:endParaRPr lang="en-US" dirty="0">
              <a:solidFill>
                <a:schemeClr val="bg2">
                  <a:lumMod val="50000"/>
                </a:schemeClr>
              </a:solidFill>
              <a:cs typeface="Calibri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183901-6927-569E-1870-8E038C32E749}"/>
              </a:ext>
            </a:extLst>
          </p:cNvPr>
          <p:cNvCxnSpPr>
            <a:cxnSpLocks/>
          </p:cNvCxnSpPr>
          <p:nvPr/>
        </p:nvCxnSpPr>
        <p:spPr>
          <a:xfrm>
            <a:off x="6002376" y="4562011"/>
            <a:ext cx="328961" cy="371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C800DB-DDF5-E7A1-BB37-AA2EB2C60AEC}"/>
              </a:ext>
            </a:extLst>
          </p:cNvPr>
          <p:cNvSpPr txBox="1"/>
          <p:nvPr/>
        </p:nvSpPr>
        <p:spPr>
          <a:xfrm>
            <a:off x="6257692" y="4231888"/>
            <a:ext cx="126566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Wilcoxon paired sample test</a:t>
            </a:r>
          </a:p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Wilcox.test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(paired=TRUE)</a:t>
            </a:r>
          </a:p>
          <a:p>
            <a:pPr algn="ctr"/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D02725-936B-5B80-9123-C461D0E4F638}"/>
              </a:ext>
            </a:extLst>
          </p:cNvPr>
          <p:cNvSpPr txBox="1"/>
          <p:nvPr/>
        </p:nvSpPr>
        <p:spPr>
          <a:xfrm>
            <a:off x="165178" y="5406251"/>
            <a:ext cx="19904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Independent t‐test</a:t>
            </a:r>
          </a:p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t.test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()</a:t>
            </a:r>
            <a:endParaRPr lang="en-US" dirty="0">
              <a:solidFill>
                <a:schemeClr val="bg2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D7BAB4-056C-0C01-5194-A1153A3BEE5E}"/>
              </a:ext>
            </a:extLst>
          </p:cNvPr>
          <p:cNvCxnSpPr>
            <a:cxnSpLocks/>
          </p:cNvCxnSpPr>
          <p:nvPr/>
        </p:nvCxnSpPr>
        <p:spPr>
          <a:xfrm>
            <a:off x="8910985" y="4023034"/>
            <a:ext cx="3718" cy="32896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1566ECC-D6D1-2E0A-D7E4-7DF5D2DF99E1}"/>
              </a:ext>
            </a:extLst>
          </p:cNvPr>
          <p:cNvSpPr txBox="1"/>
          <p:nvPr/>
        </p:nvSpPr>
        <p:spPr>
          <a:xfrm>
            <a:off x="2376837" y="5341202"/>
            <a:ext cx="20741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Paired t‐test</a:t>
            </a:r>
            <a:endParaRPr lang="en-US"/>
          </a:p>
          <a:p>
            <a:pPr algn="ctr"/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t.test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(paired=TRUE)</a:t>
            </a:r>
            <a:endParaRPr lang="en-US" dirty="0">
              <a:solidFill>
                <a:schemeClr val="bg2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FB0B4-850A-8D58-5F38-ECC2D8B6B1DC}"/>
              </a:ext>
            </a:extLst>
          </p:cNvPr>
          <p:cNvSpPr txBox="1"/>
          <p:nvPr/>
        </p:nvSpPr>
        <p:spPr>
          <a:xfrm>
            <a:off x="-79917" y="5978912"/>
            <a:ext cx="48061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For equal variance we can use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var.equal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=TRUE</a:t>
            </a:r>
            <a:endParaRPr lang="en-US">
              <a:solidFill>
                <a:schemeClr val="bg2">
                  <a:lumMod val="5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138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A91C-C252-1EEA-9EA1-9F1CA5DE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Calibri Light"/>
                <a:cs typeface="Calibri Light"/>
              </a:rPr>
              <a:t>Normality check </a:t>
            </a:r>
            <a:endParaRPr lang="en-US" sz="440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1DAD-4855-84CD-3FB9-5A4C56AF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329" y="1836441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1- Histogram 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Calibri"/>
                <a:cs typeface="Calibri"/>
              </a:rPr>
              <a:t>hist()</a:t>
            </a:r>
            <a:r>
              <a:rPr lang="en-US" dirty="0">
                <a:ea typeface="Calibri"/>
                <a:cs typeface="Calibri"/>
              </a:rPr>
              <a:t>)</a:t>
            </a:r>
          </a:p>
          <a:p>
            <a:r>
              <a:rPr lang="en-US" dirty="0">
                <a:ea typeface="Calibri"/>
                <a:cs typeface="Calibri"/>
              </a:rPr>
              <a:t>2- QQ plot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qqnorm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() </a:t>
            </a:r>
            <a:r>
              <a:rPr lang="en-US" dirty="0">
                <a:ea typeface="Calibri"/>
                <a:cs typeface="Calibri"/>
              </a:rPr>
              <a:t>&amp;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qqline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Calibri" panose="020F0502020204030204"/>
                <a:cs typeface="Calibri" panose="020F0502020204030204"/>
              </a:rPr>
              <a:t>3-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shapiro.test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()</a:t>
            </a:r>
          </a:p>
          <a:p>
            <a:r>
              <a:rPr lang="en-US" sz="4400" spc="-50" dirty="0">
                <a:latin typeface="+mj-lt"/>
                <a:ea typeface="Calibri Light"/>
                <a:cs typeface="Calibri Light"/>
              </a:rPr>
              <a:t>Check Variance</a:t>
            </a:r>
          </a:p>
          <a:p>
            <a:r>
              <a:rPr lang="en-US" dirty="0">
                <a:ea typeface="Calibri"/>
                <a:cs typeface="Calibri"/>
              </a:rPr>
              <a:t>1- Using the boxplot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boxplot()</a:t>
            </a:r>
          </a:p>
          <a:p>
            <a:r>
              <a:rPr lang="en-US" dirty="0">
                <a:ea typeface="Calibri"/>
                <a:cs typeface="Calibri"/>
              </a:rPr>
              <a:t>2-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var.test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()</a:t>
            </a:r>
            <a:r>
              <a:rPr lang="en-US" dirty="0">
                <a:ea typeface="+mn-lt"/>
                <a:cs typeface="+mn-lt"/>
              </a:rPr>
              <a:t> ==&gt; assume normality, only two groups</a:t>
            </a:r>
          </a:p>
          <a:p>
            <a:r>
              <a:rPr lang="en-US" dirty="0">
                <a:ea typeface="Calibri"/>
                <a:cs typeface="Calibri"/>
              </a:rPr>
              <a:t>3- 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leveneTest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a typeface="+mn-lt"/>
                <a:cs typeface="+mn-lt"/>
              </a:rPr>
              <a:t>() </a:t>
            </a:r>
            <a:r>
              <a:rPr lang="en-US" dirty="0">
                <a:ea typeface="+mn-lt"/>
                <a:cs typeface="+mn-lt"/>
              </a:rPr>
              <a:t>==&gt; don't assume normality, more than two groups, more robust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you need the car package</a:t>
            </a:r>
            <a:r>
              <a:rPr lang="en-US" dirty="0">
                <a:ea typeface="+mn-lt"/>
                <a:cs typeface="+mn-lt"/>
              </a:rPr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C089167-8229-BFF8-3CC7-57572F05A53C}"/>
              </a:ext>
            </a:extLst>
          </p:cNvPr>
          <p:cNvCxnSpPr/>
          <p:nvPr/>
        </p:nvCxnSpPr>
        <p:spPr>
          <a:xfrm>
            <a:off x="1159727" y="3901068"/>
            <a:ext cx="9989633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21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A91C-C252-1EEA-9EA1-9F1CA5DE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+mj-lt"/>
                <a:cs typeface="+mj-lt"/>
              </a:rPr>
              <a:t>Post-hoc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1DAD-4855-84CD-3FB9-5A4C56AF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21" y="1924364"/>
            <a:ext cx="10752015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Results of an ANOVA do </a:t>
            </a:r>
            <a:r>
              <a:rPr lang="en-US" b="1" i="1" dirty="0">
                <a:ea typeface="+mn-lt"/>
                <a:cs typeface="+mn-lt"/>
              </a:rPr>
              <a:t>NOT</a:t>
            </a:r>
            <a:r>
              <a:rPr lang="en-US" dirty="0">
                <a:ea typeface="+mn-lt"/>
                <a:cs typeface="+mn-lt"/>
              </a:rPr>
              <a:t> tell us which group(s) is(are) different from the others. To test this, we need to use other types of test, referred as post-hoc tests (in Latin, “after this,” so after obtaining statistically significant ANOVA results). In order to see which group(s) is(are) different from the others, we need to </a:t>
            </a:r>
            <a:r>
              <a:rPr lang="en-US" b="1" dirty="0">
                <a:ea typeface="+mn-lt"/>
                <a:cs typeface="+mn-lt"/>
              </a:rPr>
              <a:t>compare groups 2 by 2</a:t>
            </a:r>
            <a:endParaRPr lang="en-US" dirty="0">
              <a:ea typeface="+mn-lt"/>
              <a:cs typeface="+mn-lt"/>
            </a:endParaRPr>
          </a:p>
          <a:p>
            <a:pPr algn="just"/>
            <a:endParaRPr lang="en-US" sz="2400" b="1" dirty="0">
              <a:ea typeface="+mn-lt"/>
              <a:cs typeface="+mn-lt"/>
            </a:endParaRPr>
          </a:p>
          <a:p>
            <a:pPr marL="566420" lvl="2" algn="just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Tukey HSD,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 used to compare all groups to each other (so all possible comparisons of 2 groups).</a:t>
            </a:r>
            <a:endParaRPr lang="en-US" sz="2000" b="1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 marL="566420" lvl="2" algn="just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Dunnett,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 used to make comparisons with a reference group. For example, consider 2 treatment groups and one control group. If you only want to compare the 2 treatment groups with respect to the control group, and you do not want to compare the 2 treatment groups to each other, the Dunnett’s test is preferred.</a:t>
            </a:r>
            <a:endParaRPr lang="en-US" sz="2000">
              <a:solidFill>
                <a:schemeClr val="bg2">
                  <a:lumMod val="25000"/>
                </a:schemeClr>
              </a:solidFill>
              <a:cs typeface="Calibri" panose="020F0502020204030204"/>
            </a:endParaRPr>
          </a:p>
          <a:p>
            <a:pPr marL="566420" lvl="2" algn="just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Bonferroni correction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if have a set of planned comparisons to do.</a:t>
            </a:r>
            <a:endParaRPr lang="en-US" sz="2000">
              <a:solidFill>
                <a:schemeClr val="accent1">
                  <a:lumMod val="50000"/>
                </a:schemeClr>
              </a:solidFill>
              <a:cs typeface="Calibri" panose="020F0502020204030204"/>
            </a:endParaRPr>
          </a:p>
          <a:p>
            <a:pPr marL="292100" lvl="1" indent="0" algn="just">
              <a:buNone/>
            </a:pPr>
            <a:endParaRPr lang="en-US" sz="2000" b="1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836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A91C-C252-1EEA-9EA1-9F1CA5DE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a typeface="+mj-lt"/>
                <a:cs typeface="+mj-lt"/>
              </a:rPr>
              <a:t>Post-hoc tests in 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1DAD-4855-84CD-3FB9-5A4C56AF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21" y="1924364"/>
            <a:ext cx="10752015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endParaRPr lang="en-US" b="1" dirty="0">
              <a:ea typeface="+mn-lt"/>
              <a:cs typeface="+mn-lt"/>
            </a:endParaRPr>
          </a:p>
          <a:p>
            <a:pPr marL="566420" lvl="2" algn="just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Tukey HSD :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TukeyHSD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AnovaModel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) </a:t>
            </a:r>
            <a:r>
              <a:rPr lang="en-US" sz="2000" spc="-50" dirty="0">
                <a:latin typeface="Calibri"/>
                <a:ea typeface="+mj-lt"/>
                <a:cs typeface="+mj-lt"/>
              </a:rPr>
              <a:t>Or 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glht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AnovaModel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linfct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 =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mcp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(SES = "Tukey"))</a:t>
            </a:r>
          </a:p>
          <a:p>
            <a:pPr marL="566420" lvl="2" algn="just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Dunnett: 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glht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AnovaModel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, 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linfct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= 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mcp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(SES = "Dunnett"))</a:t>
            </a:r>
            <a:endParaRPr lang="en-US" sz="2000" dirty="0">
              <a:solidFill>
                <a:schemeClr val="bg2">
                  <a:lumMod val="25000"/>
                </a:schemeClr>
              </a:solidFill>
              <a:ea typeface="Calibri"/>
              <a:cs typeface="Calibri" panose="020F0502020204030204"/>
            </a:endParaRPr>
          </a:p>
          <a:p>
            <a:pPr marL="566420" lvl="2">
              <a:spcAft>
                <a:spcPts val="600"/>
              </a:spcAft>
              <a:buFont typeface="Arial" panose="020F050202020403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a typeface="+mn-lt"/>
                <a:cs typeface="+mn-lt"/>
              </a:rPr>
              <a:t>Bonferroni correction: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pairwise.t.test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(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myData$BMIpost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myData$SES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p.adjust.method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 = "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bonferroni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ea typeface="+mn-lt"/>
                <a:cs typeface="+mn-lt"/>
              </a:rPr>
              <a:t>")</a:t>
            </a:r>
            <a:endParaRPr lang="en-US">
              <a:solidFill>
                <a:schemeClr val="bg2">
                  <a:lumMod val="2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14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9A01-448E-B38D-E097-E62D0A3E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Useful tutorial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E399-8FFA-2290-1686-30F58EAD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https://statsandr.com/blog/anova-in-r/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773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1279</TotalTime>
  <Words>447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Retrospect</vt:lpstr>
      <vt:lpstr>  Intro to R: Data Science &amp; Visualization Session 3 </vt:lpstr>
      <vt:lpstr>Confidence interval   </vt:lpstr>
      <vt:lpstr>PowerPoint Presentation</vt:lpstr>
      <vt:lpstr>Normality check </vt:lpstr>
      <vt:lpstr>Post-hoc tests</vt:lpstr>
      <vt:lpstr>Post-hoc tests in R</vt:lpstr>
      <vt:lpstr>Useful tutorial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mariam aouda</dc:creator>
  <cp:lastModifiedBy>Omnia Abd Edress</cp:lastModifiedBy>
  <cp:revision>1021</cp:revision>
  <dcterms:created xsi:type="dcterms:W3CDTF">2019-05-08T21:15:59Z</dcterms:created>
  <dcterms:modified xsi:type="dcterms:W3CDTF">2025-05-03T14:59:01Z</dcterms:modified>
</cp:coreProperties>
</file>