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EEA7A49-AD26-4715-A3DC-18256BBFEA16}" type="datetimeFigureOut">
              <a:rPr lang="en-US" smtClean="0"/>
              <a:t>3/21/2023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02FB207-7537-42BC-AA4E-461D10BA8F77}"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46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328029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2311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175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2470934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EA7A49-AD26-4715-A3DC-18256BBFEA16}"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42490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EA7A49-AD26-4715-A3DC-18256BBFEA16}"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187446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A7A49-AD26-4715-A3DC-18256BBFEA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1699394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A7A49-AD26-4715-A3DC-18256BBFEA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213885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A7A49-AD26-4715-A3DC-18256BBFEA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407319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A7A49-AD26-4715-A3DC-18256BBFEA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293609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136323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A7A49-AD26-4715-A3DC-18256BBFEA16}"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346125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A7A49-AD26-4715-A3DC-18256BBFEA16}"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352386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A7A49-AD26-4715-A3DC-18256BBFEA16}"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53592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37637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A7A49-AD26-4715-A3DC-18256BBFEA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FB207-7537-42BC-AA4E-461D10BA8F77}" type="slidenum">
              <a:rPr lang="en-US" smtClean="0"/>
              <a:t>‹#›</a:t>
            </a:fld>
            <a:endParaRPr lang="en-US"/>
          </a:p>
        </p:txBody>
      </p:sp>
    </p:spTree>
    <p:extLst>
      <p:ext uri="{BB962C8B-B14F-4D97-AF65-F5344CB8AC3E}">
        <p14:creationId xmlns:p14="http://schemas.microsoft.com/office/powerpoint/2010/main" val="317933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EEA7A49-AD26-4715-A3DC-18256BBFEA16}" type="datetimeFigureOut">
              <a:rPr lang="en-US" smtClean="0"/>
              <a:t>3/21/2023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02FB207-7537-42BC-AA4E-461D10BA8F77}" type="slidenum">
              <a:rPr lang="en-US" smtClean="0"/>
              <a:t>‹#›</a:t>
            </a:fld>
            <a:endParaRPr lang="en-US"/>
          </a:p>
        </p:txBody>
      </p:sp>
    </p:spTree>
    <p:extLst>
      <p:ext uri="{BB962C8B-B14F-4D97-AF65-F5344CB8AC3E}">
        <p14:creationId xmlns:p14="http://schemas.microsoft.com/office/powerpoint/2010/main" val="266833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12" name="5-Point Star 24">
            <a:extLst>
              <a:ext uri="{FF2B5EF4-FFF2-40B4-BE49-F238E27FC236}">
                <a16:creationId xmlns:a16="http://schemas.microsoft.com/office/drawing/2014/main" id="{B15DEAD7-09E6-42D9-9D03-43E6EA3E0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279410-3AE4-AAFD-CD72-5961E3C4762D}"/>
              </a:ext>
            </a:extLst>
          </p:cNvPr>
          <p:cNvSpPr>
            <a:spLocks noGrp="1"/>
          </p:cNvSpPr>
          <p:nvPr>
            <p:ph type="ctrTitle"/>
          </p:nvPr>
        </p:nvSpPr>
        <p:spPr>
          <a:xfrm>
            <a:off x="1218407" y="1044250"/>
            <a:ext cx="9841575" cy="2646007"/>
          </a:xfrm>
        </p:spPr>
        <p:txBody>
          <a:bodyPr>
            <a:normAutofit/>
          </a:bodyPr>
          <a:lstStyle/>
          <a:p>
            <a:pPr algn="ctr"/>
            <a:r>
              <a:rPr lang="en-US" sz="6000" dirty="0"/>
              <a:t>How to improve our delivery </a:t>
            </a:r>
          </a:p>
        </p:txBody>
      </p:sp>
      <p:sp>
        <p:nvSpPr>
          <p:cNvPr id="3" name="Subtitle 2">
            <a:extLst>
              <a:ext uri="{FF2B5EF4-FFF2-40B4-BE49-F238E27FC236}">
                <a16:creationId xmlns:a16="http://schemas.microsoft.com/office/drawing/2014/main" id="{6ADFD705-B82B-A3E4-063A-85DC4FCDBA99}"/>
              </a:ext>
            </a:extLst>
          </p:cNvPr>
          <p:cNvSpPr>
            <a:spLocks noGrp="1"/>
          </p:cNvSpPr>
          <p:nvPr>
            <p:ph type="subTitle" idx="1"/>
          </p:nvPr>
        </p:nvSpPr>
        <p:spPr>
          <a:xfrm>
            <a:off x="1218407" y="4058557"/>
            <a:ext cx="9841575" cy="1906814"/>
          </a:xfrm>
        </p:spPr>
        <p:txBody>
          <a:bodyPr>
            <a:normAutofit/>
          </a:bodyPr>
          <a:lstStyle/>
          <a:p>
            <a:pPr algn="ctr"/>
            <a:r>
              <a:rPr lang="en-US" dirty="0"/>
              <a:t>Save money &amp; time with automation superpowers! </a:t>
            </a:r>
          </a:p>
          <a:p>
            <a:pPr algn="ctr"/>
            <a:r>
              <a:rPr lang="en-US" dirty="0">
                <a:solidFill>
                  <a:schemeClr val="tx1">
                    <a:lumMod val="85000"/>
                    <a:lumOff val="15000"/>
                  </a:schemeClr>
                </a:solidFill>
              </a:rPr>
              <a:t>CI/CD</a:t>
            </a:r>
          </a:p>
          <a:p>
            <a:pPr algn="ctr"/>
            <a:r>
              <a:rPr lang="en-US" dirty="0">
                <a:solidFill>
                  <a:schemeClr val="tx1">
                    <a:lumMod val="85000"/>
                    <a:lumOff val="15000"/>
                  </a:schemeClr>
                </a:solidFill>
              </a:rPr>
              <a:t>                                                             By: Omnia Maher</a:t>
            </a:r>
          </a:p>
        </p:txBody>
      </p:sp>
    </p:spTree>
    <p:extLst>
      <p:ext uri="{BB962C8B-B14F-4D97-AF65-F5344CB8AC3E}">
        <p14:creationId xmlns:p14="http://schemas.microsoft.com/office/powerpoint/2010/main" val="35465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57B0B-7195-8779-66FE-01E318A07CA3}"/>
              </a:ext>
            </a:extLst>
          </p:cNvPr>
          <p:cNvSpPr>
            <a:spLocks noGrp="1"/>
          </p:cNvSpPr>
          <p:nvPr>
            <p:ph type="title"/>
          </p:nvPr>
        </p:nvSpPr>
        <p:spPr>
          <a:xfrm>
            <a:off x="685800" y="685800"/>
            <a:ext cx="10792837" cy="1485900"/>
          </a:xfrm>
        </p:spPr>
        <p:txBody>
          <a:bodyPr>
            <a:normAutofit/>
          </a:bodyPr>
          <a:lstStyle/>
          <a:p>
            <a:r>
              <a:rPr lang="en-US" dirty="0"/>
              <a:t>What is CI/CD ? </a:t>
            </a:r>
          </a:p>
        </p:txBody>
      </p:sp>
      <p:sp>
        <p:nvSpPr>
          <p:cNvPr id="9" name="Content Placeholder 8">
            <a:extLst>
              <a:ext uri="{FF2B5EF4-FFF2-40B4-BE49-F238E27FC236}">
                <a16:creationId xmlns:a16="http://schemas.microsoft.com/office/drawing/2014/main" id="{ABB31189-E163-68D7-248D-82913823982C}"/>
              </a:ext>
            </a:extLst>
          </p:cNvPr>
          <p:cNvSpPr>
            <a:spLocks noGrp="1"/>
          </p:cNvSpPr>
          <p:nvPr>
            <p:ph sz="quarter" idx="13"/>
          </p:nvPr>
        </p:nvSpPr>
        <p:spPr>
          <a:xfrm>
            <a:off x="685801" y="2286000"/>
            <a:ext cx="5326380" cy="3800693"/>
          </a:xfrm>
        </p:spPr>
        <p:txBody>
          <a:bodyPr anchor="t">
            <a:normAutofit/>
          </a:bodyPr>
          <a:lstStyle/>
          <a:p>
            <a:pPr marL="0" indent="0">
              <a:buNone/>
            </a:pPr>
            <a:r>
              <a:rPr lang="en-US" sz="1400" dirty="0">
                <a:latin typeface="Abadi" panose="020B0604020104020204" pitchFamily="34" charset="0"/>
              </a:rPr>
              <a:t>continuous integration and continuous delivery. allows organizations to ship software quickly and efficiently. CI/CD facilitates an effective process for getting products to market faster than ever before, continuously delivering code into production, and ensuring an ongoing flow of new features and bug fixes via the most efficient delivery method</a:t>
            </a:r>
          </a:p>
        </p:txBody>
      </p:sp>
      <p:pic>
        <p:nvPicPr>
          <p:cNvPr id="5" name="Content Placeholder 4" descr="A close-up of a logo&#10;&#10;Description automatically generated with medium confidence">
            <a:extLst>
              <a:ext uri="{FF2B5EF4-FFF2-40B4-BE49-F238E27FC236}">
                <a16:creationId xmlns:a16="http://schemas.microsoft.com/office/drawing/2014/main" id="{9D1F674C-2F4B-72BF-0C46-B276DC3AD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39" y="2857500"/>
            <a:ext cx="5925902" cy="2465637"/>
          </a:xfrm>
          <a:prstGeom prst="rect">
            <a:avLst/>
          </a:prstGeom>
        </p:spPr>
      </p:pic>
    </p:spTree>
    <p:extLst>
      <p:ext uri="{BB962C8B-B14F-4D97-AF65-F5344CB8AC3E}">
        <p14:creationId xmlns:p14="http://schemas.microsoft.com/office/powerpoint/2010/main" val="11127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10;&#10;Description automatically generated with low confidence">
            <a:extLst>
              <a:ext uri="{FF2B5EF4-FFF2-40B4-BE49-F238E27FC236}">
                <a16:creationId xmlns:a16="http://schemas.microsoft.com/office/drawing/2014/main" id="{9434F023-9CE4-CB3B-9C16-92A8565E411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6834" y="1415610"/>
            <a:ext cx="10396882" cy="3311525"/>
          </a:xfrm>
        </p:spPr>
      </p:pic>
    </p:spTree>
    <p:extLst>
      <p:ext uri="{BB962C8B-B14F-4D97-AF65-F5344CB8AC3E}">
        <p14:creationId xmlns:p14="http://schemas.microsoft.com/office/powerpoint/2010/main" val="185846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2D1A-2533-208C-0475-F9ABA6C8B398}"/>
              </a:ext>
            </a:extLst>
          </p:cNvPr>
          <p:cNvSpPr>
            <a:spLocks noGrp="1"/>
          </p:cNvSpPr>
          <p:nvPr>
            <p:ph type="title"/>
          </p:nvPr>
        </p:nvSpPr>
        <p:spPr/>
        <p:txBody>
          <a:bodyPr>
            <a:normAutofit fontScale="90000"/>
          </a:bodyPr>
          <a:lstStyle/>
          <a:p>
            <a:r>
              <a:rPr lang="en-US" dirty="0"/>
              <a:t>Continuous Integration (CI)</a:t>
            </a:r>
            <a:br>
              <a:rPr lang="en-US" dirty="0"/>
            </a:br>
            <a:endParaRPr lang="en-US" dirty="0"/>
          </a:p>
        </p:txBody>
      </p:sp>
      <p:sp>
        <p:nvSpPr>
          <p:cNvPr id="3" name="Content Placeholder 2">
            <a:extLst>
              <a:ext uri="{FF2B5EF4-FFF2-40B4-BE49-F238E27FC236}">
                <a16:creationId xmlns:a16="http://schemas.microsoft.com/office/drawing/2014/main" id="{37C70A4A-1FD5-A68D-D6BA-42858889DAB8}"/>
              </a:ext>
            </a:extLst>
          </p:cNvPr>
          <p:cNvSpPr>
            <a:spLocks noGrp="1"/>
          </p:cNvSpPr>
          <p:nvPr>
            <p:ph sz="quarter" idx="13"/>
          </p:nvPr>
        </p:nvSpPr>
        <p:spPr/>
        <p:txBody>
          <a:bodyPr>
            <a:normAutofit/>
          </a:bodyPr>
          <a:lstStyle/>
          <a:p>
            <a:r>
              <a:rPr lang="en-US" sz="1600" dirty="0">
                <a:latin typeface="Abadi" panose="020B0604020104020204" pitchFamily="34" charset="0"/>
              </a:rPr>
              <a:t>Continuous integration means that developers frequently merge their code changes to a shared repository. It’s an automated process that allows multiple developers to contribute software components to the same project without integration conflicts. CI involves automated testing whenever a software change is integrated into the repository</a:t>
            </a:r>
            <a:r>
              <a:rPr lang="en-US" dirty="0"/>
              <a:t>.</a:t>
            </a:r>
          </a:p>
        </p:txBody>
      </p:sp>
    </p:spTree>
    <p:extLst>
      <p:ext uri="{BB962C8B-B14F-4D97-AF65-F5344CB8AC3E}">
        <p14:creationId xmlns:p14="http://schemas.microsoft.com/office/powerpoint/2010/main" val="21371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2F83-1BD8-00C0-58D4-3B1A9201DF57}"/>
              </a:ext>
            </a:extLst>
          </p:cNvPr>
          <p:cNvSpPr>
            <a:spLocks noGrp="1"/>
          </p:cNvSpPr>
          <p:nvPr>
            <p:ph type="title"/>
          </p:nvPr>
        </p:nvSpPr>
        <p:spPr>
          <a:xfrm>
            <a:off x="683625" y="440871"/>
            <a:ext cx="10396882" cy="1151965"/>
          </a:xfrm>
        </p:spPr>
        <p:txBody>
          <a:bodyPr>
            <a:normAutofit fontScale="90000"/>
          </a:bodyPr>
          <a:lstStyle/>
          <a:p>
            <a:r>
              <a:rPr lang="en-US" dirty="0"/>
              <a:t>CD?</a:t>
            </a:r>
            <a:br>
              <a:rPr lang="en-US" dirty="0"/>
            </a:br>
            <a:endParaRPr lang="en-US" dirty="0"/>
          </a:p>
        </p:txBody>
      </p:sp>
      <p:sp>
        <p:nvSpPr>
          <p:cNvPr id="3" name="Content Placeholder 2">
            <a:extLst>
              <a:ext uri="{FF2B5EF4-FFF2-40B4-BE49-F238E27FC236}">
                <a16:creationId xmlns:a16="http://schemas.microsoft.com/office/drawing/2014/main" id="{39ECEE67-11A4-CACD-22ED-1467EE5B60A1}"/>
              </a:ext>
            </a:extLst>
          </p:cNvPr>
          <p:cNvSpPr>
            <a:spLocks noGrp="1"/>
          </p:cNvSpPr>
          <p:nvPr>
            <p:ph sz="quarter" idx="13"/>
          </p:nvPr>
        </p:nvSpPr>
        <p:spPr/>
        <p:txBody>
          <a:bodyPr>
            <a:normAutofit/>
          </a:bodyPr>
          <a:lstStyle/>
          <a:p>
            <a:pPr marL="0" indent="0">
              <a:buNone/>
            </a:pPr>
            <a:r>
              <a:rPr lang="en-US" dirty="0"/>
              <a:t>CD can stand for either continuous delivery or continuous deployment. Both involve taking the code continuously integrated and getting it able to deploy to an environment either QA or production. Continuous deployment takes the process one step further and performs the actual deployment to an environment.</a:t>
            </a:r>
          </a:p>
        </p:txBody>
      </p:sp>
    </p:spTree>
    <p:extLst>
      <p:ext uri="{BB962C8B-B14F-4D97-AF65-F5344CB8AC3E}">
        <p14:creationId xmlns:p14="http://schemas.microsoft.com/office/powerpoint/2010/main" val="377540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3E316-245C-7A21-C34B-41FB71DA0E4F}"/>
              </a:ext>
            </a:extLst>
          </p:cNvPr>
          <p:cNvSpPr>
            <a:spLocks noGrp="1"/>
          </p:cNvSpPr>
          <p:nvPr>
            <p:ph type="title"/>
          </p:nvPr>
        </p:nvSpPr>
        <p:spPr>
          <a:xfrm>
            <a:off x="685800" y="685800"/>
            <a:ext cx="10792837" cy="1485900"/>
          </a:xfrm>
        </p:spPr>
        <p:txBody>
          <a:bodyPr>
            <a:normAutofit/>
          </a:bodyPr>
          <a:lstStyle/>
          <a:p>
            <a:r>
              <a:rPr lang="en-US" dirty="0"/>
              <a:t>Benefits of CI/CD</a:t>
            </a:r>
          </a:p>
        </p:txBody>
      </p:sp>
      <p:sp>
        <p:nvSpPr>
          <p:cNvPr id="22" name="Content Placeholder 21">
            <a:extLst>
              <a:ext uri="{FF2B5EF4-FFF2-40B4-BE49-F238E27FC236}">
                <a16:creationId xmlns:a16="http://schemas.microsoft.com/office/drawing/2014/main" id="{B29C0103-2897-DE97-6C23-27BCAA139C0A}"/>
              </a:ext>
            </a:extLst>
          </p:cNvPr>
          <p:cNvSpPr>
            <a:spLocks noGrp="1"/>
          </p:cNvSpPr>
          <p:nvPr>
            <p:ph sz="quarter" idx="13"/>
          </p:nvPr>
        </p:nvSpPr>
        <p:spPr>
          <a:xfrm>
            <a:off x="685801" y="2286000"/>
            <a:ext cx="5326380" cy="3800693"/>
          </a:xfrm>
        </p:spPr>
        <p:txBody>
          <a:bodyPr anchor="t">
            <a:normAutofit fontScale="77500" lnSpcReduction="20000"/>
          </a:bodyPr>
          <a:lstStyle/>
          <a:p>
            <a:pPr>
              <a:buFont typeface="Courier New" panose="02070309020205020404" pitchFamily="49" charset="0"/>
              <a:buChar char="o"/>
            </a:pPr>
            <a:r>
              <a:rPr lang="en-US" sz="1800" dirty="0">
                <a:latin typeface="Abadi" panose="020B0604020104020204" pitchFamily="34" charset="0"/>
              </a:rPr>
              <a:t> Make Revenue</a:t>
            </a:r>
          </a:p>
          <a:p>
            <a:pPr>
              <a:buFont typeface="Courier New" panose="02070309020205020404" pitchFamily="49" charset="0"/>
              <a:buChar char="o"/>
            </a:pPr>
            <a:r>
              <a:rPr lang="en-US" sz="1800" dirty="0">
                <a:latin typeface="Abadi" panose="020B0604020104020204" pitchFamily="34" charset="0"/>
              </a:rPr>
              <a:t>Faster and More Frequent Production Deployments ensures more </a:t>
            </a:r>
          </a:p>
          <a:p>
            <a:pPr>
              <a:buFont typeface="Courier New" panose="02070309020205020404" pitchFamily="49" charset="0"/>
              <a:buChar char="o"/>
            </a:pPr>
            <a:r>
              <a:rPr lang="en-US" sz="1800" dirty="0">
                <a:latin typeface="Abadi" panose="020B0604020104020204" pitchFamily="34" charset="0"/>
              </a:rPr>
              <a:t>quicker releases. Removal of manual checks before deployment </a:t>
            </a:r>
          </a:p>
          <a:p>
            <a:pPr>
              <a:buFont typeface="Courier New" panose="02070309020205020404" pitchFamily="49" charset="0"/>
              <a:buChar char="o"/>
            </a:pPr>
            <a:r>
              <a:rPr lang="en-US" sz="1800" dirty="0">
                <a:latin typeface="Abadi" panose="020B0604020104020204" pitchFamily="34" charset="0"/>
              </a:rPr>
              <a:t>means less time to market.</a:t>
            </a:r>
          </a:p>
          <a:p>
            <a:pPr>
              <a:buFont typeface="Courier New" panose="02070309020205020404" pitchFamily="49" charset="0"/>
              <a:buChar char="o"/>
            </a:pPr>
            <a:r>
              <a:rPr lang="en-US" sz="1800" dirty="0">
                <a:latin typeface="Abadi" panose="020B0604020104020204" pitchFamily="34" charset="0"/>
              </a:rPr>
              <a:t> Protect Revenue</a:t>
            </a:r>
          </a:p>
          <a:p>
            <a:pPr>
              <a:buFont typeface="Courier New" panose="02070309020205020404" pitchFamily="49" charset="0"/>
              <a:buChar char="o"/>
            </a:pPr>
            <a:r>
              <a:rPr lang="en-US" sz="1800" dirty="0">
                <a:latin typeface="Abadi" panose="020B0604020104020204" pitchFamily="34" charset="0"/>
              </a:rPr>
              <a:t> Automated smoke test reduces downtime due to deploy related </a:t>
            </a:r>
          </a:p>
          <a:p>
            <a:pPr>
              <a:buFont typeface="Courier New" panose="02070309020205020404" pitchFamily="49" charset="0"/>
              <a:buChar char="o"/>
            </a:pPr>
            <a:r>
              <a:rPr lang="en-US" sz="1800" dirty="0">
                <a:latin typeface="Abadi" panose="020B0604020104020204" pitchFamily="34" charset="0"/>
              </a:rPr>
              <a:t>crash or a major bug.</a:t>
            </a:r>
          </a:p>
          <a:p>
            <a:pPr>
              <a:buFont typeface="Courier New" panose="02070309020205020404" pitchFamily="49" charset="0"/>
              <a:buChar char="o"/>
            </a:pPr>
            <a:r>
              <a:rPr lang="en-US" sz="1800" dirty="0">
                <a:latin typeface="Abadi" panose="020B0604020104020204" pitchFamily="34" charset="0"/>
              </a:rPr>
              <a:t> Automated rollback due to a job failure </a:t>
            </a:r>
            <a:r>
              <a:rPr lang="en-US" sz="1800" dirty="0" err="1">
                <a:latin typeface="Abadi" panose="020B0604020104020204" pitchFamily="34" charset="0"/>
              </a:rPr>
              <a:t>mea</a:t>
            </a:r>
            <a:r>
              <a:rPr lang="en-US" sz="1800" dirty="0">
                <a:latin typeface="Abadi" panose="020B0604020104020204" pitchFamily="34" charset="0"/>
              </a:rPr>
              <a:t> ns </a:t>
            </a:r>
          </a:p>
          <a:p>
            <a:pPr>
              <a:buFont typeface="Courier New" panose="02070309020205020404" pitchFamily="49" charset="0"/>
              <a:buChar char="o"/>
            </a:pPr>
            <a:r>
              <a:rPr lang="en-US" sz="1800" dirty="0">
                <a:latin typeface="Abadi" panose="020B0604020104020204" pitchFamily="34" charset="0"/>
              </a:rPr>
              <a:t>a fast undo from production to working state.</a:t>
            </a:r>
          </a:p>
        </p:txBody>
      </p:sp>
      <p:pic>
        <p:nvPicPr>
          <p:cNvPr id="7" name="Content Placeholder 6" descr="A picture containing text&#10;&#10;Description automatically generated">
            <a:extLst>
              <a:ext uri="{FF2B5EF4-FFF2-40B4-BE49-F238E27FC236}">
                <a16:creationId xmlns:a16="http://schemas.microsoft.com/office/drawing/2014/main" id="{95391820-F6F5-022F-53D0-3BC1E50B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531" y="2286000"/>
            <a:ext cx="3800692" cy="3800692"/>
          </a:xfrm>
          <a:prstGeom prst="rect">
            <a:avLst/>
          </a:prstGeom>
        </p:spPr>
      </p:pic>
    </p:spTree>
    <p:extLst>
      <p:ext uri="{BB962C8B-B14F-4D97-AF65-F5344CB8AC3E}">
        <p14:creationId xmlns:p14="http://schemas.microsoft.com/office/powerpoint/2010/main" val="242829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3E316-245C-7A21-C34B-41FB71DA0E4F}"/>
              </a:ext>
            </a:extLst>
          </p:cNvPr>
          <p:cNvSpPr>
            <a:spLocks noGrp="1"/>
          </p:cNvSpPr>
          <p:nvPr>
            <p:ph type="title"/>
          </p:nvPr>
        </p:nvSpPr>
        <p:spPr>
          <a:xfrm>
            <a:off x="685800" y="685800"/>
            <a:ext cx="10792837" cy="1485900"/>
          </a:xfrm>
        </p:spPr>
        <p:txBody>
          <a:bodyPr>
            <a:normAutofit/>
          </a:bodyPr>
          <a:lstStyle/>
          <a:p>
            <a:r>
              <a:rPr lang="en-US" dirty="0"/>
              <a:t>Benefits of CI/CD</a:t>
            </a:r>
          </a:p>
        </p:txBody>
      </p:sp>
      <p:sp>
        <p:nvSpPr>
          <p:cNvPr id="22" name="Content Placeholder 21">
            <a:extLst>
              <a:ext uri="{FF2B5EF4-FFF2-40B4-BE49-F238E27FC236}">
                <a16:creationId xmlns:a16="http://schemas.microsoft.com/office/drawing/2014/main" id="{B29C0103-2897-DE97-6C23-27BCAA139C0A}"/>
              </a:ext>
            </a:extLst>
          </p:cNvPr>
          <p:cNvSpPr>
            <a:spLocks noGrp="1"/>
          </p:cNvSpPr>
          <p:nvPr>
            <p:ph sz="quarter" idx="13"/>
          </p:nvPr>
        </p:nvSpPr>
        <p:spPr>
          <a:xfrm>
            <a:off x="685801" y="2286000"/>
            <a:ext cx="9274628" cy="3800693"/>
          </a:xfrm>
        </p:spPr>
        <p:txBody>
          <a:bodyPr anchor="t">
            <a:normAutofit/>
          </a:bodyPr>
          <a:lstStyle/>
          <a:p>
            <a:pPr>
              <a:buFont typeface="Courier New" panose="02070309020205020404" pitchFamily="49" charset="0"/>
              <a:buChar char="o"/>
            </a:pPr>
            <a:r>
              <a:rPr lang="en-US" sz="1800" dirty="0">
                <a:latin typeface="Abadi" panose="020B0604020104020204" pitchFamily="34" charset="0"/>
              </a:rPr>
              <a:t>Avoid Cost</a:t>
            </a:r>
          </a:p>
          <a:p>
            <a:pPr>
              <a:buFont typeface="Courier New" panose="02070309020205020404" pitchFamily="49" charset="0"/>
              <a:buChar char="o"/>
            </a:pPr>
            <a:r>
              <a:rPr lang="en-US" sz="1800" dirty="0">
                <a:latin typeface="Abadi" panose="020B0604020104020204" pitchFamily="34" charset="0"/>
              </a:rPr>
              <a:t>Reduce Cost</a:t>
            </a:r>
          </a:p>
          <a:p>
            <a:pPr>
              <a:buFont typeface="Courier New" panose="02070309020205020404" pitchFamily="49" charset="0"/>
              <a:buChar char="o"/>
            </a:pPr>
            <a:r>
              <a:rPr lang="en-US" sz="1800" dirty="0">
                <a:latin typeface="Abadi" panose="020B0604020104020204" pitchFamily="34" charset="0"/>
              </a:rPr>
              <a:t>Fail Fast</a:t>
            </a:r>
          </a:p>
        </p:txBody>
      </p:sp>
    </p:spTree>
    <p:extLst>
      <p:ext uri="{BB962C8B-B14F-4D97-AF65-F5344CB8AC3E}">
        <p14:creationId xmlns:p14="http://schemas.microsoft.com/office/powerpoint/2010/main" val="41814206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269</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Arial</vt:lpstr>
      <vt:lpstr>Courier New</vt:lpstr>
      <vt:lpstr>Impact</vt:lpstr>
      <vt:lpstr>Main Event</vt:lpstr>
      <vt:lpstr>How to improve our delivery </vt:lpstr>
      <vt:lpstr>What is CI/CD ? </vt:lpstr>
      <vt:lpstr>PowerPoint Presentation</vt:lpstr>
      <vt:lpstr>Continuous Integration (CI) </vt:lpstr>
      <vt:lpstr>CD? </vt:lpstr>
      <vt:lpstr>Benefits of CI/CD</vt:lpstr>
      <vt:lpstr>Benefits of CI/CD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improve our delivery </dc:title>
  <dc:creator>Omnia Maher, Vodafone</dc:creator>
  <cp:lastModifiedBy>Omnia Maher, Vodafone</cp:lastModifiedBy>
  <cp:revision>1</cp:revision>
  <dcterms:created xsi:type="dcterms:W3CDTF">2023-03-21T11:29:54Z</dcterms:created>
  <dcterms:modified xsi:type="dcterms:W3CDTF">2023-03-21T14:07:10Z</dcterms:modified>
</cp:coreProperties>
</file>