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92" r:id="rId5"/>
    <p:sldId id="275" r:id="rId6"/>
    <p:sldId id="340" r:id="rId7"/>
    <p:sldId id="297" r:id="rId8"/>
    <p:sldId id="339" r:id="rId9"/>
    <p:sldId id="278" r:id="rId10"/>
    <p:sldId id="341" r:id="rId11"/>
    <p:sldId id="309" r:id="rId12"/>
    <p:sldId id="325" r:id="rId13"/>
    <p:sldId id="299" r:id="rId14"/>
    <p:sldId id="300" r:id="rId15"/>
    <p:sldId id="301" r:id="rId16"/>
    <p:sldId id="302" r:id="rId17"/>
    <p:sldId id="303" r:id="rId18"/>
    <p:sldId id="304" r:id="rId19"/>
    <p:sldId id="337" r:id="rId20"/>
    <p:sldId id="328" r:id="rId21"/>
    <p:sldId id="330" r:id="rId22"/>
    <p:sldId id="329" r:id="rId23"/>
    <p:sldId id="327" r:id="rId24"/>
    <p:sldId id="338" r:id="rId25"/>
    <p:sldId id="326" r:id="rId26"/>
    <p:sldId id="333" r:id="rId27"/>
    <p:sldId id="334" r:id="rId28"/>
    <p:sldId id="342" r:id="rId29"/>
    <p:sldId id="28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216D"/>
    <a:srgbClr val="44678D"/>
    <a:srgbClr val="0F253E"/>
    <a:srgbClr val="B83903"/>
    <a:srgbClr val="98432A"/>
    <a:srgbClr val="446992"/>
    <a:srgbClr val="AEC2D8"/>
    <a:srgbClr val="D84400"/>
    <a:srgbClr val="263E5A"/>
    <a:srgbClr val="D6E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Sameh" userId="0bcb6bd17af30f78" providerId="LiveId" clId="{59E4D76D-0115-4C83-AF56-00C960CCA2A0}"/>
    <pc:docChg chg="undo custSel modSld">
      <pc:chgData name="Mohamed Sameh" userId="0bcb6bd17af30f78" providerId="LiveId" clId="{59E4D76D-0115-4C83-AF56-00C960CCA2A0}" dt="2024-10-13T17:19:50.703" v="31" actId="1076"/>
      <pc:docMkLst>
        <pc:docMk/>
      </pc:docMkLst>
      <pc:sldChg chg="addSp delSp modSp mod">
        <pc:chgData name="Mohamed Sameh" userId="0bcb6bd17af30f78" providerId="LiveId" clId="{59E4D76D-0115-4C83-AF56-00C960CCA2A0}" dt="2024-10-13T17:19:50.703" v="31" actId="1076"/>
        <pc:sldMkLst>
          <pc:docMk/>
          <pc:sldMk cId="3897517187" sldId="299"/>
        </pc:sldMkLst>
        <pc:picChg chg="add del">
          <ac:chgData name="Mohamed Sameh" userId="0bcb6bd17af30f78" providerId="LiveId" clId="{59E4D76D-0115-4C83-AF56-00C960CCA2A0}" dt="2024-10-13T17:19:29.049" v="20" actId="22"/>
          <ac:picMkLst>
            <pc:docMk/>
            <pc:sldMk cId="3897517187" sldId="299"/>
            <ac:picMk id="3" creationId="{52563D60-0ECD-8FDE-5007-719F4ED052A4}"/>
          </ac:picMkLst>
        </pc:picChg>
        <pc:picChg chg="add del">
          <ac:chgData name="Mohamed Sameh" userId="0bcb6bd17af30f78" providerId="LiveId" clId="{59E4D76D-0115-4C83-AF56-00C960CCA2A0}" dt="2024-10-13T17:19:32.344" v="23" actId="22"/>
          <ac:picMkLst>
            <pc:docMk/>
            <pc:sldMk cId="3897517187" sldId="299"/>
            <ac:picMk id="5" creationId="{3B6E322B-74A5-ED9C-4D90-679BA195B438}"/>
          </ac:picMkLst>
        </pc:picChg>
        <pc:picChg chg="add mod">
          <ac:chgData name="Mohamed Sameh" userId="0bcb6bd17af30f78" providerId="LiveId" clId="{59E4D76D-0115-4C83-AF56-00C960CCA2A0}" dt="2024-10-13T17:19:50.703" v="31" actId="1076"/>
          <ac:picMkLst>
            <pc:docMk/>
            <pc:sldMk cId="3897517187" sldId="299"/>
            <ac:picMk id="7" creationId="{B18E06BD-3FB8-29E2-A978-15888344E1DD}"/>
          </ac:picMkLst>
        </pc:picChg>
        <pc:picChg chg="add del">
          <ac:chgData name="Mohamed Sameh" userId="0bcb6bd17af30f78" providerId="LiveId" clId="{59E4D76D-0115-4C83-AF56-00C960CCA2A0}" dt="2024-10-13T17:19:45.311" v="30" actId="478"/>
          <ac:picMkLst>
            <pc:docMk/>
            <pc:sldMk cId="3897517187" sldId="299"/>
            <ac:picMk id="10" creationId="{EF6E7E20-A42D-8EA2-FDFB-AA4CECF1109A}"/>
          </ac:picMkLst>
        </pc:picChg>
      </pc:sldChg>
      <pc:sldChg chg="addSp delSp modSp mod">
        <pc:chgData name="Mohamed Sameh" userId="0bcb6bd17af30f78" providerId="LiveId" clId="{59E4D76D-0115-4C83-AF56-00C960CCA2A0}" dt="2024-10-13T17:14:27.959" v="17" actId="14100"/>
        <pc:sldMkLst>
          <pc:docMk/>
          <pc:sldMk cId="3777355420" sldId="325"/>
        </pc:sldMkLst>
        <pc:picChg chg="add del mod">
          <ac:chgData name="Mohamed Sameh" userId="0bcb6bd17af30f78" providerId="LiveId" clId="{59E4D76D-0115-4C83-AF56-00C960CCA2A0}" dt="2024-10-13T17:14:13.414" v="10" actId="478"/>
          <ac:picMkLst>
            <pc:docMk/>
            <pc:sldMk cId="3777355420" sldId="325"/>
            <ac:picMk id="3" creationId="{C677EA30-8C37-A712-2860-9A2B43C5249C}"/>
          </ac:picMkLst>
        </pc:picChg>
        <pc:picChg chg="add mod">
          <ac:chgData name="Mohamed Sameh" userId="0bcb6bd17af30f78" providerId="LiveId" clId="{59E4D76D-0115-4C83-AF56-00C960CCA2A0}" dt="2024-10-13T17:14:27.959" v="17" actId="14100"/>
          <ac:picMkLst>
            <pc:docMk/>
            <pc:sldMk cId="3777355420" sldId="325"/>
            <ac:picMk id="7" creationId="{A514DFFB-C4BB-41BB-6D67-71E9A0D089F6}"/>
          </ac:picMkLst>
        </pc:picChg>
        <pc:picChg chg="del">
          <ac:chgData name="Mohamed Sameh" userId="0bcb6bd17af30f78" providerId="LiveId" clId="{59E4D76D-0115-4C83-AF56-00C960CCA2A0}" dt="2024-10-13T17:13:28.609" v="0" actId="478"/>
          <ac:picMkLst>
            <pc:docMk/>
            <pc:sldMk cId="3777355420" sldId="325"/>
            <ac:picMk id="8" creationId="{21707501-406B-7131-87EC-3BE27F4400F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00:08.226"/>
    </inkml:context>
    <inkml:brush xml:id="br0">
      <inkml:brushProperty name="width" value="0.35" units="cm"/>
      <inkml:brushProperty name="height" value="0.35" units="cm"/>
      <inkml:brushProperty name="color" value="#4C216D"/>
    </inkml:brush>
  </inkml:definitions>
  <inkml:trace contextRef="#ctx0" brushRef="#br0">4749 4979 24575,'0'-1'0,"0"0"0,0 0 0,-1 0 0,1 0 0,0 0 0,0 0 0,-1 0 0,1 0 0,0 0 0,-1 0 0,1 0 0,-1 0 0,1 0 0,-1 0 0,1 0 0,-1 0 0,0 0 0,0 1 0,1-1 0,-1 0 0,0 1 0,0-1 0,-1 0 0,0-1 0,-1 1 0,1 0 0,-1 0 0,0 1 0,1-1 0,-1 1 0,0-1 0,1 1 0,-5 0 0,-1 0 0,0 0 0,0 1 0,0 1 0,0-1 0,-14 5 0,-183 94 0,133-62 0,1 3 0,51-28 0,0-1 0,-1-1 0,0-1 0,-23 8 0,7-7 0,1 2 0,-63 31 0,85-36 0,1 0 0,0 1 0,0 1 0,1 0 0,1 0 0,-1 1 0,2 1 0,0 0 0,-14 21 0,-18 39 0,29-47 0,-1-1 0,-1 0 0,-1-1 0,-25 28 0,34-44 0,1-2 0,-1 1 0,0-1 0,-1 0 0,1-1 0,-1 1 0,0-2 0,0 1 0,0-1 0,-16 4 0,1-3 0,-1 0 0,-37-1 0,-6 2 0,51-3 0,1 1 0,0 1 0,0 0 0,0 1 0,0 1 0,1 0 0,0 1 0,0 1 0,1 0 0,0 1 0,0 0 0,1 1 0,0 0 0,1 1 0,0 0 0,0 1 0,2 0 0,-1 1 0,2 0 0,-1 0 0,-11 30 0,17-38 0,1 1 0,-1-1 0,0 0 0,0 0 0,0 0 0,-1 0 0,0 0 0,0-1 0,0 0 0,0 1 0,-1-2 0,0 1 0,0 0 0,0-1 0,0 0 0,0 0 0,0-1 0,-1 1 0,0-1 0,1 0 0,-1-1 0,0 1 0,0-1 0,-6 0 0,-37 6 0,1 2 0,-66 21 0,87-22 0,0-1 0,0 0 0,-1-3 0,1 0 0,-1-1 0,0-2 0,0-1 0,0-1 0,-52-9 0,78 10 0,-120-28 0,105 23 0,1-1 0,0 0 0,1-1 0,-1-1 0,-16-12 0,-186-146 0,130 97 0,19 18 0,-132-116 0,173 147 0,-1 1 0,-1 2 0,0 1 0,-48-17 0,44 19 0,0-1 0,1-1 0,-52-36 0,-185-163 0,227 183 0,-210-164 0,204 154 0,-109-99 0,121 105 0,2-3 0,-32-43 0,57 67 0,1-1 0,1 0 0,0 0 0,-9-33 0,7 21 0,7 23 0,0 1 0,0 0 0,0 0 0,-1 0 0,0 0 0,1 1 0,-1-1 0,-1 1 0,1 0 0,0 0 0,-1 1 0,1-1 0,-1 1 0,-5-2 0,-25-16 0,-43-40 0,77 58 0,0 1 0,0 0 0,-1 0 0,1 0 0,0 0 0,0 0 0,-1 0 0,1 1 0,-1-1 0,1 0 0,-1 1 0,1-1 0,-3 0 0,4 1 0,-1 1 0,1-1 0,0 0 0,0 1 0,-1-1 0,1 0 0,0 1 0,0-1 0,0 0 0,-1 1 0,1-1 0,0 0 0,0 1 0,0-1 0,0 0 0,0 1 0,0-1 0,0 1 0,0-1 0,0 0 0,0 1 0,0-1 0,0 1 0,0-1 0,0 0 0,0 1 0,0-1 0,0 1 0,0-1 0,1 0 0,-1 1 0,0-1 0,23 52 0,-17-39 0,5 17 0,-2 0 0,-2 1 0,0-1 0,-2 1 0,2 51 0,-7-82 0,0 1 0,0-1 0,-1 1 0,1-1 0,0 1 0,0 0 0,0-1 0,0 1 0,0 0 0,1-1 0,-1 1 0,0 0 0,0-1 0,0 1 0,0 0 0,1-1 0,-1 1 0,0-1 0,1 1 0,-1-1 0,0 1 0,1 0 0,-1-1 0,1 1 0,-1-1 0,1 0 0,-1 1 0,1-1 0,-1 1 0,1-1 0,-1 0 0,1 1 0,-1-1 0,1 0 0,0 0 0,-1 1 0,1-1 0,0 0 0,-1 0 0,1 0 0,0 0 0,-1 0 0,1 0 0,1 0 0,0-1 0,1 0 0,-1 0 0,0 0 0,0-1 0,1 1 0,-1-1 0,0 1 0,0-1 0,-1 0 0,5-4 0,4-7 0,0-2 0,-1 1 0,0-1 0,-1-1 0,12-31 0,20-88 0,-34 111 0,-1 0 0,-2-1 0,0 1 0,-2-1 0,-2-32 0,-4 10 0,-19-84 0,12 70 0,-4 1 0,-2 0 0,-2 1 0,-47-91 0,52 122 0,-2 0 0,-1 1 0,-1 1 0,-40-43 0,50 60 0,1 0 0,0-1 0,0 1 0,1-2 0,1 1 0,-1-1 0,2 0 0,-1 0 0,-5-19 0,6 11 0,0-1 0,2-1 0,0 1 0,2 0 0,0-22 0,6-771 0,-6 753 0,0 18 0,5-55 0,-2 87 0,0-1 0,1 0 0,1 1 0,0-1 0,0 1 0,1 0 0,10-15 0,49-63 0,-60 83 0,31-39 0,-6 8 0,-1-1 0,34-60 0,6-52 0,-62 134 0,1 1 0,0 0 0,0 1 0,1 0 0,1 0 0,16-19 0,-5 12 0,0 1 0,40-29 0,48-43 0,11-6 0,-102 84 0,1 1 0,1 1 0,0 1 0,1 1 0,21-7 0,-6 2 0,57-29 0,14-7 0,-56 31 0,60-15 0,-77 26 0,-1-2 0,-1-1 0,0-1 0,0-2 0,-1-1 0,53-37 0,40-27 0,25-21 0,-27 14 0,132-71 0,-210 131 0,-22 14 0,1 1 0,0 0 0,0 2 0,1 1 0,0 0 0,1 2 0,-1 0 0,1 2 0,1 1 0,27-1 0,-27 4 0,0 1 0,-1-2 0,1 0 0,-1-1 0,1-2 0,-1-1 0,42-13 0,-53 12 0,1-1 0,-1-1 0,-1 0 0,1 0 0,-1-2 0,11-10 0,15-11 0,-29 23 0,0-1 0,-1 0 0,0 0 0,14-20 0,-18 22 0,0 0 0,1 0 0,0 1 0,1-1 0,-1 1 0,1 1 0,0-1 0,1 1 0,-1 0 0,1 0 0,0 1 0,0 0 0,8-4 0,-5 5 0,-1 1 0,1 0 0,-1 1 0,1-1 0,0 2 0,-1-1 0,1 2 0,0-1 0,-1 1 0,1 1 0,0-1 0,-1 2 0,0-1 0,1 1 0,15 8 0,7 6 0,-1 1 0,-1 1 0,28 24 0,-14-10 0,3 3 0,-1 3 0,54 60 0,-92-91-227,-1 1-1,0 0 1,0 0-1,-1 1 1,9 16-1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00:13.264"/>
    </inkml:context>
    <inkml:brush xml:id="br0">
      <inkml:brushProperty name="width" value="0.35" units="cm"/>
      <inkml:brushProperty name="height" value="0.35" units="cm"/>
      <inkml:brushProperty name="color" value="#0F253E"/>
    </inkml:brush>
  </inkml:definitions>
  <inkml:trace contextRef="#ctx0" brushRef="#br0">204 157 24575,'-10'-1'0,"1"-1"0,0 0 0,0-1 0,0 1 0,1-2 0,-1 1 0,1-2 0,-1 1 0,1-1 0,-8-6 0,-12-6 0,16 11 0,8 4 0,0 0 0,0 0 0,0 0 0,0 0 0,0 0 0,1-1 0,-1 0 0,1 1 0,-1-1 0,1-1 0,0 1 0,0 0 0,1-1 0,-1 1 0,1-1 0,-3-5 0,5 8 0,0 0 0,-1 0 0,1 0 0,0 1 0,0-1 0,0 0 0,0 0 0,0 0 0,0 0 0,0 0 0,1 1 0,-1-1 0,0 0 0,0 0 0,1 0 0,-1 1 0,0-1 0,1 0 0,-1 0 0,1 1 0,-1-1 0,1 0 0,-1 1 0,1-1 0,1 0 0,23-11 0,31 6 0,-29 8 0,0 1 0,-1 2 0,1 0 0,-1 2 0,0 0 0,33 16 0,-26-10 0,0-2 0,0-1 0,44 6 0,-58-13 0,1 0 0,-1 1 0,0 1 0,0 0 0,18 9 0,-27-9 0,0 1 0,0 0 0,0 0 0,-1 1 0,0 0 0,0 0 0,-1 1 0,0 1 0,14 17 0,-11-9 0,0-1 0,2-1 0,-1 0 0,2 0 0,0-1 0,1-1 0,0 0 0,32 19 0,-17-16 0,-1-2 0,2-1 0,0-2 0,1 0 0,-1-2 0,47 6 0,-66-14 0,-1 1 0,1 0 0,-1 1 0,1 1 0,-1-1 0,0 2 0,-1-1 0,1 2 0,-1-1 0,0 1 0,0 1 0,17 15 0,10 16 0,0 3 0,-3 1 0,-2 1 0,47 83 0,-72-113 43,-1 0 0,0 1-1,-1 0 1,0 0 0,-1 0-1,-1 1 1,3 20 0,-5-27-92,-1 0 0,0 0 0,0 0 1,-1 0-1,0 0 0,-4 15 0,4-20-42,-1 1 0,1 0 0,-1 0 0,0-1 0,0 1 0,0-1 0,-1 1 0,1-1 0,-1 0 0,0 0 0,0 0 0,0 0 0,0 0 0,-3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BD30E-AA70-1F1D-A878-F4B740E95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38E182-7C73-BF10-077B-6DD29E4F0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68CCF-21EF-52BD-B278-8809607E5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6508C-B501-CBF8-694F-92F2C37AE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24190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AEBF5-3CF7-EA19-810A-ADA2A8FE8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EAA5C-EE73-A2CE-B1F7-3A5B2256C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74D677-1890-AAD1-0E8B-0723D1CC9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0190E-A1D1-AB58-C875-E5DEE681E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6753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DB4CA-E629-6F85-6B03-1789D6C1A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79AC6C-A28E-141B-D52B-E9526CD2B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95A79-3535-8C82-6912-DBCF572EE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A39BE-5AF5-17F9-A665-6D1E2B4FA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34172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4DE64-23E8-CC64-42CD-D865039C2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580D2-28D8-3A7B-7ECF-E1B2CD04C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703884-E86E-5197-5831-BA91FB67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1F27E-5D15-3F6E-73E4-6ABA4B040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80157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1D246-773B-036D-CD06-7469DDA17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B38E76-C4A0-ED28-11F7-C8287D622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DEAFD9-0D61-A5D3-092D-1D790FC1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E5BBE-9ED8-48A1-3F43-A08603488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46829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F6440-EEC0-C2AE-5AB2-55252D902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BCE6E-308B-32B6-62D5-2F72E532D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7D235-1A4F-BA4F-BBBA-BBB035B67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879A0-2515-0751-E67C-532531320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43483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4E3E1-550F-857B-1EE6-A33F5CD6A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E40DF-A6D5-B1F0-9C12-32123811D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176A10-ADA9-2456-659B-25EC5A727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2AA87-CE10-A46D-C0A1-623560315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78954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0CB0A-5C61-16CF-FBB9-7B2E3BB02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AF75FB-8C5A-D3BD-B357-E4C3EB047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35ABC-9F2F-C888-C326-04E520FDA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A4DD0-1571-45D6-2F6C-159C7AA59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943061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D3C7D-75C5-2FFA-7A02-067551C26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91524-C4A9-EE91-3B1F-9BFE5DB05C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A46F07-A1EC-AFF0-AA2C-3CD05402A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FC1AF-704E-2DD6-0770-79DE063A7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951621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857F2-527D-10B4-CF4D-7DB62FA17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F591F8-47D1-7965-10B0-A4CD77632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9E7F63-A093-D0AA-6169-A779BCE43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5505B-468A-5BCC-67A2-54DD6754A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836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848627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5D9D4-A952-188A-2C97-A8E1A874C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6F90E5-3F65-6F99-B90B-67C0C2DF9C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7C5A78-66CA-642D-85C3-EBC189EB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865AE-EB37-68A6-BC09-3463B33124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4998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ED908-4A80-03D0-69D6-E6E76054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5BC635-C707-44AF-C51C-45916D312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869233-CBF4-BDC2-9DB9-1C2F92E4E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F8321-CBE0-428A-4846-C24C6B36C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9368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6F8F8-3782-A451-4382-8EF16E6F4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FD0662-7B6B-ECC9-73B2-616B5D0CF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6413B-E876-2584-94FA-2D1F5BB1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F1E73-CE0A-17C7-FE52-56735717F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88110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2DF28-BF17-B3FC-3D6A-6E0A76DF7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C11DC-7D51-9991-C719-9FB54AD2B5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82C06-B61D-6371-CEEC-75E661AE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5131-CA97-AA47-4EF6-BAB69C5F3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67947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28A58-8816-A267-F19C-C30B455B0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FA28D8-75CB-D11D-4B88-892781632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005139-B1F7-B148-5196-54EBBE8C8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739C-2255-63D9-7B79-12036BA03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47830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DFC11-87F5-7BAD-6E59-84F89AC52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B40DB-3A60-6EEA-77FF-3E151DDF4D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261E7-7353-C9F8-4BA8-A3B04F9E2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2BA11-D4A3-1E0B-C0D1-101FCDC449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901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16909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640E6-844A-986F-F32F-55C487AE1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8BC9D-9011-0659-2761-5E6BA4577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4AC97-026D-6D68-ECA1-BB2B7A21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FCB5E-F74D-D758-EEB5-1172BFA42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352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A0C25-4178-BF6F-0444-4365623C5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3635BC-DDCE-1B4A-3BB5-DBDCA29311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D9B650-046D-9C4F-A860-14AC57863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31690-6FD1-41A1-E21D-AF9B6F1DE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5860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EFB42-653B-EE52-2710-263662B02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0104FC-6DAC-0E84-0761-228516D403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2306C-69F8-A572-E6FD-A60A5BBB5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8D533-11E0-EE90-D97D-66E2538D3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232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1723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5F2F9-0D87-2D01-74C7-D5530C25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01BA64-6FFF-5DBA-6DB6-83DDCFDC0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5F78DA-2243-A851-065C-DCA876F36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9202C-7E53-2930-4E1B-4CAACCDCD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9644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A84FF-583D-D910-3048-E6496B216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097227-DA45-7EBC-CC92-0756A3D5E7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2A558F-8947-C063-6F39-154A9C60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6EB4C-D28E-4890-EB96-E9621AB56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05702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9BBB4-15BD-D60D-0581-24DB80B6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71D30-0264-559E-0F53-FF0571904B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7BACF0-761F-3FB7-5B67-E0DB2C514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E6083-17E4-40A9-7A2F-95A921C84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16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omnia.youssef26@gmail.co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734998"/>
            <a:ext cx="6471969" cy="2057441"/>
          </a:xfrm>
        </p:spPr>
        <p:txBody>
          <a:bodyPr/>
          <a:lstStyle/>
          <a:p>
            <a:r>
              <a:rPr lang="en-US" sz="5400" dirty="0"/>
              <a:t>IBM HR Data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2000" b="1" dirty="0"/>
              <a:t>By</a:t>
            </a:r>
            <a:r>
              <a:rPr lang="en-US" sz="2000" dirty="0"/>
              <a:t> Omnia Mohamed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15829" r="15829"/>
          <a:stretch/>
        </p:blipFill>
        <p:spPr>
          <a:xfrm>
            <a:off x="6742557" y="821836"/>
            <a:ext cx="4405503" cy="5066346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3" name="Picture 2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3B487026-9199-2FDA-1C57-24287A219BD9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A2A44F-75AA-0F8C-06C5-08E32AFA1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01200B-53F7-D562-63CF-3E1C2D8D6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71475"/>
            <a:ext cx="11506200" cy="587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1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7B9AB-34FF-2333-A09F-9E9166D43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9ACE51-2E12-7453-2FEE-C8A9AB1C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11581"/>
            <a:ext cx="5260369" cy="1325563"/>
          </a:xfrm>
        </p:spPr>
        <p:txBody>
          <a:bodyPr/>
          <a:lstStyle/>
          <a:p>
            <a:r>
              <a:rPr lang="en-US" dirty="0"/>
              <a:t>Workforce  Overview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016603A-62C8-A01C-0B2E-A016388254C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2058576"/>
            <a:ext cx="2466891" cy="455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4D999643-BE1C-7EEE-F861-0C326E406013}"/>
              </a:ext>
            </a:extLst>
          </p:cNvPr>
          <p:cNvSpPr txBox="1">
            <a:spLocks/>
          </p:cNvSpPr>
          <p:nvPr/>
        </p:nvSpPr>
        <p:spPr>
          <a:xfrm>
            <a:off x="918731" y="2813179"/>
            <a:ext cx="4735620" cy="3025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Gender Distribution (Card):</a:t>
            </a:r>
            <a:r>
              <a:rPr lang="en-US" sz="1600" dirty="0"/>
              <a:t> Shows a 60% male and 40% female distribution — indicates gender gap.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Total Employees</a:t>
            </a:r>
            <a:r>
              <a:rPr lang="ar-EG" sz="1600" b="1" dirty="0"/>
              <a:t> </a:t>
            </a:r>
            <a:r>
              <a:rPr lang="en-US" sz="1600" b="1" dirty="0"/>
              <a:t>(Card):</a:t>
            </a:r>
            <a:r>
              <a:rPr lang="en-US" sz="1600" dirty="0"/>
              <a:t> Displays the total workforce number (1,470 employees).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Active Workers</a:t>
            </a:r>
            <a:r>
              <a:rPr lang="ar-EG" sz="1600" b="1" dirty="0"/>
              <a:t> </a:t>
            </a:r>
            <a:r>
              <a:rPr lang="en-US" sz="1600" b="1" dirty="0"/>
              <a:t>(Card):</a:t>
            </a:r>
            <a:r>
              <a:rPr lang="en-US" sz="1600" dirty="0"/>
              <a:t> 92% of employees are active — reflects high engagement or availability.</a:t>
            </a:r>
          </a:p>
        </p:txBody>
      </p:sp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137DFF20-90AA-60E1-AAB6-A944EE96589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pic>
        <p:nvPicPr>
          <p:cNvPr id="4" name="Picture 3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51B3C63A-3ED1-4537-BB2E-0626D2314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511" y="2330171"/>
            <a:ext cx="3600504" cy="1196914"/>
          </a:xfrm>
          <a:prstGeom prst="rect">
            <a:avLst/>
          </a:prstGeom>
        </p:spPr>
      </p:pic>
      <p:pic>
        <p:nvPicPr>
          <p:cNvPr id="7" name="Picture 6" descr="A close up of a person's face&#10;&#10;AI-generated content may be incorrect.">
            <a:extLst>
              <a:ext uri="{FF2B5EF4-FFF2-40B4-BE49-F238E27FC236}">
                <a16:creationId xmlns:a16="http://schemas.microsoft.com/office/drawing/2014/main" id="{BAADE759-72C8-863F-7D62-047E551F8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00" y="1013993"/>
            <a:ext cx="3625250" cy="1224382"/>
          </a:xfrm>
          <a:prstGeom prst="rect">
            <a:avLst/>
          </a:prstGeom>
        </p:spPr>
      </p:pic>
      <p:pic>
        <p:nvPicPr>
          <p:cNvPr id="11" name="Picture 10" descr="A close-up of a number&#10;&#10;AI-generated content may be incorrect.">
            <a:extLst>
              <a:ext uri="{FF2B5EF4-FFF2-40B4-BE49-F238E27FC236}">
                <a16:creationId xmlns:a16="http://schemas.microsoft.com/office/drawing/2014/main" id="{903ACBFE-9096-753B-CB63-AFED8D755A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6200" y="3618881"/>
            <a:ext cx="3625250" cy="1196914"/>
          </a:xfrm>
          <a:prstGeom prst="rect">
            <a:avLst/>
          </a:prstGeom>
        </p:spPr>
      </p:pic>
      <p:pic>
        <p:nvPicPr>
          <p:cNvPr id="13" name="Picture 12" descr="A white square with red numbers and black text&#10;&#10;AI-generated content may be incorrect.">
            <a:extLst>
              <a:ext uri="{FF2B5EF4-FFF2-40B4-BE49-F238E27FC236}">
                <a16:creationId xmlns:a16="http://schemas.microsoft.com/office/drawing/2014/main" id="{7AF5EB54-ECCF-366D-BE3A-04665CCFBA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2765" y="4991100"/>
            <a:ext cx="3648686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5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4A5354-83AA-98B9-0910-434E01FDA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E5177A-E88A-D2B8-04D9-A6AC1090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11581"/>
            <a:ext cx="7549025" cy="1325563"/>
          </a:xfrm>
        </p:spPr>
        <p:txBody>
          <a:bodyPr/>
          <a:lstStyle/>
          <a:p>
            <a:r>
              <a:rPr lang="en-US" sz="3600" b="1" dirty="0"/>
              <a:t>Promotion Management &amp; Retention Watch</a:t>
            </a:r>
          </a:p>
        </p:txBody>
      </p:sp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C0427DCB-D549-E47D-F549-63735C31F96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85BA435A-A0DC-8BCF-01E0-623BA3879D22}"/>
              </a:ext>
            </a:extLst>
          </p:cNvPr>
          <p:cNvSpPr txBox="1">
            <a:spLocks/>
          </p:cNvSpPr>
          <p:nvPr/>
        </p:nvSpPr>
        <p:spPr>
          <a:xfrm>
            <a:off x="947306" y="2647951"/>
            <a:ext cx="4735620" cy="2476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Promotion Eligibility (Multiple Card):</a:t>
            </a:r>
            <a:r>
              <a:rPr lang="en-US" sz="1600" dirty="0"/>
              <a:t> 95.1% not eligible, only 4.9% eligible — shows limited promotion movement.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Next Retrenchment (Card):</a:t>
            </a:r>
            <a:r>
              <a:rPr lang="en-US" sz="1600" dirty="0"/>
              <a:t> 8% (117 employees) may soon be leaving or retiring — helps with workforce planning.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C55C9B74-E890-264A-0BE8-CDB0D9F29F7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2058576"/>
            <a:ext cx="2466891" cy="455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6" name="Picture 15" descr="A white square with red numbers and black text&#10;&#10;AI-generated content may be incorrect.">
            <a:extLst>
              <a:ext uri="{FF2B5EF4-FFF2-40B4-BE49-F238E27FC236}">
                <a16:creationId xmlns:a16="http://schemas.microsoft.com/office/drawing/2014/main" id="{C0604CC2-CFBE-776F-DF86-892BB33CB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0" y="4400551"/>
            <a:ext cx="3992117" cy="1828800"/>
          </a:xfrm>
          <a:prstGeom prst="rect">
            <a:avLst/>
          </a:prstGeom>
        </p:spPr>
      </p:pic>
      <p:pic>
        <p:nvPicPr>
          <p:cNvPr id="18" name="Picture 17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CEFDC2A0-1FE3-864E-F024-FC1768939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0" y="1333500"/>
            <a:ext cx="3992117" cy="27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EA415E-C3C6-F5C7-1577-4867F3287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8D5E89-BF94-07B9-6A47-E972B6AA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11581"/>
            <a:ext cx="7549025" cy="1325563"/>
          </a:xfrm>
        </p:spPr>
        <p:txBody>
          <a:bodyPr/>
          <a:lstStyle/>
          <a:p>
            <a:r>
              <a:rPr lang="en-US" sz="3600" dirty="0"/>
              <a:t>Employee Tenure: Years of Service</a:t>
            </a:r>
            <a:endParaRPr lang="en-US" sz="3600" b="1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10EC47C-8916-1D79-A418-A6D14976D1C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2058576"/>
            <a:ext cx="3928748" cy="455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Chart Type :</a:t>
            </a:r>
            <a:r>
              <a:rPr lang="en-US" sz="1600" dirty="0"/>
              <a:t> Bar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30550-C5F6-E74B-63E1-D502D12A3703}"/>
              </a:ext>
            </a:extLst>
          </p:cNvPr>
          <p:cNvSpPr txBox="1"/>
          <p:nvPr/>
        </p:nvSpPr>
        <p:spPr>
          <a:xfrm>
            <a:off x="484632" y="2411938"/>
            <a:ext cx="4048546" cy="23698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Insight 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Strength: 202 employees with 10+ years tenure (institutional knowledge)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Risk: Only 42 employees at 3-year mark (potential retention cliff)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Pattern: "Mid-career hump" (peak at 10 years, then sharp drop)</a:t>
            </a:r>
            <a:endParaRPr lang="en-US" sz="14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A3BD8748-5A63-BE04-E5DE-96E62C8F7ED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pic>
        <p:nvPicPr>
          <p:cNvPr id="7" name="Picture 6" descr="A graph of services years&#10;&#10;AI-generated content may be incorrect.">
            <a:extLst>
              <a:ext uri="{FF2B5EF4-FFF2-40B4-BE49-F238E27FC236}">
                <a16:creationId xmlns:a16="http://schemas.microsoft.com/office/drawing/2014/main" id="{893ACB2B-795C-76D2-F639-5E8FF7A96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404519"/>
            <a:ext cx="6011418" cy="48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18B9D2-7480-3A02-55E1-B08BED658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982861-1021-1601-AB9E-34483330F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11581"/>
            <a:ext cx="7549025" cy="1325563"/>
          </a:xfrm>
        </p:spPr>
        <p:txBody>
          <a:bodyPr/>
          <a:lstStyle/>
          <a:p>
            <a:r>
              <a:rPr lang="en-US" sz="3600" dirty="0"/>
              <a:t>Talent Pipeline Analysis: Bridging the Leadership Gap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C22677-3E82-4F08-A06F-50CBBC89F6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1956619"/>
            <a:ext cx="3928748" cy="455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Chart Type :</a:t>
            </a:r>
            <a:r>
              <a:rPr lang="en-US" sz="1600" dirty="0"/>
              <a:t> Clustered Bar Chart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E2D90-E5D7-7DF0-23F3-0B1003E7BBD6}"/>
              </a:ext>
            </a:extLst>
          </p:cNvPr>
          <p:cNvSpPr txBox="1"/>
          <p:nvPr/>
        </p:nvSpPr>
        <p:spPr>
          <a:xfrm>
            <a:off x="484632" y="2575279"/>
            <a:ext cx="4048546" cy="30162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Insight 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Structural Imbalance: Heavy concentration in junior levels (L1-L2)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Leadership pipeline risk (only 4% in L4-L5)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Potential skills gap in senior roles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Opportunity: Mid-level employees (L3) are prime candidates for promotion planning</a:t>
            </a:r>
            <a:endParaRPr lang="en-US" sz="14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4" name="Picture 3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2CDCE175-69E0-76BB-ABBF-255641B8FEF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pic>
        <p:nvPicPr>
          <p:cNvPr id="8" name="Picture 7" descr="A graph of a job level&#10;&#10;AI-generated content may be incorrect.">
            <a:extLst>
              <a:ext uri="{FF2B5EF4-FFF2-40B4-BE49-F238E27FC236}">
                <a16:creationId xmlns:a16="http://schemas.microsoft.com/office/drawing/2014/main" id="{54682A00-60BD-A206-C385-9534FB4EB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5" y="1637144"/>
            <a:ext cx="6000750" cy="47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5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D1AD5-87FE-2695-90A0-FE021E018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DA590F-3716-71A0-52E1-CC03424B3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11581"/>
            <a:ext cx="7549025" cy="1325563"/>
          </a:xfrm>
        </p:spPr>
        <p:txBody>
          <a:bodyPr/>
          <a:lstStyle/>
          <a:p>
            <a:r>
              <a:rPr lang="en-US" sz="3600" dirty="0"/>
              <a:t>Workforce Geographic Distribution &amp; Mobility Strategies</a:t>
            </a:r>
            <a:endParaRPr lang="en-US" sz="3600" b="1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2F77F7C-205B-6622-923A-CF7AE948E50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1956619"/>
            <a:ext cx="3928748" cy="455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Chart Type :</a:t>
            </a:r>
            <a:r>
              <a:rPr lang="en-US" sz="1600" dirty="0"/>
              <a:t> Donut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23253-B8DC-D553-9941-7C555D44A9E0}"/>
              </a:ext>
            </a:extLst>
          </p:cNvPr>
          <p:cNvSpPr txBox="1"/>
          <p:nvPr/>
        </p:nvSpPr>
        <p:spPr>
          <a:xfrm>
            <a:off x="484632" y="2575279"/>
            <a:ext cx="4048546" cy="280076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Insight 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Critical Issue: 63.95% of employees live very far from the office, which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Increase tardiness/absenteeism (productivity risk)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Lower engagement (commuting fatigue)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Only 15.58% are very close (potential culture champions)</a:t>
            </a:r>
            <a:endParaRPr lang="en-US" sz="14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F1E1598C-3710-A4E2-00AB-BBAC3194730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pic>
        <p:nvPicPr>
          <p:cNvPr id="4" name="Picture 3" descr="A graph of a circle with numbers and a number&#10;&#10;AI-generated content may be incorrect.">
            <a:extLst>
              <a:ext uri="{FF2B5EF4-FFF2-40B4-BE49-F238E27FC236}">
                <a16:creationId xmlns:a16="http://schemas.microsoft.com/office/drawing/2014/main" id="{C0073000-E51B-70E2-4EE0-8E55C58E4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425" y="1314450"/>
            <a:ext cx="6020943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3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A6DF54-0DC8-9A8A-FC7D-2D12A5F7A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1DBBBF-BF2B-9C85-1F5C-E347B425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14325"/>
            <a:ext cx="115443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2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177A98-9E8D-E036-787D-6E9B0B8AB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683871-C701-B7FA-B6BE-BC21A05A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11581"/>
            <a:ext cx="7549025" cy="1325563"/>
          </a:xfrm>
        </p:spPr>
        <p:txBody>
          <a:bodyPr/>
          <a:lstStyle/>
          <a:p>
            <a:r>
              <a:rPr lang="en-US" sz="3600" dirty="0"/>
              <a:t>Due for Promotion and Retrenchment by Department</a:t>
            </a:r>
            <a:endParaRPr lang="en-US" sz="3600" b="1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ECBE099-16CA-4D1C-3EEC-C6F17BA3FD0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1956619"/>
            <a:ext cx="3928748" cy="455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Chart Type :</a:t>
            </a:r>
            <a:r>
              <a:rPr lang="en-US" sz="1600" dirty="0"/>
              <a:t> Stacked Column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3F3A5-338E-A356-0BED-7ED589757447}"/>
              </a:ext>
            </a:extLst>
          </p:cNvPr>
          <p:cNvSpPr txBox="1"/>
          <p:nvPr/>
        </p:nvSpPr>
        <p:spPr>
          <a:xfrm>
            <a:off x="484632" y="2575279"/>
            <a:ext cx="4048546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Insight 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Research &amp; Development department has the highest number of employees due for promotion (47) and retrenchment (74), indicating high turnover or upcoming changes in that area.</a:t>
            </a:r>
            <a:endParaRPr lang="en-US" sz="14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EEFD1EB2-7B48-933B-6A29-9DFAD350EB2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pic>
        <p:nvPicPr>
          <p:cNvPr id="4" name="Picture 3" descr="A graph of numbers and a bar&#10;&#10;AI-generated content may be incorrect.">
            <a:extLst>
              <a:ext uri="{FF2B5EF4-FFF2-40B4-BE49-F238E27FC236}">
                <a16:creationId xmlns:a16="http://schemas.microsoft.com/office/drawing/2014/main" id="{29F5F655-100E-4D02-0D65-F23E920F9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1498169"/>
            <a:ext cx="6382893" cy="481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52EED3-F73F-E8E2-19D6-E29844DF3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94AD7-99D5-644B-955A-4F326A40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11581"/>
            <a:ext cx="7549025" cy="1325563"/>
          </a:xfrm>
        </p:spPr>
        <p:txBody>
          <a:bodyPr/>
          <a:lstStyle/>
          <a:p>
            <a:r>
              <a:rPr lang="en-US" sz="3600" dirty="0"/>
              <a:t>Total Employees by Job Satisfaction</a:t>
            </a:r>
            <a:endParaRPr lang="en-US" sz="3600" b="1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C8115FF-FE87-8178-29F0-5EA5E25B51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1956619"/>
            <a:ext cx="3928748" cy="455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Chart Type :</a:t>
            </a:r>
            <a:r>
              <a:rPr lang="en-US" sz="1600" dirty="0"/>
              <a:t> Vertical Bar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ADF69-075F-FB08-EDD7-D41D571BE2B4}"/>
              </a:ext>
            </a:extLst>
          </p:cNvPr>
          <p:cNvSpPr txBox="1"/>
          <p:nvPr/>
        </p:nvSpPr>
        <p:spPr>
          <a:xfrm>
            <a:off x="484632" y="2870554"/>
            <a:ext cx="4048546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Insight 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Most employees report High satisfaction (569), but a significant number have Low (459) or Medium (442) satisfaction, signaling mixed engagement levels.</a:t>
            </a:r>
            <a:endParaRPr lang="en-US" sz="14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E8323322-F148-DBB1-B163-93D8E37AE8E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pic>
        <p:nvPicPr>
          <p:cNvPr id="4" name="Picture 3" descr="A graph of numbers and a number of squares&#10;&#10;AI-generated content may be incorrect.">
            <a:extLst>
              <a:ext uri="{FF2B5EF4-FFF2-40B4-BE49-F238E27FC236}">
                <a16:creationId xmlns:a16="http://schemas.microsoft.com/office/drawing/2014/main" id="{CBEFD6F5-1A15-3CC0-AF13-909B6F96E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193" y="1504950"/>
            <a:ext cx="511486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BE5719-0546-C44D-6590-7064C5772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FBE08C-B724-9049-5508-14BAA153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11581"/>
            <a:ext cx="7549025" cy="1325563"/>
          </a:xfrm>
        </p:spPr>
        <p:txBody>
          <a:bodyPr/>
          <a:lstStyle/>
          <a:p>
            <a:r>
              <a:rPr lang="en-US" sz="3600" dirty="0"/>
              <a:t>Employees by Overtime</a:t>
            </a:r>
            <a:endParaRPr lang="en-US" sz="3600" b="1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B565A90-BB24-356C-2FD0-D1E21162C7F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2135727"/>
            <a:ext cx="3928748" cy="455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Chart Type :</a:t>
            </a:r>
            <a:r>
              <a:rPr lang="en-US" sz="1600" dirty="0"/>
              <a:t> Pie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8231F-E82F-AE97-EFA2-51186CDCDFEC}"/>
              </a:ext>
            </a:extLst>
          </p:cNvPr>
          <p:cNvSpPr txBox="1"/>
          <p:nvPr/>
        </p:nvSpPr>
        <p:spPr>
          <a:xfrm>
            <a:off x="754637" y="3089629"/>
            <a:ext cx="4048546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Insight 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chart shows a visible number of employees working overtime, which may indicate workload issues or critical project periods.</a:t>
            </a:r>
            <a:endParaRPr lang="en-US" sz="14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44BB0B34-5D8B-ECB5-7A6A-96EBBD4116B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pic>
        <p:nvPicPr>
          <p:cNvPr id="4" name="Picture 3" descr="A red circle with a number of circles&#10;&#10;AI-generated content may be incorrect.">
            <a:extLst>
              <a:ext uri="{FF2B5EF4-FFF2-40B4-BE49-F238E27FC236}">
                <a16:creationId xmlns:a16="http://schemas.microsoft.com/office/drawing/2014/main" id="{12E0E898-841C-7F58-80C6-6C30094E2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1047750"/>
            <a:ext cx="52673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6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Dashboards &amp; Key Insights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FE0C43-7FFF-F89C-F241-826ECC756C76}"/>
                  </a:ext>
                </a:extLst>
              </p14:cNvPr>
              <p14:cNvContentPartPr/>
              <p14:nvPr/>
            </p14:nvContentPartPr>
            <p14:xfrm>
              <a:off x="10401568" y="465590"/>
              <a:ext cx="1709640" cy="218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FE0C43-7FFF-F89C-F241-826ECC756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8568" y="402590"/>
                <a:ext cx="1835280" cy="23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DD07D0-F496-70E9-9DB5-927A8EEA3329}"/>
                  </a:ext>
                </a:extLst>
              </p14:cNvPr>
              <p14:cNvContentPartPr/>
              <p14:nvPr/>
            </p14:nvContentPartPr>
            <p14:xfrm>
              <a:off x="11543128" y="577910"/>
              <a:ext cx="560160" cy="387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DD07D0-F496-70E9-9DB5-927A8EEA33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0128" y="514910"/>
                <a:ext cx="685800" cy="513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22CCE2D5-67F5-ACFE-A7D4-71E1E3F07F45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  <a:solidFill>
            <a:srgbClr val="4C216D"/>
          </a:solidFill>
        </p:spPr>
      </p:pic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9" grpId="0" build="p"/>
      <p:bldP spid="18" grpId="0" build="p"/>
      <p:bldP spid="22" grpId="0" build="p"/>
      <p:bldP spid="2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1DB212-3950-A4D0-7999-0CE9BEADA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14D409-4260-D796-447B-797BC3AD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11581"/>
            <a:ext cx="5260369" cy="1325563"/>
          </a:xfrm>
        </p:spPr>
        <p:txBody>
          <a:bodyPr/>
          <a:lstStyle/>
          <a:p>
            <a:r>
              <a:rPr lang="en-US" dirty="0"/>
              <a:t>Employee</a:t>
            </a:r>
            <a:r>
              <a:rPr lang="ar-EG" dirty="0"/>
              <a:t> </a:t>
            </a:r>
            <a:r>
              <a:rPr lang="en-US" dirty="0"/>
              <a:t>Performance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93154C-73F3-4D0B-6412-F19B2EA6C6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2058576"/>
            <a:ext cx="2466891" cy="455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EB6C97CB-35C3-6103-389D-0CA9C0A0F1F7}"/>
              </a:ext>
            </a:extLst>
          </p:cNvPr>
          <p:cNvSpPr txBox="1">
            <a:spLocks/>
          </p:cNvSpPr>
          <p:nvPr/>
        </p:nvSpPr>
        <p:spPr>
          <a:xfrm>
            <a:off x="918731" y="2813179"/>
            <a:ext cx="4735620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Total Employee (Card):</a:t>
            </a:r>
            <a:r>
              <a:rPr lang="en-US" sz="1600" dirty="0"/>
              <a:t> 84.6% of employees have a high rating, while very few are rated low (0.15), suggesting strong overall performance.</a:t>
            </a:r>
          </a:p>
        </p:txBody>
      </p:sp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4B6D6C44-48EB-B2D5-5B1C-9E503108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pic>
        <p:nvPicPr>
          <p:cNvPr id="7" name="Picture 6" descr="A white square with black text&#10;&#10;AI-generated content may be incorrect.">
            <a:extLst>
              <a:ext uri="{FF2B5EF4-FFF2-40B4-BE49-F238E27FC236}">
                <a16:creationId xmlns:a16="http://schemas.microsoft.com/office/drawing/2014/main" id="{DEBBD427-7B86-5B6C-7963-2D9363EB4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26" y="2228380"/>
            <a:ext cx="5015344" cy="310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9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DEDD8D-6637-43BB-5908-C5ED50763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E3D119-6D73-D24A-E521-7965BB27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11581"/>
            <a:ext cx="7549025" cy="1325563"/>
          </a:xfrm>
        </p:spPr>
        <p:txBody>
          <a:bodyPr/>
          <a:lstStyle/>
          <a:p>
            <a:r>
              <a:rPr lang="en-US" sz="3600" dirty="0"/>
              <a:t>Job Role Overview (with promotion/retrenchment flags)</a:t>
            </a:r>
            <a:endParaRPr lang="en-US" sz="3600" b="1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5E63B99-1D09-736B-045D-76143B272EC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2135727"/>
            <a:ext cx="3928748" cy="65509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Chart Type :</a:t>
            </a:r>
            <a:r>
              <a:rPr lang="en-US" sz="1600" dirty="0"/>
              <a:t> Table with Conditional Formatting Bars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C14CA-B6CD-0670-EBD7-52D280189D5B}"/>
              </a:ext>
            </a:extLst>
          </p:cNvPr>
          <p:cNvSpPr txBox="1"/>
          <p:nvPr/>
        </p:nvSpPr>
        <p:spPr>
          <a:xfrm>
            <a:off x="754637" y="3089629"/>
            <a:ext cx="4048546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Insight 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largest employee groups are Sales Executives (326) and Research Scientists (292). Sales has the highest number due for promotion (16), while several roles show expected retrenchments — useful for workforce planning.</a:t>
            </a:r>
            <a:endParaRPr lang="en-US" sz="14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C1DE5690-0E90-8B30-F75F-2C7354BE76A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B5A694-40C3-5F8F-D2DD-DBD5B3A2B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0" y="1637144"/>
            <a:ext cx="6446981" cy="47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208EDE-EBBB-C8F2-6327-A805D13B6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CC9652-3E43-F41B-A4CA-64E048604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400050"/>
            <a:ext cx="11220449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81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C9BFDF-0363-A9C7-2EF2-167BDE630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E42868-1C4D-3D4D-323C-847DE444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11581"/>
            <a:ext cx="7549025" cy="1325563"/>
          </a:xfrm>
        </p:spPr>
        <p:txBody>
          <a:bodyPr/>
          <a:lstStyle/>
          <a:p>
            <a:r>
              <a:rPr lang="en-US" sz="3600" dirty="0"/>
              <a:t> Employees Due for Retrenchment</a:t>
            </a:r>
            <a:endParaRPr lang="en-US" sz="3600" b="1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618D021-8182-6EA2-146D-BE0E7A6705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1956619"/>
            <a:ext cx="3928748" cy="455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Chart Type :</a:t>
            </a:r>
            <a:r>
              <a:rPr lang="en-US" sz="1600" dirty="0"/>
              <a:t> Data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BEDFA-D4F0-DF6E-A41B-32C112576007}"/>
              </a:ext>
            </a:extLst>
          </p:cNvPr>
          <p:cNvSpPr txBox="1"/>
          <p:nvPr/>
        </p:nvSpPr>
        <p:spPr>
          <a:xfrm>
            <a:off x="484632" y="2575279"/>
            <a:ext cx="4048546" cy="129266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Insight 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Lists all 117 employees flagged for retrenchment — essential for HR exit planning or restructuring.</a:t>
            </a:r>
            <a:endParaRPr lang="en-US" sz="14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96A3A7DA-D9E6-6130-000C-1B324E52EE2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B8A666-B071-59B7-7EE9-8D36FE080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767" y="1343025"/>
            <a:ext cx="4764558" cy="520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4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BF0BA-165B-6933-5EEE-E9161F614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9E38B-DF5A-C108-40EF-866DD7D1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11581"/>
            <a:ext cx="7549025" cy="1325563"/>
          </a:xfrm>
        </p:spPr>
        <p:txBody>
          <a:bodyPr/>
          <a:lstStyle/>
          <a:p>
            <a:r>
              <a:rPr lang="en-US" sz="3600" dirty="0"/>
              <a:t>Employees Due for Promotion</a:t>
            </a:r>
            <a:endParaRPr lang="en-US" sz="3600" b="1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8566A19-B5D0-D01B-6C2A-5DAFB0A3AC1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1956619"/>
            <a:ext cx="3928748" cy="455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Chart Type :</a:t>
            </a:r>
            <a:r>
              <a:rPr lang="en-US" sz="1600" dirty="0"/>
              <a:t> Data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A9682-7F75-052D-1976-AD7FA6BA0E31}"/>
              </a:ext>
            </a:extLst>
          </p:cNvPr>
          <p:cNvSpPr txBox="1"/>
          <p:nvPr/>
        </p:nvSpPr>
        <p:spPr>
          <a:xfrm>
            <a:off x="484632" y="2575279"/>
            <a:ext cx="4048546" cy="15081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Insight 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Shows all 72 employees eligible for promotion — helps managers prioritize performance reviews and succession planning.</a:t>
            </a:r>
            <a:endParaRPr lang="en-US" sz="14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647291E1-173C-B181-0305-367B7BBC714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597F0E-559A-0A70-ECDA-9DBC4D372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0" y="1637143"/>
            <a:ext cx="5782817" cy="49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73626A-187F-A0A9-0C24-161F57D8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406BBA3F-3BB2-F49D-B75A-D085CEE2BAB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237A59-BF81-CF24-366F-436EBCCD3EEC}"/>
              </a:ext>
            </a:extLst>
          </p:cNvPr>
          <p:cNvSpPr txBox="1"/>
          <p:nvPr/>
        </p:nvSpPr>
        <p:spPr>
          <a:xfrm>
            <a:off x="395785" y="586291"/>
            <a:ext cx="8543499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4400" b="1" dirty="0">
                <a:solidFill>
                  <a:schemeClr val="bg1"/>
                </a:solidFill>
                <a:latin typeface="Posterama Text Black (Headings)"/>
                <a:ea typeface="微软雅黑"/>
                <a:cs typeface="Posterama" panose="020B0504020200020000" pitchFamily="34" charset="0"/>
              </a:rPr>
              <a:t>Recommendations &amp; Action Points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01B0B-CF41-F57C-5E64-65F9125F649F}"/>
              </a:ext>
            </a:extLst>
          </p:cNvPr>
          <p:cNvSpPr txBox="1"/>
          <p:nvPr/>
        </p:nvSpPr>
        <p:spPr>
          <a:xfrm>
            <a:off x="395784" y="1861191"/>
            <a:ext cx="1005054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Immediate Actions: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Align performance ratings with promotion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Launch mentorship programs for L3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Pilot hybrid work policy for employees far from the office.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Long-Term Strategies: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Build a leadership pipeline by upskilling L3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Introduce 3-year retention bonuses to reduce attrition.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KPIs to Track: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Promotion Rate: Increase from 4.9% to 10%.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- 3-Year Retention Rate: Improve from 58% to 75%.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Promotion Speed: Reduce from 4.2 years to 2.8 years.</a:t>
            </a:r>
          </a:p>
        </p:txBody>
      </p:sp>
    </p:spTree>
    <p:extLst>
      <p:ext uri="{BB962C8B-B14F-4D97-AF65-F5344CB8AC3E}">
        <p14:creationId xmlns:p14="http://schemas.microsoft.com/office/powerpoint/2010/main" val="2274972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271" y="1222309"/>
            <a:ext cx="5055698" cy="941355"/>
          </a:xfrm>
        </p:spPr>
        <p:txBody>
          <a:bodyPr/>
          <a:lstStyle/>
          <a:p>
            <a:r>
              <a:rPr lang="en-US" sz="5500" dirty="0"/>
              <a:t>Thank you!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15271" y="2318467"/>
            <a:ext cx="5055698" cy="1543850"/>
          </a:xfrm>
        </p:spPr>
        <p:txBody>
          <a:bodyPr/>
          <a:lstStyle/>
          <a:p>
            <a:r>
              <a:rPr lang="en-US" sz="1600" dirty="0"/>
              <a:t>We appreciate your time and attention.</a:t>
            </a:r>
            <a:br>
              <a:rPr lang="en-US" sz="1600" dirty="0"/>
            </a:br>
            <a:r>
              <a:rPr lang="en-US" sz="1600" dirty="0"/>
              <a:t>Feel free to contact any of us for further discussions: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Gmail: </a:t>
            </a:r>
            <a:r>
              <a:rPr lang="en-US" sz="1600" dirty="0">
                <a:hlinkClick r:id="rId3"/>
              </a:rPr>
              <a:t>omnia.youssef26@gmail.com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LinkedIn: </a:t>
            </a:r>
            <a:r>
              <a:rPr lang="en-US" sz="1600" b="0" i="0" u="sng" dirty="0">
                <a:solidFill>
                  <a:schemeClr val="tx2">
                    <a:lumMod val="25000"/>
                    <a:lumOff val="75000"/>
                  </a:schemeClr>
                </a:solidFill>
                <a:effectLst/>
                <a:latin typeface="-apple-system"/>
              </a:rPr>
              <a:t>https://www.linkedin.com/in/omnia26/</a:t>
            </a:r>
            <a:endParaRPr lang="en-US" sz="1600" u="sng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9" name="Picture 8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28427B8A-1DAD-C605-680F-98F613C5BA07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58A559-3AD9-D6B2-2473-6BA6CDD6C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7ABB24A5-86CC-6725-8BBE-88FEADE481E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11B69B-8AFD-8F5B-68FA-6FCBCBDA8EAF}"/>
              </a:ext>
            </a:extLst>
          </p:cNvPr>
          <p:cNvSpPr txBox="1"/>
          <p:nvPr/>
        </p:nvSpPr>
        <p:spPr>
          <a:xfrm>
            <a:off x="395785" y="247906"/>
            <a:ext cx="854349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5400" b="1" dirty="0">
                <a:solidFill>
                  <a:schemeClr val="bg1"/>
                </a:solidFill>
                <a:latin typeface="Posterama Text Black (Headings)"/>
                <a:ea typeface="微软雅黑"/>
                <a:cs typeface="Posterama" panose="020B0504020200020000" pitchFamily="34" charset="0"/>
              </a:rPr>
              <a:t>Data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721D9A-75E5-F783-66CA-08126E113D1B}"/>
              </a:ext>
            </a:extLst>
          </p:cNvPr>
          <p:cNvSpPr txBox="1"/>
          <p:nvPr/>
        </p:nvSpPr>
        <p:spPr>
          <a:xfrm>
            <a:off x="395785" y="1593336"/>
            <a:ext cx="1161148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Story of Data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Main Business Question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Cleaning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Transformed 35-column HR dataset by converting numeric encodings into meaningful categories (e.g., education levels, job satisfaction).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Created calculated columns using DAX, such 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- Experience Category: Junior, Mid-Level, Veteran.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-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Retrenchment Risk Flag: High Risk / Low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Result: Cleaned data enabled clearer analysis and better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Insights &amp; Dashboards: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Workforce Overview: Employee demographics, gender distribution, job satisfaction, and age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Organization Development: Retrenchment, promotions, Job Satisfaction, Overtime, and Employee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0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27CEE-BFDF-576F-3F1E-B5D646DAA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9978EF66-C06A-1AEA-CB41-29294A00684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FED92-33E0-F388-650E-A28031F5DE88}"/>
              </a:ext>
            </a:extLst>
          </p:cNvPr>
          <p:cNvSpPr txBox="1"/>
          <p:nvPr/>
        </p:nvSpPr>
        <p:spPr>
          <a:xfrm>
            <a:off x="395785" y="633275"/>
            <a:ext cx="7233451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4000" b="1" dirty="0">
                <a:solidFill>
                  <a:schemeClr val="bg1"/>
                </a:solidFill>
                <a:latin typeface="Posterama Text Black (Headings)"/>
                <a:ea typeface="微软雅黑"/>
                <a:cs typeface="Posterama" panose="020B0504020200020000" pitchFamily="34" charset="0"/>
              </a:rPr>
              <a:t>The Story of Data Visualization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3566D-1A60-A5A5-B429-12BF2FB8A359}"/>
              </a:ext>
            </a:extLst>
          </p:cNvPr>
          <p:cNvSpPr txBox="1"/>
          <p:nvPr/>
        </p:nvSpPr>
        <p:spPr>
          <a:xfrm>
            <a:off x="395785" y="2304536"/>
            <a:ext cx="62913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"Although most employees perform at a high level, there is a gap in promotions and retention that hinders growth. Additionally, geographic distance impacts employee satisfaction and productivity. Addressing these issues with targeted strategies will unlock the full potential of IBM’s workforce.“</a:t>
            </a:r>
          </a:p>
        </p:txBody>
      </p:sp>
      <p:pic>
        <p:nvPicPr>
          <p:cNvPr id="3" name="Picture 2" descr="Stock exchange numbers">
            <a:extLst>
              <a:ext uri="{FF2B5EF4-FFF2-40B4-BE49-F238E27FC236}">
                <a16:creationId xmlns:a16="http://schemas.microsoft.com/office/drawing/2014/main" id="{659E2F1E-33CB-C767-14C1-9911C3ABB9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365" r="17884" b="-1"/>
          <a:stretch/>
        </p:blipFill>
        <p:spPr>
          <a:xfrm>
            <a:off x="6908800" y="1267270"/>
            <a:ext cx="4811150" cy="509099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46947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170864-24D6-26BD-711D-FC34EF7D1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64523E8F-79A2-C90B-B129-78424D20815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25CAC7-329B-9AF1-AD53-2BC1BCF4F244}"/>
              </a:ext>
            </a:extLst>
          </p:cNvPr>
          <p:cNvSpPr txBox="1"/>
          <p:nvPr/>
        </p:nvSpPr>
        <p:spPr>
          <a:xfrm>
            <a:off x="395785" y="586291"/>
            <a:ext cx="8543499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4400" b="1" dirty="0">
                <a:solidFill>
                  <a:schemeClr val="bg1"/>
                </a:solidFill>
                <a:latin typeface="Posterama Text Black (Headings)"/>
                <a:ea typeface="微软雅黑"/>
                <a:cs typeface="Posterama" panose="020B0504020200020000" pitchFamily="34" charset="0"/>
              </a:rPr>
              <a:t>Main Business Question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0C710-58A9-2DA7-69A3-FCFAAF60B12F}"/>
              </a:ext>
            </a:extLst>
          </p:cNvPr>
          <p:cNvSpPr txBox="1"/>
          <p:nvPr/>
        </p:nvSpPr>
        <p:spPr>
          <a:xfrm>
            <a:off x="395785" y="1861191"/>
            <a:ext cx="711730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How can IBM better leverage its workforce potential by improving promotions, employee retention, and overcoming geographic distribution challenges?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Supporting Questions: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Why are only 4.9% of employees getting promoted, even though 84.6% have high performance ratings?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Why do 42% of employees leave the company after just 3 years?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How does the distance between employees and the office affect their productivity and satisfaction?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 Are there employees who are ready to take on future leadership roles?</a:t>
            </a:r>
          </a:p>
        </p:txBody>
      </p:sp>
    </p:spTree>
    <p:extLst>
      <p:ext uri="{BB962C8B-B14F-4D97-AF65-F5344CB8AC3E}">
        <p14:creationId xmlns:p14="http://schemas.microsoft.com/office/powerpoint/2010/main" val="60373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5" y="587186"/>
            <a:ext cx="5577840" cy="1280160"/>
          </a:xfrm>
        </p:spPr>
        <p:txBody>
          <a:bodyPr/>
          <a:lstStyle/>
          <a:p>
            <a:r>
              <a:rPr lang="en-US" dirty="0"/>
              <a:t>Data Cleaning Process: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EFC2B7-ACA0-0D39-BC94-2B7B3AD7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14392" y="205979"/>
            <a:ext cx="6446041" cy="6446041"/>
          </a:xfrm>
          <a:prstGeom prst="rect">
            <a:avLst/>
          </a:prstGeom>
        </p:spPr>
      </p:pic>
      <p:pic>
        <p:nvPicPr>
          <p:cNvPr id="3" name="Picture 2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A8CF75CC-2625-D072-D8EE-CE0D688621D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1066106" y="9331"/>
            <a:ext cx="1125894" cy="111876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E04F85-F74C-3FB4-B1F3-D391D370EB61}"/>
              </a:ext>
            </a:extLst>
          </p:cNvPr>
          <p:cNvSpPr txBox="1">
            <a:spLocks/>
          </p:cNvSpPr>
          <p:nvPr/>
        </p:nvSpPr>
        <p:spPr>
          <a:xfrm>
            <a:off x="659015" y="2092177"/>
            <a:ext cx="43891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Data Cleaning by excel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FA971E-6DF8-67C0-9013-BEEFA2B4409F}"/>
              </a:ext>
            </a:extLst>
          </p:cNvPr>
          <p:cNvSpPr txBox="1">
            <a:spLocks/>
          </p:cNvSpPr>
          <p:nvPr/>
        </p:nvSpPr>
        <p:spPr>
          <a:xfrm>
            <a:off x="600065" y="3231409"/>
            <a:ext cx="4389120" cy="1028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3200" dirty="0"/>
              <a:t>Transformation by Power BI DAX</a:t>
            </a:r>
            <a:r>
              <a:rPr lang="ar-EG" sz="3200" dirty="0"/>
              <a:t>  </a:t>
            </a:r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65A69B-BEBD-F6D1-BF4D-0A75656CC5DC}"/>
              </a:ext>
            </a:extLst>
          </p:cNvPr>
          <p:cNvSpPr txBox="1">
            <a:spLocks/>
          </p:cNvSpPr>
          <p:nvPr/>
        </p:nvSpPr>
        <p:spPr>
          <a:xfrm>
            <a:off x="594964" y="4708884"/>
            <a:ext cx="438912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Data Modeling by DAX</a:t>
            </a:r>
            <a:r>
              <a:rPr lang="ar-EG" sz="3200" dirty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F58342-1FFF-C31A-5B4B-EB377BE73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C1497F82-A01A-1E89-7E3F-5FDD1BA133F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A58C41-3F57-583C-D414-1A94C930CED5}"/>
              </a:ext>
            </a:extLst>
          </p:cNvPr>
          <p:cNvSpPr txBox="1"/>
          <p:nvPr/>
        </p:nvSpPr>
        <p:spPr>
          <a:xfrm>
            <a:off x="395785" y="586291"/>
            <a:ext cx="8543499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4400" b="1" dirty="0">
                <a:solidFill>
                  <a:schemeClr val="bg1"/>
                </a:solidFill>
                <a:latin typeface="Posterama Text Black (Headings)"/>
                <a:ea typeface="微软雅黑"/>
                <a:cs typeface="Posterama" panose="020B0504020200020000" pitchFamily="34" charset="0"/>
              </a:rPr>
              <a:t>Challenges Faced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C1757-B9B1-BCCD-CE15-B9125980A48E}"/>
              </a:ext>
            </a:extLst>
          </p:cNvPr>
          <p:cNvSpPr txBox="1"/>
          <p:nvPr/>
        </p:nvSpPr>
        <p:spPr>
          <a:xfrm>
            <a:off x="395784" y="1861191"/>
            <a:ext cx="104292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Data Issues: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Missing values in "Training Hours" column, which led to exclusions from training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Mixed date formats required standardization.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Visualization Issues: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Distance from office: Initial pie chart ineffective. Resolved by using a heatmap.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Years of Service: Similar column heights in charts. Resolved using a waterfall chart.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Storytelling 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Difficulty explaining why 84.6% high performers had only 4.9% promotion readiness.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Added dedicated slide: 'Potential Disconnect Between Performance and Promotion Criteria'.</a:t>
            </a:r>
          </a:p>
        </p:txBody>
      </p:sp>
    </p:spTree>
    <p:extLst>
      <p:ext uri="{BB962C8B-B14F-4D97-AF65-F5344CB8AC3E}">
        <p14:creationId xmlns:p14="http://schemas.microsoft.com/office/powerpoint/2010/main" val="412010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B0DBCF-CC2B-5974-FF37-C970B14C9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B37C93A-EFF0-2AEE-2C34-B1EB2889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1798312"/>
            <a:ext cx="5580500" cy="1325563"/>
          </a:xfrm>
        </p:spPr>
        <p:txBody>
          <a:bodyPr/>
          <a:lstStyle/>
          <a:p>
            <a:r>
              <a:rPr lang="en-US" dirty="0"/>
              <a:t>Dashboards &amp; Insights</a:t>
            </a:r>
          </a:p>
        </p:txBody>
      </p:sp>
      <p:pic>
        <p:nvPicPr>
          <p:cNvPr id="7" name="Picture 6" descr="A person standing in front of a computer screen&#10;&#10;Description automatically generated">
            <a:extLst>
              <a:ext uri="{FF2B5EF4-FFF2-40B4-BE49-F238E27FC236}">
                <a16:creationId xmlns:a16="http://schemas.microsoft.com/office/drawing/2014/main" id="{BBE26196-010D-0CD8-7B88-B8AFFA69B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869" y="614855"/>
            <a:ext cx="5628290" cy="5628290"/>
          </a:xfrm>
          <a:prstGeom prst="rect">
            <a:avLst/>
          </a:prstGeom>
        </p:spPr>
      </p:pic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47A412EE-EC6C-1AD8-8566-6FBFA6D01AB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16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2A24F-1D6F-14F1-3C4B-8F8C4E5CE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F68BBB-C7D8-67D8-4BD0-DD13F7F7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311581"/>
            <a:ext cx="7549025" cy="1325563"/>
          </a:xfrm>
        </p:spPr>
        <p:txBody>
          <a:bodyPr/>
          <a:lstStyle/>
          <a:p>
            <a:r>
              <a:rPr lang="en-US" sz="3600" dirty="0"/>
              <a:t>Employee Insights and Performance Blueprint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34D76-CE13-3584-4460-B958AB38E346}"/>
              </a:ext>
            </a:extLst>
          </p:cNvPr>
          <p:cNvSpPr txBox="1"/>
          <p:nvPr/>
        </p:nvSpPr>
        <p:spPr>
          <a:xfrm>
            <a:off x="298020" y="2136740"/>
            <a:ext cx="4048546" cy="236988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Summary: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This blueprint highlights key metrics such as employee headcount, salary, attrition, job satisfaction, and workforce demographics. It covers gender, age, education, overtime, tenure, and training hours, offering a concise view of employee performance for informed HR decisions.</a:t>
            </a:r>
            <a:endParaRPr lang="en-US" sz="14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2" name="Picture 1" descr="A logo of a globe with a graduation cap&#10;&#10;Description automatically generated">
            <a:extLst>
              <a:ext uri="{FF2B5EF4-FFF2-40B4-BE49-F238E27FC236}">
                <a16:creationId xmlns:a16="http://schemas.microsoft.com/office/drawing/2014/main" id="{9DEF9ABE-AB27-36F5-1675-3B877D1104C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1066106" y="0"/>
            <a:ext cx="1125894" cy="1118768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4C08B1-88F5-8E16-1485-89B2E9E9F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082" y="1505965"/>
            <a:ext cx="3463898" cy="2266388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70AE69-FDFD-C7CE-79FA-E3470BB15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991" y="1505965"/>
            <a:ext cx="3561570" cy="2266388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10B6A3-6AE6-28AC-572C-1372CC26F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0619" y="4065798"/>
            <a:ext cx="3691599" cy="248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5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1235</TotalTime>
  <Words>1191</Words>
  <Application>Microsoft Office PowerPoint</Application>
  <PresentationFormat>Widescreen</PresentationFormat>
  <Paragraphs>166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等线</vt:lpstr>
      <vt:lpstr>Abadi</vt:lpstr>
      <vt:lpstr>-apple-system</vt:lpstr>
      <vt:lpstr>Arial</vt:lpstr>
      <vt:lpstr>Calibri</vt:lpstr>
      <vt:lpstr>Cambria</vt:lpstr>
      <vt:lpstr>Courier New</vt:lpstr>
      <vt:lpstr>Posterama</vt:lpstr>
      <vt:lpstr>Posterama Text Black</vt:lpstr>
      <vt:lpstr>Posterama Text Black (Headings)</vt:lpstr>
      <vt:lpstr>Posterama Text SemiBold</vt:lpstr>
      <vt:lpstr>Custom</vt:lpstr>
      <vt:lpstr>IBM HR Data Analysis</vt:lpstr>
      <vt:lpstr>Agenda:</vt:lpstr>
      <vt:lpstr>PowerPoint Presentation</vt:lpstr>
      <vt:lpstr>PowerPoint Presentation</vt:lpstr>
      <vt:lpstr>PowerPoint Presentation</vt:lpstr>
      <vt:lpstr>Data Cleaning Process:</vt:lpstr>
      <vt:lpstr>PowerPoint Presentation</vt:lpstr>
      <vt:lpstr>Dashboards &amp; Insights</vt:lpstr>
      <vt:lpstr>Employee Insights and Performance Blueprint</vt:lpstr>
      <vt:lpstr>PowerPoint Presentation</vt:lpstr>
      <vt:lpstr>Workforce  Overview</vt:lpstr>
      <vt:lpstr>Promotion Management &amp; Retention Watch</vt:lpstr>
      <vt:lpstr>Employee Tenure: Years of Service</vt:lpstr>
      <vt:lpstr>Talent Pipeline Analysis: Bridging the Leadership Gap</vt:lpstr>
      <vt:lpstr>Workforce Geographic Distribution &amp; Mobility Strategies</vt:lpstr>
      <vt:lpstr>PowerPoint Presentation</vt:lpstr>
      <vt:lpstr>Due for Promotion and Retrenchment by Department</vt:lpstr>
      <vt:lpstr>Total Employees by Job Satisfaction</vt:lpstr>
      <vt:lpstr>Employees by Overtime</vt:lpstr>
      <vt:lpstr>Employee Performance</vt:lpstr>
      <vt:lpstr>Job Role Overview (with promotion/retrenchment flags)</vt:lpstr>
      <vt:lpstr>PowerPoint Presentation</vt:lpstr>
      <vt:lpstr> Employees Due for Retrenchment</vt:lpstr>
      <vt:lpstr>Employees Due for Promotion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محمود يوسف رسلان عبدالحافظ رسلان</dc:creator>
  <cp:lastModifiedBy>Nourhan abdAllah</cp:lastModifiedBy>
  <cp:revision>29</cp:revision>
  <dcterms:created xsi:type="dcterms:W3CDTF">2024-10-11T21:57:24Z</dcterms:created>
  <dcterms:modified xsi:type="dcterms:W3CDTF">2025-05-18T19:19:51Z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