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5"/>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1" charset="1" panose="020B0503030501040103"/>
      <p:regular r:id="rId22"/>
    </p:embeddedFont>
    <p:embeddedFont>
      <p:font typeface="Canva Sans 1 Bold" charset="1" panose="020B0803030501040103"/>
      <p:regular r:id="rId23"/>
    </p:embeddedFont>
    <p:embeddedFont>
      <p:font typeface="Canva Sans 1 Italics" charset="1" panose="020B0503030501040103"/>
      <p:regular r:id="rId24"/>
    </p:embeddedFont>
    <p:embeddedFont>
      <p:font typeface="Canva Sans 1 Bold Italics" charset="1" panose="020B0803030501040103"/>
      <p:regular r:id="rId25"/>
    </p:embeddedFont>
    <p:embeddedFont>
      <p:font typeface="Canva Sans 1 Medium" charset="1" panose="020B0603030501040103"/>
      <p:regular r:id="rId26"/>
    </p:embeddedFont>
    <p:embeddedFont>
      <p:font typeface="Canva Sans 1 Medium Italics" charset="1" panose="020B06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notesMasters/notesMaster1.xml" Type="http://schemas.openxmlformats.org/officeDocument/2006/relationships/notesMaster"/><Relationship Id="rId46" Target="theme/theme2.xml" Type="http://schemas.openxmlformats.org/officeDocument/2006/relationships/theme"/><Relationship Id="rId47" Target="notesSlides/notesSlide1.xml" Type="http://schemas.openxmlformats.org/officeDocument/2006/relationships/notesSlide"/><Relationship Id="rId48" Target="notesSlides/notesSlide2.xml" Type="http://schemas.openxmlformats.org/officeDocument/2006/relationships/notesSlide"/><Relationship Id="rId49" Target="notesSlides/notesSlide3.xml" Type="http://schemas.openxmlformats.org/officeDocument/2006/relationships/notesSlide"/><Relationship Id="rId5" Target="tableStyles.xml" Type="http://schemas.openxmlformats.org/officeDocument/2006/relationships/tableStyles"/><Relationship Id="rId50" Target="notesSlides/notesSlide4.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Memory Usage: As you mentioned, fewer objects reduce memory usage. This is crucial, especially in memory-constrained environments or when dealing with large-scale applications where memory efficiency directly impacts performance.</a:t>
            </a:r>
          </a:p>
          <a:p>
            <a:r>
              <a:rPr lang="en-US"/>
              <a:t/>
            </a:r>
          </a:p>
          <a:p>
            <a:r>
              <a:rPr lang="en-US"/>
              <a:t>Avoiding Memory Errors: With fewer objects, you decrease the likelihood of encountering memory-related errors such as Java's OutOfMemoryError. This error occurs when the Java Virtual Machine (JVM) runs out of memory to allocate new objects. By managing the number of objects carefully, you can mitigate the risk of such errors.</a:t>
            </a:r>
          </a:p>
          <a:p>
            <a:r>
              <a:rPr lang="en-US"/>
              <a:t/>
            </a:r>
          </a:p>
          <a:p>
            <a:r>
              <a:rPr lang="en-US"/>
              <a:t>Performance Optimization: While object creation in Java is relatively fast, excessive object creation can still impact performance, particularly in time-sensitive applications or when dealing with a large number of objects. By reducing the number of objects and reusing them where possible, you can improve the overall execution time of your program. This optimization is not specific to Java; it applies to any programming language, including C#.</a:t>
            </a:r>
          </a:p>
          <a:p>
            <a:r>
              <a:rPr lang="en-US"/>
              <a:t/>
            </a:r>
          </a:p>
          <a:p>
            <a:r>
              <a:rPr lang="en-US"/>
              <a:t>Resource Management: Objects often consume not just memory, but other resources as well, such as file handles or network connections. Managing the number of objects ensures efficient utilization of these resources and prevents resource exhaustion.</a:t>
            </a:r>
          </a:p>
          <a:p>
            <a:r>
              <a:rPr lang="en-US"/>
              <a:t/>
            </a:r>
          </a:p>
          <a:p>
            <a:r>
              <a:rPr lang="en-US"/>
              <a:t>Garbage Collection Overhead: Although modern garbage collectors are highly efficient, they still incur overhead when reclaiming memory occupied by unused objects. By minimizing the number of objects, you reduce the frequency and duration of garbage collection cycles, which can contribute to better overall performance.</a:t>
            </a:r>
          </a:p>
          <a:p>
            <a:r>
              <a:rPr lang="en-US"/>
              <a:t/>
            </a:r>
          </a:p>
          <a:p>
            <a:r>
              <a:rPr lang="en-US"/>
              <a:t>Maintainability and Readability: A well-designed program with a reasonable number of objects tends to be more maintainable and readable. Excessive object proliferation can lead to overly complex code, making it harder to understand, debug, and maintain.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Memory Usage: As you mentioned, fewer objects reduce memory usage. This is crucial, especially in memory-constrained environments or when dealing with large-scale applications where memory efficiency directly impacts performance.</a:t>
            </a:r>
          </a:p>
          <a:p>
            <a:r>
              <a:rPr lang="en-US"/>
              <a:t/>
            </a:r>
          </a:p>
          <a:p>
            <a:r>
              <a:rPr lang="en-US"/>
              <a:t>Avoiding Memory Errors: With fewer objects, you decrease the likelihood of encountering memory-related errors such as Java's OutOfMemoryError. This error occurs when the Java Virtual Machine (JVM) runs out of memory to allocate new objects. By managing the number of objects carefully, you can mitigate the risk of such errors.</a:t>
            </a:r>
          </a:p>
          <a:p>
            <a:r>
              <a:rPr lang="en-US"/>
              <a:t/>
            </a:r>
          </a:p>
          <a:p>
            <a:r>
              <a:rPr lang="en-US"/>
              <a:t>Performance Optimization: While object creation in Java is relatively fast, excessive object creation can still impact performance, particularly in time-sensitive applications or when dealing with a large number of objects. By reducing the number of objects and reusing them where possible, you can improve the overall execution time of your program. This optimization is not specific to Java; it applies to any programming language, including C#.</a:t>
            </a:r>
          </a:p>
          <a:p>
            <a:r>
              <a:rPr lang="en-US"/>
              <a:t/>
            </a:r>
          </a:p>
          <a:p>
            <a:r>
              <a:rPr lang="en-US"/>
              <a:t>Resource Management: Objects often consume not just memory, but other resources as well, such as file handles or network connections. Managing the number of objects ensures efficient utilization of these resources and prevents resource exhaustion.</a:t>
            </a:r>
          </a:p>
          <a:p>
            <a:r>
              <a:rPr lang="en-US"/>
              <a:t/>
            </a:r>
          </a:p>
          <a:p>
            <a:r>
              <a:rPr lang="en-US"/>
              <a:t>Garbage Collection Overhead: Although modern garbage collectors are highly efficient, they still incur overhead when reclaiming memory occupied by unused objects. By minimizing the number of objects, you reduce the frequency and duration of garbage collection cycles, which can contribute to better overall performance.</a:t>
            </a:r>
          </a:p>
          <a:p>
            <a:r>
              <a:rPr lang="en-US"/>
              <a:t/>
            </a:r>
          </a:p>
          <a:p>
            <a:r>
              <a:rPr lang="en-US"/>
              <a:t>Maintainability and Readability: A well-designed program with a reasonable number of objects tends to be more maintainable and readable. Excessive object proliferation can lead to overly complex code, making it harder to understand, debug, and maintain.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Flyweight  (Character)</a:t>
            </a:r>
          </a:p>
          <a:p>
            <a:r>
              <a:rPr lang="en-US"/>
              <a:t>declares an interface through which flyweights can receive and act on extrinsic state.</a:t>
            </a:r>
          </a:p>
          <a:p>
            <a:r>
              <a:rPr lang="en-US"/>
              <a:t>ConcreteFlyweight   (CharacterA, CharacterB, ..., CharacterZ)</a:t>
            </a:r>
          </a:p>
          <a:p>
            <a:r>
              <a:rPr lang="en-US"/>
              <a:t>implements the Flyweight interface and adds storage for intrinsic state, if any. A ConcreteFlyweight object must be sharable. Any state it stores must be intrinsic, that is, it must be independent of the ConcreteFlyweight object's context.</a:t>
            </a:r>
          </a:p>
          <a:p>
            <a:r>
              <a:rPr lang="en-US"/>
              <a:t>UnsharedConcreteFlyweight   ( not used )</a:t>
            </a:r>
          </a:p>
          <a:p>
            <a:r>
              <a:rPr lang="en-US"/>
              <a:t>not all Flyweight subclasses need to be shared. The Flyweight interface enables sharing, but it doesn't enforce it. It is common for UnsharedConcreteFlyweight objects to have ConcreteFlyweight objects as children at some level in the flyweight object structure (as the Row and Column classes have).</a:t>
            </a:r>
          </a:p>
          <a:p>
            <a:r>
              <a:rPr lang="en-US"/>
              <a:t>FlyweightFactory   (CharacterFactory)</a:t>
            </a:r>
          </a:p>
          <a:p>
            <a:r>
              <a:rPr lang="en-US"/>
              <a:t>creates and manages flyweight objects</a:t>
            </a:r>
          </a:p>
          <a:p>
            <a:r>
              <a:rPr lang="en-US"/>
              <a:t>ensures that flyweight are shared properly. When a client requests a flyweight, the FlyweightFactory objects assets an existing instance or creates one, if none exists.</a:t>
            </a:r>
          </a:p>
          <a:p>
            <a:r>
              <a:rPr lang="en-US"/>
              <a:t>Client   (FlyweightApp)</a:t>
            </a:r>
          </a:p>
          <a:p>
            <a:r>
              <a:rPr lang="en-US"/>
              <a:t>maintains a reference to flyweight(s).</a:t>
            </a:r>
          </a:p>
          <a:p>
            <a:r>
              <a:rPr lang="en-US"/>
              <a:t>computes or stores the extrinsic state of flyweight(s).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Flyweight  (Character)</a:t>
            </a:r>
          </a:p>
          <a:p>
            <a:r>
              <a:rPr lang="en-US"/>
              <a:t>declares an interface through which flyweights can receive and act on extrinsic state.</a:t>
            </a:r>
          </a:p>
          <a:p>
            <a:r>
              <a:rPr lang="en-US"/>
              <a:t>ConcreteFlyweight   (CharacterA, CharacterB, ..., CharacterZ)</a:t>
            </a:r>
          </a:p>
          <a:p>
            <a:r>
              <a:rPr lang="en-US"/>
              <a:t>implements the Flyweight interface and adds storage for intrinsic state, if any. A ConcreteFlyweight object must be sharable. Any state it stores must be intrinsic, that is, it must be independent of the ConcreteFlyweight object's context.</a:t>
            </a:r>
          </a:p>
          <a:p>
            <a:r>
              <a:rPr lang="en-US"/>
              <a:t>UnsharedConcreteFlyweight   ( not used )</a:t>
            </a:r>
          </a:p>
          <a:p>
            <a:r>
              <a:rPr lang="en-US"/>
              <a:t>not all Flyweight subclasses need to be shared. The Flyweight interface enables sharing, but it doesn't enforce it. It is common for UnsharedConcreteFlyweight objects to have ConcreteFlyweight objects as children at some level in the flyweight object structure (as the Row and Column classes have).</a:t>
            </a:r>
          </a:p>
          <a:p>
            <a:r>
              <a:rPr lang="en-US"/>
              <a:t>FlyweightFactory   (CharacterFactory)</a:t>
            </a:r>
          </a:p>
          <a:p>
            <a:r>
              <a:rPr lang="en-US"/>
              <a:t>creates and manages flyweight objects</a:t>
            </a:r>
          </a:p>
          <a:p>
            <a:r>
              <a:rPr lang="en-US"/>
              <a:t>ensures that flyweight are shared properly. When a client requests a flyweight, the FlyweightFactory objects assets an existing instance or creates one, if none exists.</a:t>
            </a:r>
          </a:p>
          <a:p>
            <a:r>
              <a:rPr lang="en-US"/>
              <a:t>Client   (FlyweightApp)</a:t>
            </a:r>
          </a:p>
          <a:p>
            <a:r>
              <a:rPr lang="en-US"/>
              <a:t>maintains a reference to flyweight(s).</a:t>
            </a:r>
          </a:p>
          <a:p>
            <a:r>
              <a:rPr lang="en-US"/>
              <a:t>computes or stores the extrinsic state of flyweight(s).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2779845" y="3193762"/>
            <a:ext cx="12021778"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FLYWEIGHT DESIGN PATTERN</a:t>
            </a:r>
          </a:p>
        </p:txBody>
      </p:sp>
      <p:sp>
        <p:nvSpPr>
          <p:cNvPr name="TextBox 9" id="9"/>
          <p:cNvSpPr txBox="true"/>
          <p:nvPr/>
        </p:nvSpPr>
        <p:spPr>
          <a:xfrm rot="0">
            <a:off x="4850927" y="5829011"/>
            <a:ext cx="8586147" cy="103759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Presented By : Omnia Sayed Hamed</a:t>
            </a:r>
          </a:p>
          <a:p>
            <a:pPr algn="ctr">
              <a:lnSpc>
                <a:spcPts val="4070"/>
              </a:lnSpc>
            </a:pPr>
            <a:r>
              <a:rPr lang="en-US" sz="3700">
                <a:solidFill>
                  <a:srgbClr val="545454"/>
                </a:solidFill>
                <a:latin typeface="DM Sans"/>
              </a:rPr>
              <a:t>Supervised By: Eng. Hany Safwat</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2759616" y="7703913"/>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0">
            <a:off x="645178" y="2562258"/>
            <a:ext cx="16997644" cy="6696042"/>
          </a:xfrm>
          <a:custGeom>
            <a:avLst/>
            <a:gdLst/>
            <a:ahLst/>
            <a:cxnLst/>
            <a:rect r="r" b="b" t="t" l="l"/>
            <a:pathLst>
              <a:path h="6696042" w="16997644">
                <a:moveTo>
                  <a:pt x="0" y="0"/>
                </a:moveTo>
                <a:lnTo>
                  <a:pt x="16997644" y="0"/>
                </a:lnTo>
                <a:lnTo>
                  <a:pt x="16997644" y="6696042"/>
                </a:lnTo>
                <a:lnTo>
                  <a:pt x="0" y="6696042"/>
                </a:lnTo>
                <a:lnTo>
                  <a:pt x="0" y="0"/>
                </a:lnTo>
                <a:close/>
              </a:path>
            </a:pathLst>
          </a:custGeom>
          <a:blipFill>
            <a:blip r:embed="rId2"/>
            <a:stretch>
              <a:fillRect l="0" t="0" r="0" b="0"/>
            </a:stretch>
          </a:blipFill>
        </p:spPr>
      </p:sp>
      <p:sp>
        <p:nvSpPr>
          <p:cNvPr name="TextBox 9" id="9"/>
          <p:cNvSpPr txBox="true"/>
          <p:nvPr/>
        </p:nvSpPr>
        <p:spPr>
          <a:xfrm rot="0">
            <a:off x="1028700" y="663809"/>
            <a:ext cx="10903191" cy="962660"/>
          </a:xfrm>
          <a:prstGeom prst="rect">
            <a:avLst/>
          </a:prstGeom>
        </p:spPr>
        <p:txBody>
          <a:bodyPr anchor="t" rtlCol="false" tIns="0" lIns="0" bIns="0" rIns="0">
            <a:spAutoFit/>
          </a:bodyPr>
          <a:lstStyle/>
          <a:p>
            <a:pPr marL="0" indent="0" lvl="0">
              <a:lnSpc>
                <a:spcPts val="7840"/>
              </a:lnSpc>
              <a:spcBef>
                <a:spcPct val="0"/>
              </a:spcBef>
            </a:pPr>
            <a:r>
              <a:rPr lang="en-US" sz="5600">
                <a:solidFill>
                  <a:srgbClr val="000000"/>
                </a:solidFill>
                <a:latin typeface="Canva Sans 1 Bold"/>
              </a:rPr>
              <a:t>1.Game Example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2759616" y="7703913"/>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0">
            <a:off x="2434377" y="2902876"/>
            <a:ext cx="12904896" cy="6355424"/>
          </a:xfrm>
          <a:custGeom>
            <a:avLst/>
            <a:gdLst/>
            <a:ahLst/>
            <a:cxnLst/>
            <a:rect r="r" b="b" t="t" l="l"/>
            <a:pathLst>
              <a:path h="6355424" w="12904896">
                <a:moveTo>
                  <a:pt x="0" y="0"/>
                </a:moveTo>
                <a:lnTo>
                  <a:pt x="12904896" y="0"/>
                </a:lnTo>
                <a:lnTo>
                  <a:pt x="12904896" y="6355424"/>
                </a:lnTo>
                <a:lnTo>
                  <a:pt x="0" y="6355424"/>
                </a:lnTo>
                <a:lnTo>
                  <a:pt x="0" y="0"/>
                </a:lnTo>
                <a:close/>
              </a:path>
            </a:pathLst>
          </a:custGeom>
          <a:blipFill>
            <a:blip r:embed="rId2"/>
            <a:stretch>
              <a:fillRect l="-836" t="0" r="-836" b="0"/>
            </a:stretch>
          </a:blipFill>
        </p:spPr>
      </p:sp>
      <p:sp>
        <p:nvSpPr>
          <p:cNvPr name="TextBox 9" id="9"/>
          <p:cNvSpPr txBox="true"/>
          <p:nvPr/>
        </p:nvSpPr>
        <p:spPr>
          <a:xfrm rot="0">
            <a:off x="983787" y="981075"/>
            <a:ext cx="7721845" cy="1108710"/>
          </a:xfrm>
          <a:prstGeom prst="rect">
            <a:avLst/>
          </a:prstGeom>
        </p:spPr>
        <p:txBody>
          <a:bodyPr anchor="t" rtlCol="false" tIns="0" lIns="0" bIns="0" rIns="0">
            <a:spAutoFit/>
          </a:bodyPr>
          <a:lstStyle/>
          <a:p>
            <a:pPr marL="0" indent="0" lvl="0">
              <a:lnSpc>
                <a:spcPts val="8819"/>
              </a:lnSpc>
            </a:pPr>
            <a:r>
              <a:rPr lang="en-US" sz="6999">
                <a:solidFill>
                  <a:srgbClr val="000000"/>
                </a:solidFill>
                <a:latin typeface="Canva Sans 1 Bold"/>
              </a:rPr>
              <a:t>1.Game Example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2759616" y="7703913"/>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0">
            <a:off x="1566287" y="2089785"/>
            <a:ext cx="14876453" cy="7605906"/>
          </a:xfrm>
          <a:custGeom>
            <a:avLst/>
            <a:gdLst/>
            <a:ahLst/>
            <a:cxnLst/>
            <a:rect r="r" b="b" t="t" l="l"/>
            <a:pathLst>
              <a:path h="7605906" w="14876453">
                <a:moveTo>
                  <a:pt x="0" y="0"/>
                </a:moveTo>
                <a:lnTo>
                  <a:pt x="14876453" y="0"/>
                </a:lnTo>
                <a:lnTo>
                  <a:pt x="14876453" y="7605906"/>
                </a:lnTo>
                <a:lnTo>
                  <a:pt x="0" y="7605906"/>
                </a:lnTo>
                <a:lnTo>
                  <a:pt x="0" y="0"/>
                </a:lnTo>
                <a:close/>
              </a:path>
            </a:pathLst>
          </a:custGeom>
          <a:blipFill>
            <a:blip r:embed="rId2"/>
            <a:stretch>
              <a:fillRect l="0" t="-1262" r="-900" b="-496"/>
            </a:stretch>
          </a:blipFill>
        </p:spPr>
      </p:sp>
      <p:sp>
        <p:nvSpPr>
          <p:cNvPr name="TextBox 9" id="9"/>
          <p:cNvSpPr txBox="true"/>
          <p:nvPr/>
        </p:nvSpPr>
        <p:spPr>
          <a:xfrm rot="0">
            <a:off x="983787" y="981075"/>
            <a:ext cx="7721845" cy="1108710"/>
          </a:xfrm>
          <a:prstGeom prst="rect">
            <a:avLst/>
          </a:prstGeom>
        </p:spPr>
        <p:txBody>
          <a:bodyPr anchor="t" rtlCol="false" tIns="0" lIns="0" bIns="0" rIns="0">
            <a:spAutoFit/>
          </a:bodyPr>
          <a:lstStyle/>
          <a:p>
            <a:pPr marL="0" indent="0" lvl="0">
              <a:lnSpc>
                <a:spcPts val="8819"/>
              </a:lnSpc>
            </a:pPr>
            <a:r>
              <a:rPr lang="en-US" sz="6999">
                <a:solidFill>
                  <a:srgbClr val="000000"/>
                </a:solidFill>
                <a:latin typeface="Canva Sans 1 Bold"/>
              </a:rPr>
              <a:t>1.Game Example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descr="Geometric Quarter Circle Shape"/>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168769" y="239382"/>
            <a:ext cx="1689100" cy="18579089"/>
            <a:chOff x="0" y="0"/>
            <a:chExt cx="444866" cy="4893258"/>
          </a:xfrm>
        </p:grpSpPr>
        <p:sp>
          <p:nvSpPr>
            <p:cNvPr name="Freeform 7" id="7"/>
            <p:cNvSpPr/>
            <p:nvPr/>
          </p:nvSpPr>
          <p:spPr>
            <a:xfrm flipH="false" flipV="false" rot="0">
              <a:off x="0" y="0"/>
              <a:ext cx="444866" cy="4893258"/>
            </a:xfrm>
            <a:custGeom>
              <a:avLst/>
              <a:gdLst/>
              <a:ahLst/>
              <a:cxnLst/>
              <a:rect r="r" b="b" t="t" l="l"/>
              <a:pathLst>
                <a:path h="4893258" w="444866">
                  <a:moveTo>
                    <a:pt x="0" y="0"/>
                  </a:moveTo>
                  <a:lnTo>
                    <a:pt x="444866" y="0"/>
                  </a:lnTo>
                  <a:lnTo>
                    <a:pt x="444866" y="4893258"/>
                  </a:lnTo>
                  <a:lnTo>
                    <a:pt x="0" y="4893258"/>
                  </a:lnTo>
                  <a:close/>
                </a:path>
              </a:pathLst>
            </a:custGeom>
            <a:solidFill>
              <a:srgbClr val="48CFAE"/>
            </a:solidFill>
          </p:spPr>
        </p:sp>
        <p:sp>
          <p:nvSpPr>
            <p:cNvPr name="TextBox 8" id="8"/>
            <p:cNvSpPr txBox="true"/>
            <p:nvPr/>
          </p:nvSpPr>
          <p:spPr>
            <a:xfrm>
              <a:off x="0" y="-57150"/>
              <a:ext cx="444866" cy="4950408"/>
            </a:xfrm>
            <a:prstGeom prst="rect">
              <a:avLst/>
            </a:prstGeom>
          </p:spPr>
          <p:txBody>
            <a:bodyPr anchor="ctr" rtlCol="false" tIns="50800" lIns="50800" bIns="50800" rIns="50800"/>
            <a:lstStyle/>
            <a:p>
              <a:pPr algn="ctr">
                <a:lnSpc>
                  <a:spcPts val="3150"/>
                </a:lnSpc>
              </a:pPr>
            </a:p>
          </p:txBody>
        </p:sp>
      </p:grpSp>
      <p:grpSp>
        <p:nvGrpSpPr>
          <p:cNvPr name="Group 9" id="9"/>
          <p:cNvGrpSpPr/>
          <p:nvPr/>
        </p:nvGrpSpPr>
        <p:grpSpPr>
          <a:xfrm rot="5400000">
            <a:off x="8212007" y="-8488233"/>
            <a:ext cx="1602623" cy="18579089"/>
            <a:chOff x="0" y="0"/>
            <a:chExt cx="422090" cy="4893258"/>
          </a:xfrm>
        </p:grpSpPr>
        <p:sp>
          <p:nvSpPr>
            <p:cNvPr name="Freeform 10" id="10"/>
            <p:cNvSpPr/>
            <p:nvPr/>
          </p:nvSpPr>
          <p:spPr>
            <a:xfrm flipH="false" flipV="false" rot="0">
              <a:off x="0" y="0"/>
              <a:ext cx="422090" cy="4893258"/>
            </a:xfrm>
            <a:custGeom>
              <a:avLst/>
              <a:gdLst/>
              <a:ahLst/>
              <a:cxnLst/>
              <a:rect r="r" b="b" t="t" l="l"/>
              <a:pathLst>
                <a:path h="4893258" w="422090">
                  <a:moveTo>
                    <a:pt x="0" y="0"/>
                  </a:moveTo>
                  <a:lnTo>
                    <a:pt x="422090" y="0"/>
                  </a:lnTo>
                  <a:lnTo>
                    <a:pt x="422090" y="4893258"/>
                  </a:lnTo>
                  <a:lnTo>
                    <a:pt x="0" y="4893258"/>
                  </a:lnTo>
                  <a:close/>
                </a:path>
              </a:pathLst>
            </a:custGeom>
            <a:solidFill>
              <a:srgbClr val="48CFAE"/>
            </a:solidFill>
          </p:spPr>
        </p:sp>
        <p:sp>
          <p:nvSpPr>
            <p:cNvPr name="TextBox 11" id="11"/>
            <p:cNvSpPr txBox="true"/>
            <p:nvPr/>
          </p:nvSpPr>
          <p:spPr>
            <a:xfrm>
              <a:off x="0" y="-57150"/>
              <a:ext cx="422090" cy="4950408"/>
            </a:xfrm>
            <a:prstGeom prst="rect">
              <a:avLst/>
            </a:prstGeom>
          </p:spPr>
          <p:txBody>
            <a:bodyPr anchor="ctr" rtlCol="false" tIns="50800" lIns="50800" bIns="50800" rIns="50800"/>
            <a:lstStyle/>
            <a:p>
              <a:pPr algn="ctr">
                <a:lnSpc>
                  <a:spcPts val="3150"/>
                </a:lnSpc>
              </a:pPr>
            </a:p>
          </p:txBody>
        </p:sp>
      </p:grpSp>
      <p:grpSp>
        <p:nvGrpSpPr>
          <p:cNvPr name="Group 12" id="12"/>
          <p:cNvGrpSpPr/>
          <p:nvPr/>
        </p:nvGrpSpPr>
        <p:grpSpPr>
          <a:xfrm rot="-5400000">
            <a:off x="-45689" y="8704611"/>
            <a:ext cx="1602623" cy="1562154"/>
            <a:chOff x="0" y="0"/>
            <a:chExt cx="729955" cy="711522"/>
          </a:xfrm>
        </p:grpSpPr>
        <p:sp>
          <p:nvSpPr>
            <p:cNvPr name="Freeform 13" id="13"/>
            <p:cNvSpPr/>
            <p:nvPr/>
          </p:nvSpPr>
          <p:spPr>
            <a:xfrm flipH="false" flipV="false" rot="0">
              <a:off x="0" y="0"/>
              <a:ext cx="729955" cy="711522"/>
            </a:xfrm>
            <a:custGeom>
              <a:avLst/>
              <a:gdLst/>
              <a:ahLst/>
              <a:cxnLst/>
              <a:rect r="r" b="b" t="t" l="l"/>
              <a:pathLst>
                <a:path h="711522" w="729955">
                  <a:moveTo>
                    <a:pt x="0" y="0"/>
                  </a:moveTo>
                  <a:lnTo>
                    <a:pt x="729955" y="0"/>
                  </a:lnTo>
                  <a:lnTo>
                    <a:pt x="729955" y="711522"/>
                  </a:lnTo>
                  <a:lnTo>
                    <a:pt x="0" y="711522"/>
                  </a:lnTo>
                  <a:close/>
                </a:path>
              </a:pathLst>
            </a:custGeom>
            <a:solidFill>
              <a:srgbClr val="545454"/>
            </a:solidFill>
          </p:spPr>
        </p:sp>
        <p:sp>
          <p:nvSpPr>
            <p:cNvPr name="TextBox 14" id="14"/>
            <p:cNvSpPr txBox="true"/>
            <p:nvPr/>
          </p:nvSpPr>
          <p:spPr>
            <a:xfrm>
              <a:off x="0" y="-57150"/>
              <a:ext cx="729955" cy="768672"/>
            </a:xfrm>
            <a:prstGeom prst="rect">
              <a:avLst/>
            </a:prstGeom>
          </p:spPr>
          <p:txBody>
            <a:bodyPr anchor="ctr" rtlCol="false" tIns="50800" lIns="50800" bIns="50800" rIns="50800"/>
            <a:lstStyle/>
            <a:p>
              <a:pPr algn="ctr">
                <a:lnSpc>
                  <a:spcPts val="3150"/>
                </a:lnSpc>
              </a:pPr>
            </a:p>
          </p:txBody>
        </p:sp>
      </p:grpSp>
      <p:sp>
        <p:nvSpPr>
          <p:cNvPr name="TextBox 15" id="15"/>
          <p:cNvSpPr txBox="true"/>
          <p:nvPr/>
        </p:nvSpPr>
        <p:spPr>
          <a:xfrm rot="0">
            <a:off x="343321" y="2990306"/>
            <a:ext cx="5504779" cy="2153194"/>
          </a:xfrm>
          <a:prstGeom prst="rect">
            <a:avLst/>
          </a:prstGeom>
        </p:spPr>
        <p:txBody>
          <a:bodyPr anchor="t" rtlCol="false" tIns="0" lIns="0" bIns="0" rIns="0">
            <a:spAutoFit/>
          </a:bodyPr>
          <a:lstStyle/>
          <a:p>
            <a:pPr algn="l" marL="0" indent="0" lvl="0">
              <a:lnSpc>
                <a:spcPts val="5569"/>
              </a:lnSpc>
              <a:spcBef>
                <a:spcPct val="0"/>
              </a:spcBef>
            </a:pPr>
            <a:r>
              <a:rPr lang="en-US" sz="5741">
                <a:solidFill>
                  <a:srgbClr val="227C9D"/>
                </a:solidFill>
                <a:latin typeface="Canva Sans 1 Bold"/>
              </a:rPr>
              <a:t>Advantages of Flyweight Design pattern</a:t>
            </a:r>
          </a:p>
        </p:txBody>
      </p:sp>
      <p:grpSp>
        <p:nvGrpSpPr>
          <p:cNvPr name="Group 16" id="16"/>
          <p:cNvGrpSpPr/>
          <p:nvPr/>
        </p:nvGrpSpPr>
        <p:grpSpPr>
          <a:xfrm rot="0">
            <a:off x="7104062" y="2648922"/>
            <a:ext cx="10642033" cy="5241714"/>
            <a:chOff x="0" y="0"/>
            <a:chExt cx="14189377" cy="6988952"/>
          </a:xfrm>
        </p:grpSpPr>
        <p:sp>
          <p:nvSpPr>
            <p:cNvPr name="TextBox 17" id="17"/>
            <p:cNvSpPr txBox="true"/>
            <p:nvPr/>
          </p:nvSpPr>
          <p:spPr>
            <a:xfrm rot="0">
              <a:off x="0" y="3940952"/>
              <a:ext cx="14189377" cy="3048000"/>
            </a:xfrm>
            <a:prstGeom prst="rect">
              <a:avLst/>
            </a:prstGeom>
          </p:spPr>
          <p:txBody>
            <a:bodyPr anchor="t" rtlCol="false" tIns="0" lIns="0" bIns="0" rIns="0">
              <a:spAutoFit/>
            </a:bodyPr>
            <a:lstStyle/>
            <a:p>
              <a:pPr algn="l" marL="820412" indent="-410206" lvl="1">
                <a:lnSpc>
                  <a:spcPts val="4559"/>
                </a:lnSpc>
                <a:buFont typeface="Arial"/>
                <a:buChar char="•"/>
              </a:pPr>
              <a:r>
                <a:rPr lang="en-US" sz="3799">
                  <a:solidFill>
                    <a:srgbClr val="545454"/>
                  </a:solidFill>
                  <a:latin typeface="Canva Sans 1 Bold"/>
                </a:rPr>
                <a:t>The Flyweight Pattern reduces the memory footprint and saving RAM as the common properties are shared between objects using Intrinsic properties.</a:t>
              </a:r>
            </a:p>
          </p:txBody>
        </p:sp>
        <p:sp>
          <p:nvSpPr>
            <p:cNvPr name="TextBox 18" id="18"/>
            <p:cNvSpPr txBox="true"/>
            <p:nvPr/>
          </p:nvSpPr>
          <p:spPr>
            <a:xfrm rot="0">
              <a:off x="0" y="0"/>
              <a:ext cx="14189377" cy="3048000"/>
            </a:xfrm>
            <a:prstGeom prst="rect">
              <a:avLst/>
            </a:prstGeom>
          </p:spPr>
          <p:txBody>
            <a:bodyPr anchor="t" rtlCol="false" tIns="0" lIns="0" bIns="0" rIns="0">
              <a:spAutoFit/>
            </a:bodyPr>
            <a:lstStyle/>
            <a:p>
              <a:pPr algn="l" marL="820412" indent="-410206" lvl="1">
                <a:lnSpc>
                  <a:spcPts val="4559"/>
                </a:lnSpc>
                <a:buFont typeface="Arial"/>
                <a:buChar char="•"/>
              </a:pPr>
              <a:r>
                <a:rPr lang="en-US" sz="3799">
                  <a:solidFill>
                    <a:srgbClr val="545454"/>
                  </a:solidFill>
                  <a:latin typeface="Canva Sans 1 Bold"/>
                </a:rPr>
                <a:t>The Flyweight Pattern contributes to improving the performance of the application by reducing the number of objects.</a:t>
              </a:r>
            </a:p>
          </p:txBody>
        </p:sp>
      </p:grpSp>
      <p:sp>
        <p:nvSpPr>
          <p:cNvPr name="AutoShape 19" id="19"/>
          <p:cNvSpPr/>
          <p:nvPr/>
        </p:nvSpPr>
        <p:spPr>
          <a:xfrm>
            <a:off x="6137275" y="-135657"/>
            <a:ext cx="19050" cy="10287000"/>
          </a:xfrm>
          <a:prstGeom prst="line">
            <a:avLst/>
          </a:prstGeom>
          <a:ln cap="flat" w="47625">
            <a:solidFill>
              <a:srgbClr val="A6A6A6"/>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descr="Geometric Quarter Circle Shape"/>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168769" y="239382"/>
            <a:ext cx="1689100" cy="18579089"/>
            <a:chOff x="0" y="0"/>
            <a:chExt cx="444866" cy="4893258"/>
          </a:xfrm>
        </p:grpSpPr>
        <p:sp>
          <p:nvSpPr>
            <p:cNvPr name="Freeform 7" id="7"/>
            <p:cNvSpPr/>
            <p:nvPr/>
          </p:nvSpPr>
          <p:spPr>
            <a:xfrm flipH="false" flipV="false" rot="0">
              <a:off x="0" y="0"/>
              <a:ext cx="444866" cy="4893258"/>
            </a:xfrm>
            <a:custGeom>
              <a:avLst/>
              <a:gdLst/>
              <a:ahLst/>
              <a:cxnLst/>
              <a:rect r="r" b="b" t="t" l="l"/>
              <a:pathLst>
                <a:path h="4893258" w="444866">
                  <a:moveTo>
                    <a:pt x="0" y="0"/>
                  </a:moveTo>
                  <a:lnTo>
                    <a:pt x="444866" y="0"/>
                  </a:lnTo>
                  <a:lnTo>
                    <a:pt x="444866" y="4893258"/>
                  </a:lnTo>
                  <a:lnTo>
                    <a:pt x="0" y="4893258"/>
                  </a:lnTo>
                  <a:close/>
                </a:path>
              </a:pathLst>
            </a:custGeom>
            <a:solidFill>
              <a:srgbClr val="227C9D"/>
            </a:solidFill>
          </p:spPr>
        </p:sp>
        <p:sp>
          <p:nvSpPr>
            <p:cNvPr name="TextBox 8" id="8"/>
            <p:cNvSpPr txBox="true"/>
            <p:nvPr/>
          </p:nvSpPr>
          <p:spPr>
            <a:xfrm>
              <a:off x="0" y="-57150"/>
              <a:ext cx="444866" cy="4950408"/>
            </a:xfrm>
            <a:prstGeom prst="rect">
              <a:avLst/>
            </a:prstGeom>
          </p:spPr>
          <p:txBody>
            <a:bodyPr anchor="ctr" rtlCol="false" tIns="50800" lIns="50800" bIns="50800" rIns="50800"/>
            <a:lstStyle/>
            <a:p>
              <a:pPr algn="ctr">
                <a:lnSpc>
                  <a:spcPts val="3150"/>
                </a:lnSpc>
              </a:pPr>
            </a:p>
          </p:txBody>
        </p:sp>
      </p:grpSp>
      <p:grpSp>
        <p:nvGrpSpPr>
          <p:cNvPr name="Group 9" id="9"/>
          <p:cNvGrpSpPr/>
          <p:nvPr/>
        </p:nvGrpSpPr>
        <p:grpSpPr>
          <a:xfrm rot="5400000">
            <a:off x="8212007" y="-8488233"/>
            <a:ext cx="1602623" cy="18579089"/>
            <a:chOff x="0" y="0"/>
            <a:chExt cx="422090" cy="4893258"/>
          </a:xfrm>
        </p:grpSpPr>
        <p:sp>
          <p:nvSpPr>
            <p:cNvPr name="Freeform 10" id="10"/>
            <p:cNvSpPr/>
            <p:nvPr/>
          </p:nvSpPr>
          <p:spPr>
            <a:xfrm flipH="false" flipV="false" rot="0">
              <a:off x="0" y="0"/>
              <a:ext cx="422090" cy="4893258"/>
            </a:xfrm>
            <a:custGeom>
              <a:avLst/>
              <a:gdLst/>
              <a:ahLst/>
              <a:cxnLst/>
              <a:rect r="r" b="b" t="t" l="l"/>
              <a:pathLst>
                <a:path h="4893258" w="422090">
                  <a:moveTo>
                    <a:pt x="0" y="0"/>
                  </a:moveTo>
                  <a:lnTo>
                    <a:pt x="422090" y="0"/>
                  </a:lnTo>
                  <a:lnTo>
                    <a:pt x="422090" y="4893258"/>
                  </a:lnTo>
                  <a:lnTo>
                    <a:pt x="0" y="4893258"/>
                  </a:lnTo>
                  <a:close/>
                </a:path>
              </a:pathLst>
            </a:custGeom>
            <a:solidFill>
              <a:srgbClr val="227C9D"/>
            </a:solidFill>
          </p:spPr>
        </p:sp>
        <p:sp>
          <p:nvSpPr>
            <p:cNvPr name="TextBox 11" id="11"/>
            <p:cNvSpPr txBox="true"/>
            <p:nvPr/>
          </p:nvSpPr>
          <p:spPr>
            <a:xfrm>
              <a:off x="0" y="-57150"/>
              <a:ext cx="422090" cy="4950408"/>
            </a:xfrm>
            <a:prstGeom prst="rect">
              <a:avLst/>
            </a:prstGeom>
          </p:spPr>
          <p:txBody>
            <a:bodyPr anchor="ctr" rtlCol="false" tIns="50800" lIns="50800" bIns="50800" rIns="50800"/>
            <a:lstStyle/>
            <a:p>
              <a:pPr algn="ctr">
                <a:lnSpc>
                  <a:spcPts val="3150"/>
                </a:lnSpc>
              </a:pPr>
            </a:p>
          </p:txBody>
        </p:sp>
      </p:grpSp>
      <p:grpSp>
        <p:nvGrpSpPr>
          <p:cNvPr name="Group 12" id="12"/>
          <p:cNvGrpSpPr/>
          <p:nvPr/>
        </p:nvGrpSpPr>
        <p:grpSpPr>
          <a:xfrm rot="-5400000">
            <a:off x="-45689" y="8704611"/>
            <a:ext cx="1602623" cy="1562154"/>
            <a:chOff x="0" y="0"/>
            <a:chExt cx="729955" cy="711522"/>
          </a:xfrm>
        </p:grpSpPr>
        <p:sp>
          <p:nvSpPr>
            <p:cNvPr name="Freeform 13" id="13"/>
            <p:cNvSpPr/>
            <p:nvPr/>
          </p:nvSpPr>
          <p:spPr>
            <a:xfrm flipH="false" flipV="false" rot="0">
              <a:off x="0" y="0"/>
              <a:ext cx="729955" cy="711522"/>
            </a:xfrm>
            <a:custGeom>
              <a:avLst/>
              <a:gdLst/>
              <a:ahLst/>
              <a:cxnLst/>
              <a:rect r="r" b="b" t="t" l="l"/>
              <a:pathLst>
                <a:path h="711522" w="729955">
                  <a:moveTo>
                    <a:pt x="0" y="0"/>
                  </a:moveTo>
                  <a:lnTo>
                    <a:pt x="729955" y="0"/>
                  </a:lnTo>
                  <a:lnTo>
                    <a:pt x="729955" y="711522"/>
                  </a:lnTo>
                  <a:lnTo>
                    <a:pt x="0" y="711522"/>
                  </a:lnTo>
                  <a:close/>
                </a:path>
              </a:pathLst>
            </a:custGeom>
            <a:solidFill>
              <a:srgbClr val="FFCB77"/>
            </a:solidFill>
          </p:spPr>
        </p:sp>
        <p:sp>
          <p:nvSpPr>
            <p:cNvPr name="TextBox 14" id="14"/>
            <p:cNvSpPr txBox="true"/>
            <p:nvPr/>
          </p:nvSpPr>
          <p:spPr>
            <a:xfrm>
              <a:off x="0" y="-57150"/>
              <a:ext cx="729955" cy="768672"/>
            </a:xfrm>
            <a:prstGeom prst="rect">
              <a:avLst/>
            </a:prstGeom>
          </p:spPr>
          <p:txBody>
            <a:bodyPr anchor="ctr" rtlCol="false" tIns="50800" lIns="50800" bIns="50800" rIns="50800"/>
            <a:lstStyle/>
            <a:p>
              <a:pPr algn="ctr">
                <a:lnSpc>
                  <a:spcPts val="3150"/>
                </a:lnSpc>
              </a:pPr>
            </a:p>
          </p:txBody>
        </p:sp>
      </p:grpSp>
      <p:sp>
        <p:nvSpPr>
          <p:cNvPr name="TextBox 15" id="15"/>
          <p:cNvSpPr txBox="true"/>
          <p:nvPr/>
        </p:nvSpPr>
        <p:spPr>
          <a:xfrm rot="0">
            <a:off x="343321" y="2990306"/>
            <a:ext cx="5504779" cy="2153194"/>
          </a:xfrm>
          <a:prstGeom prst="rect">
            <a:avLst/>
          </a:prstGeom>
        </p:spPr>
        <p:txBody>
          <a:bodyPr anchor="t" rtlCol="false" tIns="0" lIns="0" bIns="0" rIns="0">
            <a:spAutoFit/>
          </a:bodyPr>
          <a:lstStyle/>
          <a:p>
            <a:pPr algn="l" marL="0" indent="0" lvl="0">
              <a:lnSpc>
                <a:spcPts val="5569"/>
              </a:lnSpc>
              <a:spcBef>
                <a:spcPct val="0"/>
              </a:spcBef>
            </a:pPr>
            <a:r>
              <a:rPr lang="en-US" sz="5741" u="none">
                <a:solidFill>
                  <a:srgbClr val="227C9D"/>
                </a:solidFill>
                <a:latin typeface="Canva Sans 1 Bold"/>
              </a:rPr>
              <a:t>Disadvantages of Flyweight Design pattern</a:t>
            </a:r>
          </a:p>
        </p:txBody>
      </p:sp>
      <p:grpSp>
        <p:nvGrpSpPr>
          <p:cNvPr name="Group 16" id="16"/>
          <p:cNvGrpSpPr/>
          <p:nvPr/>
        </p:nvGrpSpPr>
        <p:grpSpPr>
          <a:xfrm rot="0">
            <a:off x="7104062" y="2648922"/>
            <a:ext cx="10642033" cy="4768428"/>
            <a:chOff x="0" y="0"/>
            <a:chExt cx="14189377" cy="6357904"/>
          </a:xfrm>
        </p:grpSpPr>
        <p:sp>
          <p:nvSpPr>
            <p:cNvPr name="TextBox 17" id="17"/>
            <p:cNvSpPr txBox="true"/>
            <p:nvPr/>
          </p:nvSpPr>
          <p:spPr>
            <a:xfrm rot="0">
              <a:off x="0" y="2416952"/>
              <a:ext cx="14189377" cy="2286000"/>
            </a:xfrm>
            <a:prstGeom prst="rect">
              <a:avLst/>
            </a:prstGeom>
          </p:spPr>
          <p:txBody>
            <a:bodyPr anchor="t" rtlCol="false" tIns="0" lIns="0" bIns="0" rIns="0">
              <a:spAutoFit/>
            </a:bodyPr>
            <a:lstStyle/>
            <a:p>
              <a:pPr algn="l" marL="820412" indent="-410206" lvl="1">
                <a:lnSpc>
                  <a:spcPts val="4559"/>
                </a:lnSpc>
                <a:buFont typeface="Arial"/>
                <a:buChar char="•"/>
              </a:pPr>
              <a:r>
                <a:rPr lang="en-US" sz="3799" u="none">
                  <a:solidFill>
                    <a:srgbClr val="545454"/>
                  </a:solidFill>
                  <a:latin typeface="Canva Sans 1 Bold"/>
                </a:rPr>
                <a:t>If memory is not a concern, implementing Flyweight design can be overkill for the application.</a:t>
              </a:r>
            </a:p>
          </p:txBody>
        </p:sp>
        <p:sp>
          <p:nvSpPr>
            <p:cNvPr name="TextBox 18" id="18"/>
            <p:cNvSpPr txBox="true"/>
            <p:nvPr/>
          </p:nvSpPr>
          <p:spPr>
            <a:xfrm rot="0">
              <a:off x="0" y="5595904"/>
              <a:ext cx="14189377" cy="762000"/>
            </a:xfrm>
            <a:prstGeom prst="rect">
              <a:avLst/>
            </a:prstGeom>
          </p:spPr>
          <p:txBody>
            <a:bodyPr anchor="t" rtlCol="false" tIns="0" lIns="0" bIns="0" rIns="0">
              <a:spAutoFit/>
            </a:bodyPr>
            <a:lstStyle/>
            <a:p>
              <a:pPr algn="l" marL="820412" indent="-410206" lvl="1">
                <a:lnSpc>
                  <a:spcPts val="4559"/>
                </a:lnSpc>
                <a:buFont typeface="Arial"/>
                <a:buChar char="•"/>
              </a:pPr>
              <a:r>
                <a:rPr lang="en-US" sz="3799" u="none">
                  <a:solidFill>
                    <a:srgbClr val="545454"/>
                  </a:solidFill>
                  <a:latin typeface="Canva Sans 1 Bold"/>
                </a:rPr>
                <a:t>The pattern introduces code complexity.</a:t>
              </a:r>
            </a:p>
          </p:txBody>
        </p:sp>
        <p:sp>
          <p:nvSpPr>
            <p:cNvPr name="TextBox 19" id="19"/>
            <p:cNvSpPr txBox="true"/>
            <p:nvPr/>
          </p:nvSpPr>
          <p:spPr>
            <a:xfrm rot="0">
              <a:off x="0" y="0"/>
              <a:ext cx="14189377" cy="1524000"/>
            </a:xfrm>
            <a:prstGeom prst="rect">
              <a:avLst/>
            </a:prstGeom>
          </p:spPr>
          <p:txBody>
            <a:bodyPr anchor="t" rtlCol="false" tIns="0" lIns="0" bIns="0" rIns="0">
              <a:spAutoFit/>
            </a:bodyPr>
            <a:lstStyle/>
            <a:p>
              <a:pPr algn="l" marL="820412" indent="-410206" lvl="1">
                <a:lnSpc>
                  <a:spcPts val="4559"/>
                </a:lnSpc>
                <a:buFont typeface="Arial"/>
                <a:buChar char="•"/>
              </a:pPr>
              <a:r>
                <a:rPr lang="en-US" sz="3799" u="none">
                  <a:solidFill>
                    <a:srgbClr val="545454"/>
                  </a:solidFill>
                  <a:latin typeface="Canva Sans 1 Bold"/>
                </a:rPr>
                <a:t>If there are no shareable properties in an object, the pattern is of no use.</a:t>
              </a:r>
            </a:p>
          </p:txBody>
        </p:sp>
      </p:grpSp>
      <p:sp>
        <p:nvSpPr>
          <p:cNvPr name="AutoShape 20" id="20"/>
          <p:cNvSpPr/>
          <p:nvPr/>
        </p:nvSpPr>
        <p:spPr>
          <a:xfrm>
            <a:off x="6137275" y="-135657"/>
            <a:ext cx="19050" cy="10287000"/>
          </a:xfrm>
          <a:prstGeom prst="line">
            <a:avLst/>
          </a:prstGeom>
          <a:ln cap="flat" w="47625">
            <a:solidFill>
              <a:srgbClr val="FFCB77"/>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2844913"/>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SUMMARY</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2167618" y="4270488"/>
            <a:ext cx="14494669" cy="3533775"/>
          </a:xfrm>
          <a:prstGeom prst="rect">
            <a:avLst/>
          </a:prstGeom>
        </p:spPr>
        <p:txBody>
          <a:bodyPr anchor="t" rtlCol="false" tIns="0" lIns="0" bIns="0" rIns="0">
            <a:spAutoFit/>
          </a:bodyPr>
          <a:lstStyle/>
          <a:p>
            <a:pPr algn="ctr">
              <a:lnSpc>
                <a:spcPts val="4679"/>
              </a:lnSpc>
            </a:pPr>
            <a:r>
              <a:rPr lang="en-US" sz="3899">
                <a:solidFill>
                  <a:srgbClr val="545454"/>
                </a:solidFill>
                <a:latin typeface="DM Sans Bold"/>
              </a:rPr>
              <a:t>We try to learn about the Flyweight Design Pattern, a few scenarios where it can be applied along with its advantages and disadvantages, and also tried to implement the same with an example. The pattern really comes in handy in a situation where memory is a concern and the object of similar types need to created in large number.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789743" y="1123950"/>
            <a:ext cx="10620170" cy="751840"/>
          </a:xfrm>
          <a:prstGeom prst="rect">
            <a:avLst/>
          </a:prstGeom>
        </p:spPr>
        <p:txBody>
          <a:bodyPr anchor="t" rtlCol="false" tIns="0" lIns="0" bIns="0" rIns="0">
            <a:spAutoFit/>
          </a:bodyPr>
          <a:lstStyle/>
          <a:p>
            <a:pPr algn="ctr">
              <a:lnSpc>
                <a:spcPts val="5600"/>
              </a:lnSpc>
            </a:pPr>
            <a:r>
              <a:rPr lang="en-US" sz="5600">
                <a:solidFill>
                  <a:srgbClr val="227C9D"/>
                </a:solidFill>
                <a:latin typeface="Kollektif Bold"/>
              </a:rPr>
              <a:t>REFERENCES:-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46" id="46"/>
          <p:cNvSpPr txBox="true"/>
          <p:nvPr/>
        </p:nvSpPr>
        <p:spPr>
          <a:xfrm rot="0">
            <a:off x="1028700" y="3003264"/>
            <a:ext cx="17259300" cy="4582795"/>
          </a:xfrm>
          <a:prstGeom prst="rect">
            <a:avLst/>
          </a:prstGeom>
        </p:spPr>
        <p:txBody>
          <a:bodyPr anchor="t" rtlCol="false" tIns="0" lIns="0" bIns="0" rIns="0">
            <a:spAutoFit/>
          </a:bodyPr>
          <a:lstStyle/>
          <a:p>
            <a:pPr>
              <a:lnSpc>
                <a:spcPts val="7279"/>
              </a:lnSpc>
            </a:pPr>
            <a:r>
              <a:rPr lang="en-US" sz="5199">
                <a:solidFill>
                  <a:srgbClr val="000000"/>
                </a:solidFill>
                <a:latin typeface="Canva Sans 1"/>
              </a:rPr>
              <a:t>1.Book #C 3.0 Design Pattern</a:t>
            </a:r>
          </a:p>
          <a:p>
            <a:pPr>
              <a:lnSpc>
                <a:spcPts val="7279"/>
              </a:lnSpc>
            </a:pPr>
            <a:r>
              <a:rPr lang="en-US" sz="5199">
                <a:solidFill>
                  <a:srgbClr val="000000"/>
                </a:solidFill>
                <a:latin typeface="Canva Sans 1"/>
              </a:rPr>
              <a:t>2.https://www.geeksforgeeks.org/flyweight-design-pattern/</a:t>
            </a:r>
          </a:p>
          <a:p>
            <a:pPr>
              <a:lnSpc>
                <a:spcPts val="7279"/>
              </a:lnSpc>
            </a:pPr>
            <a:r>
              <a:rPr lang="en-US" sz="5199">
                <a:solidFill>
                  <a:srgbClr val="000000"/>
                </a:solidFill>
                <a:latin typeface="Canva Sans 1"/>
              </a:rPr>
              <a:t>3.https://refactoring.guru/design-patterns/flyweight</a:t>
            </a:r>
          </a:p>
          <a:p>
            <a:pPr marL="0" indent="0" lvl="0">
              <a:lnSpc>
                <a:spcPts val="7279"/>
              </a:lnSpc>
              <a:spcBef>
                <a:spcPct val="0"/>
              </a:spcBef>
            </a:pPr>
            <a:r>
              <a:rPr lang="en-US" sz="5199">
                <a:solidFill>
                  <a:srgbClr val="000000"/>
                </a:solidFill>
                <a:latin typeface="Canva Sans 1"/>
              </a:rPr>
              <a:t>4.https://refactoring.guru/design-patterns/flyweight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760344"/>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Geometric Quarter Circle Shape"/>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Geometric Quarter Circle Shape"/>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descr="Geometric Quarter Circle Shape"/>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descr="Geometric Quarter Circle Shape"/>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6358" y="1889273"/>
            <a:ext cx="14008853" cy="963930"/>
          </a:xfrm>
          <a:prstGeom prst="rect">
            <a:avLst/>
          </a:prstGeom>
        </p:spPr>
        <p:txBody>
          <a:bodyPr anchor="t" rtlCol="false" tIns="0" lIns="0" bIns="0" rIns="0">
            <a:spAutoFit/>
          </a:bodyPr>
          <a:lstStyle/>
          <a:p>
            <a:pPr algn="l">
              <a:lnSpc>
                <a:spcPts val="8400"/>
              </a:lnSpc>
            </a:pPr>
            <a:r>
              <a:rPr lang="en-US" sz="4200">
                <a:solidFill>
                  <a:srgbClr val="545454"/>
                </a:solidFill>
                <a:latin typeface="DM Sans"/>
              </a:rPr>
              <a:t>Flyweight Design Pattern</a:t>
            </a:r>
          </a:p>
        </p:txBody>
      </p:sp>
      <p:grpSp>
        <p:nvGrpSpPr>
          <p:cNvPr name="Group 7" id="7"/>
          <p:cNvGrpSpPr/>
          <p:nvPr/>
        </p:nvGrpSpPr>
        <p:grpSpPr>
          <a:xfrm rot="0">
            <a:off x="1028700" y="2191841"/>
            <a:ext cx="988677" cy="771999"/>
            <a:chOff x="0" y="0"/>
            <a:chExt cx="8132262" cy="6350000"/>
          </a:xfrm>
        </p:grpSpPr>
        <p:sp>
          <p:nvSpPr>
            <p:cNvPr name="Freeform 8" id="8"/>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9" id="9"/>
          <p:cNvSpPr txBox="true"/>
          <p:nvPr/>
        </p:nvSpPr>
        <p:spPr>
          <a:xfrm rot="0">
            <a:off x="1173920" y="2171885"/>
            <a:ext cx="698236" cy="678561"/>
          </a:xfrm>
          <a:prstGeom prst="rect">
            <a:avLst/>
          </a:prstGeom>
        </p:spPr>
        <p:txBody>
          <a:bodyPr anchor="t" rtlCol="false" tIns="0" lIns="0" bIns="0" rIns="0">
            <a:spAutoFit/>
          </a:bodyPr>
          <a:lstStyle/>
          <a:p>
            <a:pPr algn="ctr">
              <a:lnSpc>
                <a:spcPts val="5652"/>
              </a:lnSpc>
            </a:pPr>
            <a:r>
              <a:rPr lang="en-US" sz="3600">
                <a:solidFill>
                  <a:srgbClr val="FFFFFF"/>
                </a:solidFill>
                <a:latin typeface="Kollektif Bold"/>
              </a:rPr>
              <a:t>1</a:t>
            </a:r>
          </a:p>
        </p:txBody>
      </p:sp>
      <p:sp>
        <p:nvSpPr>
          <p:cNvPr name="TextBox 10" id="10"/>
          <p:cNvSpPr txBox="true"/>
          <p:nvPr/>
        </p:nvSpPr>
        <p:spPr>
          <a:xfrm rot="0">
            <a:off x="2606358" y="3171341"/>
            <a:ext cx="14008853" cy="963930"/>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545454"/>
                </a:solidFill>
                <a:latin typeface="DM Sans"/>
              </a:rPr>
              <a:t>Why do we care for number of objects in our program?</a:t>
            </a:r>
          </a:p>
        </p:txBody>
      </p:sp>
      <p:grpSp>
        <p:nvGrpSpPr>
          <p:cNvPr name="Group 11" id="11"/>
          <p:cNvGrpSpPr/>
          <p:nvPr/>
        </p:nvGrpSpPr>
        <p:grpSpPr>
          <a:xfrm rot="0">
            <a:off x="1028700" y="3471682"/>
            <a:ext cx="988677" cy="771999"/>
            <a:chOff x="0" y="0"/>
            <a:chExt cx="8132262" cy="6350000"/>
          </a:xfrm>
        </p:grpSpPr>
        <p:sp>
          <p:nvSpPr>
            <p:cNvPr name="Freeform 12" id="12"/>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13" id="13"/>
          <p:cNvSpPr txBox="true"/>
          <p:nvPr/>
        </p:nvSpPr>
        <p:spPr>
          <a:xfrm rot="0">
            <a:off x="1173920" y="3451726"/>
            <a:ext cx="698236"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Kollektif Bold"/>
              </a:rPr>
              <a:t>2</a:t>
            </a:r>
          </a:p>
        </p:txBody>
      </p:sp>
      <p:sp>
        <p:nvSpPr>
          <p:cNvPr name="TextBox 14" id="14"/>
          <p:cNvSpPr txBox="true"/>
          <p:nvPr/>
        </p:nvSpPr>
        <p:spPr>
          <a:xfrm rot="0">
            <a:off x="2606358" y="5735478"/>
            <a:ext cx="14008853" cy="963930"/>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545454"/>
                </a:solidFill>
                <a:latin typeface="DM Sans"/>
              </a:rPr>
              <a:t>Examples</a:t>
            </a:r>
          </a:p>
        </p:txBody>
      </p:sp>
      <p:grpSp>
        <p:nvGrpSpPr>
          <p:cNvPr name="Group 15" id="15"/>
          <p:cNvGrpSpPr/>
          <p:nvPr/>
        </p:nvGrpSpPr>
        <p:grpSpPr>
          <a:xfrm rot="0">
            <a:off x="1028700" y="6031363"/>
            <a:ext cx="988677" cy="771999"/>
            <a:chOff x="0" y="0"/>
            <a:chExt cx="8132262" cy="6350000"/>
          </a:xfrm>
        </p:grpSpPr>
        <p:sp>
          <p:nvSpPr>
            <p:cNvPr name="Freeform 16" id="16"/>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17" id="17"/>
          <p:cNvSpPr txBox="true"/>
          <p:nvPr/>
        </p:nvSpPr>
        <p:spPr>
          <a:xfrm rot="0">
            <a:off x="1173920" y="6011407"/>
            <a:ext cx="698236"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Kollektif Bold"/>
              </a:rPr>
              <a:t>4</a:t>
            </a:r>
          </a:p>
        </p:txBody>
      </p:sp>
      <p:sp>
        <p:nvSpPr>
          <p:cNvPr name="TextBox 18" id="18"/>
          <p:cNvSpPr txBox="true"/>
          <p:nvPr/>
        </p:nvSpPr>
        <p:spPr>
          <a:xfrm rot="0">
            <a:off x="2606358" y="4453409"/>
            <a:ext cx="14008853" cy="963930"/>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545454"/>
                </a:solidFill>
                <a:latin typeface="DM Sans"/>
              </a:rPr>
              <a:t>UML class diagram And Participants</a:t>
            </a:r>
          </a:p>
        </p:txBody>
      </p:sp>
      <p:grpSp>
        <p:nvGrpSpPr>
          <p:cNvPr name="Group 19" id="19"/>
          <p:cNvGrpSpPr/>
          <p:nvPr/>
        </p:nvGrpSpPr>
        <p:grpSpPr>
          <a:xfrm rot="0">
            <a:off x="1028700" y="4751522"/>
            <a:ext cx="988677" cy="771999"/>
            <a:chOff x="0" y="0"/>
            <a:chExt cx="8132262" cy="6350000"/>
          </a:xfrm>
        </p:grpSpPr>
        <p:sp>
          <p:nvSpPr>
            <p:cNvPr name="Freeform 20" id="20"/>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21" id="21"/>
          <p:cNvSpPr txBox="true"/>
          <p:nvPr/>
        </p:nvSpPr>
        <p:spPr>
          <a:xfrm rot="0">
            <a:off x="1173920" y="4731566"/>
            <a:ext cx="698236"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Kollektif Bold"/>
              </a:rPr>
              <a:t>3</a:t>
            </a:r>
          </a:p>
        </p:txBody>
      </p:sp>
      <p:sp>
        <p:nvSpPr>
          <p:cNvPr name="TextBox 22" id="22"/>
          <p:cNvSpPr txBox="true"/>
          <p:nvPr/>
        </p:nvSpPr>
        <p:spPr>
          <a:xfrm rot="0">
            <a:off x="2606358" y="7017546"/>
            <a:ext cx="14008853" cy="963930"/>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545454"/>
                </a:solidFill>
                <a:latin typeface="DM Sans"/>
              </a:rPr>
              <a:t>Advantages of Flyweight Design pattern</a:t>
            </a:r>
          </a:p>
        </p:txBody>
      </p:sp>
      <p:grpSp>
        <p:nvGrpSpPr>
          <p:cNvPr name="Group 23" id="23"/>
          <p:cNvGrpSpPr/>
          <p:nvPr/>
        </p:nvGrpSpPr>
        <p:grpSpPr>
          <a:xfrm rot="0">
            <a:off x="1028700" y="7311203"/>
            <a:ext cx="988677" cy="771999"/>
            <a:chOff x="0" y="0"/>
            <a:chExt cx="8132262" cy="6350000"/>
          </a:xfrm>
        </p:grpSpPr>
        <p:sp>
          <p:nvSpPr>
            <p:cNvPr name="Freeform 24" id="24"/>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25" id="25"/>
          <p:cNvSpPr txBox="true"/>
          <p:nvPr/>
        </p:nvSpPr>
        <p:spPr>
          <a:xfrm rot="0">
            <a:off x="1173920" y="7291247"/>
            <a:ext cx="698236"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Kollektif Bold"/>
              </a:rPr>
              <a:t>5</a:t>
            </a:r>
          </a:p>
        </p:txBody>
      </p:sp>
      <p:sp>
        <p:nvSpPr>
          <p:cNvPr name="TextBox 26" id="26"/>
          <p:cNvSpPr txBox="true"/>
          <p:nvPr/>
        </p:nvSpPr>
        <p:spPr>
          <a:xfrm rot="0">
            <a:off x="565267" y="409575"/>
            <a:ext cx="5512966"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545454"/>
                </a:solidFill>
                <a:latin typeface="Kollektif Bold"/>
              </a:rPr>
              <a:t>AGENDA</a:t>
            </a:r>
          </a:p>
        </p:txBody>
      </p:sp>
      <p:sp>
        <p:nvSpPr>
          <p:cNvPr name="TextBox 27" id="27"/>
          <p:cNvSpPr txBox="true"/>
          <p:nvPr/>
        </p:nvSpPr>
        <p:spPr>
          <a:xfrm rot="0">
            <a:off x="2606358" y="8294370"/>
            <a:ext cx="14008853" cy="963930"/>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545454"/>
                </a:solidFill>
                <a:latin typeface="DM Sans"/>
              </a:rPr>
              <a:t>Disadvantages of Flyweight Design pattern</a:t>
            </a:r>
          </a:p>
        </p:txBody>
      </p:sp>
      <p:grpSp>
        <p:nvGrpSpPr>
          <p:cNvPr name="Group 28" id="28"/>
          <p:cNvGrpSpPr/>
          <p:nvPr/>
        </p:nvGrpSpPr>
        <p:grpSpPr>
          <a:xfrm rot="0">
            <a:off x="1028700" y="8588027"/>
            <a:ext cx="988677" cy="771999"/>
            <a:chOff x="0" y="0"/>
            <a:chExt cx="8132262" cy="6350000"/>
          </a:xfrm>
        </p:grpSpPr>
        <p:sp>
          <p:nvSpPr>
            <p:cNvPr name="Freeform 29" id="29"/>
            <p:cNvSpPr/>
            <p:nvPr/>
          </p:nvSpPr>
          <p:spPr>
            <a:xfrm flipH="false" flipV="false" rot="0">
              <a:off x="0" y="0"/>
              <a:ext cx="8132263" cy="6350000"/>
            </a:xfrm>
            <a:custGeom>
              <a:avLst/>
              <a:gdLst/>
              <a:ahLst/>
              <a:cxnLst/>
              <a:rect r="r" b="b" t="t" l="l"/>
              <a:pathLst>
                <a:path h="6350000" w="8132263">
                  <a:moveTo>
                    <a:pt x="4066131" y="0"/>
                  </a:moveTo>
                  <a:cubicBezTo>
                    <a:pt x="1820469" y="0"/>
                    <a:pt x="0" y="1421496"/>
                    <a:pt x="0" y="3175000"/>
                  </a:cubicBezTo>
                  <a:cubicBezTo>
                    <a:pt x="0" y="4928504"/>
                    <a:pt x="1820469" y="6350000"/>
                    <a:pt x="4066131" y="6350000"/>
                  </a:cubicBezTo>
                  <a:cubicBezTo>
                    <a:pt x="6311793" y="6350000"/>
                    <a:pt x="8132263" y="4928504"/>
                    <a:pt x="8132263" y="3175000"/>
                  </a:cubicBezTo>
                  <a:cubicBezTo>
                    <a:pt x="8132263" y="1421496"/>
                    <a:pt x="6311793" y="0"/>
                    <a:pt x="4066131" y="0"/>
                  </a:cubicBezTo>
                  <a:close/>
                </a:path>
              </a:pathLst>
            </a:custGeom>
            <a:solidFill>
              <a:srgbClr val="01556F"/>
            </a:solidFill>
          </p:spPr>
        </p:sp>
      </p:grpSp>
      <p:sp>
        <p:nvSpPr>
          <p:cNvPr name="TextBox 30" id="30"/>
          <p:cNvSpPr txBox="true"/>
          <p:nvPr/>
        </p:nvSpPr>
        <p:spPr>
          <a:xfrm rot="0">
            <a:off x="1173920" y="8568071"/>
            <a:ext cx="698236" cy="678561"/>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FFFFFF"/>
                </a:solidFill>
                <a:latin typeface="Kollektif Bold"/>
              </a:rPr>
              <a:t>6</a:t>
            </a:r>
          </a:p>
        </p:txBody>
      </p:sp>
      <p:sp>
        <p:nvSpPr>
          <p:cNvPr name="AutoShape 31" id="31"/>
          <p:cNvSpPr/>
          <p:nvPr/>
        </p:nvSpPr>
        <p:spPr>
          <a:xfrm>
            <a:off x="15545966" y="-1934465"/>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15332019" y="-1621788"/>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15152417" y="-1263318"/>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15025762" y="-877050"/>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14881909" y="-437374"/>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14761089" y="6350"/>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14786856" y="567984"/>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14875173" y="1245067"/>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76970" y="-441844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139584" y="-3598894"/>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353531" y="-328621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533132" y="-292774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659787" y="-2541480"/>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803641" y="-2101803"/>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924461" y="-1658079"/>
            <a:ext cx="3963599" cy="3985594"/>
          </a:xfrm>
          <a:prstGeom prst="line">
            <a:avLst/>
          </a:prstGeom>
          <a:ln cap="flat" w="28575">
            <a:solidFill>
              <a:srgbClr val="8CA9AD"/>
            </a:solidFill>
            <a:prstDash val="solid"/>
            <a:headEnd type="none" len="sm" w="sm"/>
            <a:tailEnd type="none" len="sm" w="sm"/>
          </a:ln>
        </p:spPr>
      </p:sp>
      <p:grpSp>
        <p:nvGrpSpPr>
          <p:cNvPr name="Group 11" id="11"/>
          <p:cNvGrpSpPr/>
          <p:nvPr/>
        </p:nvGrpSpPr>
        <p:grpSpPr>
          <a:xfrm rot="-2700000">
            <a:off x="11386843" y="7201845"/>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7" id="17"/>
          <p:cNvSpPr/>
          <p:nvPr/>
        </p:nvSpPr>
        <p:spPr>
          <a:xfrm flipH="false" flipV="false" rot="0">
            <a:off x="9472335" y="2879326"/>
            <a:ext cx="8815665" cy="5509791"/>
          </a:xfrm>
          <a:custGeom>
            <a:avLst/>
            <a:gdLst/>
            <a:ahLst/>
            <a:cxnLst/>
            <a:rect r="r" b="b" t="t" l="l"/>
            <a:pathLst>
              <a:path h="5509791" w="8815665">
                <a:moveTo>
                  <a:pt x="0" y="0"/>
                </a:moveTo>
                <a:lnTo>
                  <a:pt x="8815665" y="0"/>
                </a:lnTo>
                <a:lnTo>
                  <a:pt x="8815665" y="5509790"/>
                </a:lnTo>
                <a:lnTo>
                  <a:pt x="0" y="5509790"/>
                </a:lnTo>
                <a:lnTo>
                  <a:pt x="0" y="0"/>
                </a:lnTo>
                <a:close/>
              </a:path>
            </a:pathLst>
          </a:custGeom>
          <a:blipFill>
            <a:blip r:embed="rId2"/>
            <a:stretch>
              <a:fillRect l="0" t="0" r="0" b="0"/>
            </a:stretch>
          </a:blipFill>
        </p:spPr>
      </p:sp>
      <p:sp>
        <p:nvSpPr>
          <p:cNvPr name="TextBox 18" id="18"/>
          <p:cNvSpPr txBox="true"/>
          <p:nvPr/>
        </p:nvSpPr>
        <p:spPr>
          <a:xfrm rot="0">
            <a:off x="1028700" y="1667158"/>
            <a:ext cx="12931539" cy="930275"/>
          </a:xfrm>
          <a:prstGeom prst="rect">
            <a:avLst/>
          </a:prstGeom>
        </p:spPr>
        <p:txBody>
          <a:bodyPr anchor="t" rtlCol="false" tIns="0" lIns="0" bIns="0" rIns="0">
            <a:spAutoFit/>
          </a:bodyPr>
          <a:lstStyle/>
          <a:p>
            <a:pPr>
              <a:lnSpc>
                <a:spcPts val="6999"/>
              </a:lnSpc>
            </a:pPr>
            <a:r>
              <a:rPr lang="en-US" sz="6999">
                <a:solidFill>
                  <a:srgbClr val="FE6D73"/>
                </a:solidFill>
                <a:latin typeface="Kollektif Bold"/>
              </a:rPr>
              <a:t>FLYWEIGHT DESIGN PATTERN</a:t>
            </a:r>
          </a:p>
        </p:txBody>
      </p:sp>
      <p:sp>
        <p:nvSpPr>
          <p:cNvPr name="TextBox 19" id="19"/>
          <p:cNvSpPr txBox="true"/>
          <p:nvPr/>
        </p:nvSpPr>
        <p:spPr>
          <a:xfrm rot="0">
            <a:off x="787059" y="3041120"/>
            <a:ext cx="8693403" cy="6581139"/>
          </a:xfrm>
          <a:prstGeom prst="rect">
            <a:avLst/>
          </a:prstGeom>
        </p:spPr>
        <p:txBody>
          <a:bodyPr anchor="t" rtlCol="false" tIns="0" lIns="0" bIns="0" rIns="0">
            <a:spAutoFit/>
          </a:bodyPr>
          <a:lstStyle/>
          <a:p>
            <a:pPr marL="0" indent="0" lvl="0">
              <a:lnSpc>
                <a:spcPts val="4760"/>
              </a:lnSpc>
              <a:spcBef>
                <a:spcPct val="0"/>
              </a:spcBef>
            </a:pPr>
            <a:r>
              <a:rPr lang="en-US" sz="3400">
                <a:solidFill>
                  <a:srgbClr val="000000"/>
                </a:solidFill>
                <a:latin typeface="Canva Sans 1 Bold"/>
              </a:rPr>
              <a:t>Flyweight pattern is one of the structural   design patterns</a:t>
            </a:r>
            <a:r>
              <a:rPr lang="en-US" sz="3400">
                <a:solidFill>
                  <a:srgbClr val="000000"/>
                </a:solidFill>
                <a:latin typeface="Canva Sans 1 Bold"/>
              </a:rPr>
              <a:t> as this pattern provides ways to decrease object count thus improving application required objects structure. Flyweight pattern is used when we need to create a large number of similar objects (say 105). One important feature of flyweight objects is that they are immutable. This means that they cannot be modified once they have been constructed.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2133581" y="-352693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596194" y="-270738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810141" y="-239470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989743" y="-2036236"/>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116397" y="-164996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260251" y="-121029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381071" y="-766568"/>
            <a:ext cx="3963599" cy="3985594"/>
          </a:xfrm>
          <a:prstGeom prst="line">
            <a:avLst/>
          </a:prstGeom>
          <a:ln cap="flat" w="28575">
            <a:solidFill>
              <a:srgbClr val="8CA9AD"/>
            </a:solidFill>
            <a:prstDash val="solid"/>
            <a:headEnd type="none" len="sm" w="sm"/>
            <a:tailEnd type="none" len="sm" w="sm"/>
          </a:ln>
        </p:spPr>
      </p:sp>
      <p:grpSp>
        <p:nvGrpSpPr>
          <p:cNvPr name="Group 11" id="11"/>
          <p:cNvGrpSpPr/>
          <p:nvPr/>
        </p:nvGrpSpPr>
        <p:grpSpPr>
          <a:xfrm rot="-2700000">
            <a:off x="11386843" y="7201845"/>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7" id="17"/>
          <p:cNvSpPr txBox="true"/>
          <p:nvPr/>
        </p:nvSpPr>
        <p:spPr>
          <a:xfrm rot="0">
            <a:off x="1028700" y="2754705"/>
            <a:ext cx="16713882" cy="2034539"/>
          </a:xfrm>
          <a:prstGeom prst="rect">
            <a:avLst/>
          </a:prstGeom>
        </p:spPr>
        <p:txBody>
          <a:bodyPr anchor="t" rtlCol="false" tIns="0" lIns="0" bIns="0" rIns="0">
            <a:spAutoFit/>
          </a:bodyPr>
          <a:lstStyle/>
          <a:p>
            <a:pPr marL="0" indent="0" lvl="0">
              <a:lnSpc>
                <a:spcPts val="5460"/>
              </a:lnSpc>
              <a:spcBef>
                <a:spcPct val="0"/>
              </a:spcBef>
            </a:pPr>
            <a:r>
              <a:rPr lang="en-US" sz="3900">
                <a:solidFill>
                  <a:srgbClr val="000000"/>
                </a:solidFill>
                <a:latin typeface="Canva Sans 1 Bold"/>
              </a:rPr>
              <a:t> The Flyweight pattern distinguishes between the intrinsic and extrinsic state of an object. The greatest savings in the Flyweight pattern occur when objects use both kinds of state but:</a:t>
            </a:r>
          </a:p>
        </p:txBody>
      </p:sp>
      <p:sp>
        <p:nvSpPr>
          <p:cNvPr name="TextBox 18" id="18"/>
          <p:cNvSpPr txBox="true"/>
          <p:nvPr/>
        </p:nvSpPr>
        <p:spPr>
          <a:xfrm rot="0">
            <a:off x="1901145" y="5408369"/>
            <a:ext cx="7242855" cy="1348740"/>
          </a:xfrm>
          <a:prstGeom prst="rect">
            <a:avLst/>
          </a:prstGeom>
        </p:spPr>
        <p:txBody>
          <a:bodyPr anchor="t" rtlCol="false" tIns="0" lIns="0" bIns="0" rIns="0">
            <a:spAutoFit/>
          </a:bodyPr>
          <a:lstStyle/>
          <a:p>
            <a:pPr marL="842007" indent="-421003" lvl="1">
              <a:lnSpc>
                <a:spcPts val="5459"/>
              </a:lnSpc>
              <a:buFont typeface="Arial"/>
              <a:buChar char="•"/>
            </a:pPr>
            <a:r>
              <a:rPr lang="en-US" sz="3899">
                <a:solidFill>
                  <a:srgbClr val="000000"/>
                </a:solidFill>
                <a:latin typeface="Canva Sans 1"/>
              </a:rPr>
              <a:t>1. Intrinsic state</a:t>
            </a:r>
          </a:p>
          <a:p>
            <a:pPr marL="842007" indent="-421003" lvl="1">
              <a:lnSpc>
                <a:spcPts val="5459"/>
              </a:lnSpc>
              <a:buFont typeface="Arial"/>
              <a:buChar char="•"/>
            </a:pPr>
            <a:r>
              <a:rPr lang="en-US" sz="3899">
                <a:solidFill>
                  <a:srgbClr val="000000"/>
                </a:solidFill>
                <a:latin typeface="Canva Sans 1"/>
              </a:rPr>
              <a:t>2. Extrinsic state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376391" y="-3093321"/>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8" id="8" descr="Geometric Quarter Circle Shape"/>
          <p:cNvSpPr/>
          <p:nvPr/>
        </p:nvSpPr>
        <p:spPr>
          <a:xfrm flipH="false" flipV="false" rot="5400000">
            <a:off x="16769668" y="-5188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descr="Geometric Quarter Circle Shape"/>
          <p:cNvSpPr/>
          <p:nvPr/>
        </p:nvSpPr>
        <p:spPr>
          <a:xfrm flipH="false" flipV="false" rot="-10800000">
            <a:off x="17853477" y="56499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descr="Geometric Quarter Circle Shape"/>
          <p:cNvSpPr/>
          <p:nvPr/>
        </p:nvSpPr>
        <p:spPr>
          <a:xfrm flipH="true" flipV="true" rot="-10800000">
            <a:off x="14503800" y="-5188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5400000">
            <a:off x="6572250" y="-6572250"/>
            <a:ext cx="5143500" cy="18288000"/>
            <a:chOff x="0" y="0"/>
            <a:chExt cx="1354667" cy="4816593"/>
          </a:xfrm>
        </p:grpSpPr>
        <p:sp>
          <p:nvSpPr>
            <p:cNvPr name="Freeform 12" id="12"/>
            <p:cNvSpPr/>
            <p:nvPr/>
          </p:nvSpPr>
          <p:spPr>
            <a:xfrm flipH="false" flipV="false" rot="0">
              <a:off x="0" y="0"/>
              <a:ext cx="1354667" cy="4816592"/>
            </a:xfrm>
            <a:custGeom>
              <a:avLst/>
              <a:gdLst/>
              <a:ahLst/>
              <a:cxnLst/>
              <a:rect r="r" b="b" t="t" l="l"/>
              <a:pathLst>
                <a:path h="4816592" w="1354667">
                  <a:moveTo>
                    <a:pt x="0" y="0"/>
                  </a:moveTo>
                  <a:lnTo>
                    <a:pt x="1354667" y="0"/>
                  </a:lnTo>
                  <a:lnTo>
                    <a:pt x="1354667" y="4816592"/>
                  </a:lnTo>
                  <a:lnTo>
                    <a:pt x="0" y="4816592"/>
                  </a:lnTo>
                  <a:close/>
                </a:path>
              </a:pathLst>
            </a:custGeom>
            <a:solidFill>
              <a:srgbClr val="48CFAE"/>
            </a:solidFill>
          </p:spPr>
        </p:sp>
        <p:sp>
          <p:nvSpPr>
            <p:cNvPr name="TextBox 13" id="13"/>
            <p:cNvSpPr txBox="true"/>
            <p:nvPr/>
          </p:nvSpPr>
          <p:spPr>
            <a:xfrm>
              <a:off x="0" y="-66675"/>
              <a:ext cx="1354667" cy="4883268"/>
            </a:xfrm>
            <a:prstGeom prst="rect">
              <a:avLst/>
            </a:prstGeom>
          </p:spPr>
          <p:txBody>
            <a:bodyPr anchor="ctr" rtlCol="false" tIns="50800" lIns="50800" bIns="50800" rIns="50800"/>
            <a:lstStyle/>
            <a:p>
              <a:pPr algn="ctr">
                <a:lnSpc>
                  <a:spcPts val="3150"/>
                </a:lnSpc>
              </a:pPr>
            </a:p>
          </p:txBody>
        </p:sp>
      </p:grpSp>
      <p:sp>
        <p:nvSpPr>
          <p:cNvPr name="TextBox 14" id="14"/>
          <p:cNvSpPr txBox="true"/>
          <p:nvPr/>
        </p:nvSpPr>
        <p:spPr>
          <a:xfrm rot="0">
            <a:off x="1384300" y="2026240"/>
            <a:ext cx="16469177" cy="1195795"/>
          </a:xfrm>
          <a:prstGeom prst="rect">
            <a:avLst/>
          </a:prstGeom>
        </p:spPr>
        <p:txBody>
          <a:bodyPr anchor="t" rtlCol="false" tIns="0" lIns="0" bIns="0" rIns="0">
            <a:spAutoFit/>
          </a:bodyPr>
          <a:lstStyle/>
          <a:p>
            <a:pPr marL="0" indent="0" lvl="0">
              <a:lnSpc>
                <a:spcPts val="4599"/>
              </a:lnSpc>
              <a:spcBef>
                <a:spcPct val="0"/>
              </a:spcBef>
            </a:pPr>
            <a:r>
              <a:rPr lang="en-US" sz="4742">
                <a:solidFill>
                  <a:srgbClr val="545454"/>
                </a:solidFill>
                <a:latin typeface="Kollektif Bold"/>
              </a:rPr>
              <a:t>INTRINSIC STATE : CAN BE SHARED ON A WIDE SCALE, MINIMIZING STORAGE REQUIREMENTS. </a:t>
            </a:r>
          </a:p>
        </p:txBody>
      </p:sp>
      <p:grpSp>
        <p:nvGrpSpPr>
          <p:cNvPr name="Group 15" id="15"/>
          <p:cNvGrpSpPr/>
          <p:nvPr/>
        </p:nvGrpSpPr>
        <p:grpSpPr>
          <a:xfrm rot="0">
            <a:off x="-273107" y="5143500"/>
            <a:ext cx="18561107" cy="5143500"/>
            <a:chOff x="0" y="0"/>
            <a:chExt cx="4888522" cy="1354667"/>
          </a:xfrm>
        </p:grpSpPr>
        <p:sp>
          <p:nvSpPr>
            <p:cNvPr name="Freeform 16" id="16"/>
            <p:cNvSpPr/>
            <p:nvPr/>
          </p:nvSpPr>
          <p:spPr>
            <a:xfrm flipH="false" flipV="false" rot="0">
              <a:off x="0" y="0"/>
              <a:ext cx="4888522" cy="1354667"/>
            </a:xfrm>
            <a:custGeom>
              <a:avLst/>
              <a:gdLst/>
              <a:ahLst/>
              <a:cxnLst/>
              <a:rect r="r" b="b" t="t" l="l"/>
              <a:pathLst>
                <a:path h="1354667" w="4888522">
                  <a:moveTo>
                    <a:pt x="0" y="0"/>
                  </a:moveTo>
                  <a:lnTo>
                    <a:pt x="4888522" y="0"/>
                  </a:lnTo>
                  <a:lnTo>
                    <a:pt x="4888522" y="1354667"/>
                  </a:lnTo>
                  <a:lnTo>
                    <a:pt x="0" y="1354667"/>
                  </a:lnTo>
                  <a:close/>
                </a:path>
              </a:pathLst>
            </a:custGeom>
            <a:solidFill>
              <a:srgbClr val="227C9D"/>
            </a:solidFill>
          </p:spPr>
        </p:sp>
        <p:sp>
          <p:nvSpPr>
            <p:cNvPr name="TextBox 17" id="17"/>
            <p:cNvSpPr txBox="true"/>
            <p:nvPr/>
          </p:nvSpPr>
          <p:spPr>
            <a:xfrm>
              <a:off x="0" y="-66675"/>
              <a:ext cx="4888522" cy="1421342"/>
            </a:xfrm>
            <a:prstGeom prst="rect">
              <a:avLst/>
            </a:prstGeom>
          </p:spPr>
          <p:txBody>
            <a:bodyPr anchor="ctr" rtlCol="false" tIns="50800" lIns="50800" bIns="50800" rIns="50800"/>
            <a:lstStyle/>
            <a:p>
              <a:pPr algn="ctr">
                <a:lnSpc>
                  <a:spcPts val="3150"/>
                </a:lnSpc>
              </a:pPr>
            </a:p>
          </p:txBody>
        </p:sp>
      </p:grpSp>
      <p:sp>
        <p:nvSpPr>
          <p:cNvPr name="AutoShape 18" id="18"/>
          <p:cNvSpPr/>
          <p:nvPr/>
        </p:nvSpPr>
        <p:spPr>
          <a:xfrm flipV="true">
            <a:off x="0" y="4696825"/>
            <a:ext cx="18287961" cy="19050"/>
          </a:xfrm>
          <a:prstGeom prst="line">
            <a:avLst/>
          </a:prstGeom>
          <a:ln cap="flat" w="38100">
            <a:solidFill>
              <a:srgbClr val="227C9D"/>
            </a:solidFill>
            <a:prstDash val="solid"/>
            <a:headEnd type="none" len="sm" w="sm"/>
            <a:tailEnd type="none" len="sm" w="sm"/>
          </a:ln>
        </p:spPr>
      </p:sp>
      <p:sp>
        <p:nvSpPr>
          <p:cNvPr name="TextBox 19" id="19"/>
          <p:cNvSpPr txBox="true"/>
          <p:nvPr/>
        </p:nvSpPr>
        <p:spPr>
          <a:xfrm rot="0">
            <a:off x="1384300" y="7169740"/>
            <a:ext cx="16469177" cy="1195795"/>
          </a:xfrm>
          <a:prstGeom prst="rect">
            <a:avLst/>
          </a:prstGeom>
        </p:spPr>
        <p:txBody>
          <a:bodyPr anchor="t" rtlCol="false" tIns="0" lIns="0" bIns="0" rIns="0">
            <a:spAutoFit/>
          </a:bodyPr>
          <a:lstStyle/>
          <a:p>
            <a:pPr marL="0" indent="0" lvl="0">
              <a:lnSpc>
                <a:spcPts val="4599"/>
              </a:lnSpc>
              <a:spcBef>
                <a:spcPct val="0"/>
              </a:spcBef>
            </a:pPr>
            <a:r>
              <a:rPr lang="en-US" sz="4742">
                <a:solidFill>
                  <a:srgbClr val="FFCB77"/>
                </a:solidFill>
                <a:latin typeface="Kollektif Bold"/>
              </a:rPr>
              <a:t>EXTRINSIC STATE : CAN BE COMPUTED ON THE FLY, TRADING COMPUTATION FOR STORAGE.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4445531" y="698343"/>
            <a:ext cx="12866041" cy="2701925"/>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WHY DO WE CARE FOR NUMBER OF OBJECTS IN OUR PROGRAM?</a:t>
            </a:r>
          </a:p>
        </p:txBody>
      </p:sp>
      <p:sp>
        <p:nvSpPr>
          <p:cNvPr name="TextBox 11" id="11"/>
          <p:cNvSpPr txBox="true"/>
          <p:nvPr/>
        </p:nvSpPr>
        <p:spPr>
          <a:xfrm rot="0">
            <a:off x="3863654" y="3967580"/>
            <a:ext cx="11723954" cy="3105150"/>
          </a:xfrm>
          <a:prstGeom prst="rect">
            <a:avLst/>
          </a:prstGeom>
        </p:spPr>
        <p:txBody>
          <a:bodyPr anchor="t" rtlCol="false" tIns="0" lIns="0" bIns="0" rIns="0">
            <a:spAutoFit/>
          </a:bodyPr>
          <a:lstStyle/>
          <a:p>
            <a:pPr marL="885184" indent="-442592" lvl="1">
              <a:lnSpc>
                <a:spcPts val="4919"/>
              </a:lnSpc>
              <a:buFont typeface="Arial"/>
              <a:buChar char="•"/>
            </a:pPr>
            <a:r>
              <a:rPr lang="en-US" sz="4099">
                <a:solidFill>
                  <a:srgbClr val="545454"/>
                </a:solidFill>
                <a:latin typeface="DM Sans Bold"/>
              </a:rPr>
              <a:t>Memory Usage Reduction.</a:t>
            </a:r>
          </a:p>
          <a:p>
            <a:pPr marL="885184" indent="-442592" lvl="1">
              <a:lnSpc>
                <a:spcPts val="4919"/>
              </a:lnSpc>
              <a:buFont typeface="Arial"/>
              <a:buChar char="•"/>
            </a:pPr>
            <a:r>
              <a:rPr lang="en-US" sz="4099">
                <a:solidFill>
                  <a:srgbClr val="545454"/>
                </a:solidFill>
                <a:latin typeface="DM Sans Bold"/>
              </a:rPr>
              <a:t>Avoiding Memory Errors.</a:t>
            </a:r>
          </a:p>
          <a:p>
            <a:pPr marL="885184" indent="-442592" lvl="1">
              <a:lnSpc>
                <a:spcPts val="4919"/>
              </a:lnSpc>
              <a:buFont typeface="Arial"/>
              <a:buChar char="•"/>
            </a:pPr>
            <a:r>
              <a:rPr lang="en-US" sz="4099">
                <a:solidFill>
                  <a:srgbClr val="545454"/>
                </a:solidFill>
                <a:latin typeface="DM Sans Bold"/>
              </a:rPr>
              <a:t>Resource Management:</a:t>
            </a:r>
          </a:p>
          <a:p>
            <a:pPr marL="885184" indent="-442592" lvl="1">
              <a:lnSpc>
                <a:spcPts val="4919"/>
              </a:lnSpc>
              <a:buFont typeface="Arial"/>
              <a:buChar char="•"/>
            </a:pPr>
            <a:r>
              <a:rPr lang="en-US" sz="4099">
                <a:solidFill>
                  <a:srgbClr val="545454"/>
                </a:solidFill>
                <a:latin typeface="DM Sans Bold"/>
              </a:rPr>
              <a:t>Garbage Collection Overhead Reduction.</a:t>
            </a:r>
          </a:p>
          <a:p>
            <a:pPr algn="l" marL="885184" indent="-442592" lvl="1">
              <a:lnSpc>
                <a:spcPts val="4919"/>
              </a:lnSpc>
              <a:buFont typeface="Arial"/>
              <a:buChar char="•"/>
            </a:pPr>
            <a:r>
              <a:rPr lang="en-US" sz="4099">
                <a:solidFill>
                  <a:srgbClr val="545454"/>
                </a:solidFill>
                <a:latin typeface="DM Sans Bold"/>
              </a:rPr>
              <a:t>Maintainability and Readability.</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5400000">
            <a:off x="16769668" y="-5188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10800000">
            <a:off x="17853477" y="56499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true" flipV="true" rot="-10800000">
            <a:off x="16769668" y="564993"/>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true" flipV="true" rot="-10800000">
            <a:off x="14503800" y="-5188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9" id="29"/>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0" id="30"/>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1" id="31"/>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2" id="32"/>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3" id="33"/>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4" id="34"/>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133581" y="-352693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1386843" y="720184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0">
            <a:off x="366139" y="1237930"/>
            <a:ext cx="13425421" cy="8229600"/>
          </a:xfrm>
          <a:custGeom>
            <a:avLst/>
            <a:gdLst/>
            <a:ahLst/>
            <a:cxnLst/>
            <a:rect r="r" b="b" t="t" l="l"/>
            <a:pathLst>
              <a:path h="8229600" w="13425421">
                <a:moveTo>
                  <a:pt x="0" y="0"/>
                </a:moveTo>
                <a:lnTo>
                  <a:pt x="13425421" y="0"/>
                </a:lnTo>
                <a:lnTo>
                  <a:pt x="13425421" y="8229600"/>
                </a:lnTo>
                <a:lnTo>
                  <a:pt x="0" y="8229600"/>
                </a:lnTo>
                <a:lnTo>
                  <a:pt x="0" y="0"/>
                </a:lnTo>
                <a:close/>
              </a:path>
            </a:pathLst>
          </a:custGeom>
          <a:blipFill>
            <a:blip r:embed="rId3"/>
            <a:stretch>
              <a:fillRect l="0" t="-457" r="0" b="-457"/>
            </a:stretch>
          </a:blipFill>
        </p:spPr>
      </p:sp>
      <p:sp>
        <p:nvSpPr>
          <p:cNvPr name="TextBox 9" id="9"/>
          <p:cNvSpPr txBox="true"/>
          <p:nvPr/>
        </p:nvSpPr>
        <p:spPr>
          <a:xfrm rot="0">
            <a:off x="12934108" y="1714180"/>
            <a:ext cx="4948558" cy="3638550"/>
          </a:xfrm>
          <a:prstGeom prst="rect">
            <a:avLst/>
          </a:prstGeom>
        </p:spPr>
        <p:txBody>
          <a:bodyPr anchor="t" rtlCol="false" tIns="0" lIns="0" bIns="0" rIns="0">
            <a:spAutoFit/>
          </a:bodyPr>
          <a:lstStyle/>
          <a:p>
            <a:pPr marL="0" indent="0" lvl="0">
              <a:lnSpc>
                <a:spcPts val="9569"/>
              </a:lnSpc>
            </a:pPr>
            <a:r>
              <a:rPr lang="en-US" sz="7974">
                <a:solidFill>
                  <a:srgbClr val="000000"/>
                </a:solidFill>
                <a:latin typeface="Kollektif Bold"/>
              </a:rPr>
              <a:t>UML CLASS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descr="Geometric Quarter Circle Shape"/>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Geometric Quarter Circle Shape"/>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descr="Geometric Quarter Circle Shape"/>
          <p:cNvSpPr/>
          <p:nvPr/>
        </p:nvSpPr>
        <p:spPr>
          <a:xfrm flipH="false" flipV="false" rot="-10800000">
            <a:off x="1093334"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Geometric Quarter Circle Shape"/>
          <p:cNvSpPr/>
          <p:nvPr/>
        </p:nvSpPr>
        <p:spPr>
          <a:xfrm flipH="true" flipV="true" rot="-10800000">
            <a:off x="9525"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2700000">
            <a:off x="14381224" y="7574679"/>
            <a:ext cx="7415398" cy="3565095"/>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8" id="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9" id="9" descr="Geometric Quarter Circle Shape"/>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descr="Geometric Quarter Circle Shape"/>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306261" y="1629773"/>
            <a:ext cx="6957566" cy="1566544"/>
          </a:xfrm>
          <a:prstGeom prst="rect">
            <a:avLst/>
          </a:prstGeom>
        </p:spPr>
        <p:txBody>
          <a:bodyPr anchor="t" rtlCol="false" tIns="0" lIns="0" bIns="0" rIns="0">
            <a:spAutoFit/>
          </a:bodyPr>
          <a:lstStyle/>
          <a:p>
            <a:pPr algn="ctr">
              <a:lnSpc>
                <a:spcPts val="12880"/>
              </a:lnSpc>
            </a:pPr>
            <a:r>
              <a:rPr lang="en-US" sz="9200">
                <a:solidFill>
                  <a:srgbClr val="545454"/>
                </a:solidFill>
                <a:latin typeface="Canva Sans 1 Bold"/>
              </a:rPr>
              <a:t>Participants</a:t>
            </a:r>
          </a:p>
        </p:txBody>
      </p:sp>
      <p:sp>
        <p:nvSpPr>
          <p:cNvPr name="TextBox 12" id="12"/>
          <p:cNvSpPr txBox="true"/>
          <p:nvPr/>
        </p:nvSpPr>
        <p:spPr>
          <a:xfrm rot="0">
            <a:off x="1306261" y="3615418"/>
            <a:ext cx="15280560" cy="3223135"/>
          </a:xfrm>
          <a:prstGeom prst="rect">
            <a:avLst/>
          </a:prstGeom>
        </p:spPr>
        <p:txBody>
          <a:bodyPr anchor="t" rtlCol="false" tIns="0" lIns="0" bIns="0" rIns="0">
            <a:spAutoFit/>
          </a:bodyPr>
          <a:lstStyle/>
          <a:p>
            <a:pPr algn="just" marL="798144" indent="-399072" lvl="1">
              <a:lnSpc>
                <a:spcPts val="5175"/>
              </a:lnSpc>
              <a:buFont typeface="Arial"/>
              <a:buChar char="•"/>
            </a:pPr>
            <a:r>
              <a:rPr lang="en-US" sz="3696">
                <a:solidFill>
                  <a:srgbClr val="000000"/>
                </a:solidFill>
                <a:latin typeface="Canva Sans 1 Bold"/>
              </a:rPr>
              <a:t>Flyweight  (Character)</a:t>
            </a:r>
          </a:p>
          <a:p>
            <a:pPr algn="just" marL="798144" indent="-399072" lvl="1">
              <a:lnSpc>
                <a:spcPts val="5175"/>
              </a:lnSpc>
              <a:buFont typeface="Arial"/>
              <a:buChar char="•"/>
            </a:pPr>
            <a:r>
              <a:rPr lang="en-US" sz="3696">
                <a:solidFill>
                  <a:srgbClr val="000000"/>
                </a:solidFill>
                <a:latin typeface="Canva Sans 1 Bold"/>
              </a:rPr>
              <a:t>ConcreteFlyweight   (Character</a:t>
            </a:r>
            <a:r>
              <a:rPr lang="en-US" sz="3696" strike="noStrike" u="none">
                <a:solidFill>
                  <a:srgbClr val="000000"/>
                </a:solidFill>
                <a:latin typeface="Canva Sans 1 Bold"/>
              </a:rPr>
              <a:t>A, CharacterB, ..., CharacterZ)</a:t>
            </a:r>
          </a:p>
          <a:p>
            <a:pPr algn="just" marL="798144" indent="-399072" lvl="1">
              <a:lnSpc>
                <a:spcPts val="5175"/>
              </a:lnSpc>
              <a:buFont typeface="Arial"/>
              <a:buChar char="•"/>
            </a:pPr>
            <a:r>
              <a:rPr lang="en-US" sz="3696" strike="noStrike" u="none">
                <a:solidFill>
                  <a:srgbClr val="000000"/>
                </a:solidFill>
                <a:latin typeface="Canva Sans 1 Bold"/>
              </a:rPr>
              <a:t>UnsharedConcreteFlyweight   ( not used )</a:t>
            </a:r>
          </a:p>
          <a:p>
            <a:pPr algn="just" marL="798144" indent="-399072" lvl="1">
              <a:lnSpc>
                <a:spcPts val="5175"/>
              </a:lnSpc>
              <a:buFont typeface="Arial"/>
              <a:buChar char="•"/>
            </a:pPr>
            <a:r>
              <a:rPr lang="en-US" sz="3696" strike="noStrike" u="none">
                <a:solidFill>
                  <a:srgbClr val="000000"/>
                </a:solidFill>
                <a:latin typeface="Canva Sans 1 Bold"/>
              </a:rPr>
              <a:t>FlyweightFactory   (CharacterFactory)</a:t>
            </a:r>
          </a:p>
          <a:p>
            <a:pPr algn="just" marL="798144" indent="-399072" lvl="1">
              <a:lnSpc>
                <a:spcPts val="5175"/>
              </a:lnSpc>
              <a:spcBef>
                <a:spcPct val="0"/>
              </a:spcBef>
              <a:buFont typeface="Arial"/>
              <a:buChar char="•"/>
            </a:pPr>
            <a:r>
              <a:rPr lang="en-US" sz="3696" strike="noStrike" u="none">
                <a:solidFill>
                  <a:srgbClr val="000000"/>
                </a:solidFill>
                <a:latin typeface="Canva Sans 1 Bold"/>
              </a:rPr>
              <a:t>Client   (FlyweightApp)</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8" id="8"/>
          <p:cNvGrpSpPr/>
          <p:nvPr/>
        </p:nvGrpSpPr>
        <p:grpSpPr>
          <a:xfrm rot="2700000">
            <a:off x="-2759616" y="7703913"/>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1053777" y="6311599"/>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1267724" y="6624275"/>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a:off x="-1447326" y="6982745"/>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a:off x="-1573980" y="7369013"/>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a:off x="-1717834" y="7808690"/>
            <a:ext cx="4347674" cy="4347674"/>
          </a:xfrm>
          <a:prstGeom prst="line">
            <a:avLst/>
          </a:prstGeom>
          <a:ln cap="flat" w="28575">
            <a:solidFill>
              <a:srgbClr val="8CA9AD"/>
            </a:solidFill>
            <a:prstDash val="solid"/>
            <a:headEnd type="none" len="sm" w="sm"/>
            <a:tailEnd type="none" len="sm" w="sm"/>
          </a:ln>
        </p:spPr>
      </p:sp>
      <p:sp>
        <p:nvSpPr>
          <p:cNvPr name="AutoShape 16" id="16"/>
          <p:cNvSpPr/>
          <p:nvPr/>
        </p:nvSpPr>
        <p:spPr>
          <a:xfrm>
            <a:off x="-1838654" y="8252413"/>
            <a:ext cx="3963599" cy="3985594"/>
          </a:xfrm>
          <a:prstGeom prst="line">
            <a:avLst/>
          </a:prstGeom>
          <a:ln cap="flat" w="28575">
            <a:solidFill>
              <a:srgbClr val="8CA9AD"/>
            </a:solidFill>
            <a:prstDash val="solid"/>
            <a:headEnd type="none" len="sm" w="sm"/>
            <a:tailEnd type="none" len="sm" w="sm"/>
          </a:ln>
        </p:spPr>
      </p:sp>
      <p:sp>
        <p:nvSpPr>
          <p:cNvPr name="TextBox 17" id="17"/>
          <p:cNvSpPr txBox="true"/>
          <p:nvPr/>
        </p:nvSpPr>
        <p:spPr>
          <a:xfrm rot="0">
            <a:off x="11178406" y="7791669"/>
            <a:ext cx="2864935" cy="344805"/>
          </a:xfrm>
          <a:prstGeom prst="rect">
            <a:avLst/>
          </a:prstGeom>
        </p:spPr>
        <p:txBody>
          <a:bodyPr anchor="t" rtlCol="false" tIns="0" lIns="0" bIns="0" rIns="0">
            <a:spAutoFit/>
          </a:bodyPr>
          <a:lstStyle/>
          <a:p>
            <a:pPr>
              <a:lnSpc>
                <a:spcPts val="2730"/>
              </a:lnSpc>
            </a:pPr>
            <a:r>
              <a:rPr lang="en-US" sz="2100">
                <a:solidFill>
                  <a:srgbClr val="FFFFFF"/>
                </a:solidFill>
                <a:latin typeface="DM Sans Bold"/>
              </a:rPr>
              <a:t>Lorna Alvarado</a:t>
            </a:r>
          </a:p>
        </p:txBody>
      </p:sp>
      <p:grpSp>
        <p:nvGrpSpPr>
          <p:cNvPr name="Group 18" id="18"/>
          <p:cNvGrpSpPr/>
          <p:nvPr/>
        </p:nvGrpSpPr>
        <p:grpSpPr>
          <a:xfrm rot="0">
            <a:off x="12351536" y="5662154"/>
            <a:ext cx="293282" cy="279535"/>
            <a:chOff x="0" y="0"/>
            <a:chExt cx="812800" cy="774700"/>
          </a:xfrm>
        </p:grpSpPr>
        <p:sp>
          <p:nvSpPr>
            <p:cNvPr name="Freeform 19" id="19"/>
            <p:cNvSpPr/>
            <p:nvPr/>
          </p:nvSpPr>
          <p:spPr>
            <a:xfrm flipH="false" flipV="false" rot="0">
              <a:off x="100414" y="113079"/>
              <a:ext cx="611973" cy="583067"/>
            </a:xfrm>
            <a:custGeom>
              <a:avLst/>
              <a:gdLst/>
              <a:ahLst/>
              <a:cxnLst/>
              <a:rect r="r" b="b" t="t" l="l"/>
              <a:pathLst>
                <a:path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EFEFEF"/>
            </a:solidFill>
          </p:spPr>
        </p:sp>
        <p:sp>
          <p:nvSpPr>
            <p:cNvPr name="TextBox 20" id="20"/>
            <p:cNvSpPr txBox="true"/>
            <p:nvPr/>
          </p:nvSpPr>
          <p:spPr>
            <a:xfrm>
              <a:off x="228600" y="285750"/>
              <a:ext cx="355600" cy="323850"/>
            </a:xfrm>
            <a:prstGeom prst="rect">
              <a:avLst/>
            </a:prstGeom>
          </p:spPr>
          <p:txBody>
            <a:bodyPr anchor="ctr" rtlCol="false" tIns="50800" lIns="50800" bIns="50800" rIns="50800"/>
            <a:lstStyle/>
            <a:p>
              <a:pPr algn="ctr">
                <a:lnSpc>
                  <a:spcPts val="2553"/>
                </a:lnSpc>
              </a:pPr>
            </a:p>
          </p:txBody>
        </p:sp>
      </p:grpSp>
      <p:sp>
        <p:nvSpPr>
          <p:cNvPr name="TextBox 21" id="21"/>
          <p:cNvSpPr txBox="true"/>
          <p:nvPr/>
        </p:nvSpPr>
        <p:spPr>
          <a:xfrm rot="0">
            <a:off x="948083" y="371335"/>
            <a:ext cx="5646093"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1556F"/>
                </a:solidFill>
                <a:latin typeface="Canva Sans 1 Bold"/>
              </a:rPr>
              <a:t>Example:-</a:t>
            </a:r>
          </a:p>
        </p:txBody>
      </p:sp>
      <p:grpSp>
        <p:nvGrpSpPr>
          <p:cNvPr name="Group 22" id="22"/>
          <p:cNvGrpSpPr/>
          <p:nvPr/>
        </p:nvGrpSpPr>
        <p:grpSpPr>
          <a:xfrm rot="0">
            <a:off x="1489255" y="2833229"/>
            <a:ext cx="15309490" cy="2164197"/>
            <a:chOff x="0" y="0"/>
            <a:chExt cx="4032129" cy="569994"/>
          </a:xfrm>
        </p:grpSpPr>
        <p:sp>
          <p:nvSpPr>
            <p:cNvPr name="Freeform 23" id="23"/>
            <p:cNvSpPr/>
            <p:nvPr/>
          </p:nvSpPr>
          <p:spPr>
            <a:xfrm flipH="false" flipV="false" rot="0">
              <a:off x="0" y="0"/>
              <a:ext cx="4032129" cy="569994"/>
            </a:xfrm>
            <a:custGeom>
              <a:avLst/>
              <a:gdLst/>
              <a:ahLst/>
              <a:cxnLst/>
              <a:rect r="r" b="b" t="t" l="l"/>
              <a:pathLst>
                <a:path h="569994" w="4032129">
                  <a:moveTo>
                    <a:pt x="25285" y="0"/>
                  </a:moveTo>
                  <a:lnTo>
                    <a:pt x="4006844" y="0"/>
                  </a:lnTo>
                  <a:cubicBezTo>
                    <a:pt x="4013550" y="0"/>
                    <a:pt x="4019981" y="2664"/>
                    <a:pt x="4024723" y="7406"/>
                  </a:cubicBezTo>
                  <a:cubicBezTo>
                    <a:pt x="4029465" y="12148"/>
                    <a:pt x="4032129" y="18579"/>
                    <a:pt x="4032129" y="25285"/>
                  </a:cubicBezTo>
                  <a:lnTo>
                    <a:pt x="4032129" y="544710"/>
                  </a:lnTo>
                  <a:cubicBezTo>
                    <a:pt x="4032129" y="558674"/>
                    <a:pt x="4020809" y="569994"/>
                    <a:pt x="4006844" y="569994"/>
                  </a:cubicBezTo>
                  <a:lnTo>
                    <a:pt x="25285" y="569994"/>
                  </a:lnTo>
                  <a:cubicBezTo>
                    <a:pt x="11320" y="569994"/>
                    <a:pt x="0" y="558674"/>
                    <a:pt x="0" y="544710"/>
                  </a:cubicBezTo>
                  <a:lnTo>
                    <a:pt x="0" y="25285"/>
                  </a:lnTo>
                  <a:cubicBezTo>
                    <a:pt x="0" y="11320"/>
                    <a:pt x="11320" y="0"/>
                    <a:pt x="25285" y="0"/>
                  </a:cubicBezTo>
                  <a:close/>
                </a:path>
              </a:pathLst>
            </a:custGeom>
            <a:solidFill>
              <a:srgbClr val="48CFAE"/>
            </a:solidFill>
          </p:spPr>
        </p:sp>
        <p:sp>
          <p:nvSpPr>
            <p:cNvPr name="TextBox 24" id="24"/>
            <p:cNvSpPr txBox="true"/>
            <p:nvPr/>
          </p:nvSpPr>
          <p:spPr>
            <a:xfrm>
              <a:off x="0" y="-38100"/>
              <a:ext cx="4032129" cy="608094"/>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1489255" y="5900647"/>
            <a:ext cx="15309490" cy="2164197"/>
            <a:chOff x="0" y="0"/>
            <a:chExt cx="4032129" cy="569994"/>
          </a:xfrm>
        </p:grpSpPr>
        <p:sp>
          <p:nvSpPr>
            <p:cNvPr name="Freeform 26" id="26"/>
            <p:cNvSpPr/>
            <p:nvPr/>
          </p:nvSpPr>
          <p:spPr>
            <a:xfrm flipH="false" flipV="false" rot="0">
              <a:off x="0" y="0"/>
              <a:ext cx="4032129" cy="569994"/>
            </a:xfrm>
            <a:custGeom>
              <a:avLst/>
              <a:gdLst/>
              <a:ahLst/>
              <a:cxnLst/>
              <a:rect r="r" b="b" t="t" l="l"/>
              <a:pathLst>
                <a:path h="569994" w="4032129">
                  <a:moveTo>
                    <a:pt x="25285" y="0"/>
                  </a:moveTo>
                  <a:lnTo>
                    <a:pt x="4006844" y="0"/>
                  </a:lnTo>
                  <a:cubicBezTo>
                    <a:pt x="4013550" y="0"/>
                    <a:pt x="4019981" y="2664"/>
                    <a:pt x="4024723" y="7406"/>
                  </a:cubicBezTo>
                  <a:cubicBezTo>
                    <a:pt x="4029465" y="12148"/>
                    <a:pt x="4032129" y="18579"/>
                    <a:pt x="4032129" y="25285"/>
                  </a:cubicBezTo>
                  <a:lnTo>
                    <a:pt x="4032129" y="544710"/>
                  </a:lnTo>
                  <a:cubicBezTo>
                    <a:pt x="4032129" y="558674"/>
                    <a:pt x="4020809" y="569994"/>
                    <a:pt x="4006844" y="569994"/>
                  </a:cubicBezTo>
                  <a:lnTo>
                    <a:pt x="25285" y="569994"/>
                  </a:lnTo>
                  <a:cubicBezTo>
                    <a:pt x="11320" y="569994"/>
                    <a:pt x="0" y="558674"/>
                    <a:pt x="0" y="544710"/>
                  </a:cubicBezTo>
                  <a:lnTo>
                    <a:pt x="0" y="25285"/>
                  </a:lnTo>
                  <a:cubicBezTo>
                    <a:pt x="0" y="11320"/>
                    <a:pt x="11320" y="0"/>
                    <a:pt x="25285" y="0"/>
                  </a:cubicBezTo>
                  <a:close/>
                </a:path>
              </a:pathLst>
            </a:custGeom>
            <a:solidFill>
              <a:srgbClr val="48CFAE"/>
            </a:solidFill>
          </p:spPr>
        </p:sp>
        <p:sp>
          <p:nvSpPr>
            <p:cNvPr name="TextBox 27" id="27"/>
            <p:cNvSpPr txBox="true"/>
            <p:nvPr/>
          </p:nvSpPr>
          <p:spPr>
            <a:xfrm>
              <a:off x="0" y="-38100"/>
              <a:ext cx="4032129" cy="608094"/>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489255" y="3538832"/>
            <a:ext cx="1530949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1 Bold"/>
              </a:rPr>
              <a:t>1.Game Example</a:t>
            </a:r>
          </a:p>
        </p:txBody>
      </p:sp>
      <p:sp>
        <p:nvSpPr>
          <p:cNvPr name="TextBox 29" id="29"/>
          <p:cNvSpPr txBox="true"/>
          <p:nvPr/>
        </p:nvSpPr>
        <p:spPr>
          <a:xfrm rot="0">
            <a:off x="1489255" y="6513189"/>
            <a:ext cx="1530949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1 Bold"/>
              </a:rPr>
              <a:t>2.Real World Example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DAGAvuzn-pQ</dc:identifier>
  <dcterms:modified xsi:type="dcterms:W3CDTF">2011-08-01T06:04:30Z</dcterms:modified>
  <cp:revision>1</cp:revision>
  <dc:title>Colorful Modern Business Infographic Presentation</dc:title>
</cp:coreProperties>
</file>