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STKaiti" panose="02010600040101010101" pitchFamily="2" charset="-122"/>
      <p:regular r:id="rId24"/>
    </p:embeddedFont>
    <p:embeddedFont>
      <p:font typeface="Antonio Ultra-Bold Italics" panose="020B0604020202020204" charset="0"/>
      <p:regular r:id="rId25"/>
    </p:embeddedFont>
    <p:embeddedFont>
      <p:font typeface="Be Vietnam" panose="020B0604020202020204" charset="0"/>
      <p:regular r:id="rId26"/>
    </p:embeddedFont>
    <p:embeddedFont>
      <p:font typeface="Be Vietnam Ultra-Bold" panose="020B0604020202020204" charset="0"/>
      <p:regular r:id="rId27"/>
    </p:embeddedFont>
    <p:embeddedFont>
      <p:font typeface="Clear Sans" panose="020B0604020202020204" charset="0"/>
      <p:regular r:id="rId28"/>
    </p:embeddedFont>
    <p:embeddedFont>
      <p:font typeface="Clear Sans Medium" panose="020B0604020202020204" charset="0"/>
      <p:regular r:id="rId29"/>
    </p:embeddedFont>
    <p:embeddedFont>
      <p:font typeface="Droid Arabic Naskh Bold" panose="020B0604020202020204" charset="0"/>
      <p:regular r:id="rId30"/>
    </p:embeddedFont>
    <p:embeddedFont>
      <p:font typeface="Fira Sans" panose="020B0503050000020004" pitchFamily="34" charset="0"/>
      <p:regular r:id="rId31"/>
    </p:embeddedFont>
    <p:embeddedFont>
      <p:font typeface="Fira Sans Bold" panose="020B0803050000020004" charset="0"/>
      <p:regular r:id="rId32"/>
    </p:embeddedFont>
    <p:embeddedFont>
      <p:font typeface="Fira Sans Light" panose="020B0403050000020004" pitchFamily="34" charset="0"/>
      <p:regular r:id="rId33"/>
    </p:embeddedFont>
    <p:embeddedFont>
      <p:font typeface="Fira Sans Medium" panose="020B0603050000020004" pitchFamily="34" charset="0"/>
      <p:regular r:id="rId34"/>
    </p:embeddedFont>
    <p:embeddedFont>
      <p:font typeface="Hammersmith One" panose="02010703030501060504" pitchFamily="2"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79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hyperlink" Target="https://docs.google.com/document/d/1udC1skGA-Duf71kmfy9h72jZFmhzLPdn/edit"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docs.google.com/document/d/1kbechjti4L1h-BhRT9TFH3uYua4efeU6/edit"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hyperlink" Target="https://youtu.be/K78dCxrKDnQ"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hyperlink" Target="https://youtu.be/eSwmCe1R4bg"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10" Type="http://schemas.openxmlformats.org/officeDocument/2006/relationships/hyperlink" Target="https://docs.google.com/document/d/1o5_5C6hacmFBcUwpU9-YiP20S2Jnj2jLcgCZR9ewMZ0/edit?usp=sharing" TargetMode="External"/><Relationship Id="rId4" Type="http://schemas.openxmlformats.org/officeDocument/2006/relationships/image" Target="../media/image9.png"/><Relationship Id="rId9"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docs.google.com/document/d/1kQ9ohtkD490B3tQVtJ1ch1SR4hE4YmaZ/edit"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hyperlink" Target="https://docs.google.com/document/d/1lspVmXxXJGOcb_EG5KngMkJTLPplG_7OQK26NMFuvbk/edit?usp=sharing"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hyperlink" Target="https://docs.google.com/document/d/1kxyOXdQnZDnbx88EMhaNPfmFHuX8LKod/edit"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docs.google.com/document/d/1kbechjti4L1h-BhRT9TFH3uYua4efeU6/edit" TargetMode="External"/><Relationship Id="rId3" Type="http://schemas.openxmlformats.org/officeDocument/2006/relationships/hyperlink" Target="https://docs.google.com/document/d/1o5_5C6hacmFBcUwpU9-YiP20S2Jnj2jLcgCZR9ewMZ0/edit?usp=sharing" TargetMode="External"/><Relationship Id="rId7" Type="http://schemas.openxmlformats.org/officeDocument/2006/relationships/hyperlink" Target="https://youtu.be/K78dCxrKDnQ" TargetMode="External"/><Relationship Id="rId2" Type="http://schemas.openxmlformats.org/officeDocument/2006/relationships/hyperlink" Target="https://docs.google.com/document/d/1u2Bfm81rrOvs04FVU8khzIiHEU6FaDDjlHjTr-L2ZDE/edit?usp=sharing" TargetMode="External"/><Relationship Id="rId1" Type="http://schemas.openxmlformats.org/officeDocument/2006/relationships/slideLayout" Target="../slideLayouts/slideLayout7.xml"/><Relationship Id="rId6" Type="http://schemas.openxmlformats.org/officeDocument/2006/relationships/hyperlink" Target="https://docs.google.com/document/d/1lspVmXxXJGOcb_EG5KngMkJTLPplG_7OQK26NMFuvbk/edit?usp=sharing" TargetMode="External"/><Relationship Id="rId5" Type="http://schemas.openxmlformats.org/officeDocument/2006/relationships/hyperlink" Target="https://docs.google.com/document/d/1udC1skGA-Duf71kmfy9h72jZFmhzLPdn/edit" TargetMode="External"/><Relationship Id="rId10" Type="http://schemas.openxmlformats.org/officeDocument/2006/relationships/image" Target="../media/image1.png"/><Relationship Id="rId4" Type="http://schemas.openxmlformats.org/officeDocument/2006/relationships/hyperlink" Target="https://docs.google.com/document/d/1kxyOXdQnZDnbx88EMhaNPfmFHuX8LKod/edit" TargetMode="External"/><Relationship Id="rId9" Type="http://schemas.openxmlformats.org/officeDocument/2006/relationships/hyperlink" Target="https://docs.google.com/document/d/1kQ9ohtkD490B3tQVtJ1ch1SR4hE4YmaZ/edi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535568"/>
            <a:ext cx="11307642" cy="5215865"/>
            <a:chOff x="0" y="0"/>
            <a:chExt cx="15076856" cy="6954486"/>
          </a:xfrm>
        </p:grpSpPr>
        <p:sp>
          <p:nvSpPr>
            <p:cNvPr id="3" name="TextBox 3"/>
            <p:cNvSpPr txBox="1"/>
            <p:nvPr/>
          </p:nvSpPr>
          <p:spPr>
            <a:xfrm>
              <a:off x="0" y="-9525"/>
              <a:ext cx="15076856" cy="5838825"/>
            </a:xfrm>
            <a:prstGeom prst="rect">
              <a:avLst/>
            </a:prstGeom>
          </p:spPr>
          <p:txBody>
            <a:bodyPr lIns="0" tIns="0" rIns="0" bIns="0" rtlCol="0" anchor="t">
              <a:spAutoFit/>
            </a:bodyPr>
            <a:lstStyle/>
            <a:p>
              <a:pPr algn="l">
                <a:lnSpc>
                  <a:spcPts val="11520"/>
                </a:lnSpc>
              </a:pPr>
              <a:r>
                <a:rPr lang="en-US" sz="9600" b="1">
                  <a:solidFill>
                    <a:srgbClr val="000000"/>
                  </a:solidFill>
                  <a:latin typeface="Fira Sans Bold"/>
                  <a:ea typeface="Fira Sans Bold"/>
                  <a:cs typeface="Fira Sans Bold"/>
                  <a:sym typeface="Fira Sans Bold"/>
                </a:rPr>
                <a:t>DEPI - Google IT Support Professional</a:t>
              </a:r>
            </a:p>
          </p:txBody>
        </p:sp>
        <p:sp>
          <p:nvSpPr>
            <p:cNvPr id="4" name="TextBox 4"/>
            <p:cNvSpPr txBox="1"/>
            <p:nvPr/>
          </p:nvSpPr>
          <p:spPr>
            <a:xfrm>
              <a:off x="0" y="6149306"/>
              <a:ext cx="15076856" cy="805180"/>
            </a:xfrm>
            <a:prstGeom prst="rect">
              <a:avLst/>
            </a:prstGeom>
          </p:spPr>
          <p:txBody>
            <a:bodyPr lIns="0" tIns="0" rIns="0" bIns="0" rtlCol="0" anchor="t">
              <a:spAutoFit/>
            </a:bodyPr>
            <a:lstStyle/>
            <a:p>
              <a:pPr algn="l">
                <a:lnSpc>
                  <a:spcPts val="5039"/>
                </a:lnSpc>
              </a:pPr>
              <a:r>
                <a:rPr lang="en-US" sz="3599">
                  <a:solidFill>
                    <a:srgbClr val="000000"/>
                  </a:solidFill>
                  <a:latin typeface="Fira Sans Light"/>
                  <a:ea typeface="Fira Sans Light"/>
                  <a:cs typeface="Fira Sans Light"/>
                  <a:sym typeface="Fira Sans Light"/>
                </a:rPr>
                <a:t>By:</a:t>
              </a:r>
            </a:p>
          </p:txBody>
        </p:sp>
      </p:gr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ar-EG"/>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13" name="Group 13"/>
          <p:cNvGrpSpPr/>
          <p:nvPr/>
        </p:nvGrpSpPr>
        <p:grpSpPr>
          <a:xfrm>
            <a:off x="971565" y="688207"/>
            <a:ext cx="4699421" cy="1087247"/>
            <a:chOff x="0" y="0"/>
            <a:chExt cx="6265895" cy="1449663"/>
          </a:xfrm>
        </p:grpSpPr>
        <p:sp>
          <p:nvSpPr>
            <p:cNvPr id="14" name="Freeform 14"/>
            <p:cNvSpPr/>
            <p:nvPr/>
          </p:nvSpPr>
          <p:spPr>
            <a:xfrm>
              <a:off x="0" y="0"/>
              <a:ext cx="1456134" cy="1449663"/>
            </a:xfrm>
            <a:custGeom>
              <a:avLst/>
              <a:gdLst/>
              <a:ahLst/>
              <a:cxnLst/>
              <a:rect l="l" t="t" r="r" b="b"/>
              <a:pathLst>
                <a:path w="1456134" h="1449663">
                  <a:moveTo>
                    <a:pt x="0" y="0"/>
                  </a:moveTo>
                  <a:lnTo>
                    <a:pt x="1456134" y="0"/>
                  </a:lnTo>
                  <a:lnTo>
                    <a:pt x="1456134" y="1449663"/>
                  </a:lnTo>
                  <a:lnTo>
                    <a:pt x="0" y="1449663"/>
                  </a:lnTo>
                  <a:lnTo>
                    <a:pt x="0" y="0"/>
                  </a:lnTo>
                  <a:close/>
                </a:path>
              </a:pathLst>
            </a:custGeom>
            <a:blipFill>
              <a:blip r:embed="rId2"/>
              <a:stretch>
                <a:fillRect/>
              </a:stretch>
            </a:blipFill>
          </p:spPr>
          <p:txBody>
            <a:bodyPr/>
            <a:lstStyle/>
            <a:p>
              <a:endParaRPr lang="ar-EG"/>
            </a:p>
          </p:txBody>
        </p:sp>
        <p:sp>
          <p:nvSpPr>
            <p:cNvPr id="15" name="TextBox 15"/>
            <p:cNvSpPr txBox="1"/>
            <p:nvPr/>
          </p:nvSpPr>
          <p:spPr>
            <a:xfrm>
              <a:off x="1635426" y="506722"/>
              <a:ext cx="4630469" cy="398119"/>
            </a:xfrm>
            <a:prstGeom prst="rect">
              <a:avLst/>
            </a:prstGeom>
          </p:spPr>
          <p:txBody>
            <a:bodyPr lIns="0" tIns="0" rIns="0" bIns="0" rtlCol="0" anchor="t">
              <a:spAutoFit/>
            </a:bodyPr>
            <a:lstStyle/>
            <a:p>
              <a:pPr algn="l">
                <a:lnSpc>
                  <a:spcPts val="2549"/>
                </a:lnSpc>
                <a:spcBef>
                  <a:spcPct val="0"/>
                </a:spcBef>
              </a:pPr>
              <a:r>
                <a:rPr lang="en-US" sz="1820" b="1">
                  <a:solidFill>
                    <a:srgbClr val="000000"/>
                  </a:solidFill>
                  <a:latin typeface="Fira Sans Medium"/>
                  <a:ea typeface="Fira Sans Medium"/>
                  <a:cs typeface="Fira Sans Medium"/>
                  <a:sym typeface="Fira Sans Medium"/>
                </a:rPr>
                <a:t>Digital Egypt Pioneers Initiative</a:t>
              </a:r>
            </a:p>
          </p:txBody>
        </p:sp>
      </p:grpSp>
      <p:sp>
        <p:nvSpPr>
          <p:cNvPr id="16" name="TextBox 16"/>
          <p:cNvSpPr txBox="1"/>
          <p:nvPr/>
        </p:nvSpPr>
        <p:spPr>
          <a:xfrm>
            <a:off x="1517615" y="7442113"/>
            <a:ext cx="5337605" cy="534570"/>
          </a:xfrm>
          <a:prstGeom prst="rect">
            <a:avLst/>
          </a:prstGeom>
        </p:spPr>
        <p:txBody>
          <a:bodyPr lIns="0" tIns="0" rIns="0" bIns="0" rtlCol="0" anchor="t">
            <a:spAutoFit/>
          </a:bodyPr>
          <a:lstStyle/>
          <a:p>
            <a:pPr algn="ctr">
              <a:lnSpc>
                <a:spcPts val="4366"/>
              </a:lnSpc>
            </a:pPr>
            <a:r>
              <a:rPr lang="en-US" sz="3118" b="1" dirty="0" err="1">
                <a:solidFill>
                  <a:srgbClr val="000000"/>
                </a:solidFill>
                <a:latin typeface="STKaiti" panose="020B0503020204020204" pitchFamily="2" charset="-122"/>
                <a:ea typeface="STKaiti" panose="020B0503020204020204" pitchFamily="2" charset="-122"/>
                <a:cs typeface="Droid Arabic Naskh Bold"/>
                <a:sym typeface="Droid Arabic Naskh Bold"/>
              </a:rPr>
              <a:t>Esraa</a:t>
            </a:r>
            <a:r>
              <a:rPr lang="en-US" sz="3118" b="1" dirty="0">
                <a:solidFill>
                  <a:srgbClr val="000000"/>
                </a:solidFill>
                <a:latin typeface="STKaiti" panose="020B0503020204020204" pitchFamily="2" charset="-122"/>
                <a:ea typeface="STKaiti" panose="020B0503020204020204" pitchFamily="2" charset="-122"/>
                <a:cs typeface="Droid Arabic Naskh Bold"/>
                <a:sym typeface="Droid Arabic Naskh Bold"/>
              </a:rPr>
              <a:t> Soliman Mubarak</a:t>
            </a:r>
          </a:p>
        </p:txBody>
      </p:sp>
      <p:sp>
        <p:nvSpPr>
          <p:cNvPr id="17" name="TextBox 17"/>
          <p:cNvSpPr txBox="1"/>
          <p:nvPr/>
        </p:nvSpPr>
        <p:spPr>
          <a:xfrm>
            <a:off x="1723873" y="8477941"/>
            <a:ext cx="5337605" cy="534570"/>
          </a:xfrm>
          <a:prstGeom prst="rect">
            <a:avLst/>
          </a:prstGeom>
        </p:spPr>
        <p:txBody>
          <a:bodyPr lIns="0" tIns="0" rIns="0" bIns="0" rtlCol="0" anchor="t">
            <a:spAutoFit/>
          </a:bodyPr>
          <a:lstStyle/>
          <a:p>
            <a:pPr algn="ctr">
              <a:lnSpc>
                <a:spcPts val="4366"/>
              </a:lnSpc>
            </a:pPr>
            <a:r>
              <a:rPr lang="en-US" sz="3118" b="1" dirty="0">
                <a:solidFill>
                  <a:srgbClr val="000000"/>
                </a:solidFill>
                <a:latin typeface="STKaiti" panose="02010600040101010101" pitchFamily="2" charset="-122"/>
                <a:ea typeface="STKaiti" panose="02010600040101010101" pitchFamily="2" charset="-122"/>
                <a:cs typeface="Droid Arabic Naskh Bold"/>
                <a:sym typeface="Droid Arabic Naskh Bold"/>
              </a:rPr>
              <a:t>Abdullah Fawzi Mohamed</a:t>
            </a:r>
          </a:p>
        </p:txBody>
      </p:sp>
      <p:sp>
        <p:nvSpPr>
          <p:cNvPr id="19" name="TextBox 16">
            <a:extLst>
              <a:ext uri="{FF2B5EF4-FFF2-40B4-BE49-F238E27FC236}">
                <a16:creationId xmlns:a16="http://schemas.microsoft.com/office/drawing/2014/main" id="{514520EF-DB1F-0A5D-2064-40EE97EA8E8F}"/>
              </a:ext>
            </a:extLst>
          </p:cNvPr>
          <p:cNvSpPr txBox="1"/>
          <p:nvPr/>
        </p:nvSpPr>
        <p:spPr>
          <a:xfrm>
            <a:off x="1723874" y="7943371"/>
            <a:ext cx="5337605" cy="534570"/>
          </a:xfrm>
          <a:prstGeom prst="rect">
            <a:avLst/>
          </a:prstGeom>
        </p:spPr>
        <p:txBody>
          <a:bodyPr lIns="0" tIns="0" rIns="0" bIns="0" rtlCol="0" anchor="t">
            <a:spAutoFit/>
          </a:bodyPr>
          <a:lstStyle/>
          <a:p>
            <a:pPr algn="ctr">
              <a:lnSpc>
                <a:spcPts val="4366"/>
              </a:lnSpc>
            </a:pPr>
            <a:r>
              <a:rPr lang="en-US" sz="3118" b="1" dirty="0">
                <a:solidFill>
                  <a:srgbClr val="000000"/>
                </a:solidFill>
                <a:latin typeface="STKaiti" panose="020B0503020204020204" pitchFamily="2" charset="-122"/>
                <a:ea typeface="STKaiti" panose="020B0503020204020204" pitchFamily="2" charset="-122"/>
                <a:cs typeface="Droid Arabic Naskh Bold"/>
                <a:sym typeface="Droid Arabic Naskh Bold"/>
              </a:rPr>
              <a:t>Omnia Mohamed Mansour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217927" y="2431034"/>
            <a:ext cx="14041373" cy="4713501"/>
            <a:chOff x="0" y="0"/>
            <a:chExt cx="18721830" cy="6284668"/>
          </a:xfrm>
        </p:grpSpPr>
        <p:sp>
          <p:nvSpPr>
            <p:cNvPr id="3" name="TextBox 3"/>
            <p:cNvSpPr txBox="1"/>
            <p:nvPr/>
          </p:nvSpPr>
          <p:spPr>
            <a:xfrm>
              <a:off x="0" y="1766642"/>
              <a:ext cx="18721830" cy="4518025"/>
            </a:xfrm>
            <a:prstGeom prst="rect">
              <a:avLst/>
            </a:prstGeom>
          </p:spPr>
          <p:txBody>
            <a:bodyPr lIns="0" tIns="0" rIns="0" bIns="0" rtlCol="0" anchor="t">
              <a:spAutoFit/>
            </a:bodyPr>
            <a:lstStyle/>
            <a:p>
              <a:pPr algn="l">
                <a:lnSpc>
                  <a:spcPts val="4320"/>
                </a:lnSpc>
              </a:pPr>
              <a:endParaRPr/>
            </a:p>
            <a:p>
              <a:pPr algn="l">
                <a:lnSpc>
                  <a:spcPts val="4320"/>
                </a:lnSpc>
              </a:pPr>
              <a:r>
                <a:rPr lang="en-US" sz="3600" b="1">
                  <a:solidFill>
                    <a:srgbClr val="A4E473"/>
                  </a:solidFill>
                  <a:latin typeface="Fira Sans Medium"/>
                  <a:ea typeface="Fira Sans Medium"/>
                  <a:cs typeface="Fira Sans Medium"/>
                  <a:sym typeface="Fira Sans Medium"/>
                </a:rPr>
                <a:t>What we did:</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Implemented Active Directory for centralized user management across the organization.</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Created Organizational Units (OUs) and grouped users by department (IT, Development, Sales, HR) for tailored policy application.</a:t>
              </a:r>
            </a:p>
            <a:p>
              <a:pPr algn="l">
                <a:lnSpc>
                  <a:spcPts val="4320"/>
                </a:lnSpc>
              </a:pPr>
              <a:endParaRPr lang="en-US" sz="2900" b="1">
                <a:solidFill>
                  <a:srgbClr val="F4F4F4"/>
                </a:solidFill>
                <a:latin typeface="Fira Sans Medium"/>
                <a:ea typeface="Fira Sans Medium"/>
                <a:cs typeface="Fira Sans Medium"/>
                <a:sym typeface="Fira Sans Medium"/>
              </a:endParaRPr>
            </a:p>
          </p:txBody>
        </p:sp>
        <p:sp>
          <p:nvSpPr>
            <p:cNvPr id="4" name="TextBox 4"/>
            <p:cNvSpPr txBox="1"/>
            <p:nvPr/>
          </p:nvSpPr>
          <p:spPr>
            <a:xfrm>
              <a:off x="0" y="-9525"/>
              <a:ext cx="18721830" cy="1317625"/>
            </a:xfrm>
            <a:prstGeom prst="rect">
              <a:avLst/>
            </a:prstGeom>
          </p:spPr>
          <p:txBody>
            <a:bodyPr lIns="0" tIns="0" rIns="0" bIns="0" rtlCol="0" anchor="t">
              <a:spAutoFit/>
            </a:bodyPr>
            <a:lstStyle/>
            <a:p>
              <a:pPr algn="l">
                <a:lnSpc>
                  <a:spcPts val="4319"/>
                </a:lnSpc>
              </a:pPr>
              <a:r>
                <a:rPr lang="en-US" sz="3599" b="1" dirty="0">
                  <a:solidFill>
                    <a:srgbClr val="A4E473"/>
                  </a:solidFill>
                  <a:latin typeface="Fira Sans Medium"/>
                  <a:ea typeface="Fira Sans Medium"/>
                  <a:cs typeface="Fira Sans Medium"/>
                  <a:sym typeface="Fira Sans Medium"/>
                </a:rPr>
                <a:t>Benefit:</a:t>
              </a:r>
            </a:p>
            <a:p>
              <a:pPr marL="1252221" lvl="2" indent="-417407" algn="l">
                <a:lnSpc>
                  <a:spcPts val="3480"/>
                </a:lnSpc>
                <a:buFont typeface="Arial"/>
                <a:buChar char="⚬"/>
              </a:pPr>
              <a:r>
                <a:rPr lang="en-US" sz="2900" b="1" dirty="0">
                  <a:solidFill>
                    <a:srgbClr val="F4F4F4"/>
                  </a:solidFill>
                  <a:latin typeface="Fira Sans Medium"/>
                  <a:ea typeface="Fira Sans Medium"/>
                  <a:cs typeface="Fira Sans Medium"/>
                  <a:sym typeface="Fira Sans Medium"/>
                </a:rPr>
                <a:t>Simplifies managing employee access, improving security and efficiency.</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8226468" y="8227172"/>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TextBox 17"/>
          <p:cNvSpPr txBox="1"/>
          <p:nvPr/>
        </p:nvSpPr>
        <p:spPr>
          <a:xfrm>
            <a:off x="1290557" y="971550"/>
            <a:ext cx="15706887" cy="541559"/>
          </a:xfrm>
          <a:prstGeom prst="rect">
            <a:avLst/>
          </a:prstGeom>
        </p:spPr>
        <p:txBody>
          <a:bodyPr lIns="0" tIns="0" rIns="0" bIns="0" rtlCol="0" anchor="t">
            <a:spAutoFit/>
          </a:bodyPr>
          <a:lstStyle/>
          <a:p>
            <a:pPr algn="ctr">
              <a:lnSpc>
                <a:spcPts val="4479"/>
              </a:lnSpc>
            </a:pPr>
            <a:r>
              <a:rPr lang="en-US" sz="3200" b="1" dirty="0">
                <a:solidFill>
                  <a:schemeClr val="bg1"/>
                </a:solidFill>
                <a:latin typeface="Fira Sans Bold"/>
                <a:ea typeface="Fira Sans Bold"/>
                <a:cs typeface="Fira Sans Bold"/>
                <a:sym typeface="Fira Sans Bold"/>
              </a:rPr>
              <a:t>Centralized User Management:</a:t>
            </a:r>
          </a:p>
        </p:txBody>
      </p:sp>
      <p:sp>
        <p:nvSpPr>
          <p:cNvPr id="18" name="TextBox 18"/>
          <p:cNvSpPr txBox="1"/>
          <p:nvPr/>
        </p:nvSpPr>
        <p:spPr>
          <a:xfrm>
            <a:off x="9144000" y="8150972"/>
            <a:ext cx="6740820" cy="1154430"/>
          </a:xfrm>
          <a:prstGeom prst="rect">
            <a:avLst/>
          </a:prstGeom>
        </p:spPr>
        <p:txBody>
          <a:bodyPr lIns="0" tIns="0" rIns="0" bIns="0" rtlCol="0" anchor="t">
            <a:spAutoFit/>
          </a:bodyPr>
          <a:lstStyle/>
          <a:p>
            <a:pPr algn="ctr">
              <a:lnSpc>
                <a:spcPts val="4620"/>
              </a:lnSpc>
            </a:pPr>
            <a:r>
              <a:rPr lang="en-US" sz="3300" b="1" u="sng" dirty="0">
                <a:solidFill>
                  <a:srgbClr val="00A181"/>
                </a:solidFill>
                <a:latin typeface="Fira Sans Medium"/>
                <a:ea typeface="Fira Sans Medium"/>
                <a:cs typeface="Fira Sans Medium"/>
                <a:sym typeface="Fira Sans Medium"/>
                <a:hlinkClick r:id="rId7" tooltip="https://docs.google.com/document/d/1udC1skGA-Duf71kmfy9h72jZFmhzLPdn/edit"/>
              </a:rPr>
              <a:t>Link &amp; Explanation:</a:t>
            </a:r>
          </a:p>
          <a:p>
            <a:pPr algn="ctr">
              <a:lnSpc>
                <a:spcPts val="4620"/>
              </a:lnSpc>
              <a:spcBef>
                <a:spcPct val="0"/>
              </a:spcBef>
            </a:pPr>
            <a:r>
              <a:rPr lang="en-US" sz="3300" b="1" dirty="0">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217927" y="1738865"/>
            <a:ext cx="14041373" cy="5875551"/>
            <a:chOff x="0" y="0"/>
            <a:chExt cx="18721830" cy="7834068"/>
          </a:xfrm>
        </p:grpSpPr>
        <p:sp>
          <p:nvSpPr>
            <p:cNvPr id="3" name="TextBox 3"/>
            <p:cNvSpPr txBox="1"/>
            <p:nvPr/>
          </p:nvSpPr>
          <p:spPr>
            <a:xfrm>
              <a:off x="0" y="4103442"/>
              <a:ext cx="18721830" cy="3730625"/>
            </a:xfrm>
            <a:prstGeom prst="rect">
              <a:avLst/>
            </a:prstGeom>
          </p:spPr>
          <p:txBody>
            <a:bodyPr lIns="0" tIns="0" rIns="0" bIns="0" rtlCol="0" anchor="t">
              <a:spAutoFit/>
            </a:bodyPr>
            <a:lstStyle/>
            <a:p>
              <a:pPr algn="l">
                <a:lnSpc>
                  <a:spcPts val="3960"/>
                </a:lnSpc>
              </a:pPr>
              <a:r>
                <a:rPr lang="en-US" sz="3300" b="1">
                  <a:solidFill>
                    <a:srgbClr val="A4E473"/>
                  </a:solidFill>
                  <a:latin typeface="Fira Sans Medium"/>
                  <a:ea typeface="Fira Sans Medium"/>
                  <a:cs typeface="Fira Sans Medium"/>
                  <a:sym typeface="Fira Sans Medium"/>
                </a:rPr>
                <a:t>What We Did:</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Utilized VMware and KVM to virtualize physical servers, creating multiple virtual machines (VMs) for hosting applications and databases.</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Consolidated several physical servers into fewer high-performance machines running multiple VMs.</a:t>
              </a:r>
            </a:p>
            <a:p>
              <a:pPr algn="l">
                <a:lnSpc>
                  <a:spcPts val="4320"/>
                </a:lnSpc>
              </a:pPr>
              <a:endParaRPr lang="en-US" sz="2900" b="1">
                <a:solidFill>
                  <a:srgbClr val="F4F4F4"/>
                </a:solidFill>
                <a:latin typeface="Fira Sans Medium"/>
                <a:ea typeface="Fira Sans Medium"/>
                <a:cs typeface="Fira Sans Medium"/>
                <a:sym typeface="Fira Sans Medium"/>
              </a:endParaRPr>
            </a:p>
          </p:txBody>
        </p:sp>
        <p:sp>
          <p:nvSpPr>
            <p:cNvPr id="4" name="TextBox 4"/>
            <p:cNvSpPr txBox="1"/>
            <p:nvPr/>
          </p:nvSpPr>
          <p:spPr>
            <a:xfrm>
              <a:off x="0" y="-9525"/>
              <a:ext cx="18721830" cy="3654425"/>
            </a:xfrm>
            <a:prstGeom prst="rect">
              <a:avLst/>
            </a:prstGeom>
          </p:spPr>
          <p:txBody>
            <a:bodyPr lIns="0" tIns="0" rIns="0" bIns="0" rtlCol="0" anchor="t">
              <a:spAutoFit/>
            </a:bodyPr>
            <a:lstStyle/>
            <a:p>
              <a:pPr algn="l">
                <a:lnSpc>
                  <a:spcPts val="4319"/>
                </a:lnSpc>
              </a:pPr>
              <a:r>
                <a:rPr lang="en-US" sz="3599" b="1" dirty="0">
                  <a:solidFill>
                    <a:srgbClr val="A4E473"/>
                  </a:solidFill>
                  <a:latin typeface="Fira Sans Medium"/>
                  <a:ea typeface="Fira Sans Medium"/>
                  <a:cs typeface="Fira Sans Medium"/>
                  <a:sym typeface="Fira Sans Medium"/>
                </a:rPr>
                <a:t>Benefit:</a:t>
              </a:r>
            </a:p>
            <a:p>
              <a:pPr marL="1252221" lvl="2" indent="-417407" algn="l">
                <a:lnSpc>
                  <a:spcPts val="3480"/>
                </a:lnSpc>
                <a:buFont typeface="Arial"/>
                <a:buChar char="⚬"/>
              </a:pPr>
              <a:r>
                <a:rPr lang="en-US" sz="2900" b="1" dirty="0">
                  <a:solidFill>
                    <a:srgbClr val="F4F4F4"/>
                  </a:solidFill>
                  <a:latin typeface="Fira Sans Medium"/>
                  <a:ea typeface="Fira Sans Medium"/>
                  <a:cs typeface="Fira Sans Medium"/>
                  <a:sym typeface="Fira Sans Medium"/>
                </a:rPr>
                <a:t>Cost savings by reducing hardware expenses and enhancing server utilization.</a:t>
              </a:r>
            </a:p>
            <a:p>
              <a:pPr marL="1252221" lvl="2" indent="-417407" algn="l">
                <a:lnSpc>
                  <a:spcPts val="3480"/>
                </a:lnSpc>
                <a:buFont typeface="Arial"/>
                <a:buChar char="⚬"/>
              </a:pPr>
              <a:r>
                <a:rPr lang="en-US" sz="2900" b="1" dirty="0">
                  <a:solidFill>
                    <a:srgbClr val="F4F4F4"/>
                  </a:solidFill>
                  <a:latin typeface="Fira Sans Medium"/>
                  <a:ea typeface="Fira Sans Medium"/>
                  <a:cs typeface="Fira Sans Medium"/>
                  <a:sym typeface="Fira Sans Medium"/>
                </a:rPr>
                <a:t>Scalability to easily add or remove virtual machines as needed.</a:t>
              </a:r>
            </a:p>
            <a:p>
              <a:pPr marL="1252221" lvl="2" indent="-417407" algn="l">
                <a:lnSpc>
                  <a:spcPts val="3480"/>
                </a:lnSpc>
                <a:buFont typeface="Arial"/>
                <a:buChar char="⚬"/>
              </a:pPr>
              <a:r>
                <a:rPr lang="en-US" sz="2900" b="1" dirty="0">
                  <a:solidFill>
                    <a:srgbClr val="F4F4F4"/>
                  </a:solidFill>
                  <a:latin typeface="Fira Sans Medium"/>
                  <a:ea typeface="Fira Sans Medium"/>
                  <a:cs typeface="Fira Sans Medium"/>
                  <a:sym typeface="Fira Sans Medium"/>
                </a:rPr>
                <a:t>Improved disaster recovery capabilities through flexible backup and restore options.</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sp>
        <p:nvSpPr>
          <p:cNvPr id="11" name="Freeform 11"/>
          <p:cNvSpPr/>
          <p:nvPr/>
        </p:nvSpPr>
        <p:spPr>
          <a:xfrm>
            <a:off x="9534203" y="8227172"/>
            <a:ext cx="527329" cy="807886"/>
          </a:xfrm>
          <a:custGeom>
            <a:avLst/>
            <a:gdLst/>
            <a:ahLst/>
            <a:cxnLst/>
            <a:rect l="l" t="t" r="r" b="b"/>
            <a:pathLst>
              <a:path w="527329" h="807886">
                <a:moveTo>
                  <a:pt x="0" y="0"/>
                </a:moveTo>
                <a:lnTo>
                  <a:pt x="527329" y="0"/>
                </a:lnTo>
                <a:lnTo>
                  <a:pt x="527329" y="807886"/>
                </a:lnTo>
                <a:lnTo>
                  <a:pt x="0" y="807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grpSp>
        <p:nvGrpSpPr>
          <p:cNvPr id="12" name="Group 12"/>
          <p:cNvGrpSpPr/>
          <p:nvPr/>
        </p:nvGrpSpPr>
        <p:grpSpPr>
          <a:xfrm>
            <a:off x="140526" y="8227172"/>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4"/>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5" name="TextBox 15"/>
          <p:cNvSpPr txBox="1"/>
          <p:nvPr/>
        </p:nvSpPr>
        <p:spPr>
          <a:xfrm>
            <a:off x="1290557" y="807338"/>
            <a:ext cx="15706887" cy="512704"/>
          </a:xfrm>
          <a:prstGeom prst="rect">
            <a:avLst/>
          </a:prstGeom>
        </p:spPr>
        <p:txBody>
          <a:bodyPr lIns="0" tIns="0" rIns="0" bIns="0" rtlCol="0" anchor="t">
            <a:spAutoFit/>
          </a:bodyPr>
          <a:lstStyle/>
          <a:p>
            <a:pPr algn="ctr">
              <a:lnSpc>
                <a:spcPts val="4200"/>
              </a:lnSpc>
            </a:pPr>
            <a:r>
              <a:rPr lang="en-US" sz="3200" b="1" dirty="0">
                <a:solidFill>
                  <a:schemeClr val="bg1"/>
                </a:solidFill>
                <a:latin typeface="Fira Sans Bold"/>
                <a:ea typeface="Fira Sans Bold"/>
                <a:cs typeface="Fira Sans Bold"/>
                <a:sym typeface="Fira Sans Bold"/>
              </a:rPr>
              <a:t>Virtualization Implementation</a:t>
            </a:r>
          </a:p>
        </p:txBody>
      </p:sp>
      <p:sp>
        <p:nvSpPr>
          <p:cNvPr id="16" name="TextBox 16"/>
          <p:cNvSpPr txBox="1"/>
          <p:nvPr/>
        </p:nvSpPr>
        <p:spPr>
          <a:xfrm>
            <a:off x="9144000" y="8150972"/>
            <a:ext cx="6740820" cy="1154430"/>
          </a:xfrm>
          <a:prstGeom prst="rect">
            <a:avLst/>
          </a:prstGeom>
        </p:spPr>
        <p:txBody>
          <a:bodyPr lIns="0" tIns="0" rIns="0" bIns="0" rtlCol="0" anchor="t">
            <a:spAutoFit/>
          </a:bodyPr>
          <a:lstStyle/>
          <a:p>
            <a:pPr algn="ctr">
              <a:lnSpc>
                <a:spcPts val="4620"/>
              </a:lnSpc>
            </a:pPr>
            <a:r>
              <a:rPr lang="en-US" sz="3300" b="1" u="sng">
                <a:solidFill>
                  <a:srgbClr val="00A181"/>
                </a:solidFill>
                <a:latin typeface="Fira Sans Medium"/>
                <a:ea typeface="Fira Sans Medium"/>
                <a:cs typeface="Fira Sans Medium"/>
                <a:sym typeface="Fira Sans Medium"/>
                <a:hlinkClick r:id="rId5" tooltip="https://docs.google.com/document/d/1kbechjti4L1h-BhRT9TFH3uYua4efeU6/edit"/>
              </a:rPr>
              <a:t>Link &amp; 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Abdullah</a:t>
            </a:r>
          </a:p>
        </p:txBody>
      </p:sp>
      <p:sp>
        <p:nvSpPr>
          <p:cNvPr id="17" name="Freeform 17"/>
          <p:cNvSpPr/>
          <p:nvPr/>
        </p:nvSpPr>
        <p:spPr>
          <a:xfrm>
            <a:off x="8381650" y="8227172"/>
            <a:ext cx="762350" cy="807886"/>
          </a:xfrm>
          <a:custGeom>
            <a:avLst/>
            <a:gdLst/>
            <a:ahLst/>
            <a:cxnLst/>
            <a:rect l="l" t="t" r="r" b="b"/>
            <a:pathLst>
              <a:path w="762350" h="807886">
                <a:moveTo>
                  <a:pt x="0" y="0"/>
                </a:moveTo>
                <a:lnTo>
                  <a:pt x="762350" y="0"/>
                </a:lnTo>
                <a:lnTo>
                  <a:pt x="762350" y="807886"/>
                </a:lnTo>
                <a:lnTo>
                  <a:pt x="0" y="8078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ar-E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418947" y="1724157"/>
            <a:ext cx="13639333" cy="6502321"/>
            <a:chOff x="0" y="0"/>
            <a:chExt cx="18185777" cy="8669761"/>
          </a:xfrm>
        </p:grpSpPr>
        <p:sp>
          <p:nvSpPr>
            <p:cNvPr id="3" name="TextBox 3"/>
            <p:cNvSpPr txBox="1"/>
            <p:nvPr/>
          </p:nvSpPr>
          <p:spPr>
            <a:xfrm>
              <a:off x="0" y="2283105"/>
              <a:ext cx="18185777" cy="6386656"/>
            </a:xfrm>
            <a:prstGeom prst="rect">
              <a:avLst/>
            </a:prstGeom>
          </p:spPr>
          <p:txBody>
            <a:bodyPr lIns="0" tIns="0" rIns="0" bIns="0" rtlCol="0" anchor="t">
              <a:spAutoFit/>
            </a:bodyPr>
            <a:lstStyle/>
            <a:p>
              <a:pPr algn="l">
                <a:lnSpc>
                  <a:spcPts val="3846"/>
                </a:lnSpc>
              </a:pPr>
              <a:r>
                <a:rPr lang="en-US" sz="3205" b="1">
                  <a:solidFill>
                    <a:srgbClr val="A4E473"/>
                  </a:solidFill>
                  <a:latin typeface="Fira Sans Medium"/>
                  <a:ea typeface="Fira Sans Medium"/>
                  <a:cs typeface="Fira Sans Medium"/>
                  <a:sym typeface="Fira Sans Medium"/>
                </a:rPr>
                <a:t> Regular Backups</a:t>
              </a:r>
            </a:p>
            <a:p>
              <a:pPr marL="1216373" lvl="2" indent="-405458" algn="l">
                <a:lnSpc>
                  <a:spcPts val="3380"/>
                </a:lnSpc>
                <a:buFont typeface="Arial"/>
                <a:buChar char="⚬"/>
              </a:pPr>
              <a:r>
                <a:rPr lang="en-US" sz="2816">
                  <a:solidFill>
                    <a:srgbClr val="FFFFFF"/>
                  </a:solidFill>
                  <a:latin typeface="Fira Sans"/>
                  <a:ea typeface="Fira Sans"/>
                  <a:cs typeface="Fira Sans"/>
                  <a:sym typeface="Fira Sans"/>
                </a:rPr>
                <a:t>We conduct routine backups of our critical data, both locally and on AWS Cloud. This practice safeguards us against potential data loss. By utilizing AWS Backup, we can centralize our cloud backup management, ensuring that we have reliable copies of our data available when needed.</a:t>
              </a:r>
            </a:p>
            <a:p>
              <a:pPr algn="l">
                <a:lnSpc>
                  <a:spcPts val="3380"/>
                </a:lnSpc>
              </a:pPr>
              <a:endParaRPr lang="en-US" sz="2816">
                <a:solidFill>
                  <a:srgbClr val="FFFFFF"/>
                </a:solidFill>
                <a:latin typeface="Fira Sans"/>
                <a:ea typeface="Fira Sans"/>
                <a:cs typeface="Fira Sans"/>
                <a:sym typeface="Fira Sans"/>
              </a:endParaRPr>
            </a:p>
            <a:p>
              <a:pPr algn="l">
                <a:lnSpc>
                  <a:spcPts val="3730"/>
                </a:lnSpc>
              </a:pPr>
              <a:r>
                <a:rPr lang="en-US" sz="3108" b="1">
                  <a:solidFill>
                    <a:srgbClr val="A4E473"/>
                  </a:solidFill>
                  <a:latin typeface="Fira Sans Medium"/>
                  <a:ea typeface="Fira Sans Medium"/>
                  <a:cs typeface="Fira Sans Medium"/>
                  <a:sym typeface="Fira Sans Medium"/>
                </a:rPr>
                <a:t>Active Directory Replication</a:t>
              </a:r>
            </a:p>
            <a:p>
              <a:pPr marL="1216373" lvl="2" indent="-405458" algn="l">
                <a:lnSpc>
                  <a:spcPts val="3380"/>
                </a:lnSpc>
                <a:buFont typeface="Arial"/>
                <a:buChar char="⚬"/>
              </a:pPr>
              <a:r>
                <a:rPr lang="en-US" sz="2816">
                  <a:solidFill>
                    <a:srgbClr val="F4F4F4"/>
                  </a:solidFill>
                  <a:latin typeface="Fira Sans"/>
                  <a:ea typeface="Fira Sans"/>
                  <a:cs typeface="Fira Sans"/>
                  <a:sym typeface="Fira Sans"/>
                </a:rPr>
                <a:t>Regular replication of Active Directory is essential. This process ensures that our user access and security policies remain intact during outages. It’s about maintaining continuity so that everyone can access what they need, even if we face a disruption.</a:t>
              </a:r>
            </a:p>
          </p:txBody>
        </p:sp>
        <p:sp>
          <p:nvSpPr>
            <p:cNvPr id="4" name="TextBox 4"/>
            <p:cNvSpPr txBox="1"/>
            <p:nvPr/>
          </p:nvSpPr>
          <p:spPr>
            <a:xfrm>
              <a:off x="0" y="0"/>
              <a:ext cx="18185777" cy="1837965"/>
            </a:xfrm>
            <a:prstGeom prst="rect">
              <a:avLst/>
            </a:prstGeom>
          </p:spPr>
          <p:txBody>
            <a:bodyPr lIns="0" tIns="0" rIns="0" bIns="0" rtlCol="0" anchor="t">
              <a:spAutoFit/>
            </a:bodyPr>
            <a:lstStyle/>
            <a:p>
              <a:pPr algn="l">
                <a:lnSpc>
                  <a:spcPts val="4196"/>
                </a:lnSpc>
              </a:pPr>
              <a:r>
                <a:rPr lang="en-US" sz="3496" b="1">
                  <a:solidFill>
                    <a:srgbClr val="A4E473"/>
                  </a:solidFill>
                  <a:latin typeface="Fira Sans Medium"/>
                  <a:ea typeface="Fira Sans Medium"/>
                  <a:cs typeface="Fira Sans Medium"/>
                  <a:sym typeface="Fira Sans Medium"/>
                </a:rPr>
                <a:t>Objective:</a:t>
              </a:r>
            </a:p>
            <a:p>
              <a:pPr marL="1216367" lvl="2" indent="-405456" algn="l">
                <a:lnSpc>
                  <a:spcPts val="3380"/>
                </a:lnSpc>
                <a:buFont typeface="Arial"/>
                <a:buChar char="⚬"/>
              </a:pPr>
              <a:r>
                <a:rPr lang="en-US" sz="2816" b="1">
                  <a:solidFill>
                    <a:srgbClr val="F4F4F4"/>
                  </a:solidFill>
                  <a:latin typeface="Fira Sans Medium"/>
                  <a:ea typeface="Fira Sans Medium"/>
                  <a:cs typeface="Fira Sans Medium"/>
                  <a:sym typeface="Fira Sans Medium"/>
                </a:rPr>
                <a:t>To ensure business continuity and data integrity in the event of system failures, natural disasters, or cyber threats.</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10365392" y="8442077"/>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TextBox 17"/>
          <p:cNvSpPr txBox="1"/>
          <p:nvPr/>
        </p:nvSpPr>
        <p:spPr>
          <a:xfrm>
            <a:off x="1290557" y="731202"/>
            <a:ext cx="15706887" cy="503086"/>
          </a:xfrm>
          <a:prstGeom prst="rect">
            <a:avLst/>
          </a:prstGeom>
        </p:spPr>
        <p:txBody>
          <a:bodyPr lIns="0" tIns="0" rIns="0" bIns="0" rtlCol="0" anchor="t">
            <a:spAutoFit/>
          </a:bodyPr>
          <a:lstStyle/>
          <a:p>
            <a:pPr algn="ctr">
              <a:lnSpc>
                <a:spcPts val="4060"/>
              </a:lnSpc>
            </a:pPr>
            <a:r>
              <a:rPr lang="en-US" sz="3200" b="1" dirty="0">
                <a:solidFill>
                  <a:schemeClr val="bg1"/>
                </a:solidFill>
                <a:latin typeface="Fira Sans Bold"/>
                <a:ea typeface="Fira Sans Bold"/>
                <a:cs typeface="Fira Sans Bold"/>
                <a:sym typeface="Fira Sans Bold"/>
              </a:rPr>
              <a:t>Disaster Recovery plan</a:t>
            </a:r>
          </a:p>
        </p:txBody>
      </p:sp>
      <p:sp>
        <p:nvSpPr>
          <p:cNvPr id="18" name="TextBox 18"/>
          <p:cNvSpPr txBox="1"/>
          <p:nvPr/>
        </p:nvSpPr>
        <p:spPr>
          <a:xfrm>
            <a:off x="11282924" y="8365877"/>
            <a:ext cx="6740820" cy="1154311"/>
          </a:xfrm>
          <a:prstGeom prst="rect">
            <a:avLst/>
          </a:prstGeom>
        </p:spPr>
        <p:txBody>
          <a:bodyPr lIns="0" tIns="0" rIns="0" bIns="0" rtlCol="0" anchor="t">
            <a:spAutoFit/>
          </a:bodyPr>
          <a:lstStyle/>
          <a:p>
            <a:pPr algn="ctr">
              <a:lnSpc>
                <a:spcPts val="4620"/>
              </a:lnSpc>
              <a:spcBef>
                <a:spcPct val="0"/>
              </a:spcBef>
            </a:pPr>
            <a:r>
              <a:rPr lang="en-US" sz="3300" b="1">
                <a:solidFill>
                  <a:srgbClr val="00A181"/>
                </a:solidFill>
                <a:latin typeface="Fira Sans Medium"/>
                <a:ea typeface="Fira Sans Medium"/>
                <a:cs typeface="Fira Sans Medium"/>
                <a:sym typeface="Fira Sans Medium"/>
              </a:rPr>
              <a:t>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487242" y="857032"/>
            <a:ext cx="12984392" cy="7370140"/>
            <a:chOff x="0" y="0"/>
            <a:chExt cx="17312523" cy="9826853"/>
          </a:xfrm>
        </p:grpSpPr>
        <p:sp>
          <p:nvSpPr>
            <p:cNvPr id="3" name="TextBox 3"/>
            <p:cNvSpPr txBox="1"/>
            <p:nvPr/>
          </p:nvSpPr>
          <p:spPr>
            <a:xfrm>
              <a:off x="0" y="973057"/>
              <a:ext cx="17312523" cy="8853796"/>
            </a:xfrm>
            <a:prstGeom prst="rect">
              <a:avLst/>
            </a:prstGeom>
          </p:spPr>
          <p:txBody>
            <a:bodyPr lIns="0" tIns="0" rIns="0" bIns="0" rtlCol="0" anchor="t">
              <a:spAutoFit/>
            </a:bodyPr>
            <a:lstStyle/>
            <a:p>
              <a:pPr algn="l">
                <a:lnSpc>
                  <a:spcPts val="3661"/>
                </a:lnSpc>
              </a:pPr>
              <a:r>
                <a:rPr lang="en-US" sz="3051" b="1">
                  <a:solidFill>
                    <a:srgbClr val="A4E473"/>
                  </a:solidFill>
                  <a:latin typeface="Fira Sans Medium"/>
                  <a:ea typeface="Fira Sans Medium"/>
                  <a:cs typeface="Fira Sans Medium"/>
                  <a:sym typeface="Fira Sans Medium"/>
                </a:rPr>
                <a:t>Patch Updates:</a:t>
              </a:r>
            </a:p>
            <a:p>
              <a:pPr marL="1157965" lvl="2" indent="-385988" algn="l">
                <a:lnSpc>
                  <a:spcPts val="3218"/>
                </a:lnSpc>
                <a:buFont typeface="Arial"/>
                <a:buChar char="⚬"/>
              </a:pPr>
              <a:r>
                <a:rPr lang="en-US" sz="2681">
                  <a:solidFill>
                    <a:srgbClr val="FFFFFF"/>
                  </a:solidFill>
                  <a:latin typeface="Fira Sans"/>
                  <a:ea typeface="Fira Sans"/>
                  <a:cs typeface="Fira Sans"/>
                  <a:sym typeface="Fira Sans"/>
                </a:rPr>
                <a:t>We’ve established a schedule for timely patch updates across all our systems and applications. Keeping our software up to date is crucial for reducing vulnerabilities. By addressing these updates regularly, we minimize the risk of security breaches.</a:t>
              </a:r>
            </a:p>
            <a:p>
              <a:pPr algn="l">
                <a:lnSpc>
                  <a:spcPts val="3661"/>
                </a:lnSpc>
              </a:pPr>
              <a:r>
                <a:rPr lang="en-US" sz="3051">
                  <a:solidFill>
                    <a:srgbClr val="A4E473"/>
                  </a:solidFill>
                  <a:latin typeface="Fira Sans"/>
                  <a:ea typeface="Fira Sans"/>
                  <a:cs typeface="Fira Sans"/>
                  <a:sym typeface="Fira Sans"/>
                </a:rPr>
                <a:t>Monitoring:</a:t>
              </a:r>
            </a:p>
            <a:p>
              <a:pPr marL="1157965" lvl="2" indent="-385988" algn="l">
                <a:lnSpc>
                  <a:spcPts val="3218"/>
                </a:lnSpc>
                <a:buFont typeface="Arial"/>
                <a:buChar char="⚬"/>
              </a:pPr>
              <a:r>
                <a:rPr lang="en-US" sz="2681">
                  <a:solidFill>
                    <a:srgbClr val="FFFFFF"/>
                  </a:solidFill>
                  <a:latin typeface="Fira Sans"/>
                  <a:ea typeface="Fira Sans"/>
                  <a:cs typeface="Fira Sans"/>
                  <a:sym typeface="Fira Sans"/>
                </a:rPr>
                <a:t>Our plan includes continuous monitoring of system performance and backups. This ensures that any irregularities, such as system failures or unauthorized activities, are detected promptly. Regular checks on backup and replication processes help maintain data integrity, ensuring quick recovery in case of any disaster.</a:t>
              </a:r>
            </a:p>
            <a:p>
              <a:pPr algn="l">
                <a:lnSpc>
                  <a:spcPts val="3661"/>
                </a:lnSpc>
              </a:pPr>
              <a:r>
                <a:rPr lang="en-US" sz="3051" b="1">
                  <a:solidFill>
                    <a:srgbClr val="A4E473"/>
                  </a:solidFill>
                  <a:latin typeface="Fira Sans Medium"/>
                  <a:ea typeface="Fira Sans Medium"/>
                  <a:cs typeface="Fira Sans Medium"/>
                  <a:sym typeface="Fira Sans Medium"/>
                </a:rPr>
                <a:t>VPN Security:</a:t>
              </a:r>
            </a:p>
            <a:p>
              <a:pPr marL="1157959" lvl="2" indent="-385986" algn="l">
                <a:lnSpc>
                  <a:spcPts val="3218"/>
                </a:lnSpc>
                <a:buFont typeface="Arial"/>
                <a:buChar char="⚬"/>
              </a:pPr>
              <a:r>
                <a:rPr lang="en-US" sz="2681">
                  <a:solidFill>
                    <a:srgbClr val="FFFFFF"/>
                  </a:solidFill>
                  <a:latin typeface="Fira Sans"/>
                  <a:ea typeface="Fira Sans"/>
                  <a:cs typeface="Fira Sans"/>
                  <a:sym typeface="Fira Sans"/>
                </a:rPr>
                <a:t>Finally, our VPN infrastructure plays a key role in our disaster recovery plan. Ensuring secure remote access for employees during disruptions is a priority. This way, everyone can stay connected and continue working effectively, regardless of the circumstances.</a:t>
              </a:r>
            </a:p>
          </p:txBody>
        </p:sp>
        <p:sp>
          <p:nvSpPr>
            <p:cNvPr id="4" name="TextBox 4"/>
            <p:cNvSpPr txBox="1"/>
            <p:nvPr/>
          </p:nvSpPr>
          <p:spPr>
            <a:xfrm>
              <a:off x="0" y="0"/>
              <a:ext cx="17312523" cy="540224"/>
            </a:xfrm>
            <a:prstGeom prst="rect">
              <a:avLst/>
            </a:prstGeom>
          </p:spPr>
          <p:txBody>
            <a:bodyPr lIns="0" tIns="0" rIns="0" bIns="0" rtlCol="0" anchor="t">
              <a:spAutoFit/>
            </a:bodyPr>
            <a:lstStyle/>
            <a:p>
              <a:pPr algn="l">
                <a:lnSpc>
                  <a:spcPts val="3218"/>
                </a:lnSpc>
              </a:pPr>
              <a:endParaRP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10363039" y="8442077"/>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TextBox 17"/>
          <p:cNvSpPr txBox="1"/>
          <p:nvPr/>
        </p:nvSpPr>
        <p:spPr>
          <a:xfrm>
            <a:off x="1290557" y="731202"/>
            <a:ext cx="15706887" cy="503086"/>
          </a:xfrm>
          <a:prstGeom prst="rect">
            <a:avLst/>
          </a:prstGeom>
        </p:spPr>
        <p:txBody>
          <a:bodyPr lIns="0" tIns="0" rIns="0" bIns="0" rtlCol="0" anchor="t">
            <a:spAutoFit/>
          </a:bodyPr>
          <a:lstStyle/>
          <a:p>
            <a:pPr algn="ctr">
              <a:lnSpc>
                <a:spcPts val="4060"/>
              </a:lnSpc>
            </a:pPr>
            <a:r>
              <a:rPr lang="en-US" sz="3200" b="1" dirty="0">
                <a:solidFill>
                  <a:schemeClr val="bg1"/>
                </a:solidFill>
                <a:latin typeface="Fira Sans Bold"/>
                <a:ea typeface="Fira Sans Bold"/>
                <a:cs typeface="Fira Sans Bold"/>
                <a:sym typeface="Fira Sans Bold"/>
              </a:rPr>
              <a:t>Disaster Recovery plan</a:t>
            </a:r>
          </a:p>
        </p:txBody>
      </p:sp>
      <p:sp>
        <p:nvSpPr>
          <p:cNvPr id="18" name="TextBox 18"/>
          <p:cNvSpPr txBox="1"/>
          <p:nvPr/>
        </p:nvSpPr>
        <p:spPr>
          <a:xfrm>
            <a:off x="11280570" y="8365877"/>
            <a:ext cx="6740820" cy="1154311"/>
          </a:xfrm>
          <a:prstGeom prst="rect">
            <a:avLst/>
          </a:prstGeom>
        </p:spPr>
        <p:txBody>
          <a:bodyPr lIns="0" tIns="0" rIns="0" bIns="0" rtlCol="0" anchor="t">
            <a:spAutoFit/>
          </a:bodyPr>
          <a:lstStyle/>
          <a:p>
            <a:pPr algn="ctr">
              <a:lnSpc>
                <a:spcPts val="4620"/>
              </a:lnSpc>
              <a:spcBef>
                <a:spcPct val="0"/>
              </a:spcBef>
            </a:pPr>
            <a:r>
              <a:rPr lang="en-US" sz="3300" b="1">
                <a:solidFill>
                  <a:srgbClr val="00A181"/>
                </a:solidFill>
                <a:latin typeface="Fira Sans Medium"/>
                <a:ea typeface="Fira Sans Medium"/>
                <a:cs typeface="Fira Sans Medium"/>
                <a:sym typeface="Fira Sans Medium"/>
              </a:rPr>
              <a:t>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Omnia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217927" y="1738865"/>
            <a:ext cx="14041373" cy="6809001"/>
            <a:chOff x="0" y="0"/>
            <a:chExt cx="18721830" cy="9078667"/>
          </a:xfrm>
        </p:grpSpPr>
        <p:sp>
          <p:nvSpPr>
            <p:cNvPr id="3" name="TextBox 3"/>
            <p:cNvSpPr txBox="1"/>
            <p:nvPr/>
          </p:nvSpPr>
          <p:spPr>
            <a:xfrm>
              <a:off x="0" y="1766642"/>
              <a:ext cx="18721830" cy="7312025"/>
            </a:xfrm>
            <a:prstGeom prst="rect">
              <a:avLst/>
            </a:prstGeom>
          </p:spPr>
          <p:txBody>
            <a:bodyPr lIns="0" tIns="0" rIns="0" bIns="0" rtlCol="0" anchor="t">
              <a:spAutoFit/>
            </a:bodyPr>
            <a:lstStyle/>
            <a:p>
              <a:pPr algn="l">
                <a:lnSpc>
                  <a:spcPts val="3960"/>
                </a:lnSpc>
              </a:pPr>
              <a:r>
                <a:rPr lang="en-US" sz="3300" b="1">
                  <a:solidFill>
                    <a:srgbClr val="A4E473"/>
                  </a:solidFill>
                  <a:latin typeface="Fira Sans Medium"/>
                  <a:ea typeface="Fira Sans Medium"/>
                  <a:cs typeface="Fira Sans Medium"/>
                  <a:sym typeface="Fira Sans Medium"/>
                </a:rPr>
                <a:t>What We Did:</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Hosted OpenVPN on AWS Cloud: </a:t>
              </a:r>
              <a:r>
                <a:rPr lang="en-US" sz="2900">
                  <a:solidFill>
                    <a:srgbClr val="F4F4F4"/>
                  </a:solidFill>
                  <a:latin typeface="Fira Sans"/>
                  <a:ea typeface="Fira Sans"/>
                  <a:cs typeface="Fira Sans"/>
                  <a:sym typeface="Fira Sans"/>
                </a:rPr>
                <a:t>Established a secure VPN solution for encrypted connections between employees’ devices and company infrastructure.</a:t>
              </a:r>
            </a:p>
            <a:p>
              <a:pPr algn="l">
                <a:lnSpc>
                  <a:spcPts val="3960"/>
                </a:lnSpc>
              </a:pPr>
              <a:r>
                <a:rPr lang="en-US" sz="3300" b="1">
                  <a:solidFill>
                    <a:srgbClr val="A4E473"/>
                  </a:solidFill>
                  <a:latin typeface="Fira Sans Medium"/>
                  <a:ea typeface="Fira Sans Medium"/>
                  <a:cs typeface="Fira Sans Medium"/>
                  <a:sym typeface="Fira Sans Medium"/>
                </a:rPr>
                <a:t>Key Features:</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IEncryption: </a:t>
              </a:r>
              <a:r>
                <a:rPr lang="en-US" sz="2900">
                  <a:solidFill>
                    <a:srgbClr val="F4F4F4"/>
                  </a:solidFill>
                  <a:latin typeface="Fira Sans"/>
                  <a:ea typeface="Fira Sans"/>
                  <a:cs typeface="Fira Sans"/>
                  <a:sym typeface="Fira Sans"/>
                </a:rPr>
                <a:t>Protects data in transit using SSL/TLS.</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Scalability: </a:t>
              </a:r>
              <a:r>
                <a:rPr lang="en-US" sz="2900">
                  <a:solidFill>
                    <a:srgbClr val="F4F4F4"/>
                  </a:solidFill>
                  <a:latin typeface="Fira Sans"/>
                  <a:ea typeface="Fira Sans"/>
                  <a:cs typeface="Fira Sans"/>
                  <a:sym typeface="Fira Sans"/>
                </a:rPr>
                <a:t>Easily scale VPN users as the organization expands.</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Multi-Platform Support: </a:t>
              </a:r>
              <a:r>
                <a:rPr lang="en-US" sz="2900">
                  <a:solidFill>
                    <a:srgbClr val="F4F4F4"/>
                  </a:solidFill>
                  <a:latin typeface="Fira Sans"/>
                  <a:ea typeface="Fira Sans"/>
                  <a:cs typeface="Fira Sans"/>
                  <a:sym typeface="Fira Sans"/>
                </a:rPr>
                <a:t>Compatible with Windows, Linux, macOS, and mobile devices.</a:t>
              </a:r>
            </a:p>
            <a:p>
              <a:pPr marL="1252228" lvl="2" indent="-417409" algn="l">
                <a:lnSpc>
                  <a:spcPts val="3480"/>
                </a:lnSpc>
                <a:buFont typeface="Arial"/>
                <a:buChar char="⚬"/>
              </a:pPr>
              <a:r>
                <a:rPr lang="en-US" sz="2900" b="1">
                  <a:solidFill>
                    <a:srgbClr val="F4F4F4"/>
                  </a:solidFill>
                  <a:latin typeface="Fira Sans Medium"/>
                  <a:ea typeface="Fira Sans Medium"/>
                  <a:cs typeface="Fira Sans Medium"/>
                  <a:sym typeface="Fira Sans Medium"/>
                </a:rPr>
                <a:t>Cost-Effective: </a:t>
              </a:r>
              <a:r>
                <a:rPr lang="en-US" sz="2900">
                  <a:solidFill>
                    <a:srgbClr val="F4F4F4"/>
                  </a:solidFill>
                  <a:latin typeface="Fira Sans"/>
                  <a:ea typeface="Fira Sans"/>
                  <a:cs typeface="Fira Sans"/>
                  <a:sym typeface="Fira Sans"/>
                </a:rPr>
                <a:t>Flexible pay-as-you-go model via AWS, minimizing upfront infrastructure costs.</a:t>
              </a:r>
            </a:p>
            <a:p>
              <a:pPr algn="l">
                <a:lnSpc>
                  <a:spcPts val="4320"/>
                </a:lnSpc>
              </a:pPr>
              <a:endParaRPr lang="en-US" sz="2900">
                <a:solidFill>
                  <a:srgbClr val="F4F4F4"/>
                </a:solidFill>
                <a:latin typeface="Fira Sans"/>
                <a:ea typeface="Fira Sans"/>
                <a:cs typeface="Fira Sans"/>
                <a:sym typeface="Fira Sans"/>
              </a:endParaRPr>
            </a:p>
          </p:txBody>
        </p:sp>
        <p:sp>
          <p:nvSpPr>
            <p:cNvPr id="4" name="TextBox 4"/>
            <p:cNvSpPr txBox="1"/>
            <p:nvPr/>
          </p:nvSpPr>
          <p:spPr>
            <a:xfrm>
              <a:off x="0" y="-9525"/>
              <a:ext cx="18721830" cy="1317625"/>
            </a:xfrm>
            <a:prstGeom prst="rect">
              <a:avLst/>
            </a:prstGeom>
          </p:spPr>
          <p:txBody>
            <a:bodyPr lIns="0" tIns="0" rIns="0" bIns="0" rtlCol="0" anchor="t">
              <a:spAutoFit/>
            </a:bodyPr>
            <a:lstStyle/>
            <a:p>
              <a:pPr algn="l">
                <a:lnSpc>
                  <a:spcPts val="4319"/>
                </a:lnSpc>
              </a:pPr>
              <a:r>
                <a:rPr lang="en-US" sz="3599" b="1">
                  <a:solidFill>
                    <a:srgbClr val="A4E473"/>
                  </a:solidFill>
                  <a:latin typeface="Fira Sans Medium"/>
                  <a:ea typeface="Fira Sans Medium"/>
                  <a:cs typeface="Fira Sans Medium"/>
                  <a:sym typeface="Fira Sans Medium"/>
                </a:rPr>
                <a:t>Benefit:</a:t>
              </a:r>
            </a:p>
            <a:p>
              <a:pPr marL="1252221" lvl="2" indent="-417407" algn="l">
                <a:lnSpc>
                  <a:spcPts val="3480"/>
                </a:lnSpc>
                <a:buFont typeface="Arial"/>
                <a:buChar char="⚬"/>
              </a:pPr>
              <a:r>
                <a:rPr lang="en-US" sz="2900" b="1">
                  <a:solidFill>
                    <a:srgbClr val="F4F4F4"/>
                  </a:solidFill>
                  <a:latin typeface="Fira Sans Medium"/>
                  <a:ea typeface="Fira Sans Medium"/>
                  <a:cs typeface="Fira Sans Medium"/>
                  <a:sym typeface="Fira Sans Medium"/>
                </a:rPr>
                <a:t>Provides secure remote access for employees with encrypted connections.</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8226468" y="8227172"/>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TextBox 17"/>
          <p:cNvSpPr txBox="1"/>
          <p:nvPr/>
        </p:nvSpPr>
        <p:spPr>
          <a:xfrm>
            <a:off x="1290557" y="971550"/>
            <a:ext cx="15706887" cy="547073"/>
          </a:xfrm>
          <a:prstGeom prst="rect">
            <a:avLst/>
          </a:prstGeom>
        </p:spPr>
        <p:txBody>
          <a:bodyPr lIns="0" tIns="0" rIns="0" bIns="0" rtlCol="0" anchor="t">
            <a:spAutoFit/>
          </a:bodyPr>
          <a:lstStyle/>
          <a:p>
            <a:pPr algn="ctr">
              <a:lnSpc>
                <a:spcPts val="4479"/>
              </a:lnSpc>
            </a:pPr>
            <a:r>
              <a:rPr lang="en-US" sz="3199" b="1" dirty="0">
                <a:solidFill>
                  <a:schemeClr val="bg1"/>
                </a:solidFill>
                <a:latin typeface="STKaiti" panose="02010600040101010101" pitchFamily="2" charset="-122"/>
                <a:ea typeface="STKaiti" panose="02010600040101010101" pitchFamily="2" charset="-122"/>
                <a:cs typeface="Droid Arabic Naskh Bold"/>
                <a:sym typeface="Droid Arabic Naskh Bold"/>
              </a:rPr>
              <a:t>VPN Implementation</a:t>
            </a:r>
          </a:p>
        </p:txBody>
      </p:sp>
      <p:sp>
        <p:nvSpPr>
          <p:cNvPr id="18" name="TextBox 18"/>
          <p:cNvSpPr txBox="1"/>
          <p:nvPr/>
        </p:nvSpPr>
        <p:spPr>
          <a:xfrm>
            <a:off x="9144000" y="8150972"/>
            <a:ext cx="6740820" cy="1154430"/>
          </a:xfrm>
          <a:prstGeom prst="rect">
            <a:avLst/>
          </a:prstGeom>
        </p:spPr>
        <p:txBody>
          <a:bodyPr lIns="0" tIns="0" rIns="0" bIns="0" rtlCol="0" anchor="t">
            <a:spAutoFit/>
          </a:bodyPr>
          <a:lstStyle/>
          <a:p>
            <a:pPr algn="ctr">
              <a:lnSpc>
                <a:spcPts val="4620"/>
              </a:lnSpc>
            </a:pPr>
            <a:r>
              <a:rPr lang="en-US" sz="3300" b="1" u="sng">
                <a:solidFill>
                  <a:srgbClr val="00A181"/>
                </a:solidFill>
                <a:latin typeface="Fira Sans Medium"/>
                <a:ea typeface="Fira Sans Medium"/>
                <a:cs typeface="Fira Sans Medium"/>
                <a:sym typeface="Fira Sans Medium"/>
                <a:hlinkClick r:id="rId7" tooltip="https://youtu.be/K78dCxrKDnQ"/>
              </a:rPr>
              <a:t>Link &amp; 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Esraa</a:t>
            </a:r>
          </a:p>
        </p:txBody>
      </p:sp>
      <p:sp>
        <p:nvSpPr>
          <p:cNvPr id="19" name="Freeform 19">
            <a:hlinkClick r:id="rId7" tooltip="https://youtu.be/K78dCxrKDnQ"/>
          </p:cNvPr>
          <p:cNvSpPr/>
          <p:nvPr/>
        </p:nvSpPr>
        <p:spPr>
          <a:xfrm>
            <a:off x="15032797" y="8318988"/>
            <a:ext cx="1067306" cy="894597"/>
          </a:xfrm>
          <a:custGeom>
            <a:avLst/>
            <a:gdLst/>
            <a:ahLst/>
            <a:cxnLst/>
            <a:rect l="l" t="t" r="r" b="b"/>
            <a:pathLst>
              <a:path w="1067306" h="894597">
                <a:moveTo>
                  <a:pt x="0" y="0"/>
                </a:moveTo>
                <a:lnTo>
                  <a:pt x="1067307" y="0"/>
                </a:lnTo>
                <a:lnTo>
                  <a:pt x="1067307" y="894597"/>
                </a:lnTo>
                <a:lnTo>
                  <a:pt x="0" y="8945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E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956071" y="755332"/>
            <a:ext cx="14041373" cy="6847101"/>
            <a:chOff x="0" y="0"/>
            <a:chExt cx="18721830" cy="9129467"/>
          </a:xfrm>
        </p:grpSpPr>
        <p:sp>
          <p:nvSpPr>
            <p:cNvPr id="3" name="TextBox 3"/>
            <p:cNvSpPr txBox="1"/>
            <p:nvPr/>
          </p:nvSpPr>
          <p:spPr>
            <a:xfrm>
              <a:off x="0" y="1052267"/>
              <a:ext cx="18721830" cy="8077200"/>
            </a:xfrm>
            <a:prstGeom prst="rect">
              <a:avLst/>
            </a:prstGeom>
          </p:spPr>
          <p:txBody>
            <a:bodyPr lIns="0" tIns="0" rIns="0" bIns="0" rtlCol="0" anchor="t">
              <a:spAutoFit/>
            </a:bodyPr>
            <a:lstStyle/>
            <a:p>
              <a:pPr algn="l">
                <a:lnSpc>
                  <a:spcPts val="3360"/>
                </a:lnSpc>
              </a:pPr>
              <a:endParaRPr/>
            </a:p>
            <a:p>
              <a:pPr algn="l">
                <a:lnSpc>
                  <a:spcPts val="3719"/>
                </a:lnSpc>
              </a:pPr>
              <a:r>
                <a:rPr lang="en-US" sz="3099" b="1">
                  <a:solidFill>
                    <a:srgbClr val="A4E473"/>
                  </a:solidFill>
                  <a:latin typeface="Fira Sans Bold"/>
                  <a:ea typeface="Fira Sans Bold"/>
                  <a:cs typeface="Fira Sans Bold"/>
                  <a:sym typeface="Fira Sans Bold"/>
                </a:rPr>
                <a:t>    Patching and Updating Servers:</a:t>
              </a:r>
            </a:p>
            <a:p>
              <a:pPr marL="1209042" lvl="2" indent="-403014" algn="l">
                <a:lnSpc>
                  <a:spcPts val="3360"/>
                </a:lnSpc>
                <a:buFont typeface="Arial"/>
                <a:buChar char="⚬"/>
              </a:pPr>
              <a:r>
                <a:rPr lang="en-US" sz="2800">
                  <a:solidFill>
                    <a:srgbClr val="FFFFFF"/>
                  </a:solidFill>
                  <a:latin typeface="Fira Sans"/>
                  <a:ea typeface="Fira Sans"/>
                  <a:cs typeface="Fira Sans"/>
                  <a:sym typeface="Fira Sans"/>
                </a:rPr>
                <a:t>Automated patch management for both Windows and Linux systems to keep them up-to-date and secure without manual intervention.</a:t>
              </a:r>
            </a:p>
            <a:p>
              <a:pPr algn="l">
                <a:lnSpc>
                  <a:spcPts val="3719"/>
                </a:lnSpc>
              </a:pPr>
              <a:r>
                <a:rPr lang="en-US" sz="3099" b="1">
                  <a:solidFill>
                    <a:srgbClr val="A4E473"/>
                  </a:solidFill>
                  <a:latin typeface="Fira Sans Bold"/>
                  <a:ea typeface="Fira Sans Bold"/>
                  <a:cs typeface="Fira Sans Bold"/>
                  <a:sym typeface="Fira Sans Bold"/>
                </a:rPr>
                <a:t>    Automated Backups:</a:t>
              </a:r>
            </a:p>
            <a:p>
              <a:pPr marL="1209042" lvl="2" indent="-403014" algn="l">
                <a:lnSpc>
                  <a:spcPts val="3360"/>
                </a:lnSpc>
                <a:buFont typeface="Arial"/>
                <a:buChar char="⚬"/>
              </a:pPr>
              <a:r>
                <a:rPr lang="en-US" sz="2800">
                  <a:solidFill>
                    <a:srgbClr val="FFFFFF"/>
                  </a:solidFill>
                  <a:latin typeface="Fira Sans"/>
                  <a:ea typeface="Fira Sans"/>
                  <a:cs typeface="Fira Sans"/>
                  <a:sym typeface="Fira Sans"/>
                </a:rPr>
                <a:t>Implemented automatic backups both locally and on AWS Cloud, ensuring data is protected and easily recoverable in case of system failure.</a:t>
              </a:r>
            </a:p>
            <a:p>
              <a:pPr algn="l">
                <a:lnSpc>
                  <a:spcPts val="3719"/>
                </a:lnSpc>
              </a:pPr>
              <a:r>
                <a:rPr lang="en-US" sz="3099" b="1">
                  <a:solidFill>
                    <a:srgbClr val="A4E473"/>
                  </a:solidFill>
                  <a:latin typeface="Fira Sans Bold"/>
                  <a:ea typeface="Fira Sans Bold"/>
                  <a:cs typeface="Fira Sans Bold"/>
                  <a:sym typeface="Fira Sans Bold"/>
                </a:rPr>
                <a:t>    System Performance Monitoring:</a:t>
              </a:r>
            </a:p>
            <a:p>
              <a:pPr marL="1209042" lvl="2" indent="-403014" algn="l">
                <a:lnSpc>
                  <a:spcPts val="3360"/>
                </a:lnSpc>
                <a:buFont typeface="Arial"/>
                <a:buChar char="⚬"/>
              </a:pPr>
              <a:r>
                <a:rPr lang="en-US" sz="2800">
                  <a:solidFill>
                    <a:srgbClr val="FFFFFF"/>
                  </a:solidFill>
                  <a:latin typeface="Fira Sans"/>
                  <a:ea typeface="Fira Sans"/>
                  <a:cs typeface="Fira Sans"/>
                  <a:sym typeface="Fira Sans"/>
                </a:rPr>
                <a:t>Deployed continuous monitoring tools to track system performance, allowing us to address any potential issues before they impact operations.</a:t>
              </a:r>
            </a:p>
            <a:p>
              <a:pPr algn="l">
                <a:lnSpc>
                  <a:spcPts val="3719"/>
                </a:lnSpc>
              </a:pPr>
              <a:r>
                <a:rPr lang="en-US" sz="3099" b="1">
                  <a:solidFill>
                    <a:srgbClr val="A4E473"/>
                  </a:solidFill>
                  <a:latin typeface="Fira Sans Bold"/>
                  <a:ea typeface="Fira Sans Bold"/>
                  <a:cs typeface="Fira Sans Bold"/>
                  <a:sym typeface="Fira Sans Bold"/>
                </a:rPr>
                <a:t>     User Management with Active Directory:</a:t>
              </a:r>
            </a:p>
            <a:p>
              <a:pPr marL="1209042" lvl="2" indent="-403014" algn="l">
                <a:lnSpc>
                  <a:spcPts val="3360"/>
                </a:lnSpc>
                <a:buFont typeface="Arial"/>
                <a:buChar char="⚬"/>
              </a:pPr>
              <a:r>
                <a:rPr lang="en-US" sz="2800">
                  <a:solidFill>
                    <a:srgbClr val="FFFFFF"/>
                  </a:solidFill>
                  <a:latin typeface="Fira Sans"/>
                  <a:ea typeface="Fira Sans"/>
                  <a:cs typeface="Fira Sans"/>
                  <a:sym typeface="Fira Sans"/>
                </a:rPr>
                <a:t>Automated the process of adding users to specific groups and Organizational Units (OUs) within Active Directory, improving management and applying role-based access controls.</a:t>
              </a:r>
            </a:p>
          </p:txBody>
        </p:sp>
        <p:sp>
          <p:nvSpPr>
            <p:cNvPr id="4" name="TextBox 4"/>
            <p:cNvSpPr txBox="1"/>
            <p:nvPr/>
          </p:nvSpPr>
          <p:spPr>
            <a:xfrm>
              <a:off x="0" y="0"/>
              <a:ext cx="18721830" cy="584200"/>
            </a:xfrm>
            <a:prstGeom prst="rect">
              <a:avLst/>
            </a:prstGeom>
          </p:spPr>
          <p:txBody>
            <a:bodyPr lIns="0" tIns="0" rIns="0" bIns="0" rtlCol="0" anchor="t">
              <a:spAutoFit/>
            </a:bodyPr>
            <a:lstStyle/>
            <a:p>
              <a:pPr algn="l">
                <a:lnSpc>
                  <a:spcPts val="3480"/>
                </a:lnSpc>
              </a:pPr>
              <a:endParaRP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8206874" y="8442018"/>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Freeform 17">
            <a:hlinkClick r:id="rId7" tooltip="https://youtu.be/eSwmCe1R4bg"/>
          </p:cNvPr>
          <p:cNvSpPr/>
          <p:nvPr/>
        </p:nvSpPr>
        <p:spPr>
          <a:xfrm>
            <a:off x="14959187" y="8398662"/>
            <a:ext cx="1067306" cy="894597"/>
          </a:xfrm>
          <a:custGeom>
            <a:avLst/>
            <a:gdLst/>
            <a:ahLst/>
            <a:cxnLst/>
            <a:rect l="l" t="t" r="r" b="b"/>
            <a:pathLst>
              <a:path w="1067306" h="894597">
                <a:moveTo>
                  <a:pt x="0" y="0"/>
                </a:moveTo>
                <a:lnTo>
                  <a:pt x="1067307" y="0"/>
                </a:lnTo>
                <a:lnTo>
                  <a:pt x="1067307" y="894597"/>
                </a:lnTo>
                <a:lnTo>
                  <a:pt x="0" y="8945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EG"/>
          </a:p>
        </p:txBody>
      </p:sp>
      <p:sp>
        <p:nvSpPr>
          <p:cNvPr id="18" name="TextBox 18"/>
          <p:cNvSpPr txBox="1"/>
          <p:nvPr/>
        </p:nvSpPr>
        <p:spPr>
          <a:xfrm>
            <a:off x="1270962" y="797324"/>
            <a:ext cx="15706887" cy="641201"/>
          </a:xfrm>
          <a:prstGeom prst="rect">
            <a:avLst/>
          </a:prstGeom>
        </p:spPr>
        <p:txBody>
          <a:bodyPr lIns="0" tIns="0" rIns="0" bIns="0" rtlCol="0" anchor="t">
            <a:spAutoFit/>
          </a:bodyPr>
          <a:lstStyle/>
          <a:p>
            <a:pPr algn="ctr">
              <a:lnSpc>
                <a:spcPts val="5039"/>
              </a:lnSpc>
            </a:pPr>
            <a:r>
              <a:rPr lang="en-US" sz="3600" b="1" dirty="0">
                <a:solidFill>
                  <a:schemeClr val="bg1"/>
                </a:solidFill>
                <a:latin typeface="Fira Sans Bold"/>
                <a:ea typeface="Fira Sans Bold"/>
                <a:cs typeface="Fira Sans Bold"/>
                <a:sym typeface="Fira Sans Bold"/>
              </a:rPr>
              <a:t>Automation</a:t>
            </a:r>
            <a:endParaRPr lang="en-US" sz="3599" b="1" dirty="0">
              <a:solidFill>
                <a:schemeClr val="bg1"/>
              </a:solidFill>
              <a:latin typeface="Droid Arabic Naskh Bold"/>
              <a:ea typeface="Droid Arabic Naskh Bold"/>
              <a:cs typeface="Droid Arabic Naskh Bold"/>
              <a:sym typeface="Droid Arabic Naskh Bold"/>
            </a:endParaRPr>
          </a:p>
        </p:txBody>
      </p:sp>
      <p:sp>
        <p:nvSpPr>
          <p:cNvPr id="19" name="TextBox 19"/>
          <p:cNvSpPr txBox="1"/>
          <p:nvPr/>
        </p:nvSpPr>
        <p:spPr>
          <a:xfrm>
            <a:off x="9124406" y="8365818"/>
            <a:ext cx="6740820" cy="1154430"/>
          </a:xfrm>
          <a:prstGeom prst="rect">
            <a:avLst/>
          </a:prstGeom>
        </p:spPr>
        <p:txBody>
          <a:bodyPr lIns="0" tIns="0" rIns="0" bIns="0" rtlCol="0" anchor="t">
            <a:spAutoFit/>
          </a:bodyPr>
          <a:lstStyle/>
          <a:p>
            <a:pPr algn="ctr">
              <a:lnSpc>
                <a:spcPts val="4620"/>
              </a:lnSpc>
            </a:pPr>
            <a:r>
              <a:rPr lang="en-US" sz="3300" b="1" u="sng">
                <a:solidFill>
                  <a:srgbClr val="00A181"/>
                </a:solidFill>
                <a:latin typeface="Fira Sans Medium"/>
                <a:ea typeface="Fira Sans Medium"/>
                <a:cs typeface="Fira Sans Medium"/>
                <a:sym typeface="Fira Sans Medium"/>
                <a:hlinkClick r:id="rId10" tooltip="https://docs.google.com/document/d/1o5_5C6hacmFBcUwpU9-YiP20S2Jnj2jLcgCZR9ewMZ0/edit?usp=sharing"/>
              </a:rPr>
              <a:t>Link &amp; 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Esraa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259122" y="1532938"/>
            <a:ext cx="14259587" cy="7297290"/>
            <a:chOff x="0" y="0"/>
            <a:chExt cx="19012783" cy="9729721"/>
          </a:xfrm>
        </p:grpSpPr>
        <p:sp>
          <p:nvSpPr>
            <p:cNvPr id="3" name="TextBox 3"/>
            <p:cNvSpPr txBox="1"/>
            <p:nvPr/>
          </p:nvSpPr>
          <p:spPr>
            <a:xfrm>
              <a:off x="0" y="2706621"/>
              <a:ext cx="19012783" cy="7023100"/>
            </a:xfrm>
            <a:prstGeom prst="rect">
              <a:avLst/>
            </a:prstGeom>
          </p:spPr>
          <p:txBody>
            <a:bodyPr lIns="0" tIns="0" rIns="0" bIns="0" rtlCol="0" anchor="t">
              <a:spAutoFit/>
            </a:bodyPr>
            <a:lstStyle/>
            <a:p>
              <a:pPr algn="l">
                <a:lnSpc>
                  <a:spcPts val="3746"/>
                </a:lnSpc>
              </a:pPr>
              <a:r>
                <a:rPr lang="en-US" sz="3122" b="1">
                  <a:solidFill>
                    <a:srgbClr val="A4E473"/>
                  </a:solidFill>
                  <a:latin typeface="Fira Sans Medium"/>
                  <a:ea typeface="Fira Sans Medium"/>
                  <a:cs typeface="Fira Sans Medium"/>
                  <a:sym typeface="Fira Sans Medium"/>
                </a:rPr>
                <a:t>What We Did:</a:t>
              </a:r>
            </a:p>
            <a:p>
              <a:pPr marL="1261195" lvl="2" indent="-420398" algn="l">
                <a:lnSpc>
                  <a:spcPts val="3504"/>
                </a:lnSpc>
                <a:buFont typeface="Arial"/>
                <a:buChar char="⚬"/>
              </a:pPr>
              <a:r>
                <a:rPr lang="en-US" sz="2920" b="1">
                  <a:solidFill>
                    <a:srgbClr val="A4E473"/>
                  </a:solidFill>
                  <a:latin typeface="Fira Sans Medium"/>
                  <a:ea typeface="Fira Sans Medium"/>
                  <a:cs typeface="Fira Sans Medium"/>
                  <a:sym typeface="Fira Sans Medium"/>
                </a:rPr>
                <a:t>Implemented Monitoring Tools: </a:t>
              </a:r>
            </a:p>
            <a:p>
              <a:pPr marL="2087511" lvl="4" indent="-417502" algn="l">
                <a:lnSpc>
                  <a:spcPts val="2900"/>
                </a:lnSpc>
                <a:buFont typeface="Arial"/>
                <a:buChar char="•"/>
              </a:pPr>
              <a:r>
                <a:rPr lang="en-US" sz="2417">
                  <a:solidFill>
                    <a:srgbClr val="F4F4F4"/>
                  </a:solidFill>
                  <a:latin typeface="Fira Sans"/>
                  <a:ea typeface="Fira Sans"/>
                  <a:cs typeface="Fira Sans"/>
                  <a:sym typeface="Fira Sans"/>
                </a:rPr>
                <a:t>Utilized Event Viewer to monitor system performance (CPU, RAM, network).</a:t>
              </a:r>
            </a:p>
            <a:p>
              <a:pPr marL="1261198" lvl="2" indent="-420399" algn="l">
                <a:lnSpc>
                  <a:spcPts val="3504"/>
                </a:lnSpc>
                <a:buFont typeface="Arial"/>
                <a:buChar char="⚬"/>
              </a:pPr>
              <a:r>
                <a:rPr lang="en-US" sz="2920" b="1">
                  <a:solidFill>
                    <a:srgbClr val="A4E473"/>
                  </a:solidFill>
                  <a:latin typeface="Fira Sans Medium"/>
                  <a:ea typeface="Fira Sans Medium"/>
                  <a:cs typeface="Fira Sans Medium"/>
                  <a:sym typeface="Fira Sans Medium"/>
                </a:rPr>
                <a:t>Configured Group Policy: </a:t>
              </a:r>
            </a:p>
            <a:p>
              <a:pPr marL="2087511" lvl="4" indent="-417502" algn="l">
                <a:lnSpc>
                  <a:spcPts val="2900"/>
                </a:lnSpc>
                <a:buFont typeface="Arial"/>
                <a:buChar char="•"/>
              </a:pPr>
              <a:r>
                <a:rPr lang="en-US" sz="2417">
                  <a:solidFill>
                    <a:srgbClr val="FFFFFF"/>
                  </a:solidFill>
                  <a:latin typeface="Fira Sans"/>
                  <a:ea typeface="Fira Sans"/>
                  <a:cs typeface="Fira Sans"/>
                  <a:sym typeface="Fira Sans"/>
                </a:rPr>
                <a:t>Configured security policies, monitored user logins, and tracked system performance using Performance Monitor.</a:t>
              </a:r>
            </a:p>
            <a:p>
              <a:pPr marL="1261198" lvl="2" indent="-420399" algn="l">
                <a:lnSpc>
                  <a:spcPts val="3504"/>
                </a:lnSpc>
                <a:buFont typeface="Arial"/>
                <a:buChar char="⚬"/>
              </a:pPr>
              <a:r>
                <a:rPr lang="en-US" sz="2920" b="1">
                  <a:solidFill>
                    <a:srgbClr val="A4E473"/>
                  </a:solidFill>
                  <a:latin typeface="Fira Sans Medium"/>
                  <a:ea typeface="Fira Sans Medium"/>
                  <a:cs typeface="Fira Sans Medium"/>
                  <a:sym typeface="Fira Sans Medium"/>
                </a:rPr>
                <a:t>Monitored Event Logs: </a:t>
              </a:r>
            </a:p>
            <a:p>
              <a:pPr marL="2178260" lvl="4" indent="-435652" algn="l">
                <a:lnSpc>
                  <a:spcPts val="3026"/>
                </a:lnSpc>
                <a:buFont typeface="Arial"/>
                <a:buChar char="•"/>
              </a:pPr>
              <a:r>
                <a:rPr lang="en-US" sz="2522">
                  <a:solidFill>
                    <a:srgbClr val="F4F4F4"/>
                  </a:solidFill>
                  <a:latin typeface="Fira Sans"/>
                  <a:ea typeface="Fira Sans"/>
                  <a:cs typeface="Fira Sans"/>
                  <a:sym typeface="Fira Sans"/>
                </a:rPr>
                <a:t>Set up Event Viewer to track login activities and security events.</a:t>
              </a:r>
            </a:p>
            <a:p>
              <a:pPr marL="1261198" lvl="2" indent="-420399" algn="l">
                <a:lnSpc>
                  <a:spcPts val="3504"/>
                </a:lnSpc>
                <a:buFont typeface="Arial"/>
                <a:buChar char="⚬"/>
              </a:pPr>
              <a:r>
                <a:rPr lang="en-US" sz="2920" b="1">
                  <a:solidFill>
                    <a:srgbClr val="A4E473"/>
                  </a:solidFill>
                  <a:latin typeface="Fira Sans Medium"/>
                  <a:ea typeface="Fira Sans Medium"/>
                  <a:cs typeface="Fira Sans Medium"/>
                  <a:sym typeface="Fira Sans Medium"/>
                </a:rPr>
                <a:t>Maintained Regular Updates: </a:t>
              </a:r>
            </a:p>
            <a:p>
              <a:pPr marL="2178260" lvl="4" indent="-435652" algn="l">
                <a:lnSpc>
                  <a:spcPts val="3026"/>
                </a:lnSpc>
                <a:buFont typeface="Arial"/>
                <a:buChar char="•"/>
              </a:pPr>
              <a:r>
                <a:rPr lang="en-US" sz="2522">
                  <a:solidFill>
                    <a:srgbClr val="F4F4F4"/>
                  </a:solidFill>
                  <a:latin typeface="Fira Sans"/>
                  <a:ea typeface="Fira Sans"/>
                  <a:cs typeface="Fira Sans"/>
                  <a:sym typeface="Fira Sans"/>
                </a:rPr>
                <a:t>Ensured timely system and security updates.</a:t>
              </a:r>
            </a:p>
            <a:p>
              <a:pPr marL="1261198" lvl="2" indent="-420399" algn="l">
                <a:lnSpc>
                  <a:spcPts val="3504"/>
                </a:lnSpc>
                <a:buFont typeface="Arial"/>
                <a:buChar char="⚬"/>
              </a:pPr>
              <a:r>
                <a:rPr lang="en-US" sz="2920" b="1">
                  <a:solidFill>
                    <a:srgbClr val="A4E473"/>
                  </a:solidFill>
                  <a:latin typeface="Fira Sans Medium"/>
                  <a:ea typeface="Fira Sans Medium"/>
                  <a:cs typeface="Fira Sans Medium"/>
                  <a:sym typeface="Fira Sans Medium"/>
                </a:rPr>
                <a:t>Analyzed Usage Logs:</a:t>
              </a:r>
            </a:p>
            <a:p>
              <a:pPr marL="2177937" lvl="4" indent="-435587" algn="l">
                <a:lnSpc>
                  <a:spcPts val="3026"/>
                </a:lnSpc>
                <a:buFont typeface="Arial"/>
                <a:buChar char="•"/>
              </a:pPr>
              <a:r>
                <a:rPr lang="en-US" sz="2521">
                  <a:solidFill>
                    <a:srgbClr val="F4F4F4"/>
                  </a:solidFill>
                  <a:latin typeface="Fira Sans"/>
                  <a:ea typeface="Fira Sans"/>
                  <a:cs typeface="Fira Sans"/>
                  <a:sym typeface="Fira Sans"/>
                </a:rPr>
                <a:t>Enabled detailed reporting on work hours and activities through log analysis.</a:t>
              </a:r>
            </a:p>
            <a:p>
              <a:pPr algn="l">
                <a:lnSpc>
                  <a:spcPts val="3026"/>
                </a:lnSpc>
              </a:pPr>
              <a:endParaRPr lang="en-US" sz="2521">
                <a:solidFill>
                  <a:srgbClr val="F4F4F4"/>
                </a:solidFill>
                <a:latin typeface="Fira Sans"/>
                <a:ea typeface="Fira Sans"/>
                <a:cs typeface="Fira Sans"/>
                <a:sym typeface="Fira Sans"/>
              </a:endParaRPr>
            </a:p>
          </p:txBody>
        </p:sp>
        <p:sp>
          <p:nvSpPr>
            <p:cNvPr id="4" name="TextBox 4"/>
            <p:cNvSpPr txBox="1"/>
            <p:nvPr/>
          </p:nvSpPr>
          <p:spPr>
            <a:xfrm>
              <a:off x="0" y="0"/>
              <a:ext cx="19012783" cy="2235200"/>
            </a:xfrm>
            <a:prstGeom prst="rect">
              <a:avLst/>
            </a:prstGeom>
          </p:spPr>
          <p:txBody>
            <a:bodyPr lIns="0" tIns="0" rIns="0" bIns="0" rtlCol="0" anchor="t">
              <a:spAutoFit/>
            </a:bodyPr>
            <a:lstStyle/>
            <a:p>
              <a:pPr algn="l">
                <a:lnSpc>
                  <a:spcPts val="3988"/>
                </a:lnSpc>
              </a:pPr>
              <a:r>
                <a:rPr lang="en-US" sz="3323" b="1">
                  <a:solidFill>
                    <a:srgbClr val="A4E473"/>
                  </a:solidFill>
                  <a:latin typeface="Fira Sans Medium"/>
                  <a:ea typeface="Fira Sans Medium"/>
                  <a:cs typeface="Fira Sans Medium"/>
                  <a:sym typeface="Fira Sans Medium"/>
                </a:rPr>
                <a:t>Benefit:</a:t>
              </a:r>
            </a:p>
            <a:p>
              <a:pPr marL="1132921" lvl="2" indent="-377640" algn="l">
                <a:lnSpc>
                  <a:spcPts val="3148"/>
                </a:lnSpc>
                <a:buFont typeface="Arial"/>
                <a:buChar char="⚬"/>
              </a:pPr>
              <a:r>
                <a:rPr lang="en-US" sz="2623">
                  <a:solidFill>
                    <a:srgbClr val="F4F4F4"/>
                  </a:solidFill>
                  <a:latin typeface="Fira Sans"/>
                  <a:ea typeface="Fira Sans"/>
                  <a:cs typeface="Fira Sans"/>
                  <a:sym typeface="Fira Sans"/>
                </a:rPr>
                <a:t>Cost savings by reducing hardware expenses and enhancing server utilization.</a:t>
              </a:r>
            </a:p>
            <a:p>
              <a:pPr marL="1132921" lvl="2" indent="-377640" algn="l">
                <a:lnSpc>
                  <a:spcPts val="3148"/>
                </a:lnSpc>
                <a:buFont typeface="Arial"/>
                <a:buChar char="⚬"/>
              </a:pPr>
              <a:r>
                <a:rPr lang="en-US" sz="2623">
                  <a:solidFill>
                    <a:srgbClr val="F4F4F4"/>
                  </a:solidFill>
                  <a:latin typeface="Fira Sans"/>
                  <a:ea typeface="Fira Sans"/>
                  <a:cs typeface="Fira Sans"/>
                  <a:sym typeface="Fira Sans"/>
                </a:rPr>
                <a:t>Scalability to easily add or remove virtual machines as needed.</a:t>
              </a:r>
            </a:p>
            <a:p>
              <a:pPr marL="1132921" lvl="2" indent="-377640" algn="l">
                <a:lnSpc>
                  <a:spcPts val="3148"/>
                </a:lnSpc>
                <a:buFont typeface="Arial"/>
                <a:buChar char="⚬"/>
              </a:pPr>
              <a:r>
                <a:rPr lang="en-US" sz="2623">
                  <a:solidFill>
                    <a:srgbClr val="F4F4F4"/>
                  </a:solidFill>
                  <a:latin typeface="Fira Sans"/>
                  <a:ea typeface="Fira Sans"/>
                  <a:cs typeface="Fira Sans"/>
                  <a:sym typeface="Fira Sans"/>
                </a:rPr>
                <a:t>Improved disaster recovery capabilities through flexible backup and restore options.</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sp>
        <p:nvSpPr>
          <p:cNvPr id="11" name="Freeform 11"/>
          <p:cNvSpPr/>
          <p:nvPr/>
        </p:nvSpPr>
        <p:spPr>
          <a:xfrm>
            <a:off x="10388916" y="8830229"/>
            <a:ext cx="420250" cy="643836"/>
          </a:xfrm>
          <a:custGeom>
            <a:avLst/>
            <a:gdLst/>
            <a:ahLst/>
            <a:cxnLst/>
            <a:rect l="l" t="t" r="r" b="b"/>
            <a:pathLst>
              <a:path w="420250" h="643836">
                <a:moveTo>
                  <a:pt x="0" y="0"/>
                </a:moveTo>
                <a:lnTo>
                  <a:pt x="420250" y="0"/>
                </a:lnTo>
                <a:lnTo>
                  <a:pt x="420250" y="643836"/>
                </a:lnTo>
                <a:lnTo>
                  <a:pt x="0" y="6438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grpSp>
        <p:nvGrpSpPr>
          <p:cNvPr id="12" name="Group 12"/>
          <p:cNvGrpSpPr/>
          <p:nvPr/>
        </p:nvGrpSpPr>
        <p:grpSpPr>
          <a:xfrm>
            <a:off x="140526" y="8227172"/>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4"/>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5" name="TextBox 15"/>
          <p:cNvSpPr txBox="1"/>
          <p:nvPr/>
        </p:nvSpPr>
        <p:spPr>
          <a:xfrm>
            <a:off x="1290557" y="807338"/>
            <a:ext cx="15706887" cy="547073"/>
          </a:xfrm>
          <a:prstGeom prst="rect">
            <a:avLst/>
          </a:prstGeom>
        </p:spPr>
        <p:txBody>
          <a:bodyPr lIns="0" tIns="0" rIns="0" bIns="0" rtlCol="0" anchor="t">
            <a:spAutoFit/>
          </a:bodyPr>
          <a:lstStyle/>
          <a:p>
            <a:pPr algn="ctr">
              <a:lnSpc>
                <a:spcPts val="4479"/>
              </a:lnSpc>
            </a:pPr>
            <a:r>
              <a:rPr lang="en-US" sz="3199" b="1" dirty="0">
                <a:solidFill>
                  <a:srgbClr val="FFFFFF"/>
                </a:solidFill>
                <a:latin typeface="STKaiti" panose="02010600040101010101" pitchFamily="2" charset="-122"/>
                <a:ea typeface="STKaiti" panose="02010600040101010101" pitchFamily="2" charset="-122"/>
                <a:cs typeface="Droid Arabic Naskh Bold"/>
                <a:sym typeface="Droid Arabic Naskh Bold"/>
              </a:rPr>
              <a:t>Monitoring Active Directory</a:t>
            </a:r>
          </a:p>
        </p:txBody>
      </p:sp>
      <p:sp>
        <p:nvSpPr>
          <p:cNvPr id="16" name="TextBox 16"/>
          <p:cNvSpPr txBox="1"/>
          <p:nvPr/>
        </p:nvSpPr>
        <p:spPr>
          <a:xfrm>
            <a:off x="10077948" y="8773079"/>
            <a:ext cx="5372029" cy="916435"/>
          </a:xfrm>
          <a:prstGeom prst="rect">
            <a:avLst/>
          </a:prstGeom>
        </p:spPr>
        <p:txBody>
          <a:bodyPr lIns="0" tIns="0" rIns="0" bIns="0" rtlCol="0" anchor="t">
            <a:spAutoFit/>
          </a:bodyPr>
          <a:lstStyle/>
          <a:p>
            <a:pPr algn="ctr">
              <a:lnSpc>
                <a:spcPts val="3681"/>
              </a:lnSpc>
            </a:pPr>
            <a:r>
              <a:rPr lang="en-US" sz="2629" b="1" u="sng">
                <a:solidFill>
                  <a:srgbClr val="00A181"/>
                </a:solidFill>
                <a:latin typeface="Fira Sans Medium"/>
                <a:ea typeface="Fira Sans Medium"/>
                <a:cs typeface="Fira Sans Medium"/>
                <a:sym typeface="Fira Sans Medium"/>
                <a:hlinkClick r:id="rId5" tooltip="https://docs.google.com/document/d/1kQ9ohtkD490B3tQVtJ1ch1SR4hE4YmaZ/edit"/>
              </a:rPr>
              <a:t>Link &amp; Explanation:</a:t>
            </a:r>
          </a:p>
          <a:p>
            <a:pPr algn="ctr">
              <a:lnSpc>
                <a:spcPts val="3681"/>
              </a:lnSpc>
              <a:spcBef>
                <a:spcPct val="0"/>
              </a:spcBef>
            </a:pPr>
            <a:r>
              <a:rPr lang="en-US" sz="2629" b="1">
                <a:solidFill>
                  <a:srgbClr val="00A181"/>
                </a:solidFill>
                <a:latin typeface="Fira Sans Medium"/>
                <a:ea typeface="Fira Sans Medium"/>
                <a:cs typeface="Fira Sans Medium"/>
                <a:sym typeface="Fira Sans Medium"/>
              </a:rPr>
              <a:t>Abdullah</a:t>
            </a:r>
          </a:p>
        </p:txBody>
      </p:sp>
      <p:sp>
        <p:nvSpPr>
          <p:cNvPr id="17" name="Freeform 17"/>
          <p:cNvSpPr/>
          <p:nvPr/>
        </p:nvSpPr>
        <p:spPr>
          <a:xfrm>
            <a:off x="9376708" y="8830229"/>
            <a:ext cx="607547" cy="643836"/>
          </a:xfrm>
          <a:custGeom>
            <a:avLst/>
            <a:gdLst/>
            <a:ahLst/>
            <a:cxnLst/>
            <a:rect l="l" t="t" r="r" b="b"/>
            <a:pathLst>
              <a:path w="607547" h="643836">
                <a:moveTo>
                  <a:pt x="0" y="0"/>
                </a:moveTo>
                <a:lnTo>
                  <a:pt x="607547" y="0"/>
                </a:lnTo>
                <a:lnTo>
                  <a:pt x="607547" y="643836"/>
                </a:lnTo>
                <a:lnTo>
                  <a:pt x="0" y="6438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ar-E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3217927" y="1932486"/>
            <a:ext cx="14041373" cy="5037351"/>
            <a:chOff x="0" y="0"/>
            <a:chExt cx="18721830" cy="6716468"/>
          </a:xfrm>
        </p:grpSpPr>
        <p:sp>
          <p:nvSpPr>
            <p:cNvPr id="3" name="TextBox 3"/>
            <p:cNvSpPr txBox="1"/>
            <p:nvPr/>
          </p:nvSpPr>
          <p:spPr>
            <a:xfrm>
              <a:off x="0" y="2338143"/>
              <a:ext cx="18721830" cy="4378325"/>
            </a:xfrm>
            <a:prstGeom prst="rect">
              <a:avLst/>
            </a:prstGeom>
          </p:spPr>
          <p:txBody>
            <a:bodyPr lIns="0" tIns="0" rIns="0" bIns="0" rtlCol="0" anchor="t">
              <a:spAutoFit/>
            </a:bodyPr>
            <a:lstStyle/>
            <a:p>
              <a:pPr algn="l">
                <a:lnSpc>
                  <a:spcPts val="3960"/>
                </a:lnSpc>
              </a:pPr>
              <a:r>
                <a:rPr lang="en-US" sz="3300" b="1">
                  <a:solidFill>
                    <a:srgbClr val="A4E473"/>
                  </a:solidFill>
                  <a:latin typeface="Fira Sans Medium"/>
                  <a:ea typeface="Fira Sans Medium"/>
                  <a:cs typeface="Fira Sans Medium"/>
                  <a:sym typeface="Fira Sans Medium"/>
                </a:rPr>
                <a:t>What We Did:</a:t>
              </a:r>
            </a:p>
            <a:p>
              <a:pPr marL="647703" lvl="1" indent="-323852" algn="l">
                <a:lnSpc>
                  <a:spcPts val="3600"/>
                </a:lnSpc>
                <a:buFont typeface="Arial"/>
                <a:buChar char="•"/>
              </a:pPr>
              <a:r>
                <a:rPr lang="en-US" sz="3000">
                  <a:solidFill>
                    <a:srgbClr val="FFFFFF"/>
                  </a:solidFill>
                  <a:latin typeface="Fira Sans"/>
                  <a:ea typeface="Fira Sans"/>
                  <a:cs typeface="Fira Sans"/>
                  <a:sym typeface="Fira Sans"/>
                </a:rPr>
                <a:t>Installed and promoted a secondary server as a Domain Controller.</a:t>
              </a:r>
            </a:p>
            <a:p>
              <a:pPr marL="647703" lvl="1" indent="-323852" algn="l">
                <a:lnSpc>
                  <a:spcPts val="3600"/>
                </a:lnSpc>
                <a:buFont typeface="Arial"/>
                <a:buChar char="•"/>
              </a:pPr>
              <a:r>
                <a:rPr lang="en-US" sz="3000">
                  <a:solidFill>
                    <a:srgbClr val="FFFFFF"/>
                  </a:solidFill>
                  <a:latin typeface="Fira Sans"/>
                  <a:ea typeface="Fira Sans"/>
                  <a:cs typeface="Fira Sans"/>
                  <a:sym typeface="Fira Sans"/>
                </a:rPr>
                <a:t>Configured AD Sites and Services for replication.</a:t>
              </a:r>
            </a:p>
            <a:p>
              <a:pPr marL="647703" lvl="1" indent="-323852" algn="l">
                <a:lnSpc>
                  <a:spcPts val="3600"/>
                </a:lnSpc>
                <a:buFont typeface="Arial"/>
                <a:buChar char="•"/>
              </a:pPr>
              <a:r>
                <a:rPr lang="en-US" sz="3000">
                  <a:solidFill>
                    <a:srgbClr val="FFFFFF"/>
                  </a:solidFill>
                  <a:latin typeface="Fira Sans"/>
                  <a:ea typeface="Fira Sans"/>
                  <a:cs typeface="Fira Sans"/>
                  <a:sym typeface="Fira Sans"/>
                </a:rPr>
                <a:t>Verified and monitored replication status using repadmin and Event Viewer.</a:t>
              </a:r>
            </a:p>
            <a:p>
              <a:pPr algn="l">
                <a:lnSpc>
                  <a:spcPts val="3960"/>
                </a:lnSpc>
              </a:pPr>
              <a:r>
                <a:rPr lang="en-US" sz="3300" b="1">
                  <a:solidFill>
                    <a:srgbClr val="A4E473"/>
                  </a:solidFill>
                  <a:latin typeface="Fira Sans Medium"/>
                  <a:ea typeface="Fira Sans Medium"/>
                  <a:cs typeface="Fira Sans Medium"/>
                  <a:sym typeface="Fira Sans Medium"/>
                </a:rPr>
                <a:t>Benefit:</a:t>
              </a:r>
            </a:p>
            <a:p>
              <a:pPr marL="647700" lvl="1" indent="-323850" algn="l">
                <a:lnSpc>
                  <a:spcPts val="3600"/>
                </a:lnSpc>
                <a:buFont typeface="Arial"/>
                <a:buChar char="•"/>
              </a:pPr>
              <a:r>
                <a:rPr lang="en-US" sz="3000">
                  <a:solidFill>
                    <a:srgbClr val="FFFFFF"/>
                  </a:solidFill>
                  <a:latin typeface="Fira Sans"/>
                  <a:ea typeface="Fira Sans"/>
                  <a:cs typeface="Fira Sans"/>
                  <a:sym typeface="Fira Sans"/>
                </a:rPr>
                <a:t>Ensures continuous authentication and domain management even if one DC fails.</a:t>
              </a:r>
            </a:p>
          </p:txBody>
        </p:sp>
        <p:sp>
          <p:nvSpPr>
            <p:cNvPr id="4" name="TextBox 4"/>
            <p:cNvSpPr txBox="1"/>
            <p:nvPr/>
          </p:nvSpPr>
          <p:spPr>
            <a:xfrm>
              <a:off x="0" y="-9525"/>
              <a:ext cx="18721830" cy="1889125"/>
            </a:xfrm>
            <a:prstGeom prst="rect">
              <a:avLst/>
            </a:prstGeom>
          </p:spPr>
          <p:txBody>
            <a:bodyPr lIns="0" tIns="0" rIns="0" bIns="0" rtlCol="0" anchor="t">
              <a:spAutoFit/>
            </a:bodyPr>
            <a:lstStyle/>
            <a:p>
              <a:pPr algn="l">
                <a:lnSpc>
                  <a:spcPts val="3959"/>
                </a:lnSpc>
              </a:pPr>
              <a:r>
                <a:rPr lang="en-US" sz="3299" b="1" dirty="0">
                  <a:solidFill>
                    <a:srgbClr val="A4E473"/>
                  </a:solidFill>
                  <a:latin typeface="Fira Sans Bold"/>
                  <a:ea typeface="Fira Sans Bold"/>
                  <a:cs typeface="Fira Sans Bold"/>
                  <a:sym typeface="Fira Sans Bold"/>
                </a:rPr>
                <a:t>Objective:</a:t>
              </a:r>
            </a:p>
            <a:p>
              <a:pPr algn="l">
                <a:lnSpc>
                  <a:spcPts val="3600"/>
                </a:lnSpc>
              </a:pPr>
              <a:r>
                <a:rPr lang="en-US" sz="3000" dirty="0">
                  <a:solidFill>
                    <a:srgbClr val="FFFFFF"/>
                  </a:solidFill>
                  <a:latin typeface="Fira Sans"/>
                  <a:ea typeface="Fira Sans"/>
                  <a:cs typeface="Fira Sans"/>
                  <a:sym typeface="Fira Sans"/>
                </a:rPr>
                <a:t>Set up Active Directory replication between two Domain Controllers (DCs) for high availability and fault tolerance.</a:t>
              </a: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1" name="Group 11"/>
          <p:cNvGrpSpPr/>
          <p:nvPr/>
        </p:nvGrpSpPr>
        <p:grpSpPr>
          <a:xfrm>
            <a:off x="8206874" y="8442018"/>
            <a:ext cx="1835063" cy="807886"/>
            <a:chOff x="0" y="0"/>
            <a:chExt cx="2446751" cy="1077181"/>
          </a:xfrm>
        </p:grpSpPr>
        <p:sp>
          <p:nvSpPr>
            <p:cNvPr id="12" name="Freeform 12"/>
            <p:cNvSpPr/>
            <p:nvPr/>
          </p:nvSpPr>
          <p:spPr>
            <a:xfrm>
              <a:off x="0" y="0"/>
              <a:ext cx="1028218" cy="1077181"/>
            </a:xfrm>
            <a:custGeom>
              <a:avLst/>
              <a:gdLst/>
              <a:ahLst/>
              <a:cxnLst/>
              <a:rect l="l" t="t" r="r" b="b"/>
              <a:pathLst>
                <a:path w="1028218" h="1077181">
                  <a:moveTo>
                    <a:pt x="0" y="0"/>
                  </a:moveTo>
                  <a:lnTo>
                    <a:pt x="1028218" y="0"/>
                  </a:lnTo>
                  <a:lnTo>
                    <a:pt x="1028218" y="1077181"/>
                  </a:lnTo>
                  <a:lnTo>
                    <a:pt x="0" y="10771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13" name="Freeform 13"/>
            <p:cNvSpPr/>
            <p:nvPr/>
          </p:nvSpPr>
          <p:spPr>
            <a:xfrm>
              <a:off x="1743646" y="0"/>
              <a:ext cx="703105" cy="1077181"/>
            </a:xfrm>
            <a:custGeom>
              <a:avLst/>
              <a:gdLst/>
              <a:ahLst/>
              <a:cxnLst/>
              <a:rect l="l" t="t" r="r" b="b"/>
              <a:pathLst>
                <a:path w="703105" h="1077181">
                  <a:moveTo>
                    <a:pt x="0" y="0"/>
                  </a:moveTo>
                  <a:lnTo>
                    <a:pt x="703105" y="0"/>
                  </a:lnTo>
                  <a:lnTo>
                    <a:pt x="703105" y="1077181"/>
                  </a:lnTo>
                  <a:lnTo>
                    <a:pt x="0" y="10771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EG"/>
            </a:p>
          </p:txBody>
        </p:sp>
      </p:grpSp>
      <p:grpSp>
        <p:nvGrpSpPr>
          <p:cNvPr id="14" name="Group 14"/>
          <p:cNvGrpSpPr/>
          <p:nvPr/>
        </p:nvGrpSpPr>
        <p:grpSpPr>
          <a:xfrm>
            <a:off x="140526" y="8227172"/>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7" name="TextBox 17"/>
          <p:cNvSpPr txBox="1"/>
          <p:nvPr/>
        </p:nvSpPr>
        <p:spPr>
          <a:xfrm>
            <a:off x="1290557" y="946907"/>
            <a:ext cx="15706887" cy="547073"/>
          </a:xfrm>
          <a:prstGeom prst="rect">
            <a:avLst/>
          </a:prstGeom>
        </p:spPr>
        <p:txBody>
          <a:bodyPr lIns="0" tIns="0" rIns="0" bIns="0" rtlCol="0" anchor="t">
            <a:spAutoFit/>
          </a:bodyPr>
          <a:lstStyle/>
          <a:p>
            <a:pPr algn="ctr">
              <a:lnSpc>
                <a:spcPts val="4479"/>
              </a:lnSpc>
            </a:pPr>
            <a:r>
              <a:rPr lang="en-US" sz="3200" dirty="0">
                <a:solidFill>
                  <a:srgbClr val="FFFFFF"/>
                </a:solidFill>
                <a:latin typeface="Fira Sans"/>
                <a:sym typeface="Droid Arabic Naskh Bold"/>
              </a:rPr>
              <a:t>Active </a:t>
            </a:r>
            <a:r>
              <a:rPr lang="en-US" sz="3200" dirty="0">
                <a:solidFill>
                  <a:srgbClr val="FFFFFF"/>
                </a:solidFill>
                <a:latin typeface="Fira Sans"/>
                <a:sym typeface="Fira Sans"/>
              </a:rPr>
              <a:t>Directory</a:t>
            </a:r>
            <a:r>
              <a:rPr lang="en-US" sz="3200" dirty="0">
                <a:solidFill>
                  <a:srgbClr val="FFFFFF"/>
                </a:solidFill>
                <a:latin typeface="Fira Sans"/>
                <a:ea typeface="Fira Sans"/>
                <a:cs typeface="Fira Sans"/>
                <a:sym typeface="Fira Sans"/>
              </a:rPr>
              <a:t> replication Setup </a:t>
            </a:r>
            <a:r>
              <a:rPr lang="en-US" sz="3199" b="1" dirty="0">
                <a:solidFill>
                  <a:schemeClr val="bg1"/>
                </a:solidFill>
                <a:latin typeface="STKaiti" panose="02010600040101010101" pitchFamily="2" charset="-122"/>
                <a:ea typeface="STKaiti" panose="02010600040101010101" pitchFamily="2" charset="-122"/>
                <a:cs typeface="Droid Arabic Naskh Bold"/>
                <a:sym typeface="Droid Arabic Naskh Bold"/>
              </a:rPr>
              <a:t> </a:t>
            </a:r>
          </a:p>
        </p:txBody>
      </p:sp>
      <p:sp>
        <p:nvSpPr>
          <p:cNvPr id="18" name="TextBox 18"/>
          <p:cNvSpPr txBox="1"/>
          <p:nvPr/>
        </p:nvSpPr>
        <p:spPr>
          <a:xfrm>
            <a:off x="9124406" y="8365818"/>
            <a:ext cx="6740820" cy="1154311"/>
          </a:xfrm>
          <a:prstGeom prst="rect">
            <a:avLst/>
          </a:prstGeom>
        </p:spPr>
        <p:txBody>
          <a:bodyPr lIns="0" tIns="0" rIns="0" bIns="0" rtlCol="0" anchor="t">
            <a:spAutoFit/>
          </a:bodyPr>
          <a:lstStyle/>
          <a:p>
            <a:pPr algn="ctr">
              <a:lnSpc>
                <a:spcPts val="4620"/>
              </a:lnSpc>
            </a:pPr>
            <a:r>
              <a:rPr lang="en-US" sz="3300" b="1" u="sng">
                <a:solidFill>
                  <a:srgbClr val="00A181"/>
                </a:solidFill>
                <a:latin typeface="Fira Sans Medium"/>
                <a:ea typeface="Fira Sans Medium"/>
                <a:cs typeface="Fira Sans Medium"/>
                <a:sym typeface="Fira Sans Medium"/>
                <a:hlinkClick r:id="rId7" tooltip="https://docs.google.com/document/d/1lspVmXxXJGOcb_EG5KngMkJTLPplG_7OQK26NMFuvbk/edit?usp=sharing"/>
              </a:rPr>
              <a:t>Link &amp; 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Esraa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642208" y="1717002"/>
            <a:ext cx="14041373" cy="4523001"/>
            <a:chOff x="0" y="0"/>
            <a:chExt cx="18721830" cy="6030668"/>
          </a:xfrm>
        </p:grpSpPr>
        <p:sp>
          <p:nvSpPr>
            <p:cNvPr id="3" name="TextBox 3"/>
            <p:cNvSpPr txBox="1"/>
            <p:nvPr/>
          </p:nvSpPr>
          <p:spPr>
            <a:xfrm>
              <a:off x="0" y="3379543"/>
              <a:ext cx="18721830" cy="2651125"/>
            </a:xfrm>
            <a:prstGeom prst="rect">
              <a:avLst/>
            </a:prstGeom>
          </p:spPr>
          <p:txBody>
            <a:bodyPr lIns="0" tIns="0" rIns="0" bIns="0" rtlCol="0" anchor="t">
              <a:spAutoFit/>
            </a:bodyPr>
            <a:lstStyle/>
            <a:p>
              <a:pPr algn="l">
                <a:lnSpc>
                  <a:spcPts val="3960"/>
                </a:lnSpc>
              </a:pPr>
              <a:r>
                <a:rPr lang="en-US" sz="3300" b="1">
                  <a:solidFill>
                    <a:srgbClr val="A4E473"/>
                  </a:solidFill>
                  <a:latin typeface="Fira Sans Medium"/>
                  <a:ea typeface="Fira Sans Medium"/>
                  <a:cs typeface="Fira Sans Medium"/>
                  <a:sym typeface="Fira Sans Medium"/>
                </a:rPr>
                <a:t>Benefit:</a:t>
              </a:r>
            </a:p>
            <a:p>
              <a:pPr marL="712472" lvl="1" indent="-356236" algn="l">
                <a:lnSpc>
                  <a:spcPts val="3960"/>
                </a:lnSpc>
                <a:buFont typeface="Arial"/>
                <a:buChar char="•"/>
              </a:pPr>
              <a:r>
                <a:rPr lang="en-US" sz="3300" b="1">
                  <a:solidFill>
                    <a:srgbClr val="FFFFFF"/>
                  </a:solidFill>
                  <a:latin typeface="Fira Sans Medium"/>
                  <a:ea typeface="Fira Sans Medium"/>
                  <a:cs typeface="Fira Sans Medium"/>
                  <a:sym typeface="Fira Sans Medium"/>
                </a:rPr>
                <a:t>Centralized communication platform.</a:t>
              </a:r>
            </a:p>
            <a:p>
              <a:pPr marL="712472" lvl="1" indent="-356236" algn="l">
                <a:lnSpc>
                  <a:spcPts val="3960"/>
                </a:lnSpc>
                <a:buFont typeface="Arial"/>
                <a:buChar char="•"/>
              </a:pPr>
              <a:r>
                <a:rPr lang="en-US" sz="3300" b="1">
                  <a:solidFill>
                    <a:srgbClr val="FFFFFF"/>
                  </a:solidFill>
                  <a:latin typeface="Fira Sans Medium"/>
                  <a:ea typeface="Fira Sans Medium"/>
                  <a:cs typeface="Fira Sans Medium"/>
                  <a:sym typeface="Fira Sans Medium"/>
                </a:rPr>
                <a:t>Improves collaboration and workflow.</a:t>
              </a:r>
            </a:p>
            <a:p>
              <a:pPr marL="712472" lvl="1" indent="-356236" algn="l">
                <a:lnSpc>
                  <a:spcPts val="3960"/>
                </a:lnSpc>
                <a:buFont typeface="Arial"/>
                <a:buChar char="•"/>
              </a:pPr>
              <a:r>
                <a:rPr lang="en-US" sz="3300" b="1">
                  <a:solidFill>
                    <a:srgbClr val="FFFFFF"/>
                  </a:solidFill>
                  <a:latin typeface="Fira Sans Medium"/>
                  <a:ea typeface="Fira Sans Medium"/>
                  <a:cs typeface="Fira Sans Medium"/>
                  <a:sym typeface="Fira Sans Medium"/>
                </a:rPr>
                <a:t>Secure and accessible from anywhere.</a:t>
              </a:r>
            </a:p>
          </p:txBody>
        </p:sp>
        <p:sp>
          <p:nvSpPr>
            <p:cNvPr id="4" name="TextBox 4"/>
            <p:cNvSpPr txBox="1"/>
            <p:nvPr/>
          </p:nvSpPr>
          <p:spPr>
            <a:xfrm>
              <a:off x="0" y="0"/>
              <a:ext cx="18721830" cy="2921000"/>
            </a:xfrm>
            <a:prstGeom prst="rect">
              <a:avLst/>
            </a:prstGeom>
          </p:spPr>
          <p:txBody>
            <a:bodyPr lIns="0" tIns="0" rIns="0" bIns="0" rtlCol="0" anchor="t">
              <a:spAutoFit/>
            </a:bodyPr>
            <a:lstStyle/>
            <a:p>
              <a:pPr algn="l">
                <a:lnSpc>
                  <a:spcPts val="3480"/>
                </a:lnSpc>
              </a:pPr>
              <a:endParaRPr/>
            </a:p>
            <a:p>
              <a:pPr algn="l">
                <a:lnSpc>
                  <a:spcPts val="3480"/>
                </a:lnSpc>
              </a:pPr>
              <a:r>
                <a:rPr lang="en-US" sz="2900" b="1">
                  <a:solidFill>
                    <a:srgbClr val="A4E473"/>
                  </a:solidFill>
                  <a:latin typeface="Fira Sans Medium"/>
                  <a:ea typeface="Fira Sans Medium"/>
                  <a:cs typeface="Fira Sans Medium"/>
                  <a:sym typeface="Fira Sans Medium"/>
                </a:rPr>
                <a:t>What we did:</a:t>
              </a:r>
            </a:p>
            <a:p>
              <a:pPr marL="626111" lvl="1" indent="-313055" algn="l">
                <a:lnSpc>
                  <a:spcPts val="3480"/>
                </a:lnSpc>
                <a:buFont typeface="Arial"/>
                <a:buChar char="•"/>
              </a:pPr>
              <a:r>
                <a:rPr lang="en-US" sz="2900" b="1">
                  <a:solidFill>
                    <a:srgbClr val="FFFFFF"/>
                  </a:solidFill>
                  <a:latin typeface="Fira Sans Medium"/>
                  <a:ea typeface="Fira Sans Medium"/>
                  <a:cs typeface="Fira Sans Medium"/>
                  <a:sym typeface="Fira Sans Medium"/>
                </a:rPr>
                <a:t>Set up Slack for unified communication across departments (IT, Development, HR, Sales).</a:t>
              </a:r>
            </a:p>
            <a:p>
              <a:pPr algn="l">
                <a:lnSpc>
                  <a:spcPts val="3480"/>
                </a:lnSpc>
              </a:pPr>
              <a:endParaRPr lang="en-US" sz="2900" b="1">
                <a:solidFill>
                  <a:srgbClr val="FFFFFF"/>
                </a:solidFill>
                <a:latin typeface="Fira Sans Medium"/>
                <a:ea typeface="Fira Sans Medium"/>
                <a:cs typeface="Fira Sans Medium"/>
                <a:sym typeface="Fira Sans Medium"/>
              </a:endParaRPr>
            </a:p>
          </p:txBody>
        </p:sp>
      </p:grpSp>
      <p:grpSp>
        <p:nvGrpSpPr>
          <p:cNvPr id="5" name="Group 5"/>
          <p:cNvGrpSpPr/>
          <p:nvPr/>
        </p:nvGrpSpPr>
        <p:grpSpPr>
          <a:xfrm>
            <a:off x="-3741217" y="6494262"/>
            <a:ext cx="6383425" cy="5528076"/>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7" name="Group 7"/>
          <p:cNvGrpSpPr/>
          <p:nvPr/>
        </p:nvGrpSpPr>
        <p:grpSpPr>
          <a:xfrm>
            <a:off x="1493542" y="7420759"/>
            <a:ext cx="3034530" cy="262791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txBody>
            <a:bodyPr/>
            <a:lstStyle/>
            <a:p>
              <a:endParaRPr lang="ar-EG"/>
            </a:p>
          </p:txBody>
        </p:sp>
      </p:grpSp>
      <p:grpSp>
        <p:nvGrpSpPr>
          <p:cNvPr id="9" name="Group 9"/>
          <p:cNvGrpSpPr/>
          <p:nvPr/>
        </p:nvGrpSpPr>
        <p:grpSpPr>
          <a:xfrm>
            <a:off x="3642118" y="8981133"/>
            <a:ext cx="2141618" cy="1854652"/>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sp>
        <p:nvSpPr>
          <p:cNvPr id="11" name="Freeform 11"/>
          <p:cNvSpPr/>
          <p:nvPr/>
        </p:nvSpPr>
        <p:spPr>
          <a:xfrm>
            <a:off x="9632174" y="7902903"/>
            <a:ext cx="527329" cy="807886"/>
          </a:xfrm>
          <a:custGeom>
            <a:avLst/>
            <a:gdLst/>
            <a:ahLst/>
            <a:cxnLst/>
            <a:rect l="l" t="t" r="r" b="b"/>
            <a:pathLst>
              <a:path w="527329" h="807886">
                <a:moveTo>
                  <a:pt x="0" y="0"/>
                </a:moveTo>
                <a:lnTo>
                  <a:pt x="527329" y="0"/>
                </a:lnTo>
                <a:lnTo>
                  <a:pt x="527329" y="807885"/>
                </a:lnTo>
                <a:lnTo>
                  <a:pt x="0" y="8078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grpSp>
        <p:nvGrpSpPr>
          <p:cNvPr id="12" name="Group 12"/>
          <p:cNvGrpSpPr/>
          <p:nvPr/>
        </p:nvGrpSpPr>
        <p:grpSpPr>
          <a:xfrm>
            <a:off x="140526" y="8227172"/>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4"/>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15" name="TextBox 15"/>
          <p:cNvSpPr txBox="1"/>
          <p:nvPr/>
        </p:nvSpPr>
        <p:spPr>
          <a:xfrm>
            <a:off x="1290557" y="912457"/>
            <a:ext cx="15706887" cy="547073"/>
          </a:xfrm>
          <a:prstGeom prst="rect">
            <a:avLst/>
          </a:prstGeom>
        </p:spPr>
        <p:txBody>
          <a:bodyPr lIns="0" tIns="0" rIns="0" bIns="0" rtlCol="0" anchor="t">
            <a:spAutoFit/>
          </a:bodyPr>
          <a:lstStyle/>
          <a:p>
            <a:pPr algn="ctr">
              <a:lnSpc>
                <a:spcPts val="4479"/>
              </a:lnSpc>
            </a:pPr>
            <a:r>
              <a:rPr lang="en-US" sz="3199" b="1" dirty="0">
                <a:solidFill>
                  <a:srgbClr val="FFFFFF"/>
                </a:solidFill>
                <a:latin typeface="STKaiti" panose="02010600040101010101" pitchFamily="2" charset="-122"/>
                <a:ea typeface="STKaiti" panose="02010600040101010101" pitchFamily="2" charset="-122"/>
                <a:cs typeface="Droid Arabic Naskh Bold"/>
                <a:sym typeface="Droid Arabic Naskh Bold"/>
              </a:rPr>
              <a:t>Unified Communication platform</a:t>
            </a:r>
          </a:p>
        </p:txBody>
      </p:sp>
      <p:sp>
        <p:nvSpPr>
          <p:cNvPr id="16" name="TextBox 16"/>
          <p:cNvSpPr txBox="1"/>
          <p:nvPr/>
        </p:nvSpPr>
        <p:spPr>
          <a:xfrm>
            <a:off x="9241971" y="7826703"/>
            <a:ext cx="6740820" cy="1154430"/>
          </a:xfrm>
          <a:prstGeom prst="rect">
            <a:avLst/>
          </a:prstGeom>
        </p:spPr>
        <p:txBody>
          <a:bodyPr lIns="0" tIns="0" rIns="0" bIns="0" rtlCol="0" anchor="t">
            <a:spAutoFit/>
          </a:bodyPr>
          <a:lstStyle/>
          <a:p>
            <a:pPr algn="ctr">
              <a:lnSpc>
                <a:spcPts val="4620"/>
              </a:lnSpc>
            </a:pPr>
            <a:r>
              <a:rPr lang="en-US" sz="3300" b="1" u="sng">
                <a:solidFill>
                  <a:srgbClr val="00A181"/>
                </a:solidFill>
                <a:latin typeface="Fira Sans Medium"/>
                <a:ea typeface="Fira Sans Medium"/>
                <a:cs typeface="Fira Sans Medium"/>
                <a:sym typeface="Fira Sans Medium"/>
                <a:hlinkClick r:id="rId5" tooltip="https://docs.google.com/document/d/1kxyOXdQnZDnbx88EMhaNPfmFHuX8LKod/edit"/>
              </a:rPr>
              <a:t>Link &amp; Explanation:</a:t>
            </a:r>
          </a:p>
          <a:p>
            <a:pPr algn="ctr">
              <a:lnSpc>
                <a:spcPts val="4620"/>
              </a:lnSpc>
              <a:spcBef>
                <a:spcPct val="0"/>
              </a:spcBef>
            </a:pPr>
            <a:r>
              <a:rPr lang="en-US" sz="3300" b="1">
                <a:solidFill>
                  <a:srgbClr val="00A181"/>
                </a:solidFill>
                <a:latin typeface="Fira Sans Medium"/>
                <a:ea typeface="Fira Sans Medium"/>
                <a:cs typeface="Fira Sans Medium"/>
                <a:sym typeface="Fira Sans Medium"/>
              </a:rPr>
              <a:t>Abdullah</a:t>
            </a:r>
          </a:p>
        </p:txBody>
      </p:sp>
      <p:sp>
        <p:nvSpPr>
          <p:cNvPr id="17" name="Freeform 17"/>
          <p:cNvSpPr/>
          <p:nvPr/>
        </p:nvSpPr>
        <p:spPr>
          <a:xfrm>
            <a:off x="8479621" y="7911299"/>
            <a:ext cx="762350" cy="807886"/>
          </a:xfrm>
          <a:custGeom>
            <a:avLst/>
            <a:gdLst/>
            <a:ahLst/>
            <a:cxnLst/>
            <a:rect l="l" t="t" r="r" b="b"/>
            <a:pathLst>
              <a:path w="762350" h="807886">
                <a:moveTo>
                  <a:pt x="0" y="0"/>
                </a:moveTo>
                <a:lnTo>
                  <a:pt x="762350" y="0"/>
                </a:lnTo>
                <a:lnTo>
                  <a:pt x="762350" y="807886"/>
                </a:lnTo>
                <a:lnTo>
                  <a:pt x="0" y="8078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ar-E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82347" y="849841"/>
            <a:ext cx="551565" cy="561779"/>
          </a:xfrm>
          <a:custGeom>
            <a:avLst/>
            <a:gdLst/>
            <a:ahLst/>
            <a:cxnLst/>
            <a:rect l="l" t="t" r="r" b="b"/>
            <a:pathLst>
              <a:path w="551565" h="561779">
                <a:moveTo>
                  <a:pt x="0" y="0"/>
                </a:moveTo>
                <a:lnTo>
                  <a:pt x="551565" y="0"/>
                </a:lnTo>
                <a:lnTo>
                  <a:pt x="551565" y="561779"/>
                </a:lnTo>
                <a:lnTo>
                  <a:pt x="0" y="5617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grpSp>
        <p:nvGrpSpPr>
          <p:cNvPr id="3" name="Group 3"/>
          <p:cNvGrpSpPr/>
          <p:nvPr/>
        </p:nvGrpSpPr>
        <p:grpSpPr>
          <a:xfrm>
            <a:off x="-397007" y="-256514"/>
            <a:ext cx="19288745" cy="3048022"/>
            <a:chOff x="0" y="0"/>
            <a:chExt cx="25718327" cy="4064030"/>
          </a:xfrm>
        </p:grpSpPr>
        <p:sp>
          <p:nvSpPr>
            <p:cNvPr id="4" name="AutoShape 4"/>
            <p:cNvSpPr/>
            <p:nvPr/>
          </p:nvSpPr>
          <p:spPr>
            <a:xfrm>
              <a:off x="158951" y="0"/>
              <a:ext cx="25559376" cy="3113166"/>
            </a:xfrm>
            <a:prstGeom prst="rect">
              <a:avLst/>
            </a:prstGeom>
            <a:solidFill>
              <a:srgbClr val="336188"/>
            </a:solidFill>
          </p:spPr>
          <p:txBody>
            <a:bodyPr/>
            <a:lstStyle/>
            <a:p>
              <a:endParaRPr lang="ar-EG"/>
            </a:p>
          </p:txBody>
        </p:sp>
        <p:sp>
          <p:nvSpPr>
            <p:cNvPr id="5" name="Freeform 5"/>
            <p:cNvSpPr/>
            <p:nvPr/>
          </p:nvSpPr>
          <p:spPr>
            <a:xfrm>
              <a:off x="0" y="3100466"/>
              <a:ext cx="25442685" cy="963563"/>
            </a:xfrm>
            <a:custGeom>
              <a:avLst/>
              <a:gdLst/>
              <a:ahLst/>
              <a:cxnLst/>
              <a:rect l="l" t="t" r="r" b="b"/>
              <a:pathLst>
                <a:path w="25442685" h="963563">
                  <a:moveTo>
                    <a:pt x="0" y="0"/>
                  </a:moveTo>
                  <a:lnTo>
                    <a:pt x="25442685" y="0"/>
                  </a:lnTo>
                  <a:lnTo>
                    <a:pt x="25442685" y="963564"/>
                  </a:lnTo>
                  <a:lnTo>
                    <a:pt x="0" y="963564"/>
                  </a:lnTo>
                  <a:lnTo>
                    <a:pt x="0" y="0"/>
                  </a:lnTo>
                  <a:close/>
                </a:path>
              </a:pathLst>
            </a:custGeom>
            <a:blipFill>
              <a:blip r:embed="rId4">
                <a:extLst>
                  <a:ext uri="{96DAC541-7B7A-43D3-8B79-37D633B846F1}">
                    <asvg:svgBlip xmlns:asvg="http://schemas.microsoft.com/office/drawing/2016/SVG/main" r:embed="rId5"/>
                  </a:ext>
                </a:extLst>
              </a:blip>
              <a:stretch>
                <a:fillRect t="-582827" b="-1957651"/>
              </a:stretch>
            </a:blipFill>
          </p:spPr>
          <p:txBody>
            <a:bodyPr/>
            <a:lstStyle/>
            <a:p>
              <a:endParaRPr lang="ar-EG"/>
            </a:p>
          </p:txBody>
        </p:sp>
      </p:grpSp>
      <p:sp>
        <p:nvSpPr>
          <p:cNvPr id="6" name="TextBox 6"/>
          <p:cNvSpPr txBox="1"/>
          <p:nvPr/>
        </p:nvSpPr>
        <p:spPr>
          <a:xfrm>
            <a:off x="2033755" y="827862"/>
            <a:ext cx="9650303" cy="598873"/>
          </a:xfrm>
          <a:prstGeom prst="rect">
            <a:avLst/>
          </a:prstGeom>
        </p:spPr>
        <p:txBody>
          <a:bodyPr lIns="0" tIns="0" rIns="0" bIns="0" rtlCol="0" anchor="t">
            <a:spAutoFit/>
          </a:bodyPr>
          <a:lstStyle/>
          <a:p>
            <a:pPr marL="0" lvl="0" indent="0" algn="l">
              <a:lnSpc>
                <a:spcPts val="4644"/>
              </a:lnSpc>
              <a:spcBef>
                <a:spcPct val="0"/>
              </a:spcBef>
            </a:pPr>
            <a:r>
              <a:rPr lang="en-US" sz="4300">
                <a:solidFill>
                  <a:srgbClr val="FFFFFF"/>
                </a:solidFill>
                <a:latin typeface="Hammersmith One"/>
                <a:ea typeface="Hammersmith One"/>
                <a:cs typeface="Hammersmith One"/>
                <a:sym typeface="Hammersmith One"/>
              </a:rPr>
              <a:t>Cost Management and Optimization</a:t>
            </a:r>
          </a:p>
        </p:txBody>
      </p:sp>
      <p:sp>
        <p:nvSpPr>
          <p:cNvPr id="7" name="TextBox 7"/>
          <p:cNvSpPr txBox="1"/>
          <p:nvPr/>
        </p:nvSpPr>
        <p:spPr>
          <a:xfrm>
            <a:off x="250199" y="2274022"/>
            <a:ext cx="3201384" cy="291405"/>
          </a:xfrm>
          <a:prstGeom prst="rect">
            <a:avLst/>
          </a:prstGeom>
        </p:spPr>
        <p:txBody>
          <a:bodyPr lIns="0" tIns="0" rIns="0" bIns="0" rtlCol="0" anchor="t">
            <a:spAutoFit/>
          </a:bodyPr>
          <a:lstStyle/>
          <a:p>
            <a:pPr marL="0" lvl="0" indent="0" algn="ctr">
              <a:lnSpc>
                <a:spcPts val="2340"/>
              </a:lnSpc>
              <a:spcBef>
                <a:spcPct val="0"/>
              </a:spcBef>
            </a:pPr>
            <a:r>
              <a:rPr lang="en-US" sz="1800" b="1" spc="72">
                <a:solidFill>
                  <a:srgbClr val="000000"/>
                </a:solidFill>
                <a:latin typeface="Clear Sans Medium"/>
                <a:ea typeface="Clear Sans Medium"/>
                <a:cs typeface="Clear Sans Medium"/>
                <a:sym typeface="Clear Sans Medium"/>
              </a:rPr>
              <a:t>SERVICE</a:t>
            </a:r>
          </a:p>
        </p:txBody>
      </p:sp>
      <p:sp>
        <p:nvSpPr>
          <p:cNvPr id="8" name="TextBox 8"/>
          <p:cNvSpPr txBox="1"/>
          <p:nvPr/>
        </p:nvSpPr>
        <p:spPr>
          <a:xfrm>
            <a:off x="4531900" y="2274022"/>
            <a:ext cx="3201384" cy="291405"/>
          </a:xfrm>
          <a:prstGeom prst="rect">
            <a:avLst/>
          </a:prstGeom>
        </p:spPr>
        <p:txBody>
          <a:bodyPr lIns="0" tIns="0" rIns="0" bIns="0" rtlCol="0" anchor="t">
            <a:spAutoFit/>
          </a:bodyPr>
          <a:lstStyle/>
          <a:p>
            <a:pPr marL="0" lvl="0" indent="0" algn="ctr">
              <a:lnSpc>
                <a:spcPts val="2340"/>
              </a:lnSpc>
              <a:spcBef>
                <a:spcPct val="0"/>
              </a:spcBef>
            </a:pPr>
            <a:r>
              <a:rPr lang="en-US" sz="1800" b="1" spc="72">
                <a:solidFill>
                  <a:srgbClr val="000000"/>
                </a:solidFill>
                <a:latin typeface="Clear Sans Medium"/>
                <a:ea typeface="Clear Sans Medium"/>
                <a:cs typeface="Clear Sans Medium"/>
                <a:sym typeface="Clear Sans Medium"/>
              </a:rPr>
              <a:t>COST</a:t>
            </a:r>
          </a:p>
        </p:txBody>
      </p:sp>
      <p:sp>
        <p:nvSpPr>
          <p:cNvPr id="9" name="TextBox 9"/>
          <p:cNvSpPr txBox="1"/>
          <p:nvPr/>
        </p:nvSpPr>
        <p:spPr>
          <a:xfrm>
            <a:off x="8629353" y="2274022"/>
            <a:ext cx="3201384" cy="291405"/>
          </a:xfrm>
          <a:prstGeom prst="rect">
            <a:avLst/>
          </a:prstGeom>
        </p:spPr>
        <p:txBody>
          <a:bodyPr lIns="0" tIns="0" rIns="0" bIns="0" rtlCol="0" anchor="t">
            <a:spAutoFit/>
          </a:bodyPr>
          <a:lstStyle/>
          <a:p>
            <a:pPr marL="0" lvl="0" indent="0" algn="ctr">
              <a:lnSpc>
                <a:spcPts val="2340"/>
              </a:lnSpc>
              <a:spcBef>
                <a:spcPct val="0"/>
              </a:spcBef>
            </a:pPr>
            <a:r>
              <a:rPr lang="en-US" sz="1800" b="1" spc="72">
                <a:solidFill>
                  <a:srgbClr val="000000"/>
                </a:solidFill>
                <a:latin typeface="Clear Sans Medium"/>
                <a:ea typeface="Clear Sans Medium"/>
                <a:cs typeface="Clear Sans Medium"/>
                <a:sym typeface="Clear Sans Medium"/>
              </a:rPr>
              <a:t>DESCRIPTION</a:t>
            </a:r>
          </a:p>
        </p:txBody>
      </p:sp>
      <p:sp>
        <p:nvSpPr>
          <p:cNvPr id="10" name="TextBox 10"/>
          <p:cNvSpPr txBox="1"/>
          <p:nvPr/>
        </p:nvSpPr>
        <p:spPr>
          <a:xfrm>
            <a:off x="12046162" y="2274568"/>
            <a:ext cx="3201384" cy="291405"/>
          </a:xfrm>
          <a:prstGeom prst="rect">
            <a:avLst/>
          </a:prstGeom>
        </p:spPr>
        <p:txBody>
          <a:bodyPr lIns="0" tIns="0" rIns="0" bIns="0" rtlCol="0" anchor="t">
            <a:spAutoFit/>
          </a:bodyPr>
          <a:lstStyle/>
          <a:p>
            <a:pPr marL="0" lvl="0" indent="0" algn="ctr">
              <a:lnSpc>
                <a:spcPts val="2340"/>
              </a:lnSpc>
              <a:spcBef>
                <a:spcPct val="0"/>
              </a:spcBef>
            </a:pPr>
            <a:r>
              <a:rPr lang="en-US" sz="1800" b="1" spc="72">
                <a:solidFill>
                  <a:srgbClr val="000000"/>
                </a:solidFill>
                <a:latin typeface="Clear Sans Medium"/>
                <a:ea typeface="Clear Sans Medium"/>
                <a:cs typeface="Clear Sans Medium"/>
                <a:sym typeface="Clear Sans Medium"/>
              </a:rPr>
              <a:t>RENEWAL DATE</a:t>
            </a:r>
          </a:p>
        </p:txBody>
      </p:sp>
      <p:sp>
        <p:nvSpPr>
          <p:cNvPr id="11" name="TextBox 11"/>
          <p:cNvSpPr txBox="1"/>
          <p:nvPr/>
        </p:nvSpPr>
        <p:spPr>
          <a:xfrm>
            <a:off x="557047" y="3108657"/>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AWS Backup (S3)</a:t>
            </a:r>
          </a:p>
        </p:txBody>
      </p:sp>
      <p:sp>
        <p:nvSpPr>
          <p:cNvPr id="12" name="TextBox 12"/>
          <p:cNvSpPr txBox="1"/>
          <p:nvPr/>
        </p:nvSpPr>
        <p:spPr>
          <a:xfrm>
            <a:off x="4983672" y="3103307"/>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$5.00</a:t>
            </a:r>
          </a:p>
        </p:txBody>
      </p:sp>
      <p:sp>
        <p:nvSpPr>
          <p:cNvPr id="13" name="TextBox 13"/>
          <p:cNvSpPr txBox="1"/>
          <p:nvPr/>
        </p:nvSpPr>
        <p:spPr>
          <a:xfrm>
            <a:off x="8095387" y="3065207"/>
            <a:ext cx="3681092"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Cloud backup for data storage</a:t>
            </a:r>
          </a:p>
        </p:txBody>
      </p:sp>
      <p:sp>
        <p:nvSpPr>
          <p:cNvPr id="14" name="AutoShape 14"/>
          <p:cNvSpPr/>
          <p:nvPr/>
        </p:nvSpPr>
        <p:spPr>
          <a:xfrm>
            <a:off x="4689954" y="2800603"/>
            <a:ext cx="0" cy="7173534"/>
          </a:xfrm>
          <a:prstGeom prst="line">
            <a:avLst/>
          </a:prstGeom>
          <a:ln w="19050" cap="rnd">
            <a:solidFill>
              <a:srgbClr val="00A181"/>
            </a:solidFill>
            <a:prstDash val="solid"/>
            <a:headEnd type="none" w="sm" len="sm"/>
            <a:tailEnd type="none" w="sm" len="sm"/>
          </a:ln>
        </p:spPr>
        <p:txBody>
          <a:bodyPr/>
          <a:lstStyle/>
          <a:p>
            <a:endParaRPr lang="ar-EG"/>
          </a:p>
        </p:txBody>
      </p:sp>
      <p:sp>
        <p:nvSpPr>
          <p:cNvPr id="15" name="AutoShape 15"/>
          <p:cNvSpPr/>
          <p:nvPr/>
        </p:nvSpPr>
        <p:spPr>
          <a:xfrm>
            <a:off x="7733283" y="2801034"/>
            <a:ext cx="0" cy="7172512"/>
          </a:xfrm>
          <a:prstGeom prst="line">
            <a:avLst/>
          </a:prstGeom>
          <a:ln w="19050" cap="rnd">
            <a:solidFill>
              <a:srgbClr val="00A181"/>
            </a:solidFill>
            <a:prstDash val="solid"/>
            <a:headEnd type="none" w="sm" len="sm"/>
            <a:tailEnd type="none" w="sm" len="sm"/>
          </a:ln>
        </p:spPr>
        <p:txBody>
          <a:bodyPr/>
          <a:lstStyle/>
          <a:p>
            <a:endParaRPr lang="ar-EG"/>
          </a:p>
        </p:txBody>
      </p:sp>
      <p:sp>
        <p:nvSpPr>
          <p:cNvPr id="16" name="AutoShape 16"/>
          <p:cNvSpPr/>
          <p:nvPr/>
        </p:nvSpPr>
        <p:spPr>
          <a:xfrm>
            <a:off x="12374228" y="2680273"/>
            <a:ext cx="0" cy="7246019"/>
          </a:xfrm>
          <a:prstGeom prst="line">
            <a:avLst/>
          </a:prstGeom>
          <a:ln w="19050" cap="rnd">
            <a:solidFill>
              <a:srgbClr val="00A181"/>
            </a:solidFill>
            <a:prstDash val="solid"/>
            <a:headEnd type="none" w="sm" len="sm"/>
            <a:tailEnd type="none" w="sm" len="sm"/>
          </a:ln>
        </p:spPr>
        <p:txBody>
          <a:bodyPr/>
          <a:lstStyle/>
          <a:p>
            <a:endParaRPr lang="ar-EG"/>
          </a:p>
        </p:txBody>
      </p:sp>
      <p:sp>
        <p:nvSpPr>
          <p:cNvPr id="17" name="AutoShape 17"/>
          <p:cNvSpPr/>
          <p:nvPr/>
        </p:nvSpPr>
        <p:spPr>
          <a:xfrm>
            <a:off x="14817980" y="2729184"/>
            <a:ext cx="9525" cy="7244374"/>
          </a:xfrm>
          <a:prstGeom prst="line">
            <a:avLst/>
          </a:prstGeom>
          <a:ln w="19050" cap="rnd">
            <a:solidFill>
              <a:srgbClr val="00A181"/>
            </a:solidFill>
            <a:prstDash val="solid"/>
            <a:headEnd type="none" w="sm" len="sm"/>
            <a:tailEnd type="none" w="sm" len="sm"/>
          </a:ln>
        </p:spPr>
        <p:txBody>
          <a:bodyPr/>
          <a:lstStyle/>
          <a:p>
            <a:endParaRPr lang="ar-EG"/>
          </a:p>
        </p:txBody>
      </p:sp>
      <p:sp>
        <p:nvSpPr>
          <p:cNvPr id="18" name="AutoShape 18"/>
          <p:cNvSpPr/>
          <p:nvPr/>
        </p:nvSpPr>
        <p:spPr>
          <a:xfrm flipH="1">
            <a:off x="-777827" y="8987852"/>
            <a:ext cx="20999598" cy="0"/>
          </a:xfrm>
          <a:prstGeom prst="line">
            <a:avLst/>
          </a:prstGeom>
          <a:ln w="19050" cap="rnd">
            <a:solidFill>
              <a:srgbClr val="00A181"/>
            </a:solidFill>
            <a:prstDash val="solid"/>
            <a:headEnd type="none" w="sm" len="sm"/>
            <a:tailEnd type="none" w="sm" len="sm"/>
          </a:ln>
        </p:spPr>
        <p:txBody>
          <a:bodyPr/>
          <a:lstStyle/>
          <a:p>
            <a:endParaRPr lang="ar-EG"/>
          </a:p>
        </p:txBody>
      </p:sp>
      <p:grpSp>
        <p:nvGrpSpPr>
          <p:cNvPr id="19" name="Group 19"/>
          <p:cNvGrpSpPr/>
          <p:nvPr/>
        </p:nvGrpSpPr>
        <p:grpSpPr>
          <a:xfrm>
            <a:off x="13273147" y="521154"/>
            <a:ext cx="4387545" cy="1015092"/>
            <a:chOff x="0" y="0"/>
            <a:chExt cx="5850060" cy="1353456"/>
          </a:xfrm>
        </p:grpSpPr>
        <p:sp>
          <p:nvSpPr>
            <p:cNvPr id="20" name="Freeform 20"/>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6"/>
              <a:stretch>
                <a:fillRect/>
              </a:stretch>
            </a:blipFill>
          </p:spPr>
          <p:txBody>
            <a:bodyPr/>
            <a:lstStyle/>
            <a:p>
              <a:endParaRPr lang="ar-EG"/>
            </a:p>
          </p:txBody>
        </p:sp>
        <p:sp>
          <p:nvSpPr>
            <p:cNvPr id="21" name="TextBox 21"/>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FFFFFF"/>
                  </a:solidFill>
                  <a:latin typeface="Fira Sans Medium"/>
                  <a:ea typeface="Fira Sans Medium"/>
                  <a:cs typeface="Fira Sans Medium"/>
                  <a:sym typeface="Fira Sans Medium"/>
                </a:rPr>
                <a:t>Digital Egypt Pioneers Initiative</a:t>
              </a:r>
            </a:p>
          </p:txBody>
        </p:sp>
      </p:grpSp>
      <p:sp>
        <p:nvSpPr>
          <p:cNvPr id="22" name="AutoShape 22"/>
          <p:cNvSpPr/>
          <p:nvPr/>
        </p:nvSpPr>
        <p:spPr>
          <a:xfrm>
            <a:off x="362104" y="3705287"/>
            <a:ext cx="18121129" cy="0"/>
          </a:xfrm>
          <a:prstGeom prst="line">
            <a:avLst/>
          </a:prstGeom>
          <a:ln w="38100" cap="flat">
            <a:solidFill>
              <a:srgbClr val="00A181"/>
            </a:solidFill>
            <a:prstDash val="solid"/>
            <a:headEnd type="none" w="sm" len="sm"/>
            <a:tailEnd type="none" w="sm" len="sm"/>
          </a:ln>
        </p:spPr>
        <p:txBody>
          <a:bodyPr/>
          <a:lstStyle/>
          <a:p>
            <a:endParaRPr lang="ar-EG"/>
          </a:p>
        </p:txBody>
      </p:sp>
      <p:sp>
        <p:nvSpPr>
          <p:cNvPr id="23" name="AutoShape 23"/>
          <p:cNvSpPr/>
          <p:nvPr/>
        </p:nvSpPr>
        <p:spPr>
          <a:xfrm>
            <a:off x="362104" y="4772087"/>
            <a:ext cx="18288000" cy="0"/>
          </a:xfrm>
          <a:prstGeom prst="line">
            <a:avLst/>
          </a:prstGeom>
          <a:ln w="38100" cap="flat">
            <a:solidFill>
              <a:srgbClr val="00A181"/>
            </a:solidFill>
            <a:prstDash val="solid"/>
            <a:headEnd type="none" w="sm" len="sm"/>
            <a:tailEnd type="none" w="sm" len="sm"/>
          </a:ln>
        </p:spPr>
        <p:txBody>
          <a:bodyPr/>
          <a:lstStyle/>
          <a:p>
            <a:endParaRPr lang="ar-EG"/>
          </a:p>
        </p:txBody>
      </p:sp>
      <p:sp>
        <p:nvSpPr>
          <p:cNvPr id="24" name="AutoShape 24"/>
          <p:cNvSpPr/>
          <p:nvPr/>
        </p:nvSpPr>
        <p:spPr>
          <a:xfrm>
            <a:off x="362104" y="5800787"/>
            <a:ext cx="18288000" cy="0"/>
          </a:xfrm>
          <a:prstGeom prst="line">
            <a:avLst/>
          </a:prstGeom>
          <a:ln w="38100" cap="flat">
            <a:solidFill>
              <a:srgbClr val="00A181"/>
            </a:solidFill>
            <a:prstDash val="solid"/>
            <a:headEnd type="none" w="sm" len="sm"/>
            <a:tailEnd type="none" w="sm" len="sm"/>
          </a:ln>
        </p:spPr>
        <p:txBody>
          <a:bodyPr/>
          <a:lstStyle/>
          <a:p>
            <a:endParaRPr lang="ar-EG"/>
          </a:p>
        </p:txBody>
      </p:sp>
      <p:sp>
        <p:nvSpPr>
          <p:cNvPr id="25" name="AutoShape 25"/>
          <p:cNvSpPr/>
          <p:nvPr/>
        </p:nvSpPr>
        <p:spPr>
          <a:xfrm>
            <a:off x="362104" y="6915212"/>
            <a:ext cx="18288000" cy="0"/>
          </a:xfrm>
          <a:prstGeom prst="line">
            <a:avLst/>
          </a:prstGeom>
          <a:ln w="38100" cap="flat">
            <a:solidFill>
              <a:srgbClr val="00A181"/>
            </a:solidFill>
            <a:prstDash val="solid"/>
            <a:headEnd type="none" w="sm" len="sm"/>
            <a:tailEnd type="none" w="sm" len="sm"/>
          </a:ln>
        </p:spPr>
        <p:txBody>
          <a:bodyPr/>
          <a:lstStyle/>
          <a:p>
            <a:endParaRPr lang="ar-EG"/>
          </a:p>
        </p:txBody>
      </p:sp>
      <p:sp>
        <p:nvSpPr>
          <p:cNvPr id="26" name="AutoShape 26"/>
          <p:cNvSpPr/>
          <p:nvPr/>
        </p:nvSpPr>
        <p:spPr>
          <a:xfrm>
            <a:off x="362104" y="7881047"/>
            <a:ext cx="18288000" cy="0"/>
          </a:xfrm>
          <a:prstGeom prst="line">
            <a:avLst/>
          </a:prstGeom>
          <a:ln w="38100" cap="flat">
            <a:solidFill>
              <a:srgbClr val="00A181"/>
            </a:solidFill>
            <a:prstDash val="solid"/>
            <a:headEnd type="none" w="sm" len="sm"/>
            <a:tailEnd type="none" w="sm" len="sm"/>
          </a:ln>
        </p:spPr>
        <p:txBody>
          <a:bodyPr/>
          <a:lstStyle/>
          <a:p>
            <a:endParaRPr lang="ar-EG"/>
          </a:p>
        </p:txBody>
      </p:sp>
      <p:sp>
        <p:nvSpPr>
          <p:cNvPr id="27" name="TextBox 27"/>
          <p:cNvSpPr txBox="1"/>
          <p:nvPr/>
        </p:nvSpPr>
        <p:spPr>
          <a:xfrm>
            <a:off x="557047" y="4043953"/>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AWS EC2 Instances</a:t>
            </a:r>
          </a:p>
        </p:txBody>
      </p:sp>
      <p:sp>
        <p:nvSpPr>
          <p:cNvPr id="28" name="TextBox 28"/>
          <p:cNvSpPr txBox="1"/>
          <p:nvPr/>
        </p:nvSpPr>
        <p:spPr>
          <a:xfrm>
            <a:off x="557047" y="5154568"/>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AWS OpenVPN</a:t>
            </a:r>
          </a:p>
        </p:txBody>
      </p:sp>
      <p:sp>
        <p:nvSpPr>
          <p:cNvPr id="29" name="TextBox 29"/>
          <p:cNvSpPr txBox="1"/>
          <p:nvPr/>
        </p:nvSpPr>
        <p:spPr>
          <a:xfrm>
            <a:off x="557047" y="6265183"/>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VMWare License</a:t>
            </a:r>
          </a:p>
        </p:txBody>
      </p:sp>
      <p:sp>
        <p:nvSpPr>
          <p:cNvPr id="30" name="TextBox 30"/>
          <p:cNvSpPr txBox="1"/>
          <p:nvPr/>
        </p:nvSpPr>
        <p:spPr>
          <a:xfrm>
            <a:off x="557047" y="7258112"/>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Slack (Standard)</a:t>
            </a:r>
          </a:p>
        </p:txBody>
      </p:sp>
      <p:sp>
        <p:nvSpPr>
          <p:cNvPr id="31" name="TextBox 31"/>
          <p:cNvSpPr txBox="1"/>
          <p:nvPr/>
        </p:nvSpPr>
        <p:spPr>
          <a:xfrm>
            <a:off x="557047" y="8266810"/>
            <a:ext cx="3163761"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Windows Server License</a:t>
            </a:r>
          </a:p>
        </p:txBody>
      </p:sp>
      <p:sp>
        <p:nvSpPr>
          <p:cNvPr id="32" name="TextBox 32"/>
          <p:cNvSpPr txBox="1"/>
          <p:nvPr/>
        </p:nvSpPr>
        <p:spPr>
          <a:xfrm>
            <a:off x="8095387" y="4048187"/>
            <a:ext cx="3681092"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Compute capacity on the cloud</a:t>
            </a:r>
          </a:p>
        </p:txBody>
      </p:sp>
      <p:sp>
        <p:nvSpPr>
          <p:cNvPr id="33" name="TextBox 33"/>
          <p:cNvSpPr txBox="1"/>
          <p:nvPr/>
        </p:nvSpPr>
        <p:spPr>
          <a:xfrm>
            <a:off x="8095387" y="5067362"/>
            <a:ext cx="3253170"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Secure remote access</a:t>
            </a:r>
          </a:p>
        </p:txBody>
      </p:sp>
      <p:sp>
        <p:nvSpPr>
          <p:cNvPr id="34" name="TextBox 34"/>
          <p:cNvSpPr txBox="1"/>
          <p:nvPr/>
        </p:nvSpPr>
        <p:spPr>
          <a:xfrm>
            <a:off x="8095387" y="6151307"/>
            <a:ext cx="4269316"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Virtualization for server management</a:t>
            </a:r>
          </a:p>
        </p:txBody>
      </p:sp>
      <p:sp>
        <p:nvSpPr>
          <p:cNvPr id="35" name="TextBox 35"/>
          <p:cNvSpPr txBox="1"/>
          <p:nvPr/>
        </p:nvSpPr>
        <p:spPr>
          <a:xfrm>
            <a:off x="8095387" y="7258112"/>
            <a:ext cx="3950775"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Team communication (20 users)</a:t>
            </a:r>
          </a:p>
        </p:txBody>
      </p:sp>
      <p:sp>
        <p:nvSpPr>
          <p:cNvPr id="36" name="TextBox 36"/>
          <p:cNvSpPr txBox="1"/>
          <p:nvPr/>
        </p:nvSpPr>
        <p:spPr>
          <a:xfrm>
            <a:off x="8095387" y="8176322"/>
            <a:ext cx="4352037" cy="6210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Centralized user and device management</a:t>
            </a:r>
          </a:p>
        </p:txBody>
      </p:sp>
      <p:sp>
        <p:nvSpPr>
          <p:cNvPr id="37" name="TextBox 37"/>
          <p:cNvSpPr txBox="1"/>
          <p:nvPr/>
        </p:nvSpPr>
        <p:spPr>
          <a:xfrm>
            <a:off x="4983672" y="4084382"/>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$15.00</a:t>
            </a:r>
          </a:p>
        </p:txBody>
      </p:sp>
      <p:sp>
        <p:nvSpPr>
          <p:cNvPr id="38" name="TextBox 38"/>
          <p:cNvSpPr txBox="1"/>
          <p:nvPr/>
        </p:nvSpPr>
        <p:spPr>
          <a:xfrm>
            <a:off x="4983672" y="5198413"/>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$60.00</a:t>
            </a:r>
          </a:p>
        </p:txBody>
      </p:sp>
      <p:sp>
        <p:nvSpPr>
          <p:cNvPr id="39" name="TextBox 39"/>
          <p:cNvSpPr txBox="1"/>
          <p:nvPr/>
        </p:nvSpPr>
        <p:spPr>
          <a:xfrm>
            <a:off x="4983672" y="6218570"/>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$199</a:t>
            </a:r>
          </a:p>
        </p:txBody>
      </p:sp>
      <p:sp>
        <p:nvSpPr>
          <p:cNvPr id="40" name="TextBox 40"/>
          <p:cNvSpPr txBox="1"/>
          <p:nvPr/>
        </p:nvSpPr>
        <p:spPr>
          <a:xfrm>
            <a:off x="4983672" y="7238727"/>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$145.00</a:t>
            </a:r>
          </a:p>
        </p:txBody>
      </p:sp>
      <p:sp>
        <p:nvSpPr>
          <p:cNvPr id="41" name="TextBox 41"/>
          <p:cNvSpPr txBox="1"/>
          <p:nvPr/>
        </p:nvSpPr>
        <p:spPr>
          <a:xfrm>
            <a:off x="4983672" y="8258884"/>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$972</a:t>
            </a:r>
          </a:p>
        </p:txBody>
      </p:sp>
      <p:sp>
        <p:nvSpPr>
          <p:cNvPr id="42" name="AutoShape 42"/>
          <p:cNvSpPr/>
          <p:nvPr/>
        </p:nvSpPr>
        <p:spPr>
          <a:xfrm flipH="1">
            <a:off x="0" y="9973546"/>
            <a:ext cx="20999598" cy="0"/>
          </a:xfrm>
          <a:prstGeom prst="line">
            <a:avLst/>
          </a:prstGeom>
          <a:ln w="19050" cap="rnd">
            <a:solidFill>
              <a:srgbClr val="00A181"/>
            </a:solidFill>
            <a:prstDash val="solid"/>
            <a:headEnd type="none" w="sm" len="sm"/>
            <a:tailEnd type="none" w="sm" len="sm"/>
          </a:ln>
        </p:spPr>
        <p:txBody>
          <a:bodyPr/>
          <a:lstStyle/>
          <a:p>
            <a:endParaRPr lang="ar-EG"/>
          </a:p>
        </p:txBody>
      </p:sp>
      <p:sp>
        <p:nvSpPr>
          <p:cNvPr id="43" name="TextBox 43"/>
          <p:cNvSpPr txBox="1"/>
          <p:nvPr/>
        </p:nvSpPr>
        <p:spPr>
          <a:xfrm>
            <a:off x="557047" y="9225977"/>
            <a:ext cx="3163761"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Windows 11 License</a:t>
            </a:r>
          </a:p>
        </p:txBody>
      </p:sp>
      <p:sp>
        <p:nvSpPr>
          <p:cNvPr id="44" name="TextBox 44"/>
          <p:cNvSpPr txBox="1"/>
          <p:nvPr/>
        </p:nvSpPr>
        <p:spPr>
          <a:xfrm>
            <a:off x="12986959" y="3112832"/>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id="45" name="TextBox 45"/>
          <p:cNvSpPr txBox="1"/>
          <p:nvPr/>
        </p:nvSpPr>
        <p:spPr>
          <a:xfrm>
            <a:off x="14827505" y="2171127"/>
            <a:ext cx="3201384" cy="503555"/>
          </a:xfrm>
          <a:prstGeom prst="rect">
            <a:avLst/>
          </a:prstGeom>
        </p:spPr>
        <p:txBody>
          <a:bodyPr lIns="0" tIns="0" rIns="0" bIns="0" rtlCol="0" anchor="t">
            <a:spAutoFit/>
          </a:bodyPr>
          <a:lstStyle/>
          <a:p>
            <a:pPr marL="0" lvl="0" indent="0" algn="ctr">
              <a:lnSpc>
                <a:spcPts val="2080"/>
              </a:lnSpc>
              <a:spcBef>
                <a:spcPct val="0"/>
              </a:spcBef>
            </a:pPr>
            <a:r>
              <a:rPr lang="en-US" sz="1600" b="1" spc="64">
                <a:solidFill>
                  <a:srgbClr val="000000"/>
                </a:solidFill>
                <a:latin typeface="Clear Sans Medium"/>
                <a:ea typeface="Clear Sans Medium"/>
                <a:cs typeface="Clear Sans Medium"/>
                <a:sym typeface="Clear Sans Medium"/>
              </a:rPr>
              <a:t>NON-MONTHLY SUBSCRIPTIONS</a:t>
            </a:r>
          </a:p>
        </p:txBody>
      </p:sp>
      <p:sp>
        <p:nvSpPr>
          <p:cNvPr id="46" name="TextBox 46"/>
          <p:cNvSpPr txBox="1"/>
          <p:nvPr/>
        </p:nvSpPr>
        <p:spPr>
          <a:xfrm>
            <a:off x="4983672" y="9273602"/>
            <a:ext cx="2587687" cy="30670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$199.99</a:t>
            </a:r>
          </a:p>
        </p:txBody>
      </p:sp>
      <p:sp>
        <p:nvSpPr>
          <p:cNvPr id="47" name="TextBox 47"/>
          <p:cNvSpPr txBox="1"/>
          <p:nvPr/>
        </p:nvSpPr>
        <p:spPr>
          <a:xfrm>
            <a:off x="8095387" y="9116440"/>
            <a:ext cx="4352037" cy="62103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000000"/>
                </a:solidFill>
                <a:latin typeface="Clear Sans"/>
                <a:ea typeface="Clear Sans"/>
                <a:cs typeface="Clear Sans"/>
                <a:sym typeface="Clear Sans"/>
              </a:rPr>
              <a:t>Client Access Licenses (CALs) for each user or device.</a:t>
            </a:r>
          </a:p>
        </p:txBody>
      </p:sp>
      <p:sp>
        <p:nvSpPr>
          <p:cNvPr id="48" name="TextBox 48"/>
          <p:cNvSpPr txBox="1"/>
          <p:nvPr/>
        </p:nvSpPr>
        <p:spPr>
          <a:xfrm>
            <a:off x="12669503" y="6172262"/>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49" name="TextBox 49"/>
          <p:cNvSpPr txBox="1"/>
          <p:nvPr/>
        </p:nvSpPr>
        <p:spPr>
          <a:xfrm>
            <a:off x="12736178" y="8252522"/>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0" name="TextBox 50"/>
          <p:cNvSpPr txBox="1"/>
          <p:nvPr/>
        </p:nvSpPr>
        <p:spPr>
          <a:xfrm>
            <a:off x="12733174" y="9302177"/>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1" name="TextBox 51"/>
          <p:cNvSpPr txBox="1"/>
          <p:nvPr/>
        </p:nvSpPr>
        <p:spPr>
          <a:xfrm>
            <a:off x="15602812" y="4036757"/>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2" name="TextBox 52"/>
          <p:cNvSpPr txBox="1"/>
          <p:nvPr/>
        </p:nvSpPr>
        <p:spPr>
          <a:xfrm>
            <a:off x="15602812" y="5017832"/>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3" name="TextBox 53"/>
          <p:cNvSpPr txBox="1"/>
          <p:nvPr/>
        </p:nvSpPr>
        <p:spPr>
          <a:xfrm>
            <a:off x="14989430" y="5908192"/>
            <a:ext cx="3470020" cy="871041"/>
          </a:xfrm>
          <a:prstGeom prst="rect">
            <a:avLst/>
          </a:prstGeom>
        </p:spPr>
        <p:txBody>
          <a:bodyPr lIns="0" tIns="0" rIns="0" bIns="0" rtlCol="0" anchor="t">
            <a:spAutoFit/>
          </a:bodyPr>
          <a:lstStyle/>
          <a:p>
            <a:pPr algn="l">
              <a:lnSpc>
                <a:spcPts val="2380"/>
              </a:lnSpc>
            </a:pPr>
            <a:r>
              <a:rPr lang="en-US" sz="1700">
                <a:solidFill>
                  <a:srgbClr val="000000"/>
                </a:solidFill>
                <a:latin typeface="Clear Sans"/>
                <a:ea typeface="Clear Sans"/>
                <a:cs typeface="Clear Sans"/>
                <a:sym typeface="Clear Sans"/>
              </a:rPr>
              <a:t>No renewal needed (perpetual license, updates may be required every 1-2 years).</a:t>
            </a:r>
          </a:p>
        </p:txBody>
      </p:sp>
      <p:sp>
        <p:nvSpPr>
          <p:cNvPr id="54" name="TextBox 54"/>
          <p:cNvSpPr txBox="1"/>
          <p:nvPr/>
        </p:nvSpPr>
        <p:spPr>
          <a:xfrm>
            <a:off x="15820146" y="7200962"/>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5" name="TextBox 55"/>
          <p:cNvSpPr txBox="1"/>
          <p:nvPr/>
        </p:nvSpPr>
        <p:spPr>
          <a:xfrm>
            <a:off x="15041995" y="8214422"/>
            <a:ext cx="3681092" cy="621030"/>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id="56" name="TextBox 56"/>
          <p:cNvSpPr txBox="1"/>
          <p:nvPr/>
        </p:nvSpPr>
        <p:spPr>
          <a:xfrm>
            <a:off x="15041995" y="9151134"/>
            <a:ext cx="3681092" cy="621030"/>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No renewal needed (perpetual license).</a:t>
            </a:r>
          </a:p>
        </p:txBody>
      </p:sp>
      <p:sp>
        <p:nvSpPr>
          <p:cNvPr id="57" name="TextBox 57"/>
          <p:cNvSpPr txBox="1"/>
          <p:nvPr/>
        </p:nvSpPr>
        <p:spPr>
          <a:xfrm>
            <a:off x="15602812" y="3066471"/>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         -----</a:t>
            </a:r>
          </a:p>
        </p:txBody>
      </p:sp>
      <p:sp>
        <p:nvSpPr>
          <p:cNvPr id="58" name="TextBox 58"/>
          <p:cNvSpPr txBox="1"/>
          <p:nvPr/>
        </p:nvSpPr>
        <p:spPr>
          <a:xfrm>
            <a:off x="12974303" y="4055807"/>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id="59" name="TextBox 59"/>
          <p:cNvSpPr txBox="1"/>
          <p:nvPr/>
        </p:nvSpPr>
        <p:spPr>
          <a:xfrm>
            <a:off x="12974303" y="5114987"/>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Monthly </a:t>
            </a:r>
          </a:p>
        </p:txBody>
      </p:sp>
      <p:sp>
        <p:nvSpPr>
          <p:cNvPr id="60" name="TextBox 60"/>
          <p:cNvSpPr txBox="1"/>
          <p:nvPr/>
        </p:nvSpPr>
        <p:spPr>
          <a:xfrm>
            <a:off x="13043348" y="7210487"/>
            <a:ext cx="3681092" cy="306705"/>
          </a:xfrm>
          <a:prstGeom prst="rect">
            <a:avLst/>
          </a:prstGeom>
        </p:spPr>
        <p:txBody>
          <a:bodyPr lIns="0" tIns="0" rIns="0" bIns="0" rtlCol="0" anchor="t">
            <a:spAutoFit/>
          </a:bodyPr>
          <a:lstStyle/>
          <a:p>
            <a:pPr algn="l">
              <a:lnSpc>
                <a:spcPts val="2520"/>
              </a:lnSpc>
            </a:pPr>
            <a:r>
              <a:rPr lang="en-US" sz="1800">
                <a:solidFill>
                  <a:srgbClr val="000000"/>
                </a:solidFill>
                <a:latin typeface="Clear Sans"/>
                <a:ea typeface="Clear Sans"/>
                <a:cs typeface="Clear Sans"/>
                <a:sym typeface="Clear Sans"/>
              </a:rPr>
              <a:t>Monthly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AA8B6"/>
        </a:solidFill>
        <a:effectLst/>
      </p:bgPr>
    </p:bg>
    <p:spTree>
      <p:nvGrpSpPr>
        <p:cNvPr id="1" name=""/>
        <p:cNvGrpSpPr/>
        <p:nvPr/>
      </p:nvGrpSpPr>
      <p:grpSpPr>
        <a:xfrm>
          <a:off x="0" y="0"/>
          <a:ext cx="0" cy="0"/>
          <a:chOff x="0" y="0"/>
          <a:chExt cx="0" cy="0"/>
        </a:xfrm>
      </p:grpSpPr>
      <p:sp>
        <p:nvSpPr>
          <p:cNvPr id="2" name="Freeform 2" descr="Geometric Gradient Blob Pattern"/>
          <p:cNvSpPr/>
          <p:nvPr/>
        </p:nvSpPr>
        <p:spPr>
          <a:xfrm>
            <a:off x="-52754" y="-29674"/>
            <a:ext cx="18393508" cy="10346349"/>
          </a:xfrm>
          <a:custGeom>
            <a:avLst/>
            <a:gdLst/>
            <a:ahLst/>
            <a:cxnLst/>
            <a:rect l="l" t="t" r="r" b="b"/>
            <a:pathLst>
              <a:path w="18393508" h="10346349">
                <a:moveTo>
                  <a:pt x="0" y="0"/>
                </a:moveTo>
                <a:lnTo>
                  <a:pt x="18393508" y="0"/>
                </a:lnTo>
                <a:lnTo>
                  <a:pt x="18393508" y="10346348"/>
                </a:lnTo>
                <a:lnTo>
                  <a:pt x="0" y="10346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EG"/>
          </a:p>
        </p:txBody>
      </p:sp>
      <p:sp>
        <p:nvSpPr>
          <p:cNvPr id="3" name="TextBox 3"/>
          <p:cNvSpPr txBox="1"/>
          <p:nvPr/>
        </p:nvSpPr>
        <p:spPr>
          <a:xfrm>
            <a:off x="2212012" y="2241494"/>
            <a:ext cx="15047288" cy="5638800"/>
          </a:xfrm>
          <a:prstGeom prst="rect">
            <a:avLst/>
          </a:prstGeom>
        </p:spPr>
        <p:txBody>
          <a:bodyPr lIns="0" tIns="0" rIns="0" bIns="0" rtlCol="0" anchor="t">
            <a:spAutoFit/>
          </a:bodyPr>
          <a:lstStyle/>
          <a:p>
            <a:pPr algn="l">
              <a:lnSpc>
                <a:spcPts val="3959"/>
              </a:lnSpc>
            </a:pPr>
            <a:r>
              <a:rPr lang="en-US" sz="3299" b="1" dirty="0">
                <a:solidFill>
                  <a:srgbClr val="FFFFFF"/>
                </a:solidFill>
                <a:latin typeface="Be Vietnam Ultra-Bold"/>
                <a:ea typeface="Be Vietnam Ultra-Bold"/>
                <a:cs typeface="Be Vietnam Ultra-Bold"/>
                <a:sym typeface="Be Vietnam Ultra-Bold"/>
              </a:rPr>
              <a:t>Project Idea Originator: </a:t>
            </a:r>
          </a:p>
          <a:p>
            <a:pPr marL="1295400" lvl="2" indent="-431800" algn="l">
              <a:lnSpc>
                <a:spcPts val="3600"/>
              </a:lnSpc>
              <a:buFont typeface="Arial"/>
              <a:buChar char="⚬"/>
            </a:pPr>
            <a:r>
              <a:rPr lang="en-US" sz="3000" dirty="0">
                <a:solidFill>
                  <a:srgbClr val="A4E473"/>
                </a:solidFill>
                <a:latin typeface="Be Vietnam"/>
                <a:ea typeface="Be Vietnam"/>
                <a:cs typeface="Be Vietnam"/>
                <a:sym typeface="Be Vietnam"/>
              </a:rPr>
              <a:t>I developed the original concept of the project, aimed at addressing critical challenges in [Tech Wave].</a:t>
            </a:r>
          </a:p>
          <a:p>
            <a:pPr algn="l">
              <a:lnSpc>
                <a:spcPts val="3959"/>
              </a:lnSpc>
            </a:pPr>
            <a:r>
              <a:rPr lang="en-US" sz="3299" b="1" dirty="0">
                <a:solidFill>
                  <a:srgbClr val="FFFFFF"/>
                </a:solidFill>
                <a:latin typeface="Be Vietnam Ultra-Bold"/>
                <a:ea typeface="Be Vietnam Ultra-Bold"/>
                <a:cs typeface="Be Vietnam Ultra-Bold"/>
                <a:sym typeface="Be Vietnam Ultra-Bold"/>
              </a:rPr>
              <a:t>Leadership &amp; Coordination: </a:t>
            </a:r>
          </a:p>
          <a:p>
            <a:pPr marL="1295400" lvl="2" indent="-431800" algn="l">
              <a:lnSpc>
                <a:spcPts val="3600"/>
              </a:lnSpc>
              <a:buFont typeface="Arial"/>
              <a:buChar char="⚬"/>
            </a:pPr>
            <a:r>
              <a:rPr lang="en-US" sz="3000" dirty="0">
                <a:solidFill>
                  <a:srgbClr val="A4E473"/>
                </a:solidFill>
                <a:latin typeface="Be Vietnam"/>
                <a:ea typeface="Be Vietnam"/>
                <a:cs typeface="Be Vietnam"/>
                <a:sym typeface="Be Vietnam"/>
              </a:rPr>
              <a:t>I took the lead in organizing the project, delegating tasks, and ensuring smooth collaboration across all stages.</a:t>
            </a:r>
          </a:p>
          <a:p>
            <a:pPr algn="l">
              <a:lnSpc>
                <a:spcPts val="3959"/>
              </a:lnSpc>
            </a:pPr>
            <a:r>
              <a:rPr lang="en-US" sz="3299" b="1" dirty="0">
                <a:solidFill>
                  <a:srgbClr val="FFFFFF"/>
                </a:solidFill>
                <a:latin typeface="Be Vietnam Ultra-Bold"/>
                <a:ea typeface="Be Vietnam Ultra-Bold"/>
                <a:cs typeface="Be Vietnam Ultra-Bold"/>
                <a:sym typeface="Be Vietnam Ultra-Bold"/>
              </a:rPr>
              <a:t>Presentation Creation: </a:t>
            </a:r>
          </a:p>
          <a:p>
            <a:pPr marL="1295400" lvl="2" indent="-431800" algn="l">
              <a:lnSpc>
                <a:spcPts val="3600"/>
              </a:lnSpc>
              <a:buFont typeface="Arial"/>
              <a:buChar char="⚬"/>
            </a:pPr>
            <a:r>
              <a:rPr lang="en-US" sz="3000" dirty="0">
                <a:solidFill>
                  <a:srgbClr val="A4E473"/>
                </a:solidFill>
                <a:latin typeface="Be Vietnam"/>
                <a:ea typeface="Be Vietnam"/>
                <a:cs typeface="Be Vietnam"/>
                <a:sym typeface="Be Vietnam"/>
              </a:rPr>
              <a:t>I independently created the entire presentation, designed to effectively communicate our objectives, milestones, and outcomes.</a:t>
            </a:r>
          </a:p>
          <a:p>
            <a:pPr algn="l">
              <a:lnSpc>
                <a:spcPts val="3959"/>
              </a:lnSpc>
            </a:pPr>
            <a:r>
              <a:rPr lang="en-US" sz="3299" b="1" dirty="0">
                <a:solidFill>
                  <a:srgbClr val="FFFFFF"/>
                </a:solidFill>
                <a:latin typeface="Be Vietnam Ultra-Bold"/>
                <a:ea typeface="Be Vietnam Ultra-Bold"/>
                <a:cs typeface="Be Vietnam Ultra-Bold"/>
                <a:sym typeface="Be Vietnam Ultra-Bold"/>
              </a:rPr>
              <a:t>Task Management:</a:t>
            </a:r>
          </a:p>
          <a:p>
            <a:pPr marL="1295400" lvl="2" indent="-431800" algn="l">
              <a:lnSpc>
                <a:spcPts val="3600"/>
              </a:lnSpc>
              <a:buFont typeface="Arial"/>
              <a:buChar char="⚬"/>
            </a:pPr>
            <a:r>
              <a:rPr lang="en-US" sz="3000" dirty="0">
                <a:solidFill>
                  <a:srgbClr val="A4E473"/>
                </a:solidFill>
                <a:latin typeface="Be Vietnam"/>
                <a:ea typeface="Be Vietnam"/>
                <a:cs typeface="Be Vietnam"/>
                <a:sym typeface="Be Vietnam"/>
              </a:rPr>
              <a:t>I managed the distribution of tasks and monitored progress, ensuring the team met deadlines efficiently.</a:t>
            </a:r>
          </a:p>
        </p:txBody>
      </p:sp>
      <p:sp>
        <p:nvSpPr>
          <p:cNvPr id="4" name="TextBox 4"/>
          <p:cNvSpPr txBox="1"/>
          <p:nvPr/>
        </p:nvSpPr>
        <p:spPr>
          <a:xfrm>
            <a:off x="5294754" y="916039"/>
            <a:ext cx="8115300" cy="682796"/>
          </a:xfrm>
          <a:prstGeom prst="rect">
            <a:avLst/>
          </a:prstGeom>
        </p:spPr>
        <p:txBody>
          <a:bodyPr lIns="0" tIns="0" rIns="0" bIns="0" rtlCol="0" anchor="t">
            <a:spAutoFit/>
          </a:bodyPr>
          <a:lstStyle/>
          <a:p>
            <a:pPr algn="ctr">
              <a:lnSpc>
                <a:spcPts val="5129"/>
              </a:lnSpc>
            </a:pPr>
            <a:r>
              <a:rPr lang="en-US" sz="5129" b="1" i="1">
                <a:solidFill>
                  <a:srgbClr val="A4E473"/>
                </a:solidFill>
                <a:latin typeface="Antonio Ultra-Bold Italics"/>
                <a:ea typeface="Antonio Ultra-Bold Italics"/>
                <a:cs typeface="Antonio Ultra-Bold Italics"/>
                <a:sym typeface="Antonio Ultra-Bold Italics"/>
              </a:rPr>
              <a:t>CONTRIBUTIONS AND LEADERSHIP</a:t>
            </a:r>
          </a:p>
        </p:txBody>
      </p:sp>
      <p:sp>
        <p:nvSpPr>
          <p:cNvPr id="5" name="TextBox 5"/>
          <p:cNvSpPr txBox="1"/>
          <p:nvPr/>
        </p:nvSpPr>
        <p:spPr>
          <a:xfrm>
            <a:off x="5168393" y="8585144"/>
            <a:ext cx="8115300" cy="487569"/>
          </a:xfrm>
          <a:prstGeom prst="rect">
            <a:avLst/>
          </a:prstGeom>
        </p:spPr>
        <p:txBody>
          <a:bodyPr lIns="0" tIns="0" rIns="0" bIns="0" rtlCol="0" anchor="t">
            <a:spAutoFit/>
          </a:bodyPr>
          <a:lstStyle/>
          <a:p>
            <a:pPr algn="ctr">
              <a:lnSpc>
                <a:spcPts val="3829"/>
              </a:lnSpc>
            </a:pPr>
            <a:r>
              <a:rPr lang="en-US" sz="3829" b="1" i="1" dirty="0">
                <a:solidFill>
                  <a:srgbClr val="A4E473"/>
                </a:solidFill>
                <a:latin typeface="Antonio Ultra-Bold Italics"/>
                <a:ea typeface="Antonio Ultra-Bold Italics"/>
                <a:cs typeface="Antonio Ultra-Bold Italics"/>
                <a:sym typeface="Antonio Ultra-Bold Italics"/>
              </a:rPr>
              <a:t>PRESENTED BY: </a:t>
            </a:r>
            <a:r>
              <a:rPr lang="en-US" sz="3829" b="1" i="1" dirty="0">
                <a:solidFill>
                  <a:srgbClr val="FFFFFF"/>
                </a:solidFill>
                <a:latin typeface="Antonio Ultra-Bold Italics"/>
                <a:ea typeface="Antonio Ultra-Bold Italics"/>
                <a:cs typeface="Antonio Ultra-Bold Italics"/>
                <a:sym typeface="Antonio Ultra-Bold Italics"/>
              </a:rPr>
              <a:t>omnia </a:t>
            </a:r>
            <a:r>
              <a:rPr lang="en-US" sz="3829" b="1" i="1" dirty="0" err="1">
                <a:solidFill>
                  <a:srgbClr val="FFFFFF"/>
                </a:solidFill>
                <a:latin typeface="Antonio Ultra-Bold Italics"/>
                <a:ea typeface="Antonio Ultra-Bold Italics"/>
                <a:cs typeface="Antonio Ultra-Bold Italics"/>
                <a:sym typeface="Antonio Ultra-Bold Italics"/>
              </a:rPr>
              <a:t>mohamed</a:t>
            </a:r>
            <a:endParaRPr lang="en-US" sz="3829" b="1" i="1" dirty="0">
              <a:solidFill>
                <a:srgbClr val="FFFFFF"/>
              </a:solidFill>
              <a:latin typeface="Antonio Ultra-Bold Italics"/>
              <a:ea typeface="Antonio Ultra-Bold Italics"/>
              <a:cs typeface="Antonio Ultra-Bold Italics"/>
              <a:sym typeface="Antonio Ultra-Bold Itali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1798163" y="580357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ar-EG"/>
            </a:p>
          </p:txBody>
        </p:sp>
      </p:grpSp>
      <p:grpSp>
        <p:nvGrpSpPr>
          <p:cNvPr id="4" name="Group 4"/>
          <p:cNvGrpSpPr/>
          <p:nvPr/>
        </p:nvGrpSpPr>
        <p:grpSpPr>
          <a:xfrm rot="-10800000">
            <a:off x="14388041" y="43070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6" name="Group 6"/>
          <p:cNvGrpSpPr/>
          <p:nvPr/>
        </p:nvGrpSpPr>
        <p:grpSpPr>
          <a:xfrm>
            <a:off x="8547962" y="1631987"/>
            <a:ext cx="9028167" cy="7817986"/>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7739" b="-7739"/>
              </a:stretch>
            </a:blipFill>
          </p:spPr>
          <p:txBody>
            <a:bodyPr/>
            <a:lstStyle/>
            <a:p>
              <a:endParaRPr lang="ar-EG"/>
            </a:p>
          </p:txBody>
        </p:sp>
      </p:grpSp>
      <p:sp>
        <p:nvSpPr>
          <p:cNvPr id="8" name="TextBox 8"/>
          <p:cNvSpPr txBox="1"/>
          <p:nvPr/>
        </p:nvSpPr>
        <p:spPr>
          <a:xfrm>
            <a:off x="942108" y="2956916"/>
            <a:ext cx="6723913" cy="4695826"/>
          </a:xfrm>
          <a:prstGeom prst="rect">
            <a:avLst/>
          </a:prstGeom>
        </p:spPr>
        <p:txBody>
          <a:bodyPr lIns="0" tIns="0" rIns="0" bIns="0" rtlCol="0" anchor="t">
            <a:spAutoFit/>
          </a:bodyPr>
          <a:lstStyle/>
          <a:p>
            <a:pPr algn="l">
              <a:lnSpc>
                <a:spcPts val="4199"/>
              </a:lnSpc>
            </a:pPr>
            <a:r>
              <a:rPr lang="en-US" sz="2999">
                <a:solidFill>
                  <a:srgbClr val="000000"/>
                </a:solidFill>
                <a:latin typeface="Fira Sans Light"/>
                <a:ea typeface="Fira Sans Light"/>
                <a:cs typeface="Fira Sans Light"/>
                <a:sym typeface="Fira Sans Light"/>
              </a:rPr>
              <a:t>By implementing centralized user management, automation, hybrid infrastructure, and enhanced communication tools, the company can improve its IT efficiency, reduce costs, and scale effectively.</a:t>
            </a:r>
          </a:p>
          <a:p>
            <a:pPr algn="l">
              <a:lnSpc>
                <a:spcPts val="4199"/>
              </a:lnSpc>
            </a:pPr>
            <a:r>
              <a:rPr lang="en-US" sz="2999">
                <a:solidFill>
                  <a:srgbClr val="000000"/>
                </a:solidFill>
                <a:latin typeface="Fira Sans Light"/>
                <a:ea typeface="Fira Sans Light"/>
                <a:cs typeface="Fira Sans Light"/>
                <a:sym typeface="Fira Sans Light"/>
              </a:rPr>
              <a:t>The solution will address the immediate challenges while preparing the infrastructure for future growth.</a:t>
            </a:r>
          </a:p>
        </p:txBody>
      </p:sp>
      <p:sp>
        <p:nvSpPr>
          <p:cNvPr id="9" name="TextBox 9"/>
          <p:cNvSpPr txBox="1"/>
          <p:nvPr/>
        </p:nvSpPr>
        <p:spPr>
          <a:xfrm>
            <a:off x="1028700" y="989049"/>
            <a:ext cx="5531827" cy="1285875"/>
          </a:xfrm>
          <a:prstGeom prst="rect">
            <a:avLst/>
          </a:prstGeom>
        </p:spPr>
        <p:txBody>
          <a:bodyPr lIns="0" tIns="0" rIns="0" bIns="0" rtlCol="0" anchor="t">
            <a:spAutoFit/>
          </a:bodyPr>
          <a:lstStyle/>
          <a:p>
            <a:pPr marL="0" lvl="0" indent="0" algn="l">
              <a:lnSpc>
                <a:spcPts val="10199"/>
              </a:lnSpc>
              <a:spcBef>
                <a:spcPct val="0"/>
              </a:spcBef>
            </a:pPr>
            <a:r>
              <a:rPr lang="en-US" sz="8499" b="1" spc="-84">
                <a:solidFill>
                  <a:srgbClr val="000000"/>
                </a:solidFill>
                <a:latin typeface="Fira Sans Medium"/>
                <a:ea typeface="Fira Sans Medium"/>
                <a:cs typeface="Fira Sans Medium"/>
                <a:sym typeface="Fira Sans Medium"/>
              </a:rPr>
              <a:t>Conclusion</a:t>
            </a:r>
          </a:p>
        </p:txBody>
      </p:sp>
      <p:grpSp>
        <p:nvGrpSpPr>
          <p:cNvPr id="10" name="Group 10"/>
          <p:cNvGrpSpPr/>
          <p:nvPr/>
        </p:nvGrpSpPr>
        <p:grpSpPr>
          <a:xfrm rot="-10800000">
            <a:off x="6647119" y="7356773"/>
            <a:ext cx="3801687" cy="3292279"/>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12" name="Group 12"/>
          <p:cNvGrpSpPr/>
          <p:nvPr/>
        </p:nvGrpSpPr>
        <p:grpSpPr>
          <a:xfrm>
            <a:off x="10624803" y="430705"/>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3"/>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13585950" y="-517425"/>
            <a:ext cx="6210236" cy="537809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4" name="Group 4"/>
          <p:cNvGrpSpPr/>
          <p:nvPr/>
        </p:nvGrpSpPr>
        <p:grpSpPr>
          <a:xfrm>
            <a:off x="12009993" y="306851"/>
            <a:ext cx="3151914" cy="272957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aphicFrame>
        <p:nvGraphicFramePr>
          <p:cNvPr id="6" name="Table 6"/>
          <p:cNvGraphicFramePr>
            <a:graphicFrameLocks noGrp="1"/>
          </p:cNvGraphicFramePr>
          <p:nvPr/>
        </p:nvGraphicFramePr>
        <p:xfrm>
          <a:off x="1470312" y="4149006"/>
          <a:ext cx="12937956" cy="4324448"/>
        </p:xfrm>
        <a:graphic>
          <a:graphicData uri="http://schemas.openxmlformats.org/drawingml/2006/table">
            <a:tbl>
              <a:tblPr/>
              <a:tblGrid>
                <a:gridCol w="6468978">
                  <a:extLst>
                    <a:ext uri="{9D8B030D-6E8A-4147-A177-3AD203B41FA5}">
                      <a16:colId xmlns:a16="http://schemas.microsoft.com/office/drawing/2014/main" val="20000"/>
                    </a:ext>
                  </a:extLst>
                </a:gridCol>
                <a:gridCol w="6468978">
                  <a:extLst>
                    <a:ext uri="{9D8B030D-6E8A-4147-A177-3AD203B41FA5}">
                      <a16:colId xmlns:a16="http://schemas.microsoft.com/office/drawing/2014/main" val="20001"/>
                    </a:ext>
                  </a:extLst>
                </a:gridCol>
              </a:tblGrid>
              <a:tr h="1081112">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2" tooltip="https://docs.google.com/document/d/1u2Bfm81rrOvs04FVU8khzIiHEU6FaDDjlHjTr-L2ZDE/edit?usp=sharing"/>
                        </a:rPr>
                        <a:t>Assigned Tasks</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3" tooltip="https://docs.google.com/document/d/1o5_5C6hacmFBcUwpU9-YiP20S2Jnj2jLcgCZR9ewMZ0/edit?usp=sharing"/>
                        </a:rPr>
                        <a:t>Automation</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0"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0"/>
                  </a:ext>
                </a:extLst>
              </a:tr>
              <a:tr h="1081112">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4" tooltip="https://docs.google.com/document/d/1kxyOXdQnZDnbx88EMhaNPfmFHuX8LKod/edit"/>
                        </a:rPr>
                        <a:t>Unified Communication Channel</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5" tooltip="https://docs.google.com/document/d/1udC1skGA-Duf71kmfy9h72jZFmhzLPdn/edit"/>
                        </a:rPr>
                        <a:t>Centralized User Management</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1"/>
                  </a:ext>
                </a:extLst>
              </a:tr>
              <a:tr h="1081112">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6" tooltip="https://docs.google.com/document/d/1lspVmXxXJGOcb_EG5KngMkJTLPplG_7OQK26NMFuvbk/edit?usp=sharing"/>
                        </a:rPr>
                        <a:t>Windows Server Replication</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7" tooltip="https://youtu.be/K78dCxrKDnQ"/>
                        </a:rPr>
                        <a:t>VPN Setup</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2"/>
                  </a:ext>
                </a:extLst>
              </a:tr>
              <a:tr h="1081112">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8" tooltip="https://docs.google.com/document/d/1kbechjti4L1h-BhRT9TFH3uYua4efeU6/edit"/>
                        </a:rPr>
                        <a:t>Virtualization Implementation</a:t>
                      </a:r>
                      <a:endParaRPr lang="en-US" sz="1100"/>
                    </a:p>
                  </a:txBody>
                  <a:tcPr marL="190500" marR="190500" marT="190500" marB="190500" anchor="ctr">
                    <a:lnL w="0" cap="flat" cmpd="sng" algn="ctr">
                      <a:solidFill>
                        <a:srgbClr val="A4E473"/>
                      </a:solidFill>
                      <a:prstDash val="solid"/>
                      <a:round/>
                      <a:headEnd type="none" w="med" len="med"/>
                      <a:tailEnd type="none" w="med" len="med"/>
                    </a:lnL>
                    <a:lnR w="9525"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tc>
                  <a:txBody>
                    <a:bodyPr/>
                    <a:lstStyle/>
                    <a:p>
                      <a:pPr algn="ctr">
                        <a:lnSpc>
                          <a:spcPts val="3919"/>
                        </a:lnSpc>
                        <a:defRPr/>
                      </a:pPr>
                      <a:r>
                        <a:rPr lang="en-US" sz="2799" b="1" u="sng">
                          <a:solidFill>
                            <a:srgbClr val="F4F4F4"/>
                          </a:solidFill>
                          <a:latin typeface="Fira Sans Medium"/>
                          <a:ea typeface="Fira Sans Medium"/>
                          <a:cs typeface="Fira Sans Medium"/>
                          <a:sym typeface="Fira Sans Medium"/>
                          <a:hlinkClick r:id="rId9" tooltip="https://docs.google.com/document/d/1kQ9ohtkD490B3tQVtJ1ch1SR4hE4YmaZ/edit"/>
                        </a:rPr>
                        <a:t>Testing and Monitoring</a:t>
                      </a:r>
                      <a:endParaRPr lang="en-US" sz="1100"/>
                    </a:p>
                  </a:txBody>
                  <a:tcPr marL="190500" marR="190500" marT="190500" marB="190500" anchor="ctr">
                    <a:lnL w="9525" cap="flat" cmpd="sng" algn="ctr">
                      <a:solidFill>
                        <a:srgbClr val="A4E473"/>
                      </a:solidFill>
                      <a:prstDash val="solid"/>
                      <a:round/>
                      <a:headEnd type="none" w="med" len="med"/>
                      <a:tailEnd type="none" w="med" len="med"/>
                    </a:lnL>
                    <a:lnR w="0" cap="flat" cmpd="sng" algn="ctr">
                      <a:solidFill>
                        <a:srgbClr val="A4E473"/>
                      </a:solidFill>
                      <a:prstDash val="solid"/>
                      <a:round/>
                      <a:headEnd type="none" w="med" len="med"/>
                      <a:tailEnd type="none" w="med" len="med"/>
                    </a:lnR>
                    <a:lnT w="9525" cap="flat" cmpd="sng" algn="ctr">
                      <a:solidFill>
                        <a:srgbClr val="A4E473"/>
                      </a:solidFill>
                      <a:prstDash val="solid"/>
                      <a:round/>
                      <a:headEnd type="none" w="med" len="med"/>
                      <a:tailEnd type="none" w="med" len="med"/>
                    </a:lnT>
                    <a:lnB w="9525" cap="flat" cmpd="sng" algn="ctr">
                      <a:solidFill>
                        <a:srgbClr val="A4E473"/>
                      </a:solidFill>
                      <a:prstDash val="solid"/>
                      <a:round/>
                      <a:headEnd type="none" w="med" len="med"/>
                      <a:tailEnd type="none" w="med" len="med"/>
                    </a:lnB>
                    <a:solidFill>
                      <a:srgbClr val="004651"/>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1028700" y="1028700"/>
            <a:ext cx="6910589" cy="1285875"/>
          </a:xfrm>
          <a:prstGeom prst="rect">
            <a:avLst/>
          </a:prstGeom>
        </p:spPr>
        <p:txBody>
          <a:bodyPr lIns="0" tIns="0" rIns="0" bIns="0" rtlCol="0" anchor="t">
            <a:spAutoFit/>
          </a:bodyPr>
          <a:lstStyle/>
          <a:p>
            <a:pPr algn="l">
              <a:lnSpc>
                <a:spcPts val="10199"/>
              </a:lnSpc>
              <a:spcBef>
                <a:spcPct val="0"/>
              </a:spcBef>
            </a:pPr>
            <a:r>
              <a:rPr lang="en-US" sz="8499" b="1" spc="-84">
                <a:solidFill>
                  <a:srgbClr val="F4F4F4"/>
                </a:solidFill>
                <a:latin typeface="Fira Sans Medium"/>
                <a:ea typeface="Fira Sans Medium"/>
                <a:cs typeface="Fira Sans Medium"/>
                <a:sym typeface="Fira Sans Medium"/>
              </a:rPr>
              <a:t>Resources</a:t>
            </a:r>
          </a:p>
        </p:txBody>
      </p:sp>
      <p:grpSp>
        <p:nvGrpSpPr>
          <p:cNvPr id="8" name="Group 8"/>
          <p:cNvGrpSpPr/>
          <p:nvPr/>
        </p:nvGrpSpPr>
        <p:grpSpPr>
          <a:xfrm>
            <a:off x="12871755" y="1028700"/>
            <a:ext cx="4387545" cy="1015092"/>
            <a:chOff x="0" y="0"/>
            <a:chExt cx="5850060" cy="1353456"/>
          </a:xfrm>
        </p:grpSpPr>
        <p:sp>
          <p:nvSpPr>
            <p:cNvPr id="9" name="Freeform 9"/>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10"/>
              <a:stretch>
                <a:fillRect/>
              </a:stretch>
            </a:blipFill>
          </p:spPr>
          <p:txBody>
            <a:bodyPr/>
            <a:lstStyle/>
            <a:p>
              <a:endParaRPr lang="ar-EG"/>
            </a:p>
          </p:txBody>
        </p:sp>
        <p:sp>
          <p:nvSpPr>
            <p:cNvPr id="10" name="TextBox 10"/>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FFFFFF"/>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ar-EG"/>
            </a:p>
          </p:txBody>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6" name="Group 6"/>
          <p:cNvGrpSpPr/>
          <p:nvPr/>
        </p:nvGrpSpPr>
        <p:grpSpPr>
          <a:xfrm>
            <a:off x="10068855" y="1028700"/>
            <a:ext cx="2695869" cy="2334501"/>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7739" b="-7739"/>
              </a:stretch>
            </a:blipFill>
          </p:spPr>
          <p:txBody>
            <a:bodyPr/>
            <a:lstStyle/>
            <a:p>
              <a:endParaRPr lang="ar-EG"/>
            </a:p>
          </p:txBody>
        </p:sp>
      </p:grpSp>
      <p:grpSp>
        <p:nvGrpSpPr>
          <p:cNvPr id="8" name="Group 8"/>
          <p:cNvGrpSpPr/>
          <p:nvPr/>
        </p:nvGrpSpPr>
        <p:grpSpPr>
          <a:xfrm>
            <a:off x="8320317" y="3976249"/>
            <a:ext cx="2695869" cy="2334501"/>
            <a:chOff x="0" y="0"/>
            <a:chExt cx="4282440" cy="3708400"/>
          </a:xfrm>
        </p:grpSpPr>
        <p:sp>
          <p:nvSpPr>
            <p:cNvPr id="9" name="Freeform 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t="-12268" b="-12268"/>
              </a:stretch>
            </a:blipFill>
          </p:spPr>
          <p:txBody>
            <a:bodyPr/>
            <a:lstStyle/>
            <a:p>
              <a:endParaRPr lang="ar-EG"/>
            </a:p>
          </p:txBody>
        </p:sp>
      </p:grpSp>
      <p:grpSp>
        <p:nvGrpSpPr>
          <p:cNvPr id="10" name="Group 10"/>
          <p:cNvGrpSpPr/>
          <p:nvPr/>
        </p:nvGrpSpPr>
        <p:grpSpPr>
          <a:xfrm>
            <a:off x="6786776" y="7043640"/>
            <a:ext cx="2695869" cy="2334501"/>
            <a:chOff x="0" y="0"/>
            <a:chExt cx="4282440" cy="3708400"/>
          </a:xfrm>
        </p:grpSpPr>
        <p:sp>
          <p:nvSpPr>
            <p:cNvPr id="11" name="Freeform 11"/>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t="-17711" b="-17711"/>
              </a:stretch>
            </a:blipFill>
          </p:spPr>
          <p:txBody>
            <a:bodyPr/>
            <a:lstStyle/>
            <a:p>
              <a:endParaRPr lang="ar-EG"/>
            </a:p>
          </p:txBody>
        </p:sp>
      </p:grpSp>
      <p:grpSp>
        <p:nvGrpSpPr>
          <p:cNvPr id="12" name="Group 12"/>
          <p:cNvGrpSpPr/>
          <p:nvPr/>
        </p:nvGrpSpPr>
        <p:grpSpPr>
          <a:xfrm>
            <a:off x="13028829" y="1890265"/>
            <a:ext cx="4834896" cy="1377311"/>
            <a:chOff x="0" y="0"/>
            <a:chExt cx="6446528" cy="1836414"/>
          </a:xfrm>
        </p:grpSpPr>
        <p:sp>
          <p:nvSpPr>
            <p:cNvPr id="13" name="TextBox 13"/>
            <p:cNvSpPr txBox="1"/>
            <p:nvPr/>
          </p:nvSpPr>
          <p:spPr>
            <a:xfrm>
              <a:off x="0" y="-57150"/>
              <a:ext cx="6446528" cy="654050"/>
            </a:xfrm>
            <a:prstGeom prst="rect">
              <a:avLst/>
            </a:prstGeom>
          </p:spPr>
          <p:txBody>
            <a:bodyPr lIns="0" tIns="0" rIns="0" bIns="0" rtlCol="0" anchor="t">
              <a:spAutoFit/>
            </a:bodyPr>
            <a:lstStyle/>
            <a:p>
              <a:pPr marL="0" lvl="0" indent="0" algn="l">
                <a:lnSpc>
                  <a:spcPts val="4199"/>
                </a:lnSpc>
              </a:pPr>
              <a:r>
                <a:rPr lang="en-US" sz="2999" b="1">
                  <a:solidFill>
                    <a:srgbClr val="000000"/>
                  </a:solidFill>
                  <a:latin typeface="Fira Sans Bold"/>
                  <a:ea typeface="Fira Sans Bold"/>
                  <a:cs typeface="Fira Sans Bold"/>
                  <a:sym typeface="Fira Sans Bold"/>
                </a:rPr>
                <a:t>Esraa</a:t>
              </a:r>
            </a:p>
          </p:txBody>
        </p:sp>
        <p:sp>
          <p:nvSpPr>
            <p:cNvPr id="14" name="TextBox 14"/>
            <p:cNvSpPr txBox="1"/>
            <p:nvPr/>
          </p:nvSpPr>
          <p:spPr>
            <a:xfrm>
              <a:off x="0" y="694049"/>
              <a:ext cx="6446528" cy="503132"/>
            </a:xfrm>
            <a:prstGeom prst="rect">
              <a:avLst/>
            </a:prstGeom>
          </p:spPr>
          <p:txBody>
            <a:bodyPr lIns="0" tIns="0" rIns="0" bIns="0" rtlCol="0" anchor="t">
              <a:spAutoFit/>
            </a:bodyPr>
            <a:lstStyle/>
            <a:p>
              <a:pPr marL="0" lvl="0" indent="0" algn="l">
                <a:lnSpc>
                  <a:spcPts val="3220"/>
                </a:lnSpc>
              </a:pPr>
              <a:r>
                <a:rPr lang="en-US" sz="2300">
                  <a:solidFill>
                    <a:srgbClr val="000000"/>
                  </a:solidFill>
                  <a:latin typeface="Fira Sans Light"/>
                  <a:ea typeface="Fira Sans Light"/>
                  <a:cs typeface="Fira Sans Light"/>
                  <a:sym typeface="Fira Sans Light"/>
                </a:rPr>
                <a:t>esraa.soliman.mubarak@gmail.com</a:t>
              </a:r>
            </a:p>
          </p:txBody>
        </p:sp>
        <p:sp>
          <p:nvSpPr>
            <p:cNvPr id="15" name="TextBox 15"/>
            <p:cNvSpPr txBox="1"/>
            <p:nvPr/>
          </p:nvSpPr>
          <p:spPr>
            <a:xfrm>
              <a:off x="0" y="1289256"/>
              <a:ext cx="6446528" cy="547158"/>
            </a:xfrm>
            <a:prstGeom prst="rect">
              <a:avLst/>
            </a:prstGeom>
          </p:spPr>
          <p:txBody>
            <a:bodyPr lIns="0" tIns="0" rIns="0" bIns="0" rtlCol="0" anchor="t">
              <a:spAutoFit/>
            </a:bodyPr>
            <a:lstStyle/>
            <a:p>
              <a:pPr marL="0" lvl="0" indent="0" algn="l">
                <a:lnSpc>
                  <a:spcPts val="3499"/>
                </a:lnSpc>
              </a:pPr>
              <a:endParaRPr/>
            </a:p>
          </p:txBody>
        </p:sp>
      </p:grpSp>
      <p:grpSp>
        <p:nvGrpSpPr>
          <p:cNvPr id="16" name="Group 16"/>
          <p:cNvGrpSpPr/>
          <p:nvPr/>
        </p:nvGrpSpPr>
        <p:grpSpPr>
          <a:xfrm>
            <a:off x="11416790" y="4829681"/>
            <a:ext cx="4493889" cy="1408369"/>
            <a:chOff x="0" y="0"/>
            <a:chExt cx="5991852" cy="1877825"/>
          </a:xfrm>
        </p:grpSpPr>
        <p:sp>
          <p:nvSpPr>
            <p:cNvPr id="17" name="TextBox 17"/>
            <p:cNvSpPr txBox="1"/>
            <p:nvPr/>
          </p:nvSpPr>
          <p:spPr>
            <a:xfrm>
              <a:off x="0" y="691512"/>
              <a:ext cx="5991852" cy="547079"/>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Fira Sans Light"/>
                  <a:ea typeface="Fira Sans Light"/>
                  <a:cs typeface="Fira Sans Light"/>
                  <a:sym typeface="Fira Sans Light"/>
                </a:rPr>
                <a:t>momnia475@gmail.com</a:t>
              </a:r>
            </a:p>
          </p:txBody>
        </p:sp>
        <p:sp>
          <p:nvSpPr>
            <p:cNvPr id="18" name="TextBox 18"/>
            <p:cNvSpPr txBox="1"/>
            <p:nvPr/>
          </p:nvSpPr>
          <p:spPr>
            <a:xfrm>
              <a:off x="0" y="1330666"/>
              <a:ext cx="5991852" cy="547158"/>
            </a:xfrm>
            <a:prstGeom prst="rect">
              <a:avLst/>
            </a:prstGeom>
          </p:spPr>
          <p:txBody>
            <a:bodyPr lIns="0" tIns="0" rIns="0" bIns="0" rtlCol="0" anchor="t">
              <a:spAutoFit/>
            </a:bodyPr>
            <a:lstStyle/>
            <a:p>
              <a:pPr marL="0" lvl="0" indent="0" algn="l">
                <a:lnSpc>
                  <a:spcPts val="3499"/>
                </a:lnSpc>
              </a:pPr>
              <a:endParaRPr/>
            </a:p>
          </p:txBody>
        </p:sp>
        <p:sp>
          <p:nvSpPr>
            <p:cNvPr id="19" name="TextBox 19"/>
            <p:cNvSpPr txBox="1"/>
            <p:nvPr/>
          </p:nvSpPr>
          <p:spPr>
            <a:xfrm>
              <a:off x="0" y="-57150"/>
              <a:ext cx="5991852" cy="654050"/>
            </a:xfrm>
            <a:prstGeom prst="rect">
              <a:avLst/>
            </a:prstGeom>
          </p:spPr>
          <p:txBody>
            <a:bodyPr lIns="0" tIns="0" rIns="0" bIns="0" rtlCol="0" anchor="t">
              <a:spAutoFit/>
            </a:bodyPr>
            <a:lstStyle/>
            <a:p>
              <a:pPr marL="0" lvl="0" indent="0" algn="l">
                <a:lnSpc>
                  <a:spcPts val="4199"/>
                </a:lnSpc>
              </a:pPr>
              <a:r>
                <a:rPr lang="en-US" sz="2999" b="1">
                  <a:solidFill>
                    <a:srgbClr val="000000"/>
                  </a:solidFill>
                  <a:latin typeface="Fira Sans Bold"/>
                  <a:ea typeface="Fira Sans Bold"/>
                  <a:cs typeface="Fira Sans Bold"/>
                  <a:sym typeface="Fira Sans Bold"/>
                </a:rPr>
                <a:t>Omnia</a:t>
              </a:r>
            </a:p>
          </p:txBody>
        </p:sp>
      </p:grpSp>
      <p:grpSp>
        <p:nvGrpSpPr>
          <p:cNvPr id="20" name="Group 20"/>
          <p:cNvGrpSpPr/>
          <p:nvPr/>
        </p:nvGrpSpPr>
        <p:grpSpPr>
          <a:xfrm>
            <a:off x="10006521" y="7704529"/>
            <a:ext cx="4493889" cy="1399481"/>
            <a:chOff x="0" y="0"/>
            <a:chExt cx="5991852" cy="1865974"/>
          </a:xfrm>
        </p:grpSpPr>
        <p:sp>
          <p:nvSpPr>
            <p:cNvPr id="21" name="TextBox 21"/>
            <p:cNvSpPr txBox="1"/>
            <p:nvPr/>
          </p:nvSpPr>
          <p:spPr>
            <a:xfrm>
              <a:off x="0" y="679662"/>
              <a:ext cx="5991852" cy="547079"/>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Fira Sans Light"/>
                  <a:ea typeface="Fira Sans Light"/>
                  <a:cs typeface="Fira Sans Light"/>
                  <a:sym typeface="Fira Sans Light"/>
                </a:rPr>
                <a:t>abdallhfawzi2022@gmail.com</a:t>
              </a:r>
            </a:p>
          </p:txBody>
        </p:sp>
        <p:sp>
          <p:nvSpPr>
            <p:cNvPr id="22" name="TextBox 22"/>
            <p:cNvSpPr txBox="1"/>
            <p:nvPr/>
          </p:nvSpPr>
          <p:spPr>
            <a:xfrm>
              <a:off x="0" y="1318816"/>
              <a:ext cx="5991852" cy="547158"/>
            </a:xfrm>
            <a:prstGeom prst="rect">
              <a:avLst/>
            </a:prstGeom>
          </p:spPr>
          <p:txBody>
            <a:bodyPr lIns="0" tIns="0" rIns="0" bIns="0" rtlCol="0" anchor="t">
              <a:spAutoFit/>
            </a:bodyPr>
            <a:lstStyle/>
            <a:p>
              <a:pPr marL="0" lvl="0" indent="0" algn="l">
                <a:lnSpc>
                  <a:spcPts val="3499"/>
                </a:lnSpc>
              </a:pPr>
              <a:endParaRPr/>
            </a:p>
          </p:txBody>
        </p:sp>
        <p:sp>
          <p:nvSpPr>
            <p:cNvPr id="23" name="TextBox 23"/>
            <p:cNvSpPr txBox="1"/>
            <p:nvPr/>
          </p:nvSpPr>
          <p:spPr>
            <a:xfrm>
              <a:off x="0" y="-57150"/>
              <a:ext cx="5991852" cy="644737"/>
            </a:xfrm>
            <a:prstGeom prst="rect">
              <a:avLst/>
            </a:prstGeom>
          </p:spPr>
          <p:txBody>
            <a:bodyPr lIns="0" tIns="0" rIns="0" bIns="0" rtlCol="0" anchor="t">
              <a:spAutoFit/>
            </a:bodyPr>
            <a:lstStyle/>
            <a:p>
              <a:pPr marL="0" lvl="0" indent="0" algn="l">
                <a:lnSpc>
                  <a:spcPts val="4059"/>
                </a:lnSpc>
              </a:pPr>
              <a:r>
                <a:rPr lang="en-US" sz="2899" b="1">
                  <a:solidFill>
                    <a:srgbClr val="000000"/>
                  </a:solidFill>
                  <a:latin typeface="Fira Sans Bold"/>
                  <a:ea typeface="Fira Sans Bold"/>
                  <a:cs typeface="Fira Sans Bold"/>
                  <a:sym typeface="Fira Sans Bold"/>
                </a:rPr>
                <a:t>Abdullah</a:t>
              </a:r>
            </a:p>
          </p:txBody>
        </p:sp>
      </p:grpSp>
      <p:grpSp>
        <p:nvGrpSpPr>
          <p:cNvPr id="24" name="Group 24"/>
          <p:cNvGrpSpPr/>
          <p:nvPr/>
        </p:nvGrpSpPr>
        <p:grpSpPr>
          <a:xfrm>
            <a:off x="1028700" y="1417964"/>
            <a:ext cx="6113968" cy="2721764"/>
            <a:chOff x="0" y="0"/>
            <a:chExt cx="8151957" cy="3629018"/>
          </a:xfrm>
        </p:grpSpPr>
        <p:sp>
          <p:nvSpPr>
            <p:cNvPr id="25" name="TextBox 25"/>
            <p:cNvSpPr txBox="1"/>
            <p:nvPr/>
          </p:nvSpPr>
          <p:spPr>
            <a:xfrm>
              <a:off x="0" y="3006295"/>
              <a:ext cx="8151957" cy="622723"/>
            </a:xfrm>
            <a:prstGeom prst="rect">
              <a:avLst/>
            </a:prstGeom>
          </p:spPr>
          <p:txBody>
            <a:bodyPr lIns="0" tIns="0" rIns="0" bIns="0" rtlCol="0" anchor="t">
              <a:spAutoFit/>
            </a:bodyPr>
            <a:lstStyle/>
            <a:p>
              <a:pPr algn="l">
                <a:lnSpc>
                  <a:spcPts val="3919"/>
                </a:lnSpc>
              </a:pPr>
              <a:r>
                <a:rPr lang="en-US" sz="2799">
                  <a:solidFill>
                    <a:srgbClr val="F4F4F4"/>
                  </a:solidFill>
                  <a:latin typeface="Fira Sans Light"/>
                  <a:ea typeface="Fira Sans Light"/>
                  <a:cs typeface="Fira Sans Light"/>
                  <a:sym typeface="Fira Sans Light"/>
                </a:rPr>
                <a:t>Feel free to reach out!</a:t>
              </a:r>
            </a:p>
          </p:txBody>
        </p:sp>
        <p:sp>
          <p:nvSpPr>
            <p:cNvPr id="26" name="TextBox 26"/>
            <p:cNvSpPr txBox="1"/>
            <p:nvPr/>
          </p:nvSpPr>
          <p:spPr>
            <a:xfrm>
              <a:off x="0" y="-66675"/>
              <a:ext cx="8151957" cy="2606675"/>
            </a:xfrm>
            <a:prstGeom prst="rect">
              <a:avLst/>
            </a:prstGeom>
          </p:spPr>
          <p:txBody>
            <a:bodyPr lIns="0" tIns="0" rIns="0" bIns="0" rtlCol="0" anchor="t">
              <a:spAutoFit/>
            </a:bodyPr>
            <a:lstStyle/>
            <a:p>
              <a:pPr algn="l">
                <a:lnSpc>
                  <a:spcPts val="7800"/>
                </a:lnSpc>
                <a:spcBef>
                  <a:spcPct val="0"/>
                </a:spcBef>
              </a:pPr>
              <a:r>
                <a:rPr lang="en-US" sz="6000" b="1" spc="-60">
                  <a:solidFill>
                    <a:srgbClr val="F4F4F4"/>
                  </a:solidFill>
                  <a:latin typeface="Fira Sans Medium"/>
                  <a:ea typeface="Fira Sans Medium"/>
                  <a:cs typeface="Fira Sans Medium"/>
                  <a:sym typeface="Fira Sans Medium"/>
                </a:rPr>
                <a:t>Do you have</a:t>
              </a:r>
            </a:p>
            <a:p>
              <a:pPr marL="0" lvl="0" indent="0" algn="l">
                <a:lnSpc>
                  <a:spcPts val="7800"/>
                </a:lnSpc>
                <a:spcBef>
                  <a:spcPct val="0"/>
                </a:spcBef>
              </a:pPr>
              <a:r>
                <a:rPr lang="en-US" sz="6000" b="1" spc="-60">
                  <a:solidFill>
                    <a:srgbClr val="F4F4F4"/>
                  </a:solidFill>
                  <a:latin typeface="Fira Sans Medium"/>
                  <a:ea typeface="Fira Sans Medium"/>
                  <a:cs typeface="Fira Sans Medium"/>
                  <a:sym typeface="Fira Sans Medium"/>
                </a:rPr>
                <a:t>any questions?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8747622" cy="8779655"/>
            <a:chOff x="0" y="0"/>
            <a:chExt cx="3123177" cy="3134614"/>
          </a:xfrm>
        </p:grpSpPr>
        <p:sp>
          <p:nvSpPr>
            <p:cNvPr id="3" name="Freeform 3"/>
            <p:cNvSpPr/>
            <p:nvPr/>
          </p:nvSpPr>
          <p:spPr>
            <a:xfrm>
              <a:off x="0" y="0"/>
              <a:ext cx="3123177" cy="3134614"/>
            </a:xfrm>
            <a:custGeom>
              <a:avLst/>
              <a:gdLst/>
              <a:ahLst/>
              <a:cxnLst/>
              <a:rect l="l" t="t" r="r" b="b"/>
              <a:pathLst>
                <a:path w="3123177" h="3134614">
                  <a:moveTo>
                    <a:pt x="3123177" y="1567307"/>
                  </a:moveTo>
                  <a:lnTo>
                    <a:pt x="2218302" y="3134614"/>
                  </a:lnTo>
                  <a:lnTo>
                    <a:pt x="904875" y="3134614"/>
                  </a:lnTo>
                  <a:lnTo>
                    <a:pt x="0" y="1567307"/>
                  </a:lnTo>
                  <a:lnTo>
                    <a:pt x="904875" y="0"/>
                  </a:lnTo>
                  <a:lnTo>
                    <a:pt x="2218175" y="0"/>
                  </a:lnTo>
                  <a:lnTo>
                    <a:pt x="3123177" y="1567307"/>
                  </a:lnTo>
                  <a:close/>
                </a:path>
              </a:pathLst>
            </a:custGeom>
            <a:solidFill>
              <a:srgbClr val="00A181"/>
            </a:solidFill>
          </p:spPr>
          <p:txBody>
            <a:bodyPr/>
            <a:lstStyle/>
            <a:p>
              <a:endParaRPr lang="ar-EG"/>
            </a:p>
          </p:txBody>
        </p:sp>
      </p:grpSp>
      <p:grpSp>
        <p:nvGrpSpPr>
          <p:cNvPr id="4" name="Group 4"/>
          <p:cNvGrpSpPr/>
          <p:nvPr/>
        </p:nvGrpSpPr>
        <p:grpSpPr>
          <a:xfrm>
            <a:off x="1188303" y="5832746"/>
            <a:ext cx="5775596" cy="5167433"/>
            <a:chOff x="0" y="0"/>
            <a:chExt cx="3503532" cy="3134614"/>
          </a:xfrm>
        </p:grpSpPr>
        <p:sp>
          <p:nvSpPr>
            <p:cNvPr id="5" name="Freeform 5"/>
            <p:cNvSpPr/>
            <p:nvPr/>
          </p:nvSpPr>
          <p:spPr>
            <a:xfrm>
              <a:off x="0" y="0"/>
              <a:ext cx="3503532" cy="3134614"/>
            </a:xfrm>
            <a:custGeom>
              <a:avLst/>
              <a:gdLst/>
              <a:ahLst/>
              <a:cxnLst/>
              <a:rect l="l" t="t" r="r" b="b"/>
              <a:pathLst>
                <a:path w="3503532" h="3134614">
                  <a:moveTo>
                    <a:pt x="3503532" y="1567307"/>
                  </a:moveTo>
                  <a:lnTo>
                    <a:pt x="2598657" y="3134614"/>
                  </a:lnTo>
                  <a:lnTo>
                    <a:pt x="904875" y="3134614"/>
                  </a:lnTo>
                  <a:lnTo>
                    <a:pt x="0" y="1567307"/>
                  </a:lnTo>
                  <a:lnTo>
                    <a:pt x="904875" y="0"/>
                  </a:lnTo>
                  <a:lnTo>
                    <a:pt x="2598530" y="0"/>
                  </a:lnTo>
                  <a:lnTo>
                    <a:pt x="3503532" y="1567307"/>
                  </a:lnTo>
                  <a:close/>
                </a:path>
              </a:pathLst>
            </a:custGeom>
            <a:solidFill>
              <a:srgbClr val="A4E473"/>
            </a:solidFill>
          </p:spPr>
          <p:txBody>
            <a:bodyPr/>
            <a:lstStyle/>
            <a:p>
              <a:endParaRPr lang="ar-EG"/>
            </a:p>
          </p:txBody>
        </p:sp>
      </p:grpSp>
      <p:sp>
        <p:nvSpPr>
          <p:cNvPr id="6" name="TextBox 6"/>
          <p:cNvSpPr txBox="1"/>
          <p:nvPr/>
        </p:nvSpPr>
        <p:spPr>
          <a:xfrm>
            <a:off x="656409" y="3636231"/>
            <a:ext cx="4460469" cy="1285875"/>
          </a:xfrm>
          <a:prstGeom prst="rect">
            <a:avLst/>
          </a:prstGeom>
        </p:spPr>
        <p:txBody>
          <a:bodyPr lIns="0" tIns="0" rIns="0" bIns="0" rtlCol="0" anchor="t">
            <a:spAutoFit/>
          </a:bodyPr>
          <a:lstStyle/>
          <a:p>
            <a:pPr marL="0" lvl="0" indent="0" algn="l">
              <a:lnSpc>
                <a:spcPts val="10199"/>
              </a:lnSpc>
              <a:spcBef>
                <a:spcPct val="0"/>
              </a:spcBef>
            </a:pPr>
            <a:r>
              <a:rPr lang="en-US" sz="8499" b="1" spc="-84">
                <a:solidFill>
                  <a:srgbClr val="F4F4F4"/>
                </a:solidFill>
                <a:latin typeface="Fira Sans Medium"/>
                <a:ea typeface="Fira Sans Medium"/>
                <a:cs typeface="Fira Sans Medium"/>
                <a:sym typeface="Fira Sans Medium"/>
              </a:rPr>
              <a:t>Agenda</a:t>
            </a:r>
          </a:p>
        </p:txBody>
      </p:sp>
      <p:sp>
        <p:nvSpPr>
          <p:cNvPr id="7" name="TextBox 7"/>
          <p:cNvSpPr txBox="1"/>
          <p:nvPr/>
        </p:nvSpPr>
        <p:spPr>
          <a:xfrm>
            <a:off x="7909560" y="804513"/>
            <a:ext cx="8210985" cy="504825"/>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F4F4F4"/>
                </a:solidFill>
                <a:latin typeface="Fira Sans Light"/>
                <a:ea typeface="Fira Sans Light"/>
                <a:cs typeface="Fira Sans Light"/>
                <a:sym typeface="Fira Sans Light"/>
              </a:rPr>
              <a:t>Introduction</a:t>
            </a:r>
          </a:p>
        </p:txBody>
      </p:sp>
      <p:sp>
        <p:nvSpPr>
          <p:cNvPr id="8" name="TextBox 8"/>
          <p:cNvSpPr txBox="1"/>
          <p:nvPr/>
        </p:nvSpPr>
        <p:spPr>
          <a:xfrm>
            <a:off x="7909560" y="1518744"/>
            <a:ext cx="8210985" cy="504825"/>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F4F4F4"/>
                </a:solidFill>
                <a:latin typeface="Fira Sans Light"/>
                <a:ea typeface="Fira Sans Light"/>
                <a:cs typeface="Fira Sans Light"/>
                <a:sym typeface="Fira Sans Light"/>
              </a:rPr>
              <a:t>Problem Identification</a:t>
            </a:r>
          </a:p>
        </p:txBody>
      </p:sp>
      <p:sp>
        <p:nvSpPr>
          <p:cNvPr id="9" name="TextBox 9"/>
          <p:cNvSpPr txBox="1"/>
          <p:nvPr/>
        </p:nvSpPr>
        <p:spPr>
          <a:xfrm>
            <a:off x="7909560" y="2232974"/>
            <a:ext cx="8210985" cy="504825"/>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F4F4F4"/>
                </a:solidFill>
                <a:latin typeface="Fira Sans Light"/>
                <a:ea typeface="Fira Sans Light"/>
                <a:cs typeface="Fira Sans Light"/>
                <a:sym typeface="Fira Sans Light"/>
              </a:rPr>
              <a:t>Proposed Solutions</a:t>
            </a:r>
          </a:p>
        </p:txBody>
      </p:sp>
      <p:sp>
        <p:nvSpPr>
          <p:cNvPr id="10" name="TextBox 10"/>
          <p:cNvSpPr txBox="1"/>
          <p:nvPr/>
        </p:nvSpPr>
        <p:spPr>
          <a:xfrm>
            <a:off x="7463531" y="2947350"/>
            <a:ext cx="8531340"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Centralized management</a:t>
            </a:r>
          </a:p>
        </p:txBody>
      </p:sp>
      <p:sp>
        <p:nvSpPr>
          <p:cNvPr id="11" name="TextBox 11"/>
          <p:cNvSpPr txBox="1"/>
          <p:nvPr/>
        </p:nvSpPr>
        <p:spPr>
          <a:xfrm>
            <a:off x="7463531" y="4513164"/>
            <a:ext cx="9002657"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Disaster Recovery Plan</a:t>
            </a:r>
          </a:p>
        </p:txBody>
      </p:sp>
      <p:sp>
        <p:nvSpPr>
          <p:cNvPr id="12" name="TextBox 12"/>
          <p:cNvSpPr txBox="1"/>
          <p:nvPr/>
        </p:nvSpPr>
        <p:spPr>
          <a:xfrm>
            <a:off x="7463531" y="7726121"/>
            <a:ext cx="9491086" cy="471760"/>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Communication improvements (Slack)</a:t>
            </a:r>
          </a:p>
        </p:txBody>
      </p:sp>
      <p:sp>
        <p:nvSpPr>
          <p:cNvPr id="13" name="TextBox 13"/>
          <p:cNvSpPr txBox="1"/>
          <p:nvPr/>
        </p:nvSpPr>
        <p:spPr>
          <a:xfrm>
            <a:off x="-2853036" y="8308612"/>
            <a:ext cx="8210985" cy="481330"/>
          </a:xfrm>
          <a:prstGeom prst="rect">
            <a:avLst/>
          </a:prstGeom>
        </p:spPr>
        <p:txBody>
          <a:bodyPr lIns="0" tIns="0" rIns="0" bIns="0" rtlCol="0" anchor="t">
            <a:spAutoFit/>
          </a:bodyPr>
          <a:lstStyle/>
          <a:p>
            <a:pPr marL="604519" lvl="1" indent="-302260" algn="l">
              <a:lnSpc>
                <a:spcPts val="3919"/>
              </a:lnSpc>
              <a:buFont typeface="Arial"/>
              <a:buChar char="•"/>
            </a:pPr>
            <a:r>
              <a:rPr lang="en-US" sz="2799">
                <a:solidFill>
                  <a:srgbClr val="F4F4F4"/>
                </a:solidFill>
                <a:latin typeface="Fira Sans Light"/>
                <a:ea typeface="Fira Sans Light"/>
                <a:cs typeface="Fira Sans Light"/>
                <a:sym typeface="Fira Sans Light"/>
              </a:rPr>
              <a:t>Conclusion</a:t>
            </a:r>
          </a:p>
        </p:txBody>
      </p:sp>
      <p:sp>
        <p:nvSpPr>
          <p:cNvPr id="14" name="TextBox 14"/>
          <p:cNvSpPr txBox="1"/>
          <p:nvPr/>
        </p:nvSpPr>
        <p:spPr>
          <a:xfrm>
            <a:off x="8047590" y="8408682"/>
            <a:ext cx="9211710" cy="504825"/>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F4F4F4"/>
                </a:solidFill>
                <a:latin typeface="Fira Sans Light"/>
                <a:ea typeface="Fira Sans Light"/>
                <a:cs typeface="Fira Sans Light"/>
                <a:sym typeface="Fira Sans Light"/>
              </a:rPr>
              <a:t>Cost Management</a:t>
            </a:r>
          </a:p>
        </p:txBody>
      </p:sp>
      <p:sp>
        <p:nvSpPr>
          <p:cNvPr id="15" name="TextBox 15"/>
          <p:cNvSpPr txBox="1"/>
          <p:nvPr/>
        </p:nvSpPr>
        <p:spPr>
          <a:xfrm>
            <a:off x="8047590" y="9046857"/>
            <a:ext cx="9211710" cy="504825"/>
          </a:xfrm>
          <a:prstGeom prst="rect">
            <a:avLst/>
          </a:prstGeom>
        </p:spPr>
        <p:txBody>
          <a:bodyPr lIns="0" tIns="0" rIns="0" bIns="0" rtlCol="0" anchor="t">
            <a:spAutoFit/>
          </a:bodyPr>
          <a:lstStyle/>
          <a:p>
            <a:pPr marL="647698" lvl="1" indent="-323849" algn="l">
              <a:lnSpc>
                <a:spcPts val="4199"/>
              </a:lnSpc>
              <a:buFont typeface="Arial"/>
              <a:buChar char="•"/>
            </a:pPr>
            <a:r>
              <a:rPr lang="en-US" sz="2999">
                <a:solidFill>
                  <a:srgbClr val="F4F4F4"/>
                </a:solidFill>
                <a:latin typeface="Fira Sans Light"/>
                <a:ea typeface="Fira Sans Light"/>
                <a:cs typeface="Fira Sans Light"/>
                <a:sym typeface="Fira Sans Light"/>
              </a:rPr>
              <a:t>Conclusion</a:t>
            </a:r>
          </a:p>
        </p:txBody>
      </p:sp>
      <p:sp>
        <p:nvSpPr>
          <p:cNvPr id="16" name="TextBox 16"/>
          <p:cNvSpPr txBox="1"/>
          <p:nvPr/>
        </p:nvSpPr>
        <p:spPr>
          <a:xfrm>
            <a:off x="7463531" y="3752464"/>
            <a:ext cx="8531340"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Virtualization Implementation</a:t>
            </a:r>
          </a:p>
        </p:txBody>
      </p:sp>
      <p:sp>
        <p:nvSpPr>
          <p:cNvPr id="17" name="TextBox 17"/>
          <p:cNvSpPr txBox="1"/>
          <p:nvPr/>
        </p:nvSpPr>
        <p:spPr>
          <a:xfrm>
            <a:off x="7463531" y="5193101"/>
            <a:ext cx="9002657"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Securing remote employees (OpenVPN)</a:t>
            </a:r>
          </a:p>
        </p:txBody>
      </p:sp>
      <p:sp>
        <p:nvSpPr>
          <p:cNvPr id="18" name="TextBox 18"/>
          <p:cNvSpPr txBox="1"/>
          <p:nvPr/>
        </p:nvSpPr>
        <p:spPr>
          <a:xfrm>
            <a:off x="7463531" y="5873037"/>
            <a:ext cx="9002657"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Automation (PowerShell &amp; Bash)</a:t>
            </a:r>
          </a:p>
        </p:txBody>
      </p:sp>
      <p:sp>
        <p:nvSpPr>
          <p:cNvPr id="19" name="TextBox 19"/>
          <p:cNvSpPr txBox="1"/>
          <p:nvPr/>
        </p:nvSpPr>
        <p:spPr>
          <a:xfrm>
            <a:off x="7463531" y="6552973"/>
            <a:ext cx="9002657"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Monitoring Active Directory</a:t>
            </a:r>
          </a:p>
        </p:txBody>
      </p:sp>
      <p:sp>
        <p:nvSpPr>
          <p:cNvPr id="20" name="TextBox 20"/>
          <p:cNvSpPr txBox="1"/>
          <p:nvPr/>
        </p:nvSpPr>
        <p:spPr>
          <a:xfrm>
            <a:off x="7463531" y="7161601"/>
            <a:ext cx="9002657" cy="471705"/>
          </a:xfrm>
          <a:prstGeom prst="rect">
            <a:avLst/>
          </a:prstGeom>
        </p:spPr>
        <p:txBody>
          <a:bodyPr lIns="0" tIns="0" rIns="0" bIns="0" rtlCol="0" anchor="t">
            <a:spAutoFit/>
          </a:bodyPr>
          <a:lstStyle/>
          <a:p>
            <a:pPr marL="1799580" lvl="3" indent="-449895" algn="l">
              <a:lnSpc>
                <a:spcPts val="3889"/>
              </a:lnSpc>
              <a:buFont typeface="Arial"/>
              <a:buChar char="￭"/>
            </a:pPr>
            <a:r>
              <a:rPr lang="en-US" sz="2778">
                <a:solidFill>
                  <a:srgbClr val="F4F4F4"/>
                </a:solidFill>
                <a:latin typeface="Fira Sans Light"/>
                <a:ea typeface="Fira Sans Light"/>
                <a:cs typeface="Fira Sans Light"/>
                <a:sym typeface="Fira Sans Light"/>
              </a:rPr>
              <a:t>Active Directory Replication Setup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ar-EG"/>
            </a:p>
          </p:txBody>
        </p:sp>
      </p:grpSp>
      <p:grpSp>
        <p:nvGrpSpPr>
          <p:cNvPr id="4" name="Group 4"/>
          <p:cNvGrpSpPr/>
          <p:nvPr/>
        </p:nvGrpSpPr>
        <p:grpSpPr>
          <a:xfrm>
            <a:off x="9859850" y="56397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6" name="Group 6"/>
          <p:cNvGrpSpPr/>
          <p:nvPr/>
        </p:nvGrpSpPr>
        <p:grpSpPr>
          <a:xfrm>
            <a:off x="9859850" y="1788951"/>
            <a:ext cx="8625563" cy="7469349"/>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7739" b="-7739"/>
              </a:stretch>
            </a:blipFill>
          </p:spPr>
          <p:txBody>
            <a:bodyPr/>
            <a:lstStyle/>
            <a:p>
              <a:endParaRPr lang="ar-EG"/>
            </a:p>
          </p:txBody>
        </p:sp>
      </p:grpSp>
      <p:grpSp>
        <p:nvGrpSpPr>
          <p:cNvPr id="8" name="Group 8"/>
          <p:cNvGrpSpPr/>
          <p:nvPr/>
        </p:nvGrpSpPr>
        <p:grpSpPr>
          <a:xfrm>
            <a:off x="442519" y="2694029"/>
            <a:ext cx="11135312" cy="6041960"/>
            <a:chOff x="0" y="0"/>
            <a:chExt cx="14847082" cy="8055947"/>
          </a:xfrm>
        </p:grpSpPr>
        <p:sp>
          <p:nvSpPr>
            <p:cNvPr id="9" name="TextBox 9"/>
            <p:cNvSpPr txBox="1"/>
            <p:nvPr/>
          </p:nvSpPr>
          <p:spPr>
            <a:xfrm>
              <a:off x="0" y="0"/>
              <a:ext cx="14847082" cy="850900"/>
            </a:xfrm>
            <a:prstGeom prst="rect">
              <a:avLst/>
            </a:prstGeom>
          </p:spPr>
          <p:txBody>
            <a:bodyPr lIns="0" tIns="0" rIns="0" bIns="0" rtlCol="0" anchor="t">
              <a:spAutoFit/>
            </a:bodyPr>
            <a:lstStyle/>
            <a:p>
              <a:pPr algn="l">
                <a:lnSpc>
                  <a:spcPts val="5040"/>
                </a:lnSpc>
                <a:spcBef>
                  <a:spcPct val="0"/>
                </a:spcBef>
              </a:pPr>
              <a:r>
                <a:rPr lang="en-US" sz="4200" b="1" spc="-42">
                  <a:solidFill>
                    <a:srgbClr val="000000"/>
                  </a:solidFill>
                  <a:latin typeface="Fira Sans Medium"/>
                  <a:ea typeface="Fira Sans Medium"/>
                  <a:cs typeface="Fira Sans Medium"/>
                  <a:sym typeface="Fira Sans Medium"/>
                </a:rPr>
                <a:t>Introduction</a:t>
              </a:r>
            </a:p>
          </p:txBody>
        </p:sp>
        <p:sp>
          <p:nvSpPr>
            <p:cNvPr id="10" name="TextBox 10"/>
            <p:cNvSpPr txBox="1"/>
            <p:nvPr/>
          </p:nvSpPr>
          <p:spPr>
            <a:xfrm>
              <a:off x="0" y="1057399"/>
              <a:ext cx="13301104" cy="6998547"/>
            </a:xfrm>
            <a:prstGeom prst="rect">
              <a:avLst/>
            </a:prstGeom>
          </p:spPr>
          <p:txBody>
            <a:bodyPr lIns="0" tIns="0" rIns="0" bIns="0" rtlCol="0" anchor="t">
              <a:spAutoFit/>
            </a:bodyPr>
            <a:lstStyle/>
            <a:p>
              <a:pPr algn="l">
                <a:lnSpc>
                  <a:spcPts val="4339"/>
                </a:lnSpc>
              </a:pPr>
              <a:r>
                <a:rPr lang="en-US" sz="3099">
                  <a:solidFill>
                    <a:srgbClr val="00A181"/>
                  </a:solidFill>
                  <a:latin typeface="Fira Sans Light"/>
                  <a:ea typeface="Fira Sans Light"/>
                  <a:cs typeface="Fira Sans Light"/>
                  <a:sym typeface="Fira Sans Light"/>
                </a:rPr>
                <a:t>Company Overview:</a:t>
              </a:r>
            </a:p>
            <a:p>
              <a:pPr marL="647697" lvl="1" indent="-323848" algn="l">
                <a:lnSpc>
                  <a:spcPts val="4199"/>
                </a:lnSpc>
                <a:buFont typeface="Arial"/>
                <a:buChar char="•"/>
              </a:pPr>
              <a:r>
                <a:rPr lang="en-US" sz="2999" b="1">
                  <a:solidFill>
                    <a:srgbClr val="000000"/>
                  </a:solidFill>
                  <a:latin typeface="Fira Sans Bold"/>
                  <a:ea typeface="Fira Sans Bold"/>
                  <a:cs typeface="Fira Sans Bold"/>
                  <a:sym typeface="Fira Sans Bold"/>
                </a:rPr>
                <a:t>Company Name</a:t>
              </a:r>
              <a:r>
                <a:rPr lang="en-US" sz="2999">
                  <a:solidFill>
                    <a:srgbClr val="000000"/>
                  </a:solidFill>
                  <a:latin typeface="Fira Sans Light"/>
                  <a:ea typeface="Fira Sans Light"/>
                  <a:cs typeface="Fira Sans Light"/>
                  <a:sym typeface="Fira Sans Light"/>
                </a:rPr>
                <a:t>: TechWave Solutions</a:t>
              </a:r>
            </a:p>
            <a:p>
              <a:pPr marL="647697" lvl="1" indent="-323848" algn="l">
                <a:lnSpc>
                  <a:spcPts val="4199"/>
                </a:lnSpc>
                <a:buFont typeface="Arial"/>
                <a:buChar char="•"/>
              </a:pPr>
              <a:r>
                <a:rPr lang="en-US" sz="2999" b="1">
                  <a:solidFill>
                    <a:srgbClr val="000000"/>
                  </a:solidFill>
                  <a:latin typeface="Fira Sans Bold"/>
                  <a:ea typeface="Fira Sans Bold"/>
                  <a:cs typeface="Fira Sans Bold"/>
                  <a:sym typeface="Fira Sans Bold"/>
                </a:rPr>
                <a:t>Industry</a:t>
              </a:r>
              <a:r>
                <a:rPr lang="en-US" sz="2999">
                  <a:solidFill>
                    <a:srgbClr val="000000"/>
                  </a:solidFill>
                  <a:latin typeface="Fira Sans Light"/>
                  <a:ea typeface="Fira Sans Light"/>
                  <a:cs typeface="Fira Sans Light"/>
                  <a:sym typeface="Fira Sans Light"/>
                </a:rPr>
                <a:t>: Software Development</a:t>
              </a:r>
            </a:p>
            <a:p>
              <a:pPr marL="647697" lvl="1" indent="-323848" algn="l">
                <a:lnSpc>
                  <a:spcPts val="4199"/>
                </a:lnSpc>
                <a:buFont typeface="Arial"/>
                <a:buChar char="•"/>
              </a:pPr>
              <a:r>
                <a:rPr lang="en-US" sz="2999" b="1">
                  <a:solidFill>
                    <a:srgbClr val="000000"/>
                  </a:solidFill>
                  <a:latin typeface="Fira Sans Bold"/>
                  <a:ea typeface="Fira Sans Bold"/>
                  <a:cs typeface="Fira Sans Bold"/>
                  <a:sym typeface="Fira Sans Bold"/>
                </a:rPr>
                <a:t>Size</a:t>
              </a:r>
              <a:r>
                <a:rPr lang="en-US" sz="2999">
                  <a:solidFill>
                    <a:srgbClr val="000000"/>
                  </a:solidFill>
                  <a:latin typeface="Fira Sans Light"/>
                  <a:ea typeface="Fira Sans Light"/>
                  <a:cs typeface="Fira Sans Light"/>
                  <a:sym typeface="Fira Sans Light"/>
                </a:rPr>
                <a:t>: Small-sized company with 20 employees</a:t>
              </a:r>
            </a:p>
            <a:p>
              <a:pPr algn="l">
                <a:lnSpc>
                  <a:spcPts val="4199"/>
                </a:lnSpc>
              </a:pPr>
              <a:endParaRPr lang="en-US" sz="2999">
                <a:solidFill>
                  <a:srgbClr val="000000"/>
                </a:solidFill>
                <a:latin typeface="Fira Sans Light"/>
                <a:ea typeface="Fira Sans Light"/>
                <a:cs typeface="Fira Sans Light"/>
                <a:sym typeface="Fira Sans Light"/>
              </a:endParaRPr>
            </a:p>
            <a:p>
              <a:pPr algn="l">
                <a:lnSpc>
                  <a:spcPts val="4339"/>
                </a:lnSpc>
              </a:pPr>
              <a:r>
                <a:rPr lang="en-US" sz="3099">
                  <a:solidFill>
                    <a:srgbClr val="00A181"/>
                  </a:solidFill>
                  <a:latin typeface="Fira Sans Light"/>
                  <a:ea typeface="Fira Sans Light"/>
                  <a:cs typeface="Fira Sans Light"/>
                  <a:sym typeface="Fira Sans Light"/>
                </a:rPr>
                <a:t>Departments:</a:t>
              </a:r>
            </a:p>
            <a:p>
              <a:pPr marL="1295394" lvl="2" indent="-431798" algn="l">
                <a:lnSpc>
                  <a:spcPts val="4199"/>
                </a:lnSpc>
                <a:buFont typeface="Arial"/>
                <a:buChar char="⚬"/>
              </a:pPr>
              <a:r>
                <a:rPr lang="en-US" sz="2999" b="1">
                  <a:solidFill>
                    <a:srgbClr val="000000"/>
                  </a:solidFill>
                  <a:latin typeface="Fira Sans Bold"/>
                  <a:ea typeface="Fira Sans Bold"/>
                  <a:cs typeface="Fira Sans Bold"/>
                  <a:sym typeface="Fira Sans Bold"/>
                </a:rPr>
                <a:t>IT Department</a:t>
              </a:r>
              <a:r>
                <a:rPr lang="en-US" sz="2999">
                  <a:solidFill>
                    <a:srgbClr val="000000"/>
                  </a:solidFill>
                  <a:latin typeface="Fira Sans Light"/>
                  <a:ea typeface="Fira Sans Light"/>
                  <a:cs typeface="Fira Sans Light"/>
                  <a:sym typeface="Fira Sans Light"/>
                </a:rPr>
                <a:t>: 1 admin</a:t>
              </a:r>
            </a:p>
            <a:p>
              <a:pPr marL="1295394" lvl="2" indent="-431798" algn="l">
                <a:lnSpc>
                  <a:spcPts val="4199"/>
                </a:lnSpc>
                <a:buFont typeface="Arial"/>
                <a:buChar char="⚬"/>
              </a:pPr>
              <a:r>
                <a:rPr lang="en-US" sz="2999" b="1">
                  <a:solidFill>
                    <a:srgbClr val="000000"/>
                  </a:solidFill>
                  <a:latin typeface="Fira Sans Bold"/>
                  <a:ea typeface="Fira Sans Bold"/>
                  <a:cs typeface="Fira Sans Bold"/>
                  <a:sym typeface="Fira Sans Bold"/>
                </a:rPr>
                <a:t>Development Team</a:t>
              </a:r>
              <a:r>
                <a:rPr lang="en-US" sz="2999">
                  <a:solidFill>
                    <a:srgbClr val="000000"/>
                  </a:solidFill>
                  <a:latin typeface="Fira Sans Light"/>
                  <a:ea typeface="Fira Sans Light"/>
                  <a:cs typeface="Fira Sans Light"/>
                  <a:sym typeface="Fira Sans Light"/>
                </a:rPr>
                <a:t>: 6 developers</a:t>
              </a:r>
            </a:p>
            <a:p>
              <a:pPr marL="1295394" lvl="2" indent="-431798" algn="l">
                <a:lnSpc>
                  <a:spcPts val="4199"/>
                </a:lnSpc>
                <a:buFont typeface="Arial"/>
                <a:buChar char="⚬"/>
              </a:pPr>
              <a:r>
                <a:rPr lang="en-US" sz="2999" b="1">
                  <a:solidFill>
                    <a:srgbClr val="000000"/>
                  </a:solidFill>
                  <a:latin typeface="Fira Sans Bold"/>
                  <a:ea typeface="Fira Sans Bold"/>
                  <a:cs typeface="Fira Sans Bold"/>
                  <a:sym typeface="Fira Sans Bold"/>
                </a:rPr>
                <a:t>Sales Team</a:t>
              </a:r>
              <a:r>
                <a:rPr lang="en-US" sz="2999">
                  <a:solidFill>
                    <a:srgbClr val="000000"/>
                  </a:solidFill>
                  <a:latin typeface="Fira Sans Light"/>
                  <a:ea typeface="Fira Sans Light"/>
                  <a:cs typeface="Fira Sans Light"/>
                  <a:sym typeface="Fira Sans Light"/>
                </a:rPr>
                <a:t>: 4 members</a:t>
              </a:r>
            </a:p>
            <a:p>
              <a:pPr marL="1295394" lvl="2" indent="-431798" algn="l">
                <a:lnSpc>
                  <a:spcPts val="4199"/>
                </a:lnSpc>
                <a:buFont typeface="Arial"/>
                <a:buChar char="⚬"/>
              </a:pPr>
              <a:r>
                <a:rPr lang="en-US" sz="2999" b="1">
                  <a:solidFill>
                    <a:srgbClr val="000000"/>
                  </a:solidFill>
                  <a:latin typeface="Fira Sans Bold"/>
                  <a:ea typeface="Fira Sans Bold"/>
                  <a:cs typeface="Fira Sans Bold"/>
                  <a:sym typeface="Fira Sans Bold"/>
                </a:rPr>
                <a:t>Human Resources (HR)</a:t>
              </a:r>
              <a:r>
                <a:rPr lang="en-US" sz="2999">
                  <a:solidFill>
                    <a:srgbClr val="000000"/>
                  </a:solidFill>
                  <a:latin typeface="Fira Sans Light"/>
                  <a:ea typeface="Fira Sans Light"/>
                  <a:cs typeface="Fira Sans Light"/>
                  <a:sym typeface="Fira Sans Light"/>
                </a:rPr>
                <a:t>: 2 employees</a:t>
              </a:r>
            </a:p>
          </p:txBody>
        </p:sp>
      </p:grpSp>
      <p:grpSp>
        <p:nvGrpSpPr>
          <p:cNvPr id="11" name="Group 11"/>
          <p:cNvGrpSpPr/>
          <p:nvPr/>
        </p:nvGrpSpPr>
        <p:grpSpPr>
          <a:xfrm>
            <a:off x="716839" y="394292"/>
            <a:ext cx="4387545" cy="1015092"/>
            <a:chOff x="0" y="0"/>
            <a:chExt cx="5850060" cy="1353456"/>
          </a:xfrm>
        </p:grpSpPr>
        <p:sp>
          <p:nvSpPr>
            <p:cNvPr id="12" name="Freeform 12"/>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3"/>
              <a:stretch>
                <a:fillRect/>
              </a:stretch>
            </a:blipFill>
          </p:spPr>
          <p:txBody>
            <a:bodyPr/>
            <a:lstStyle/>
            <a:p>
              <a:endParaRPr lang="ar-EG"/>
            </a:p>
          </p:txBody>
        </p:sp>
        <p:sp>
          <p:nvSpPr>
            <p:cNvPr id="13" name="TextBox 13"/>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7167498" y="3598220"/>
            <a:ext cx="3587104" cy="1527518"/>
            <a:chOff x="0" y="0"/>
            <a:chExt cx="812800" cy="346119"/>
          </a:xfrm>
        </p:grpSpPr>
        <p:sp>
          <p:nvSpPr>
            <p:cNvPr id="3" name="Freeform 3"/>
            <p:cNvSpPr/>
            <p:nvPr/>
          </p:nvSpPr>
          <p:spPr>
            <a:xfrm>
              <a:off x="0" y="0"/>
              <a:ext cx="812800" cy="346119"/>
            </a:xfrm>
            <a:custGeom>
              <a:avLst/>
              <a:gdLst/>
              <a:ahLst/>
              <a:cxnLst/>
              <a:rect l="l" t="t" r="r" b="b"/>
              <a:pathLst>
                <a:path w="812800" h="346119">
                  <a:moveTo>
                    <a:pt x="129496" y="0"/>
                  </a:moveTo>
                  <a:lnTo>
                    <a:pt x="683304" y="0"/>
                  </a:lnTo>
                  <a:cubicBezTo>
                    <a:pt x="754823" y="0"/>
                    <a:pt x="812800" y="57977"/>
                    <a:pt x="812800" y="129496"/>
                  </a:cubicBezTo>
                  <a:lnTo>
                    <a:pt x="812800" y="216624"/>
                  </a:lnTo>
                  <a:cubicBezTo>
                    <a:pt x="812800" y="288142"/>
                    <a:pt x="754823" y="346119"/>
                    <a:pt x="683304" y="346119"/>
                  </a:cubicBezTo>
                  <a:lnTo>
                    <a:pt x="129496" y="346119"/>
                  </a:lnTo>
                  <a:cubicBezTo>
                    <a:pt x="57977" y="346119"/>
                    <a:pt x="0" y="288142"/>
                    <a:pt x="0" y="216624"/>
                  </a:cubicBezTo>
                  <a:lnTo>
                    <a:pt x="0" y="129496"/>
                  </a:lnTo>
                  <a:cubicBezTo>
                    <a:pt x="0" y="57977"/>
                    <a:pt x="57977" y="0"/>
                    <a:pt x="129496" y="0"/>
                  </a:cubicBezTo>
                  <a:close/>
                </a:path>
              </a:pathLst>
            </a:custGeom>
            <a:solidFill>
              <a:srgbClr val="004651"/>
            </a:solidFill>
          </p:spPr>
          <p:txBody>
            <a:bodyPr/>
            <a:lstStyle/>
            <a:p>
              <a:endParaRPr lang="ar-EG"/>
            </a:p>
          </p:txBody>
        </p:sp>
        <p:sp>
          <p:nvSpPr>
            <p:cNvPr id="4" name="TextBox 4"/>
            <p:cNvSpPr txBox="1"/>
            <p:nvPr/>
          </p:nvSpPr>
          <p:spPr>
            <a:xfrm>
              <a:off x="0" y="-47625"/>
              <a:ext cx="812800" cy="393744"/>
            </a:xfrm>
            <a:prstGeom prst="rect">
              <a:avLst/>
            </a:prstGeom>
          </p:spPr>
          <p:txBody>
            <a:bodyPr lIns="254000" tIns="254000" rIns="254000" bIns="254000" rtlCol="0" anchor="ctr"/>
            <a:lstStyle/>
            <a:p>
              <a:pPr algn="ctr">
                <a:lnSpc>
                  <a:spcPts val="3499"/>
                </a:lnSpc>
              </a:pPr>
              <a:r>
                <a:rPr lang="en-US" sz="2499" b="1">
                  <a:solidFill>
                    <a:srgbClr val="F4F4F4"/>
                  </a:solidFill>
                  <a:latin typeface="Fira Sans Medium"/>
                  <a:ea typeface="Fira Sans Medium"/>
                  <a:cs typeface="Fira Sans Medium"/>
                  <a:sym typeface="Fira Sans Medium"/>
                </a:rPr>
                <a:t>Problem Statement</a:t>
              </a:r>
            </a:p>
          </p:txBody>
        </p:sp>
      </p:grpSp>
      <p:grpSp>
        <p:nvGrpSpPr>
          <p:cNvPr id="5" name="Group 5"/>
          <p:cNvGrpSpPr/>
          <p:nvPr/>
        </p:nvGrpSpPr>
        <p:grpSpPr>
          <a:xfrm>
            <a:off x="4776007" y="2950603"/>
            <a:ext cx="1996547" cy="1257681"/>
            <a:chOff x="0" y="0"/>
            <a:chExt cx="975130" cy="614262"/>
          </a:xfrm>
        </p:grpSpPr>
        <p:sp>
          <p:nvSpPr>
            <p:cNvPr id="6" name="Freeform 6"/>
            <p:cNvSpPr/>
            <p:nvPr/>
          </p:nvSpPr>
          <p:spPr>
            <a:xfrm>
              <a:off x="0" y="0"/>
              <a:ext cx="975130" cy="614262"/>
            </a:xfrm>
            <a:custGeom>
              <a:avLst/>
              <a:gdLst/>
              <a:ahLst/>
              <a:cxnLst/>
              <a:rect l="l" t="t" r="r" b="b"/>
              <a:pathLst>
                <a:path w="975130" h="614262">
                  <a:moveTo>
                    <a:pt x="0" y="0"/>
                  </a:moveTo>
                  <a:lnTo>
                    <a:pt x="975130" y="0"/>
                  </a:lnTo>
                  <a:lnTo>
                    <a:pt x="975130" y="614262"/>
                  </a:lnTo>
                  <a:lnTo>
                    <a:pt x="0" y="614262"/>
                  </a:lnTo>
                  <a:close/>
                </a:path>
              </a:pathLst>
            </a:custGeom>
            <a:solidFill>
              <a:srgbClr val="00A181"/>
            </a:solidFill>
          </p:spPr>
          <p:txBody>
            <a:bodyPr/>
            <a:lstStyle/>
            <a:p>
              <a:endParaRPr lang="ar-EG"/>
            </a:p>
          </p:txBody>
        </p:sp>
        <p:sp>
          <p:nvSpPr>
            <p:cNvPr id="7" name="TextBox 7"/>
            <p:cNvSpPr txBox="1"/>
            <p:nvPr/>
          </p:nvSpPr>
          <p:spPr>
            <a:xfrm>
              <a:off x="0" y="-38100"/>
              <a:ext cx="975130" cy="652362"/>
            </a:xfrm>
            <a:prstGeom prst="rect">
              <a:avLst/>
            </a:prstGeom>
          </p:spPr>
          <p:txBody>
            <a:bodyPr lIns="254000" tIns="254000" rIns="254000" bIns="254000" rtlCol="0" anchor="ctr"/>
            <a:lstStyle/>
            <a:p>
              <a:pPr algn="ctr">
                <a:lnSpc>
                  <a:spcPts val="2100"/>
                </a:lnSpc>
              </a:pPr>
              <a:r>
                <a:rPr lang="en-US" sz="1500" b="1">
                  <a:solidFill>
                    <a:srgbClr val="F4F4F4"/>
                  </a:solidFill>
                  <a:latin typeface="Fira Sans Medium"/>
                  <a:ea typeface="Fira Sans Medium"/>
                  <a:cs typeface="Fira Sans Medium"/>
                  <a:sym typeface="Fira Sans Medium"/>
                </a:rPr>
                <a:t>Security Risks for Remote Employees</a:t>
              </a:r>
            </a:p>
          </p:txBody>
        </p:sp>
      </p:grpSp>
      <p:grpSp>
        <p:nvGrpSpPr>
          <p:cNvPr id="8" name="Group 8"/>
          <p:cNvGrpSpPr/>
          <p:nvPr/>
        </p:nvGrpSpPr>
        <p:grpSpPr>
          <a:xfrm>
            <a:off x="8126026" y="1139368"/>
            <a:ext cx="1980596" cy="1257681"/>
            <a:chOff x="0" y="0"/>
            <a:chExt cx="967339" cy="614262"/>
          </a:xfrm>
        </p:grpSpPr>
        <p:sp>
          <p:nvSpPr>
            <p:cNvPr id="9" name="Freeform 9"/>
            <p:cNvSpPr/>
            <p:nvPr/>
          </p:nvSpPr>
          <p:spPr>
            <a:xfrm>
              <a:off x="0" y="0"/>
              <a:ext cx="967339" cy="614262"/>
            </a:xfrm>
            <a:custGeom>
              <a:avLst/>
              <a:gdLst/>
              <a:ahLst/>
              <a:cxnLst/>
              <a:rect l="l" t="t" r="r" b="b"/>
              <a:pathLst>
                <a:path w="967339" h="614262">
                  <a:moveTo>
                    <a:pt x="0" y="0"/>
                  </a:moveTo>
                  <a:lnTo>
                    <a:pt x="967339" y="0"/>
                  </a:lnTo>
                  <a:lnTo>
                    <a:pt x="967339" y="614262"/>
                  </a:lnTo>
                  <a:lnTo>
                    <a:pt x="0" y="614262"/>
                  </a:lnTo>
                  <a:close/>
                </a:path>
              </a:pathLst>
            </a:custGeom>
            <a:solidFill>
              <a:srgbClr val="00A181"/>
            </a:solidFill>
          </p:spPr>
          <p:txBody>
            <a:bodyPr/>
            <a:lstStyle/>
            <a:p>
              <a:endParaRPr lang="ar-EG"/>
            </a:p>
          </p:txBody>
        </p:sp>
        <p:sp>
          <p:nvSpPr>
            <p:cNvPr id="10" name="TextBox 10"/>
            <p:cNvSpPr txBox="1"/>
            <p:nvPr/>
          </p:nvSpPr>
          <p:spPr>
            <a:xfrm>
              <a:off x="0" y="-38100"/>
              <a:ext cx="967339" cy="652362"/>
            </a:xfrm>
            <a:prstGeom prst="rect">
              <a:avLst/>
            </a:prstGeom>
          </p:spPr>
          <p:txBody>
            <a:bodyPr lIns="254000" tIns="254000" rIns="254000" bIns="254000" rtlCol="0" anchor="ctr"/>
            <a:lstStyle/>
            <a:p>
              <a:pPr algn="ctr">
                <a:lnSpc>
                  <a:spcPts val="2100"/>
                </a:lnSpc>
              </a:pPr>
              <a:r>
                <a:rPr lang="en-US" sz="1500" b="1">
                  <a:solidFill>
                    <a:srgbClr val="F4F4F4"/>
                  </a:solidFill>
                  <a:latin typeface="Fira Sans Medium"/>
                  <a:ea typeface="Fira Sans Medium"/>
                  <a:cs typeface="Fira Sans Medium"/>
                  <a:sym typeface="Fira Sans Medium"/>
                </a:rPr>
                <a:t>Lack of Centralized Management</a:t>
              </a:r>
            </a:p>
          </p:txBody>
        </p:sp>
      </p:grpSp>
      <p:grpSp>
        <p:nvGrpSpPr>
          <p:cNvPr id="11" name="Group 11"/>
          <p:cNvGrpSpPr/>
          <p:nvPr/>
        </p:nvGrpSpPr>
        <p:grpSpPr>
          <a:xfrm>
            <a:off x="6612481" y="6304457"/>
            <a:ext cx="2021319" cy="1110088"/>
            <a:chOff x="0" y="0"/>
            <a:chExt cx="969651" cy="532522"/>
          </a:xfrm>
        </p:grpSpPr>
        <p:sp>
          <p:nvSpPr>
            <p:cNvPr id="12" name="Freeform 12"/>
            <p:cNvSpPr/>
            <p:nvPr/>
          </p:nvSpPr>
          <p:spPr>
            <a:xfrm>
              <a:off x="0" y="0"/>
              <a:ext cx="969651" cy="532522"/>
            </a:xfrm>
            <a:custGeom>
              <a:avLst/>
              <a:gdLst/>
              <a:ahLst/>
              <a:cxnLst/>
              <a:rect l="l" t="t" r="r" b="b"/>
              <a:pathLst>
                <a:path w="969651" h="532522">
                  <a:moveTo>
                    <a:pt x="0" y="0"/>
                  </a:moveTo>
                  <a:lnTo>
                    <a:pt x="969651" y="0"/>
                  </a:lnTo>
                  <a:lnTo>
                    <a:pt x="969651" y="532522"/>
                  </a:lnTo>
                  <a:lnTo>
                    <a:pt x="0" y="532522"/>
                  </a:lnTo>
                  <a:close/>
                </a:path>
              </a:pathLst>
            </a:custGeom>
            <a:solidFill>
              <a:srgbClr val="00A181"/>
            </a:solidFill>
          </p:spPr>
          <p:txBody>
            <a:bodyPr/>
            <a:lstStyle/>
            <a:p>
              <a:endParaRPr lang="ar-EG"/>
            </a:p>
          </p:txBody>
        </p:sp>
        <p:sp>
          <p:nvSpPr>
            <p:cNvPr id="13" name="TextBox 13"/>
            <p:cNvSpPr txBox="1"/>
            <p:nvPr/>
          </p:nvSpPr>
          <p:spPr>
            <a:xfrm>
              <a:off x="0" y="-38100"/>
              <a:ext cx="969651" cy="570622"/>
            </a:xfrm>
            <a:prstGeom prst="rect">
              <a:avLst/>
            </a:prstGeom>
          </p:spPr>
          <p:txBody>
            <a:bodyPr lIns="254000" tIns="254000" rIns="254000" bIns="254000" rtlCol="0" anchor="ctr"/>
            <a:lstStyle/>
            <a:p>
              <a:pPr algn="ctr">
                <a:lnSpc>
                  <a:spcPts val="2100"/>
                </a:lnSpc>
              </a:pPr>
              <a:r>
                <a:rPr lang="en-US" sz="1500" b="1">
                  <a:solidFill>
                    <a:srgbClr val="F4F4F4"/>
                  </a:solidFill>
                  <a:latin typeface="Fira Sans Medium"/>
                  <a:ea typeface="Fira Sans Medium"/>
                  <a:cs typeface="Fira Sans Medium"/>
                  <a:sym typeface="Fira Sans Medium"/>
                </a:rPr>
                <a:t>Inefficient Communication</a:t>
              </a:r>
            </a:p>
          </p:txBody>
        </p:sp>
      </p:grpSp>
      <p:grpSp>
        <p:nvGrpSpPr>
          <p:cNvPr id="14" name="Group 14"/>
          <p:cNvGrpSpPr/>
          <p:nvPr/>
        </p:nvGrpSpPr>
        <p:grpSpPr>
          <a:xfrm>
            <a:off x="11440401" y="3598220"/>
            <a:ext cx="1879409" cy="990981"/>
            <a:chOff x="0" y="0"/>
            <a:chExt cx="917919" cy="484003"/>
          </a:xfrm>
        </p:grpSpPr>
        <p:sp>
          <p:nvSpPr>
            <p:cNvPr id="15" name="Freeform 15"/>
            <p:cNvSpPr/>
            <p:nvPr/>
          </p:nvSpPr>
          <p:spPr>
            <a:xfrm>
              <a:off x="0" y="0"/>
              <a:ext cx="917918" cy="484003"/>
            </a:xfrm>
            <a:custGeom>
              <a:avLst/>
              <a:gdLst/>
              <a:ahLst/>
              <a:cxnLst/>
              <a:rect l="l" t="t" r="r" b="b"/>
              <a:pathLst>
                <a:path w="917918" h="484003">
                  <a:moveTo>
                    <a:pt x="0" y="0"/>
                  </a:moveTo>
                  <a:lnTo>
                    <a:pt x="917918" y="0"/>
                  </a:lnTo>
                  <a:lnTo>
                    <a:pt x="917918" y="484003"/>
                  </a:lnTo>
                  <a:lnTo>
                    <a:pt x="0" y="484003"/>
                  </a:lnTo>
                  <a:close/>
                </a:path>
              </a:pathLst>
            </a:custGeom>
            <a:solidFill>
              <a:srgbClr val="00A181"/>
            </a:solidFill>
          </p:spPr>
          <p:txBody>
            <a:bodyPr/>
            <a:lstStyle/>
            <a:p>
              <a:endParaRPr lang="ar-EG"/>
            </a:p>
          </p:txBody>
        </p:sp>
        <p:sp>
          <p:nvSpPr>
            <p:cNvPr id="16" name="TextBox 16"/>
            <p:cNvSpPr txBox="1"/>
            <p:nvPr/>
          </p:nvSpPr>
          <p:spPr>
            <a:xfrm>
              <a:off x="0" y="-38100"/>
              <a:ext cx="917919" cy="522103"/>
            </a:xfrm>
            <a:prstGeom prst="rect">
              <a:avLst/>
            </a:prstGeom>
          </p:spPr>
          <p:txBody>
            <a:bodyPr lIns="254000" tIns="254000" rIns="254000" bIns="254000" rtlCol="0" anchor="ctr"/>
            <a:lstStyle/>
            <a:p>
              <a:pPr algn="ctr">
                <a:lnSpc>
                  <a:spcPts val="2100"/>
                </a:lnSpc>
              </a:pPr>
              <a:r>
                <a:rPr lang="en-US" sz="1500" b="1">
                  <a:solidFill>
                    <a:srgbClr val="F4F4F4"/>
                  </a:solidFill>
                  <a:latin typeface="Fira Sans Medium"/>
                  <a:ea typeface="Fira Sans Medium"/>
                  <a:cs typeface="Fira Sans Medium"/>
                  <a:sym typeface="Fira Sans Medium"/>
                </a:rPr>
                <a:t>No Disaster Recovery Plan</a:t>
              </a:r>
            </a:p>
          </p:txBody>
        </p:sp>
      </p:grpSp>
      <p:sp>
        <p:nvSpPr>
          <p:cNvPr id="17" name="AutoShape 17"/>
          <p:cNvSpPr/>
          <p:nvPr/>
        </p:nvSpPr>
        <p:spPr>
          <a:xfrm flipV="1">
            <a:off x="10754601" y="4093710"/>
            <a:ext cx="685800" cy="268268"/>
          </a:xfrm>
          <a:prstGeom prst="line">
            <a:avLst/>
          </a:prstGeom>
          <a:ln w="28575" cap="rnd">
            <a:solidFill>
              <a:srgbClr val="000000"/>
            </a:solidFill>
            <a:prstDash val="solid"/>
            <a:headEnd type="none" w="sm" len="sm"/>
            <a:tailEnd type="triangle" w="lg" len="med"/>
          </a:ln>
        </p:spPr>
        <p:txBody>
          <a:bodyPr/>
          <a:lstStyle/>
          <a:p>
            <a:endParaRPr lang="ar-EG"/>
          </a:p>
        </p:txBody>
      </p:sp>
      <p:sp>
        <p:nvSpPr>
          <p:cNvPr id="18" name="AutoShape 18"/>
          <p:cNvSpPr/>
          <p:nvPr/>
        </p:nvSpPr>
        <p:spPr>
          <a:xfrm flipH="1" flipV="1">
            <a:off x="6772554" y="3579444"/>
            <a:ext cx="394943" cy="782535"/>
          </a:xfrm>
          <a:prstGeom prst="line">
            <a:avLst/>
          </a:prstGeom>
          <a:ln w="28575" cap="rnd">
            <a:solidFill>
              <a:srgbClr val="000000"/>
            </a:solidFill>
            <a:prstDash val="solid"/>
            <a:headEnd type="none" w="sm" len="sm"/>
            <a:tailEnd type="triangle" w="lg" len="med"/>
          </a:ln>
        </p:spPr>
        <p:txBody>
          <a:bodyPr/>
          <a:lstStyle/>
          <a:p>
            <a:endParaRPr lang="ar-EG"/>
          </a:p>
        </p:txBody>
      </p:sp>
      <p:sp>
        <p:nvSpPr>
          <p:cNvPr id="19" name="AutoShape 19"/>
          <p:cNvSpPr/>
          <p:nvPr/>
        </p:nvSpPr>
        <p:spPr>
          <a:xfrm flipV="1">
            <a:off x="8961049" y="2397049"/>
            <a:ext cx="155275" cy="1201171"/>
          </a:xfrm>
          <a:prstGeom prst="line">
            <a:avLst/>
          </a:prstGeom>
          <a:ln w="28575" cap="rnd">
            <a:solidFill>
              <a:srgbClr val="000000"/>
            </a:solidFill>
            <a:prstDash val="solid"/>
            <a:headEnd type="none" w="sm" len="sm"/>
            <a:tailEnd type="triangle" w="lg" len="med"/>
          </a:ln>
        </p:spPr>
        <p:txBody>
          <a:bodyPr/>
          <a:lstStyle/>
          <a:p>
            <a:endParaRPr lang="ar-EG"/>
          </a:p>
        </p:txBody>
      </p:sp>
      <p:sp>
        <p:nvSpPr>
          <p:cNvPr id="20" name="AutoShape 20"/>
          <p:cNvSpPr/>
          <p:nvPr/>
        </p:nvSpPr>
        <p:spPr>
          <a:xfrm flipH="1">
            <a:off x="7623140" y="5125738"/>
            <a:ext cx="1337909" cy="1178719"/>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21" name="Group 21"/>
          <p:cNvGrpSpPr/>
          <p:nvPr/>
        </p:nvGrpSpPr>
        <p:grpSpPr>
          <a:xfrm>
            <a:off x="11145126" y="1189039"/>
            <a:ext cx="2272258" cy="724281"/>
            <a:chOff x="0" y="0"/>
            <a:chExt cx="1109790" cy="353745"/>
          </a:xfrm>
        </p:grpSpPr>
        <p:sp>
          <p:nvSpPr>
            <p:cNvPr id="22" name="Freeform 22"/>
            <p:cNvSpPr/>
            <p:nvPr/>
          </p:nvSpPr>
          <p:spPr>
            <a:xfrm>
              <a:off x="0" y="0"/>
              <a:ext cx="1109790" cy="353745"/>
            </a:xfrm>
            <a:custGeom>
              <a:avLst/>
              <a:gdLst/>
              <a:ahLst/>
              <a:cxnLst/>
              <a:rect l="l" t="t" r="r" b="b"/>
              <a:pathLst>
                <a:path w="1109790" h="353745">
                  <a:moveTo>
                    <a:pt x="0" y="0"/>
                  </a:moveTo>
                  <a:lnTo>
                    <a:pt x="1109790" y="0"/>
                  </a:lnTo>
                  <a:lnTo>
                    <a:pt x="1109790" y="353745"/>
                  </a:lnTo>
                  <a:lnTo>
                    <a:pt x="0" y="353745"/>
                  </a:lnTo>
                  <a:close/>
                </a:path>
              </a:pathLst>
            </a:custGeom>
            <a:solidFill>
              <a:srgbClr val="A4E473"/>
            </a:solidFill>
          </p:spPr>
          <p:txBody>
            <a:bodyPr/>
            <a:lstStyle/>
            <a:p>
              <a:endParaRPr lang="ar-EG"/>
            </a:p>
          </p:txBody>
        </p:sp>
        <p:sp>
          <p:nvSpPr>
            <p:cNvPr id="23" name="TextBox 23"/>
            <p:cNvSpPr txBox="1"/>
            <p:nvPr/>
          </p:nvSpPr>
          <p:spPr>
            <a:xfrm>
              <a:off x="0" y="-38100"/>
              <a:ext cx="1109790" cy="391845"/>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Centralized Control</a:t>
              </a:r>
            </a:p>
          </p:txBody>
        </p:sp>
      </p:grpSp>
      <p:sp>
        <p:nvSpPr>
          <p:cNvPr id="24" name="AutoShape 24"/>
          <p:cNvSpPr/>
          <p:nvPr/>
        </p:nvSpPr>
        <p:spPr>
          <a:xfrm flipV="1">
            <a:off x="10106622" y="1551179"/>
            <a:ext cx="1038504" cy="217030"/>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25" name="Group 25"/>
          <p:cNvGrpSpPr/>
          <p:nvPr/>
        </p:nvGrpSpPr>
        <p:grpSpPr>
          <a:xfrm>
            <a:off x="14378308" y="1032973"/>
            <a:ext cx="2272258" cy="990981"/>
            <a:chOff x="0" y="0"/>
            <a:chExt cx="1109790" cy="484003"/>
          </a:xfrm>
        </p:grpSpPr>
        <p:sp>
          <p:nvSpPr>
            <p:cNvPr id="26" name="Freeform 26"/>
            <p:cNvSpPr/>
            <p:nvPr/>
          </p:nvSpPr>
          <p:spPr>
            <a:xfrm>
              <a:off x="0" y="0"/>
              <a:ext cx="1109790" cy="484003"/>
            </a:xfrm>
            <a:custGeom>
              <a:avLst/>
              <a:gdLst/>
              <a:ahLst/>
              <a:cxnLst/>
              <a:rect l="l" t="t" r="r" b="b"/>
              <a:pathLst>
                <a:path w="1109790" h="484003">
                  <a:moveTo>
                    <a:pt x="0" y="0"/>
                  </a:moveTo>
                  <a:lnTo>
                    <a:pt x="1109790" y="0"/>
                  </a:lnTo>
                  <a:lnTo>
                    <a:pt x="1109790" y="484003"/>
                  </a:lnTo>
                  <a:lnTo>
                    <a:pt x="0" y="484003"/>
                  </a:lnTo>
                  <a:close/>
                </a:path>
              </a:pathLst>
            </a:custGeom>
            <a:solidFill>
              <a:srgbClr val="F2EF12"/>
            </a:solidFill>
          </p:spPr>
          <p:txBody>
            <a:bodyPr/>
            <a:lstStyle/>
            <a:p>
              <a:endParaRPr lang="ar-EG"/>
            </a:p>
          </p:txBody>
        </p:sp>
        <p:sp>
          <p:nvSpPr>
            <p:cNvPr id="27" name="TextBox 27"/>
            <p:cNvSpPr txBox="1"/>
            <p:nvPr/>
          </p:nvSpPr>
          <p:spPr>
            <a:xfrm>
              <a:off x="0" y="-38100"/>
              <a:ext cx="1109790" cy="522103"/>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Windows Server</a:t>
              </a:r>
            </a:p>
          </p:txBody>
        </p:sp>
      </p:grpSp>
      <p:sp>
        <p:nvSpPr>
          <p:cNvPr id="28" name="AutoShape 28"/>
          <p:cNvSpPr/>
          <p:nvPr/>
        </p:nvSpPr>
        <p:spPr>
          <a:xfrm flipV="1">
            <a:off x="13419488" y="1528463"/>
            <a:ext cx="958819" cy="142736"/>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29" name="Group 29"/>
          <p:cNvGrpSpPr/>
          <p:nvPr/>
        </p:nvGrpSpPr>
        <p:grpSpPr>
          <a:xfrm>
            <a:off x="3460830" y="6738256"/>
            <a:ext cx="2313451" cy="990981"/>
            <a:chOff x="0" y="0"/>
            <a:chExt cx="1109790" cy="475385"/>
          </a:xfrm>
        </p:grpSpPr>
        <p:sp>
          <p:nvSpPr>
            <p:cNvPr id="30" name="Freeform 30"/>
            <p:cNvSpPr/>
            <p:nvPr/>
          </p:nvSpPr>
          <p:spPr>
            <a:xfrm>
              <a:off x="0" y="0"/>
              <a:ext cx="1109790" cy="475385"/>
            </a:xfrm>
            <a:custGeom>
              <a:avLst/>
              <a:gdLst/>
              <a:ahLst/>
              <a:cxnLst/>
              <a:rect l="l" t="t" r="r" b="b"/>
              <a:pathLst>
                <a:path w="1109790" h="475385">
                  <a:moveTo>
                    <a:pt x="0" y="0"/>
                  </a:moveTo>
                  <a:lnTo>
                    <a:pt x="1109790" y="0"/>
                  </a:lnTo>
                  <a:lnTo>
                    <a:pt x="1109790" y="475385"/>
                  </a:lnTo>
                  <a:lnTo>
                    <a:pt x="0" y="475385"/>
                  </a:lnTo>
                  <a:close/>
                </a:path>
              </a:pathLst>
            </a:custGeom>
            <a:solidFill>
              <a:srgbClr val="A4E473"/>
            </a:solidFill>
          </p:spPr>
          <p:txBody>
            <a:bodyPr/>
            <a:lstStyle/>
            <a:p>
              <a:endParaRPr lang="ar-EG"/>
            </a:p>
          </p:txBody>
        </p:sp>
        <p:sp>
          <p:nvSpPr>
            <p:cNvPr id="31" name="TextBox 31"/>
            <p:cNvSpPr txBox="1"/>
            <p:nvPr/>
          </p:nvSpPr>
          <p:spPr>
            <a:xfrm>
              <a:off x="0" y="-38100"/>
              <a:ext cx="1109790" cy="513485"/>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Unified Communication</a:t>
              </a:r>
            </a:p>
          </p:txBody>
        </p:sp>
      </p:grpSp>
      <p:sp>
        <p:nvSpPr>
          <p:cNvPr id="32" name="AutoShape 32"/>
          <p:cNvSpPr/>
          <p:nvPr/>
        </p:nvSpPr>
        <p:spPr>
          <a:xfrm flipH="1">
            <a:off x="5774281" y="6859501"/>
            <a:ext cx="838200" cy="374245"/>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33" name="Group 33"/>
          <p:cNvGrpSpPr/>
          <p:nvPr/>
        </p:nvGrpSpPr>
        <p:grpSpPr>
          <a:xfrm>
            <a:off x="350372" y="7607822"/>
            <a:ext cx="2272258" cy="895485"/>
            <a:chOff x="0" y="0"/>
            <a:chExt cx="1109790" cy="437362"/>
          </a:xfrm>
        </p:grpSpPr>
        <p:sp>
          <p:nvSpPr>
            <p:cNvPr id="34" name="Freeform 34"/>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F2EF12"/>
            </a:solidFill>
          </p:spPr>
          <p:txBody>
            <a:bodyPr/>
            <a:lstStyle/>
            <a:p>
              <a:endParaRPr lang="ar-EG"/>
            </a:p>
          </p:txBody>
        </p:sp>
        <p:sp>
          <p:nvSpPr>
            <p:cNvPr id="35" name="TextBox 35"/>
            <p:cNvSpPr txBox="1"/>
            <p:nvPr/>
          </p:nvSpPr>
          <p:spPr>
            <a:xfrm>
              <a:off x="0" y="-38100"/>
              <a:ext cx="1109790" cy="475462"/>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Slack</a:t>
              </a:r>
            </a:p>
          </p:txBody>
        </p:sp>
      </p:grpSp>
      <p:sp>
        <p:nvSpPr>
          <p:cNvPr id="36" name="AutoShape 36"/>
          <p:cNvSpPr/>
          <p:nvPr/>
        </p:nvSpPr>
        <p:spPr>
          <a:xfrm flipH="1">
            <a:off x="2622630" y="7233746"/>
            <a:ext cx="838200" cy="821818"/>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37" name="Group 37"/>
          <p:cNvGrpSpPr/>
          <p:nvPr/>
        </p:nvGrpSpPr>
        <p:grpSpPr>
          <a:xfrm>
            <a:off x="1795369" y="3163515"/>
            <a:ext cx="2279125" cy="724281"/>
            <a:chOff x="0" y="0"/>
            <a:chExt cx="1109790" cy="352679"/>
          </a:xfrm>
        </p:grpSpPr>
        <p:sp>
          <p:nvSpPr>
            <p:cNvPr id="38" name="Freeform 38"/>
            <p:cNvSpPr/>
            <p:nvPr/>
          </p:nvSpPr>
          <p:spPr>
            <a:xfrm>
              <a:off x="0" y="0"/>
              <a:ext cx="1109790" cy="352679"/>
            </a:xfrm>
            <a:custGeom>
              <a:avLst/>
              <a:gdLst/>
              <a:ahLst/>
              <a:cxnLst/>
              <a:rect l="l" t="t" r="r" b="b"/>
              <a:pathLst>
                <a:path w="1109790" h="352679">
                  <a:moveTo>
                    <a:pt x="0" y="0"/>
                  </a:moveTo>
                  <a:lnTo>
                    <a:pt x="1109790" y="0"/>
                  </a:lnTo>
                  <a:lnTo>
                    <a:pt x="1109790" y="352679"/>
                  </a:lnTo>
                  <a:lnTo>
                    <a:pt x="0" y="352679"/>
                  </a:lnTo>
                  <a:close/>
                </a:path>
              </a:pathLst>
            </a:custGeom>
            <a:solidFill>
              <a:srgbClr val="A4E473"/>
            </a:solidFill>
          </p:spPr>
          <p:txBody>
            <a:bodyPr/>
            <a:lstStyle/>
            <a:p>
              <a:endParaRPr lang="ar-EG"/>
            </a:p>
          </p:txBody>
        </p:sp>
        <p:sp>
          <p:nvSpPr>
            <p:cNvPr id="39" name="TextBox 39"/>
            <p:cNvSpPr txBox="1"/>
            <p:nvPr/>
          </p:nvSpPr>
          <p:spPr>
            <a:xfrm>
              <a:off x="0" y="-38100"/>
              <a:ext cx="1109790" cy="390779"/>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Secure VPN Access</a:t>
              </a:r>
            </a:p>
          </p:txBody>
        </p:sp>
      </p:grpSp>
      <p:sp>
        <p:nvSpPr>
          <p:cNvPr id="40" name="AutoShape 40"/>
          <p:cNvSpPr/>
          <p:nvPr/>
        </p:nvSpPr>
        <p:spPr>
          <a:xfrm flipH="1" flipV="1">
            <a:off x="4074494" y="3525655"/>
            <a:ext cx="701513" cy="53789"/>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41" name="Group 41"/>
          <p:cNvGrpSpPr/>
          <p:nvPr/>
        </p:nvGrpSpPr>
        <p:grpSpPr>
          <a:xfrm>
            <a:off x="-5149162" y="4855901"/>
            <a:ext cx="2279125" cy="869410"/>
            <a:chOff x="0" y="0"/>
            <a:chExt cx="1109790" cy="423348"/>
          </a:xfrm>
        </p:grpSpPr>
        <p:sp>
          <p:nvSpPr>
            <p:cNvPr id="42" name="Freeform 42"/>
            <p:cNvSpPr/>
            <p:nvPr/>
          </p:nvSpPr>
          <p:spPr>
            <a:xfrm>
              <a:off x="0" y="0"/>
              <a:ext cx="1109790" cy="423348"/>
            </a:xfrm>
            <a:custGeom>
              <a:avLst/>
              <a:gdLst/>
              <a:ahLst/>
              <a:cxnLst/>
              <a:rect l="l" t="t" r="r" b="b"/>
              <a:pathLst>
                <a:path w="1109790" h="423348">
                  <a:moveTo>
                    <a:pt x="0" y="0"/>
                  </a:moveTo>
                  <a:lnTo>
                    <a:pt x="1109790" y="0"/>
                  </a:lnTo>
                  <a:lnTo>
                    <a:pt x="1109790" y="423348"/>
                  </a:lnTo>
                  <a:lnTo>
                    <a:pt x="0" y="423348"/>
                  </a:lnTo>
                  <a:close/>
                </a:path>
              </a:pathLst>
            </a:custGeom>
            <a:solidFill>
              <a:srgbClr val="A4E473"/>
            </a:solidFill>
          </p:spPr>
          <p:txBody>
            <a:bodyPr/>
            <a:lstStyle/>
            <a:p>
              <a:endParaRPr lang="ar-EG"/>
            </a:p>
          </p:txBody>
        </p:sp>
        <p:sp>
          <p:nvSpPr>
            <p:cNvPr id="43" name="TextBox 43"/>
            <p:cNvSpPr txBox="1"/>
            <p:nvPr/>
          </p:nvSpPr>
          <p:spPr>
            <a:xfrm>
              <a:off x="0" y="-38100"/>
              <a:ext cx="1109790" cy="461448"/>
            </a:xfrm>
            <a:prstGeom prst="rect">
              <a:avLst/>
            </a:prstGeom>
          </p:spPr>
          <p:txBody>
            <a:bodyPr lIns="254000" tIns="254000" rIns="254000" bIns="254000" rtlCol="0" anchor="ctr"/>
            <a:lstStyle/>
            <a:p>
              <a:pPr algn="ctr">
                <a:lnSpc>
                  <a:spcPts val="2100"/>
                </a:lnSpc>
              </a:pPr>
              <a:r>
                <a:rPr lang="en-US" sz="1500" b="1" dirty="0">
                  <a:solidFill>
                    <a:srgbClr val="000000"/>
                  </a:solidFill>
                  <a:latin typeface="Fira Sans Medium"/>
                  <a:ea typeface="Fira Sans Medium"/>
                  <a:cs typeface="Fira Sans Medium"/>
                  <a:sym typeface="Fira Sans Medium"/>
                </a:rPr>
                <a:t>Add more sub-ideas</a:t>
              </a:r>
            </a:p>
          </p:txBody>
        </p:sp>
      </p:grpSp>
      <p:grpSp>
        <p:nvGrpSpPr>
          <p:cNvPr id="44" name="Group 44"/>
          <p:cNvGrpSpPr/>
          <p:nvPr/>
        </p:nvGrpSpPr>
        <p:grpSpPr>
          <a:xfrm>
            <a:off x="9669913" y="6022010"/>
            <a:ext cx="1843650" cy="1257681"/>
            <a:chOff x="0" y="0"/>
            <a:chExt cx="900454" cy="614262"/>
          </a:xfrm>
        </p:grpSpPr>
        <p:sp>
          <p:nvSpPr>
            <p:cNvPr id="45" name="Freeform 45"/>
            <p:cNvSpPr/>
            <p:nvPr/>
          </p:nvSpPr>
          <p:spPr>
            <a:xfrm>
              <a:off x="0" y="0"/>
              <a:ext cx="900454" cy="614262"/>
            </a:xfrm>
            <a:custGeom>
              <a:avLst/>
              <a:gdLst/>
              <a:ahLst/>
              <a:cxnLst/>
              <a:rect l="l" t="t" r="r" b="b"/>
              <a:pathLst>
                <a:path w="900454" h="614262">
                  <a:moveTo>
                    <a:pt x="0" y="0"/>
                  </a:moveTo>
                  <a:lnTo>
                    <a:pt x="900454" y="0"/>
                  </a:lnTo>
                  <a:lnTo>
                    <a:pt x="900454" y="614262"/>
                  </a:lnTo>
                  <a:lnTo>
                    <a:pt x="0" y="614262"/>
                  </a:lnTo>
                  <a:close/>
                </a:path>
              </a:pathLst>
            </a:custGeom>
            <a:solidFill>
              <a:srgbClr val="00A181"/>
            </a:solidFill>
          </p:spPr>
          <p:txBody>
            <a:bodyPr/>
            <a:lstStyle/>
            <a:p>
              <a:endParaRPr lang="ar-EG"/>
            </a:p>
          </p:txBody>
        </p:sp>
        <p:sp>
          <p:nvSpPr>
            <p:cNvPr id="46" name="TextBox 46"/>
            <p:cNvSpPr txBox="1"/>
            <p:nvPr/>
          </p:nvSpPr>
          <p:spPr>
            <a:xfrm>
              <a:off x="0" y="-38100"/>
              <a:ext cx="900454" cy="652362"/>
            </a:xfrm>
            <a:prstGeom prst="rect">
              <a:avLst/>
            </a:prstGeom>
          </p:spPr>
          <p:txBody>
            <a:bodyPr lIns="254000" tIns="254000" rIns="254000" bIns="254000" rtlCol="0" anchor="ctr"/>
            <a:lstStyle/>
            <a:p>
              <a:pPr algn="ctr">
                <a:lnSpc>
                  <a:spcPts val="2100"/>
                </a:lnSpc>
              </a:pPr>
              <a:r>
                <a:rPr lang="en-US" sz="1500" b="1">
                  <a:solidFill>
                    <a:srgbClr val="F4F4F4"/>
                  </a:solidFill>
                  <a:latin typeface="Fira Sans Medium"/>
                  <a:ea typeface="Fira Sans Medium"/>
                  <a:cs typeface="Fira Sans Medium"/>
                  <a:sym typeface="Fira Sans Medium"/>
                </a:rPr>
                <a:t> Limited Hardware Resources</a:t>
              </a:r>
            </a:p>
          </p:txBody>
        </p:sp>
      </p:grpSp>
      <p:grpSp>
        <p:nvGrpSpPr>
          <p:cNvPr id="47" name="Group 47"/>
          <p:cNvGrpSpPr/>
          <p:nvPr/>
        </p:nvGrpSpPr>
        <p:grpSpPr>
          <a:xfrm>
            <a:off x="12418939" y="7112331"/>
            <a:ext cx="1996890" cy="724281"/>
            <a:chOff x="0" y="0"/>
            <a:chExt cx="975298" cy="353745"/>
          </a:xfrm>
        </p:grpSpPr>
        <p:sp>
          <p:nvSpPr>
            <p:cNvPr id="48" name="Freeform 48"/>
            <p:cNvSpPr/>
            <p:nvPr/>
          </p:nvSpPr>
          <p:spPr>
            <a:xfrm>
              <a:off x="0" y="0"/>
              <a:ext cx="975298" cy="353745"/>
            </a:xfrm>
            <a:custGeom>
              <a:avLst/>
              <a:gdLst/>
              <a:ahLst/>
              <a:cxnLst/>
              <a:rect l="l" t="t" r="r" b="b"/>
              <a:pathLst>
                <a:path w="975298" h="353745">
                  <a:moveTo>
                    <a:pt x="0" y="0"/>
                  </a:moveTo>
                  <a:lnTo>
                    <a:pt x="975298" y="0"/>
                  </a:lnTo>
                  <a:lnTo>
                    <a:pt x="975298" y="353745"/>
                  </a:lnTo>
                  <a:lnTo>
                    <a:pt x="0" y="353745"/>
                  </a:lnTo>
                  <a:close/>
                </a:path>
              </a:pathLst>
            </a:custGeom>
            <a:solidFill>
              <a:srgbClr val="A4E473"/>
            </a:solidFill>
          </p:spPr>
          <p:txBody>
            <a:bodyPr/>
            <a:lstStyle/>
            <a:p>
              <a:endParaRPr lang="ar-EG"/>
            </a:p>
          </p:txBody>
        </p:sp>
        <p:sp>
          <p:nvSpPr>
            <p:cNvPr id="49" name="TextBox 49"/>
            <p:cNvSpPr txBox="1"/>
            <p:nvPr/>
          </p:nvSpPr>
          <p:spPr>
            <a:xfrm>
              <a:off x="0" y="-38100"/>
              <a:ext cx="975298" cy="391845"/>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Cost Efficiency</a:t>
              </a:r>
            </a:p>
          </p:txBody>
        </p:sp>
      </p:grpSp>
      <p:sp>
        <p:nvSpPr>
          <p:cNvPr id="50" name="AutoShape 50"/>
          <p:cNvSpPr/>
          <p:nvPr/>
        </p:nvSpPr>
        <p:spPr>
          <a:xfrm>
            <a:off x="11513563" y="6650850"/>
            <a:ext cx="905377" cy="823622"/>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51" name="Group 51"/>
          <p:cNvGrpSpPr/>
          <p:nvPr/>
        </p:nvGrpSpPr>
        <p:grpSpPr>
          <a:xfrm>
            <a:off x="15473105" y="7271865"/>
            <a:ext cx="1996890" cy="990981"/>
            <a:chOff x="0" y="0"/>
            <a:chExt cx="975298" cy="484003"/>
          </a:xfrm>
        </p:grpSpPr>
        <p:sp>
          <p:nvSpPr>
            <p:cNvPr id="52" name="Freeform 52"/>
            <p:cNvSpPr/>
            <p:nvPr/>
          </p:nvSpPr>
          <p:spPr>
            <a:xfrm>
              <a:off x="0" y="0"/>
              <a:ext cx="975298" cy="484003"/>
            </a:xfrm>
            <a:custGeom>
              <a:avLst/>
              <a:gdLst/>
              <a:ahLst/>
              <a:cxnLst/>
              <a:rect l="l" t="t" r="r" b="b"/>
              <a:pathLst>
                <a:path w="975298" h="484003">
                  <a:moveTo>
                    <a:pt x="0" y="0"/>
                  </a:moveTo>
                  <a:lnTo>
                    <a:pt x="975298" y="0"/>
                  </a:lnTo>
                  <a:lnTo>
                    <a:pt x="975298" y="484003"/>
                  </a:lnTo>
                  <a:lnTo>
                    <a:pt x="0" y="484003"/>
                  </a:lnTo>
                  <a:close/>
                </a:path>
              </a:pathLst>
            </a:custGeom>
            <a:solidFill>
              <a:srgbClr val="F2EF12"/>
            </a:solidFill>
          </p:spPr>
          <p:txBody>
            <a:bodyPr/>
            <a:lstStyle/>
            <a:p>
              <a:endParaRPr lang="ar-EG"/>
            </a:p>
          </p:txBody>
        </p:sp>
        <p:sp>
          <p:nvSpPr>
            <p:cNvPr id="53" name="TextBox 53"/>
            <p:cNvSpPr txBox="1"/>
            <p:nvPr/>
          </p:nvSpPr>
          <p:spPr>
            <a:xfrm>
              <a:off x="0" y="-38100"/>
              <a:ext cx="975298" cy="522103"/>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VMware Virtualization</a:t>
              </a:r>
            </a:p>
          </p:txBody>
        </p:sp>
      </p:grpSp>
      <p:sp>
        <p:nvSpPr>
          <p:cNvPr id="54" name="AutoShape 54"/>
          <p:cNvSpPr/>
          <p:nvPr/>
        </p:nvSpPr>
        <p:spPr>
          <a:xfrm>
            <a:off x="14415830" y="7474472"/>
            <a:ext cx="1057275" cy="292884"/>
          </a:xfrm>
          <a:prstGeom prst="line">
            <a:avLst/>
          </a:prstGeom>
          <a:ln w="28575" cap="rnd">
            <a:solidFill>
              <a:srgbClr val="000000"/>
            </a:solidFill>
            <a:prstDash val="solid"/>
            <a:headEnd type="none" w="sm" len="sm"/>
            <a:tailEnd type="triangle" w="lg" len="med"/>
          </a:ln>
        </p:spPr>
        <p:txBody>
          <a:bodyPr/>
          <a:lstStyle/>
          <a:p>
            <a:endParaRPr lang="ar-EG"/>
          </a:p>
        </p:txBody>
      </p:sp>
      <p:sp>
        <p:nvSpPr>
          <p:cNvPr id="55" name="AutoShape 55"/>
          <p:cNvSpPr/>
          <p:nvPr/>
        </p:nvSpPr>
        <p:spPr>
          <a:xfrm>
            <a:off x="10106622" y="5143500"/>
            <a:ext cx="485116" cy="878510"/>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56" name="Group 56"/>
          <p:cNvGrpSpPr/>
          <p:nvPr/>
        </p:nvGrpSpPr>
        <p:grpSpPr>
          <a:xfrm>
            <a:off x="13710335" y="3407618"/>
            <a:ext cx="1996890" cy="724281"/>
            <a:chOff x="0" y="0"/>
            <a:chExt cx="975298" cy="353745"/>
          </a:xfrm>
        </p:grpSpPr>
        <p:sp>
          <p:nvSpPr>
            <p:cNvPr id="57" name="Freeform 57"/>
            <p:cNvSpPr/>
            <p:nvPr/>
          </p:nvSpPr>
          <p:spPr>
            <a:xfrm>
              <a:off x="0" y="0"/>
              <a:ext cx="975298" cy="353745"/>
            </a:xfrm>
            <a:custGeom>
              <a:avLst/>
              <a:gdLst/>
              <a:ahLst/>
              <a:cxnLst/>
              <a:rect l="l" t="t" r="r" b="b"/>
              <a:pathLst>
                <a:path w="975298" h="353745">
                  <a:moveTo>
                    <a:pt x="0" y="0"/>
                  </a:moveTo>
                  <a:lnTo>
                    <a:pt x="975298" y="0"/>
                  </a:lnTo>
                  <a:lnTo>
                    <a:pt x="975298" y="353745"/>
                  </a:lnTo>
                  <a:lnTo>
                    <a:pt x="0" y="353745"/>
                  </a:lnTo>
                  <a:close/>
                </a:path>
              </a:pathLst>
            </a:custGeom>
            <a:solidFill>
              <a:srgbClr val="A4E473"/>
            </a:solidFill>
          </p:spPr>
          <p:txBody>
            <a:bodyPr/>
            <a:lstStyle/>
            <a:p>
              <a:endParaRPr lang="ar-EG"/>
            </a:p>
          </p:txBody>
        </p:sp>
        <p:sp>
          <p:nvSpPr>
            <p:cNvPr id="58" name="TextBox 58"/>
            <p:cNvSpPr txBox="1"/>
            <p:nvPr/>
          </p:nvSpPr>
          <p:spPr>
            <a:xfrm>
              <a:off x="0" y="-38100"/>
              <a:ext cx="975298" cy="391845"/>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Disaster Recovery</a:t>
              </a:r>
            </a:p>
          </p:txBody>
        </p:sp>
      </p:grpSp>
      <p:sp>
        <p:nvSpPr>
          <p:cNvPr id="59" name="AutoShape 59"/>
          <p:cNvSpPr/>
          <p:nvPr/>
        </p:nvSpPr>
        <p:spPr>
          <a:xfrm flipV="1">
            <a:off x="13319810" y="3769758"/>
            <a:ext cx="390525" cy="323952"/>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60" name="Group 60"/>
          <p:cNvGrpSpPr/>
          <p:nvPr/>
        </p:nvGrpSpPr>
        <p:grpSpPr>
          <a:xfrm>
            <a:off x="15946735" y="4156809"/>
            <a:ext cx="2134574" cy="990981"/>
            <a:chOff x="0" y="0"/>
            <a:chExt cx="1042544" cy="484003"/>
          </a:xfrm>
        </p:grpSpPr>
        <p:sp>
          <p:nvSpPr>
            <p:cNvPr id="61" name="Freeform 61"/>
            <p:cNvSpPr/>
            <p:nvPr/>
          </p:nvSpPr>
          <p:spPr>
            <a:xfrm>
              <a:off x="0" y="0"/>
              <a:ext cx="1042544" cy="484003"/>
            </a:xfrm>
            <a:custGeom>
              <a:avLst/>
              <a:gdLst/>
              <a:ahLst/>
              <a:cxnLst/>
              <a:rect l="l" t="t" r="r" b="b"/>
              <a:pathLst>
                <a:path w="1042544" h="484003">
                  <a:moveTo>
                    <a:pt x="0" y="0"/>
                  </a:moveTo>
                  <a:lnTo>
                    <a:pt x="1042544" y="0"/>
                  </a:lnTo>
                  <a:lnTo>
                    <a:pt x="1042544" y="484003"/>
                  </a:lnTo>
                  <a:lnTo>
                    <a:pt x="0" y="484003"/>
                  </a:lnTo>
                  <a:close/>
                </a:path>
              </a:pathLst>
            </a:custGeom>
            <a:solidFill>
              <a:srgbClr val="F2EF12"/>
            </a:solidFill>
          </p:spPr>
          <p:txBody>
            <a:bodyPr/>
            <a:lstStyle/>
            <a:p>
              <a:endParaRPr lang="ar-EG"/>
            </a:p>
          </p:txBody>
        </p:sp>
        <p:sp>
          <p:nvSpPr>
            <p:cNvPr id="62" name="TextBox 62"/>
            <p:cNvSpPr txBox="1"/>
            <p:nvPr/>
          </p:nvSpPr>
          <p:spPr>
            <a:xfrm>
              <a:off x="0" y="-38100"/>
              <a:ext cx="1042544" cy="522103"/>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Backup &amp; Replication</a:t>
              </a:r>
            </a:p>
          </p:txBody>
        </p:sp>
      </p:grpSp>
      <p:sp>
        <p:nvSpPr>
          <p:cNvPr id="63" name="AutoShape 63"/>
          <p:cNvSpPr/>
          <p:nvPr/>
        </p:nvSpPr>
        <p:spPr>
          <a:xfrm>
            <a:off x="15707225" y="3769758"/>
            <a:ext cx="239510" cy="882542"/>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64" name="Group 64"/>
          <p:cNvGrpSpPr/>
          <p:nvPr/>
        </p:nvGrpSpPr>
        <p:grpSpPr>
          <a:xfrm>
            <a:off x="161128" y="4785650"/>
            <a:ext cx="2272258" cy="895485"/>
            <a:chOff x="0" y="0"/>
            <a:chExt cx="1109790" cy="437362"/>
          </a:xfrm>
        </p:grpSpPr>
        <p:sp>
          <p:nvSpPr>
            <p:cNvPr id="65" name="Freeform 65"/>
            <p:cNvSpPr/>
            <p:nvPr/>
          </p:nvSpPr>
          <p:spPr>
            <a:xfrm>
              <a:off x="0" y="0"/>
              <a:ext cx="1109790" cy="437362"/>
            </a:xfrm>
            <a:custGeom>
              <a:avLst/>
              <a:gdLst/>
              <a:ahLst/>
              <a:cxnLst/>
              <a:rect l="l" t="t" r="r" b="b"/>
              <a:pathLst>
                <a:path w="1109790" h="437362">
                  <a:moveTo>
                    <a:pt x="0" y="0"/>
                  </a:moveTo>
                  <a:lnTo>
                    <a:pt x="1109790" y="0"/>
                  </a:lnTo>
                  <a:lnTo>
                    <a:pt x="1109790" y="437362"/>
                  </a:lnTo>
                  <a:lnTo>
                    <a:pt x="0" y="437362"/>
                  </a:lnTo>
                  <a:close/>
                </a:path>
              </a:pathLst>
            </a:custGeom>
            <a:solidFill>
              <a:srgbClr val="F2EF12"/>
            </a:solidFill>
          </p:spPr>
          <p:txBody>
            <a:bodyPr/>
            <a:lstStyle/>
            <a:p>
              <a:endParaRPr lang="ar-EG"/>
            </a:p>
          </p:txBody>
        </p:sp>
        <p:sp>
          <p:nvSpPr>
            <p:cNvPr id="66" name="TextBox 66"/>
            <p:cNvSpPr txBox="1"/>
            <p:nvPr/>
          </p:nvSpPr>
          <p:spPr>
            <a:xfrm>
              <a:off x="0" y="-38100"/>
              <a:ext cx="1109790" cy="475462"/>
            </a:xfrm>
            <a:prstGeom prst="rect">
              <a:avLst/>
            </a:prstGeom>
          </p:spPr>
          <p:txBody>
            <a:bodyPr lIns="254000" tIns="254000" rIns="254000" bIns="254000" rtlCol="0" anchor="ctr"/>
            <a:lstStyle/>
            <a:p>
              <a:pPr algn="ctr">
                <a:lnSpc>
                  <a:spcPts val="2100"/>
                </a:lnSpc>
              </a:pPr>
              <a:r>
                <a:rPr lang="en-US" sz="1500" b="1">
                  <a:solidFill>
                    <a:srgbClr val="000000"/>
                  </a:solidFill>
                  <a:latin typeface="Fira Sans Medium"/>
                  <a:ea typeface="Fira Sans Medium"/>
                  <a:cs typeface="Fira Sans Medium"/>
                  <a:sym typeface="Fira Sans Medium"/>
                </a:rPr>
                <a:t>OpenVPN on AWS</a:t>
              </a:r>
            </a:p>
          </p:txBody>
        </p:sp>
      </p:grpSp>
      <p:sp>
        <p:nvSpPr>
          <p:cNvPr id="67" name="AutoShape 67"/>
          <p:cNvSpPr/>
          <p:nvPr/>
        </p:nvSpPr>
        <p:spPr>
          <a:xfrm flipH="1">
            <a:off x="2433386" y="4208284"/>
            <a:ext cx="501545" cy="1025108"/>
          </a:xfrm>
          <a:prstGeom prst="line">
            <a:avLst/>
          </a:prstGeom>
          <a:ln w="28575" cap="rnd">
            <a:solidFill>
              <a:srgbClr val="000000"/>
            </a:solidFill>
            <a:prstDash val="solid"/>
            <a:headEnd type="none" w="sm" len="sm"/>
            <a:tailEnd type="triangle" w="lg" len="med"/>
          </a:ln>
        </p:spPr>
        <p:txBody>
          <a:bodyPr/>
          <a:lstStyle/>
          <a:p>
            <a:endParaRPr lang="ar-EG"/>
          </a:p>
        </p:txBody>
      </p:sp>
      <p:grpSp>
        <p:nvGrpSpPr>
          <p:cNvPr id="68" name="Group 68"/>
          <p:cNvGrpSpPr/>
          <p:nvPr/>
        </p:nvGrpSpPr>
        <p:grpSpPr>
          <a:xfrm>
            <a:off x="893187" y="198349"/>
            <a:ext cx="4387545" cy="1015092"/>
            <a:chOff x="0" y="0"/>
            <a:chExt cx="5850060" cy="1353456"/>
          </a:xfrm>
        </p:grpSpPr>
        <p:sp>
          <p:nvSpPr>
            <p:cNvPr id="69" name="Freeform 69"/>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2"/>
              <a:stretch>
                <a:fillRect/>
              </a:stretch>
            </a:blipFill>
          </p:spPr>
          <p:txBody>
            <a:bodyPr/>
            <a:lstStyle/>
            <a:p>
              <a:endParaRPr lang="ar-EG"/>
            </a:p>
          </p:txBody>
        </p:sp>
        <p:sp>
          <p:nvSpPr>
            <p:cNvPr id="70" name="TextBox 70"/>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
        <p:nvSpPr>
          <p:cNvPr id="71" name="Freeform 71"/>
          <p:cNvSpPr/>
          <p:nvPr/>
        </p:nvSpPr>
        <p:spPr>
          <a:xfrm>
            <a:off x="8633800" y="8450414"/>
            <a:ext cx="634557" cy="807886"/>
          </a:xfrm>
          <a:custGeom>
            <a:avLst/>
            <a:gdLst/>
            <a:ahLst/>
            <a:cxnLst/>
            <a:rect l="l" t="t" r="r" b="b"/>
            <a:pathLst>
              <a:path w="634557" h="807886">
                <a:moveTo>
                  <a:pt x="0" y="0"/>
                </a:moveTo>
                <a:lnTo>
                  <a:pt x="634557" y="0"/>
                </a:lnTo>
                <a:lnTo>
                  <a:pt x="634557" y="807886"/>
                </a:lnTo>
                <a:lnTo>
                  <a:pt x="0" y="8078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ar-E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923002" y="-363039"/>
            <a:ext cx="5512745" cy="3590925"/>
          </a:xfrm>
          <a:prstGeom prst="rect">
            <a:avLst/>
          </a:prstGeom>
        </p:spPr>
        <p:txBody>
          <a:bodyPr lIns="0" tIns="0" rIns="0" bIns="0" rtlCol="0" anchor="t">
            <a:spAutoFit/>
          </a:bodyPr>
          <a:lstStyle/>
          <a:p>
            <a:pPr algn="l">
              <a:lnSpc>
                <a:spcPts val="10199"/>
              </a:lnSpc>
            </a:pPr>
            <a:endParaRPr/>
          </a:p>
          <a:p>
            <a:pPr algn="l">
              <a:lnSpc>
                <a:spcPts val="9120"/>
              </a:lnSpc>
              <a:spcBef>
                <a:spcPct val="0"/>
              </a:spcBef>
            </a:pPr>
            <a:r>
              <a:rPr lang="en-US" sz="7600" b="1" spc="-76">
                <a:solidFill>
                  <a:srgbClr val="000000"/>
                </a:solidFill>
                <a:latin typeface="Fira Sans Medium"/>
                <a:ea typeface="Fira Sans Medium"/>
                <a:cs typeface="Fira Sans Medium"/>
                <a:sym typeface="Fira Sans Medium"/>
              </a:rPr>
              <a:t>Problem Statement</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ar-EG"/>
            </a:p>
          </p:txBody>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ar-EG"/>
            </a:p>
          </p:txBody>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ar-EG"/>
            </a:p>
          </p:txBody>
        </p:sp>
      </p:grpSp>
      <p:grpSp>
        <p:nvGrpSpPr>
          <p:cNvPr id="11" name="Group 11"/>
          <p:cNvGrpSpPr/>
          <p:nvPr/>
        </p:nvGrpSpPr>
        <p:grpSpPr>
          <a:xfrm>
            <a:off x="6541445" y="1087749"/>
            <a:ext cx="11333004" cy="8256097"/>
            <a:chOff x="0" y="0"/>
            <a:chExt cx="15110672" cy="11008129"/>
          </a:xfrm>
        </p:grpSpPr>
        <p:sp>
          <p:nvSpPr>
            <p:cNvPr id="12" name="TextBox 12"/>
            <p:cNvSpPr txBox="1"/>
            <p:nvPr/>
          </p:nvSpPr>
          <p:spPr>
            <a:xfrm>
              <a:off x="0" y="-9525"/>
              <a:ext cx="15110672" cy="2257187"/>
            </a:xfrm>
            <a:prstGeom prst="rect">
              <a:avLst/>
            </a:prstGeom>
          </p:spPr>
          <p:txBody>
            <a:bodyPr lIns="0" tIns="0" rIns="0" bIns="0" rtlCol="0" anchor="t">
              <a:spAutoFit/>
            </a:bodyPr>
            <a:lstStyle/>
            <a:p>
              <a:pPr algn="l">
                <a:lnSpc>
                  <a:spcPts val="3600"/>
                </a:lnSpc>
              </a:pPr>
              <a:r>
                <a:rPr lang="en-US" sz="3000">
                  <a:solidFill>
                    <a:srgbClr val="000000"/>
                  </a:solidFill>
                  <a:latin typeface="Fira Sans"/>
                  <a:ea typeface="Fira Sans"/>
                  <a:cs typeface="Fira Sans"/>
                  <a:sym typeface="Fira Sans"/>
                </a:rPr>
                <a:t>Growing IT Infrastructure Management Challenges:</a:t>
              </a:r>
            </a:p>
            <a:p>
              <a:pPr algn="l">
                <a:lnSpc>
                  <a:spcPts val="3240"/>
                </a:lnSpc>
                <a:spcBef>
                  <a:spcPct val="0"/>
                </a:spcBef>
              </a:pPr>
              <a:r>
                <a:rPr lang="en-US" sz="2700">
                  <a:solidFill>
                    <a:srgbClr val="000000"/>
                  </a:solidFill>
                  <a:latin typeface="Fira Sans"/>
                  <a:ea typeface="Fira Sans"/>
                  <a:cs typeface="Fira Sans"/>
                  <a:sym typeface="Fira Sans"/>
                </a:rPr>
                <a:t>As the company expands, managing the growing IT infrastructure has become increasingly difficult. The reliance on physical servers and manual processes has led to several inefficiencies:</a:t>
              </a:r>
            </a:p>
          </p:txBody>
        </p:sp>
        <p:sp>
          <p:nvSpPr>
            <p:cNvPr id="13" name="TextBox 13"/>
            <p:cNvSpPr txBox="1"/>
            <p:nvPr/>
          </p:nvSpPr>
          <p:spPr>
            <a:xfrm>
              <a:off x="0" y="2587129"/>
              <a:ext cx="15110672" cy="8421001"/>
            </a:xfrm>
            <a:prstGeom prst="rect">
              <a:avLst/>
            </a:prstGeom>
          </p:spPr>
          <p:txBody>
            <a:bodyPr lIns="0" tIns="0" rIns="0" bIns="0" rtlCol="0" anchor="t">
              <a:spAutoFit/>
            </a:bodyPr>
            <a:lstStyle/>
            <a:p>
              <a:pPr marL="626106" lvl="1" indent="-313053" algn="l">
                <a:lnSpc>
                  <a:spcPts val="4059"/>
                </a:lnSpc>
                <a:spcBef>
                  <a:spcPct val="0"/>
                </a:spcBef>
                <a:buFont typeface="Arial"/>
                <a:buChar char="•"/>
              </a:pPr>
              <a:r>
                <a:rPr lang="en-US" sz="2899" b="1">
                  <a:solidFill>
                    <a:srgbClr val="000000"/>
                  </a:solidFill>
                  <a:latin typeface="Fira Sans Bold"/>
                  <a:ea typeface="Fira Sans Bold"/>
                  <a:cs typeface="Fira Sans Bold"/>
                  <a:sym typeface="Fira Sans Bold"/>
                </a:rPr>
                <a:t>System Management Issues:</a:t>
              </a:r>
            </a:p>
            <a:p>
              <a:pPr marL="1122675" lvl="2" indent="-374225" algn="l">
                <a:lnSpc>
                  <a:spcPts val="3639"/>
                </a:lnSpc>
                <a:spcBef>
                  <a:spcPct val="0"/>
                </a:spcBef>
                <a:buFont typeface="Arial"/>
                <a:buChar char="⚬"/>
              </a:pPr>
              <a:r>
                <a:rPr lang="en-US" sz="2599">
                  <a:solidFill>
                    <a:srgbClr val="000000"/>
                  </a:solidFill>
                  <a:latin typeface="Fira Sans"/>
                  <a:ea typeface="Fira Sans"/>
                  <a:cs typeface="Fira Sans"/>
                  <a:sym typeface="Fira Sans"/>
                </a:rPr>
                <a:t>Difficulty managing systems across different platforms (Windows).</a:t>
              </a:r>
            </a:p>
            <a:p>
              <a:pPr marL="1122675" lvl="2" indent="-374225" algn="l">
                <a:lnSpc>
                  <a:spcPts val="3639"/>
                </a:lnSpc>
                <a:spcBef>
                  <a:spcPct val="0"/>
                </a:spcBef>
                <a:buFont typeface="Arial"/>
                <a:buChar char="⚬"/>
              </a:pPr>
              <a:r>
                <a:rPr lang="en-US" sz="2599">
                  <a:solidFill>
                    <a:srgbClr val="000000"/>
                  </a:solidFill>
                  <a:latin typeface="Fira Sans"/>
                  <a:ea typeface="Fira Sans"/>
                  <a:cs typeface="Fira Sans"/>
                  <a:sym typeface="Fira Sans"/>
                </a:rPr>
                <a:t>Challenges managing both on-premises and cloud-based resources.</a:t>
              </a:r>
            </a:p>
            <a:p>
              <a:pPr marL="626106" lvl="1" indent="-313053" algn="l">
                <a:lnSpc>
                  <a:spcPts val="4059"/>
                </a:lnSpc>
                <a:spcBef>
                  <a:spcPct val="0"/>
                </a:spcBef>
                <a:buFont typeface="Arial"/>
                <a:buChar char="•"/>
              </a:pPr>
              <a:r>
                <a:rPr lang="en-US" sz="2899" b="1">
                  <a:solidFill>
                    <a:srgbClr val="000000"/>
                  </a:solidFill>
                  <a:latin typeface="Fira Sans Bold"/>
                  <a:ea typeface="Fira Sans Bold"/>
                  <a:cs typeface="Fira Sans Bold"/>
                  <a:sym typeface="Fira Sans Bold"/>
                </a:rPr>
                <a:t>Lack of Centralized Communication:</a:t>
              </a:r>
            </a:p>
            <a:p>
              <a:pPr marL="1165854" lvl="2" indent="-388618" algn="l">
                <a:lnSpc>
                  <a:spcPts val="3779"/>
                </a:lnSpc>
                <a:spcBef>
                  <a:spcPct val="0"/>
                </a:spcBef>
                <a:buFont typeface="Arial"/>
                <a:buChar char="⚬"/>
              </a:pPr>
              <a:r>
                <a:rPr lang="en-US" sz="2699">
                  <a:solidFill>
                    <a:srgbClr val="000000"/>
                  </a:solidFill>
                  <a:latin typeface="Fira Sans"/>
                  <a:ea typeface="Fira Sans"/>
                  <a:cs typeface="Fira Sans"/>
                  <a:sym typeface="Fira Sans"/>
                </a:rPr>
                <a:t>No unified platform for effective employee collaboration.</a:t>
              </a:r>
            </a:p>
            <a:p>
              <a:pPr marL="626106" lvl="1" indent="-313053" algn="l">
                <a:lnSpc>
                  <a:spcPts val="4059"/>
                </a:lnSpc>
                <a:spcBef>
                  <a:spcPct val="0"/>
                </a:spcBef>
                <a:buFont typeface="Arial"/>
                <a:buChar char="•"/>
              </a:pPr>
              <a:r>
                <a:rPr lang="en-US" sz="2899" b="1">
                  <a:solidFill>
                    <a:srgbClr val="000000"/>
                  </a:solidFill>
                  <a:latin typeface="Fira Sans Bold"/>
                  <a:ea typeface="Fira Sans Bold"/>
                  <a:cs typeface="Fira Sans Bold"/>
                  <a:sym typeface="Fira Sans Bold"/>
                </a:rPr>
                <a:t>Inefficient Processes:</a:t>
              </a:r>
            </a:p>
            <a:p>
              <a:pPr marL="1165854" lvl="2" indent="-388618" algn="l">
                <a:lnSpc>
                  <a:spcPts val="3779"/>
                </a:lnSpc>
                <a:spcBef>
                  <a:spcPct val="0"/>
                </a:spcBef>
                <a:buFont typeface="Arial"/>
                <a:buChar char="⚬"/>
              </a:pPr>
              <a:r>
                <a:rPr lang="en-US" sz="2699">
                  <a:solidFill>
                    <a:srgbClr val="000000"/>
                  </a:solidFill>
                  <a:latin typeface="Fira Sans"/>
                  <a:ea typeface="Fira Sans"/>
                  <a:cs typeface="Fira Sans"/>
                  <a:sym typeface="Fira Sans"/>
                </a:rPr>
                <a:t>Manual system maintenance leads to increased time and effort.</a:t>
              </a:r>
            </a:p>
            <a:p>
              <a:pPr marL="626106" lvl="1" indent="-313053" algn="l">
                <a:lnSpc>
                  <a:spcPts val="4059"/>
                </a:lnSpc>
                <a:spcBef>
                  <a:spcPct val="0"/>
                </a:spcBef>
                <a:buFont typeface="Arial"/>
                <a:buChar char="•"/>
              </a:pPr>
              <a:r>
                <a:rPr lang="en-US" sz="2899" b="1">
                  <a:solidFill>
                    <a:srgbClr val="000000"/>
                  </a:solidFill>
                  <a:latin typeface="Fira Sans Bold"/>
                  <a:ea typeface="Fira Sans Bold"/>
                  <a:cs typeface="Fira Sans Bold"/>
                  <a:sym typeface="Fira Sans Bold"/>
                </a:rPr>
                <a:t>Scalability and Resource Constraints:</a:t>
              </a:r>
            </a:p>
            <a:p>
              <a:pPr marL="1165854" lvl="2" indent="-388618" algn="l">
                <a:lnSpc>
                  <a:spcPts val="3779"/>
                </a:lnSpc>
                <a:spcBef>
                  <a:spcPct val="0"/>
                </a:spcBef>
                <a:buFont typeface="Arial"/>
                <a:buChar char="⚬"/>
              </a:pPr>
              <a:r>
                <a:rPr lang="en-US" sz="2699">
                  <a:solidFill>
                    <a:srgbClr val="000000"/>
                  </a:solidFill>
                  <a:latin typeface="Fira Sans"/>
                  <a:ea typeface="Fira Sans"/>
                  <a:cs typeface="Fira Sans"/>
                  <a:sym typeface="Fira Sans"/>
                </a:rPr>
                <a:t>Limited physical infrastructure to scale up operations.</a:t>
              </a:r>
            </a:p>
            <a:p>
              <a:pPr marL="626106" lvl="1" indent="-313053" algn="l">
                <a:lnSpc>
                  <a:spcPts val="4059"/>
                </a:lnSpc>
                <a:spcBef>
                  <a:spcPct val="0"/>
                </a:spcBef>
                <a:buFont typeface="Arial"/>
                <a:buChar char="•"/>
              </a:pPr>
              <a:r>
                <a:rPr lang="en-US" sz="2899" b="1">
                  <a:solidFill>
                    <a:srgbClr val="000000"/>
                  </a:solidFill>
                  <a:latin typeface="Fira Sans Bold"/>
                  <a:ea typeface="Fira Sans Bold"/>
                  <a:cs typeface="Fira Sans Bold"/>
                  <a:sym typeface="Fira Sans Bold"/>
                </a:rPr>
                <a:t>Data Security and Availability Concerns:</a:t>
              </a:r>
            </a:p>
            <a:p>
              <a:pPr marL="1165854" lvl="2" indent="-388618" algn="l">
                <a:lnSpc>
                  <a:spcPts val="3779"/>
                </a:lnSpc>
                <a:spcBef>
                  <a:spcPct val="0"/>
                </a:spcBef>
                <a:buFont typeface="Arial"/>
                <a:buChar char="⚬"/>
              </a:pPr>
              <a:r>
                <a:rPr lang="en-US" sz="2699">
                  <a:solidFill>
                    <a:srgbClr val="000000"/>
                  </a:solidFill>
                  <a:latin typeface="Fira Sans"/>
                  <a:ea typeface="Fira Sans"/>
                  <a:cs typeface="Fira Sans"/>
                  <a:sym typeface="Fira Sans"/>
                </a:rPr>
                <a:t>Ensuring data security across departments.</a:t>
              </a:r>
            </a:p>
            <a:p>
              <a:pPr marL="1165854" lvl="2" indent="-388618" algn="l">
                <a:lnSpc>
                  <a:spcPts val="3779"/>
                </a:lnSpc>
                <a:spcBef>
                  <a:spcPct val="0"/>
                </a:spcBef>
                <a:buFont typeface="Arial"/>
                <a:buChar char="⚬"/>
              </a:pPr>
              <a:r>
                <a:rPr lang="en-US" sz="2699">
                  <a:solidFill>
                    <a:srgbClr val="000000"/>
                  </a:solidFill>
                  <a:latin typeface="Fira Sans"/>
                  <a:ea typeface="Fira Sans"/>
                  <a:cs typeface="Fira Sans"/>
                  <a:sym typeface="Fira Sans"/>
                </a:rPr>
                <a:t>Maintaining high system availability with minimal downtime.</a:t>
              </a:r>
            </a:p>
            <a:p>
              <a:pPr algn="l">
                <a:lnSpc>
                  <a:spcPts val="3779"/>
                </a:lnSpc>
                <a:spcBef>
                  <a:spcPct val="0"/>
                </a:spcBef>
              </a:pPr>
              <a:endParaRPr lang="en-US" sz="2699">
                <a:solidFill>
                  <a:srgbClr val="000000"/>
                </a:solidFill>
                <a:latin typeface="Fira Sans"/>
                <a:ea typeface="Fira Sans"/>
                <a:cs typeface="Fira Sans"/>
                <a:sym typeface="Fira Sans"/>
              </a:endParaRPr>
            </a:p>
          </p:txBody>
        </p:sp>
      </p:grpSp>
      <p:grpSp>
        <p:nvGrpSpPr>
          <p:cNvPr id="14" name="Group 14"/>
          <p:cNvGrpSpPr/>
          <p:nvPr/>
        </p:nvGrpSpPr>
        <p:grpSpPr>
          <a:xfrm>
            <a:off x="736433" y="8468223"/>
            <a:ext cx="4387545" cy="1015092"/>
            <a:chOff x="0" y="0"/>
            <a:chExt cx="5850060" cy="1353456"/>
          </a:xfrm>
        </p:grpSpPr>
        <p:sp>
          <p:nvSpPr>
            <p:cNvPr id="15" name="Freeform 15"/>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2"/>
              <a:stretch>
                <a:fillRect/>
              </a:stretch>
            </a:blipFill>
          </p:spPr>
          <p:txBody>
            <a:bodyPr/>
            <a:lstStyle/>
            <a:p>
              <a:endParaRPr lang="ar-EG"/>
            </a:p>
          </p:txBody>
        </p:sp>
        <p:sp>
          <p:nvSpPr>
            <p:cNvPr id="16" name="TextBox 16"/>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04764" y="938613"/>
            <a:ext cx="5512745" cy="3095625"/>
          </a:xfrm>
          <a:prstGeom prst="rect">
            <a:avLst/>
          </a:prstGeom>
        </p:spPr>
        <p:txBody>
          <a:bodyPr lIns="0" tIns="0" rIns="0" bIns="0" rtlCol="0" anchor="t">
            <a:spAutoFit/>
          </a:bodyPr>
          <a:lstStyle/>
          <a:p>
            <a:pPr algn="l">
              <a:lnSpc>
                <a:spcPts val="6120"/>
              </a:lnSpc>
              <a:spcBef>
                <a:spcPct val="0"/>
              </a:spcBef>
            </a:pPr>
            <a:r>
              <a:rPr lang="en-US" sz="5100" b="1" spc="-51">
                <a:solidFill>
                  <a:srgbClr val="000000"/>
                </a:solidFill>
                <a:latin typeface="Fira Sans Medium"/>
                <a:ea typeface="Fira Sans Medium"/>
                <a:cs typeface="Fira Sans Medium"/>
                <a:sym typeface="Fira Sans Medium"/>
              </a:rPr>
              <a:t>Key Technical Challenges and Proposed Solutions</a:t>
            </a:r>
          </a:p>
        </p:txBody>
      </p:sp>
      <p:grpSp>
        <p:nvGrpSpPr>
          <p:cNvPr id="3" name="Group 3"/>
          <p:cNvGrpSpPr/>
          <p:nvPr/>
        </p:nvGrpSpPr>
        <p:grpSpPr>
          <a:xfrm rot="-10800000">
            <a:off x="-1306086" y="4784384"/>
            <a:ext cx="4711604" cy="4317433"/>
            <a:chOff x="0" y="0"/>
            <a:chExt cx="3420797" cy="3134614"/>
          </a:xfrm>
        </p:grpSpPr>
        <p:sp>
          <p:nvSpPr>
            <p:cNvPr id="4" name="Freeform 4"/>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txBody>
            <a:bodyPr/>
            <a:lstStyle/>
            <a:p>
              <a:endParaRPr lang="ar-EG"/>
            </a:p>
          </p:txBody>
        </p:sp>
      </p:grpSp>
      <p:grpSp>
        <p:nvGrpSpPr>
          <p:cNvPr id="5" name="Group 5"/>
          <p:cNvGrpSpPr/>
          <p:nvPr/>
        </p:nvGrpSpPr>
        <p:grpSpPr>
          <a:xfrm rot="-10800000">
            <a:off x="2821240" y="7468788"/>
            <a:ext cx="3289131" cy="3013963"/>
            <a:chOff x="0" y="0"/>
            <a:chExt cx="3420797" cy="3134614"/>
          </a:xfrm>
        </p:grpSpPr>
        <p:sp>
          <p:nvSpPr>
            <p:cNvPr id="6" name="Freeform 6"/>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txBody>
            <a:bodyPr/>
            <a:lstStyle/>
            <a:p>
              <a:endParaRPr lang="ar-EG"/>
            </a:p>
          </p:txBody>
        </p:sp>
      </p:grpSp>
      <p:grpSp>
        <p:nvGrpSpPr>
          <p:cNvPr id="7" name="Group 7"/>
          <p:cNvGrpSpPr/>
          <p:nvPr/>
        </p:nvGrpSpPr>
        <p:grpSpPr>
          <a:xfrm rot="-10800000">
            <a:off x="2555627" y="4005595"/>
            <a:ext cx="1699780" cy="1557577"/>
            <a:chOff x="0" y="0"/>
            <a:chExt cx="3420797" cy="3134614"/>
          </a:xfrm>
        </p:grpSpPr>
        <p:sp>
          <p:nvSpPr>
            <p:cNvPr id="8" name="Freeform 8"/>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grpSp>
        <p:nvGrpSpPr>
          <p:cNvPr id="9" name="Group 9"/>
          <p:cNvGrpSpPr/>
          <p:nvPr/>
        </p:nvGrpSpPr>
        <p:grpSpPr>
          <a:xfrm rot="-10800000">
            <a:off x="212705" y="7795449"/>
            <a:ext cx="3192812" cy="2925703"/>
            <a:chOff x="0" y="0"/>
            <a:chExt cx="3420797" cy="3134614"/>
          </a:xfrm>
        </p:grpSpPr>
        <p:sp>
          <p:nvSpPr>
            <p:cNvPr id="10" name="Freeform 10"/>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sp>
        <p:nvSpPr>
          <p:cNvPr id="11" name="TextBox 11"/>
          <p:cNvSpPr txBox="1"/>
          <p:nvPr/>
        </p:nvSpPr>
        <p:spPr>
          <a:xfrm>
            <a:off x="6247531" y="962025"/>
            <a:ext cx="11148929" cy="8319134"/>
          </a:xfrm>
          <a:prstGeom prst="rect">
            <a:avLst/>
          </a:prstGeom>
        </p:spPr>
        <p:txBody>
          <a:bodyPr lIns="0" tIns="0" rIns="0" bIns="0" rtlCol="0" anchor="t">
            <a:spAutoFit/>
          </a:bodyPr>
          <a:lstStyle/>
          <a:p>
            <a:pPr algn="l">
              <a:lnSpc>
                <a:spcPts val="4200"/>
              </a:lnSpc>
            </a:pPr>
            <a:r>
              <a:rPr lang="en-US" sz="3000" b="1" dirty="0">
                <a:solidFill>
                  <a:srgbClr val="000000"/>
                </a:solidFill>
                <a:latin typeface="Fira Sans Bold"/>
                <a:ea typeface="Fira Sans Bold"/>
                <a:cs typeface="Fira Sans Bold"/>
                <a:sym typeface="Fira Sans Bold"/>
              </a:rPr>
              <a:t>Virtualization Implementation:</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Challenge:</a:t>
            </a:r>
            <a:r>
              <a:rPr lang="en-US" sz="2700" dirty="0">
                <a:solidFill>
                  <a:srgbClr val="000000"/>
                </a:solidFill>
                <a:latin typeface="Fira Sans"/>
                <a:ea typeface="Fira Sans"/>
                <a:cs typeface="Fira Sans"/>
                <a:sym typeface="Fira Sans"/>
              </a:rPr>
              <a:t> Optimizing resource utilization across multiple platforms (Windows, Linux).</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Solution:</a:t>
            </a:r>
            <a:r>
              <a:rPr lang="en-US" sz="2700" dirty="0">
                <a:solidFill>
                  <a:srgbClr val="000000"/>
                </a:solidFill>
                <a:latin typeface="Fira Sans"/>
                <a:ea typeface="Fira Sans"/>
                <a:cs typeface="Fira Sans"/>
                <a:sym typeface="Fira Sans"/>
              </a:rPr>
              <a:t> Deploy VMware or a similar hypervisor to manage virtual machines (VMs), increasing scalability and operational flexibility.</a:t>
            </a:r>
          </a:p>
          <a:p>
            <a:pPr algn="l">
              <a:lnSpc>
                <a:spcPts val="4200"/>
              </a:lnSpc>
            </a:pPr>
            <a:r>
              <a:rPr lang="en-US" sz="3000" b="1" dirty="0">
                <a:solidFill>
                  <a:srgbClr val="000000"/>
                </a:solidFill>
                <a:latin typeface="Fira Sans Bold"/>
                <a:ea typeface="Fira Sans Bold"/>
                <a:cs typeface="Fira Sans Bold"/>
                <a:sym typeface="Fira Sans Bold"/>
              </a:rPr>
              <a:t>Unified Communication Channel:</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Challenge:</a:t>
            </a:r>
            <a:r>
              <a:rPr lang="en-US" sz="2700" dirty="0">
                <a:solidFill>
                  <a:srgbClr val="000000"/>
                </a:solidFill>
                <a:latin typeface="Fira Sans"/>
                <a:ea typeface="Fira Sans"/>
                <a:cs typeface="Fira Sans"/>
                <a:sym typeface="Fira Sans"/>
              </a:rPr>
              <a:t> Lack of a unified platform for communication.</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Solution:</a:t>
            </a:r>
            <a:r>
              <a:rPr lang="en-US" sz="2700" dirty="0">
                <a:solidFill>
                  <a:srgbClr val="000000"/>
                </a:solidFill>
                <a:latin typeface="Fira Sans"/>
                <a:ea typeface="Fira Sans"/>
                <a:cs typeface="Fira Sans"/>
                <a:sym typeface="Fira Sans"/>
              </a:rPr>
              <a:t> Implement Slack as the central communication hub for messaging, file sharing, and team collaboration.</a:t>
            </a:r>
          </a:p>
          <a:p>
            <a:pPr algn="l">
              <a:lnSpc>
                <a:spcPts val="4200"/>
              </a:lnSpc>
            </a:pPr>
            <a:r>
              <a:rPr lang="en-US" sz="3000" b="1" dirty="0">
                <a:solidFill>
                  <a:srgbClr val="000000"/>
                </a:solidFill>
                <a:latin typeface="Fira Sans Bold"/>
                <a:ea typeface="Fira Sans Bold"/>
                <a:cs typeface="Fira Sans Bold"/>
                <a:sym typeface="Fira Sans Bold"/>
              </a:rPr>
              <a:t>Centralized User Management:</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Challenge:</a:t>
            </a:r>
            <a:r>
              <a:rPr lang="en-US" sz="2700" dirty="0">
                <a:solidFill>
                  <a:srgbClr val="000000"/>
                </a:solidFill>
                <a:latin typeface="Fira Sans"/>
                <a:ea typeface="Fira Sans"/>
                <a:cs typeface="Fira Sans"/>
                <a:sym typeface="Fira Sans"/>
              </a:rPr>
              <a:t> Difficulty in managing user access across systems.</a:t>
            </a:r>
          </a:p>
          <a:p>
            <a:pPr marL="582943" lvl="1" indent="-291471" algn="l">
              <a:lnSpc>
                <a:spcPts val="3780"/>
              </a:lnSpc>
              <a:buFont typeface="Arial"/>
              <a:buChar char="•"/>
            </a:pPr>
            <a:r>
              <a:rPr lang="en-US" sz="2700" b="1" dirty="0">
                <a:solidFill>
                  <a:srgbClr val="000000"/>
                </a:solidFill>
                <a:latin typeface="Fira Sans Bold"/>
                <a:ea typeface="Fira Sans Bold"/>
                <a:cs typeface="Fira Sans Bold"/>
                <a:sym typeface="Fira Sans Bold"/>
              </a:rPr>
              <a:t>Solution:</a:t>
            </a:r>
            <a:r>
              <a:rPr lang="en-US" sz="2700" dirty="0">
                <a:solidFill>
                  <a:srgbClr val="000000"/>
                </a:solidFill>
                <a:latin typeface="Fira Sans"/>
                <a:ea typeface="Fira Sans"/>
                <a:cs typeface="Fira Sans"/>
                <a:sym typeface="Fira Sans"/>
              </a:rPr>
              <a:t> Implement Active Directory (AD) for centralized authentication, improving security and access control.</a:t>
            </a:r>
          </a:p>
          <a:p>
            <a:pPr algn="just">
              <a:lnSpc>
                <a:spcPts val="4200"/>
              </a:lnSpc>
            </a:pPr>
            <a:r>
              <a:rPr lang="en-US" sz="3000" b="1" dirty="0">
                <a:solidFill>
                  <a:srgbClr val="000000"/>
                </a:solidFill>
                <a:latin typeface="Fira Sans Bold"/>
                <a:ea typeface="Fira Sans Bold"/>
                <a:cs typeface="Fira Sans Bold"/>
                <a:sym typeface="Fira Sans Bold"/>
              </a:rPr>
              <a:t>Hybrid Infrastructure Management:</a:t>
            </a:r>
          </a:p>
          <a:p>
            <a:pPr marL="582943" lvl="1" indent="-291471" algn="just">
              <a:lnSpc>
                <a:spcPts val="3780"/>
              </a:lnSpc>
              <a:buFont typeface="Arial"/>
              <a:buChar char="•"/>
            </a:pPr>
            <a:r>
              <a:rPr lang="en-US" sz="2700" b="1" dirty="0">
                <a:solidFill>
                  <a:srgbClr val="000000"/>
                </a:solidFill>
                <a:latin typeface="Fira Sans Bold"/>
                <a:ea typeface="Fira Sans Bold"/>
                <a:cs typeface="Fira Sans Bold"/>
                <a:sym typeface="Fira Sans Bold"/>
              </a:rPr>
              <a:t>Challenge:</a:t>
            </a:r>
            <a:r>
              <a:rPr lang="en-US" sz="2700" dirty="0">
                <a:solidFill>
                  <a:srgbClr val="000000"/>
                </a:solidFill>
                <a:latin typeface="Fira Sans"/>
                <a:ea typeface="Fira Sans"/>
                <a:cs typeface="Fira Sans"/>
                <a:sym typeface="Fira Sans"/>
              </a:rPr>
              <a:t> Managing on-premises and cloud resources effectively.</a:t>
            </a:r>
          </a:p>
          <a:p>
            <a:pPr marL="582943" lvl="1" indent="-291471" algn="just">
              <a:lnSpc>
                <a:spcPts val="3780"/>
              </a:lnSpc>
              <a:buFont typeface="Arial"/>
              <a:buChar char="•"/>
            </a:pPr>
            <a:r>
              <a:rPr lang="en-US" sz="2700" b="1" dirty="0">
                <a:solidFill>
                  <a:srgbClr val="000000"/>
                </a:solidFill>
                <a:latin typeface="Fira Sans Bold"/>
                <a:ea typeface="Fira Sans Bold"/>
                <a:cs typeface="Fira Sans Bold"/>
                <a:sym typeface="Fira Sans Bold"/>
              </a:rPr>
              <a:t>Solution:</a:t>
            </a:r>
            <a:r>
              <a:rPr lang="en-US" sz="2700" dirty="0">
                <a:solidFill>
                  <a:srgbClr val="000000"/>
                </a:solidFill>
                <a:latin typeface="Fira Sans"/>
                <a:ea typeface="Fira Sans"/>
                <a:cs typeface="Fira Sans"/>
                <a:sym typeface="Fira Sans"/>
              </a:rPr>
              <a:t> Integrate on-premises systems with AWS for scalability and flexibility while reducing costs.</a:t>
            </a:r>
          </a:p>
        </p:txBody>
      </p:sp>
      <p:grpSp>
        <p:nvGrpSpPr>
          <p:cNvPr id="12" name="Group 12"/>
          <p:cNvGrpSpPr/>
          <p:nvPr/>
        </p:nvGrpSpPr>
        <p:grpSpPr>
          <a:xfrm>
            <a:off x="867364" y="8594270"/>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2"/>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04764" y="938613"/>
            <a:ext cx="5512745" cy="3095625"/>
          </a:xfrm>
          <a:prstGeom prst="rect">
            <a:avLst/>
          </a:prstGeom>
        </p:spPr>
        <p:txBody>
          <a:bodyPr lIns="0" tIns="0" rIns="0" bIns="0" rtlCol="0" anchor="t">
            <a:spAutoFit/>
          </a:bodyPr>
          <a:lstStyle/>
          <a:p>
            <a:pPr algn="l">
              <a:lnSpc>
                <a:spcPts val="6120"/>
              </a:lnSpc>
              <a:spcBef>
                <a:spcPct val="0"/>
              </a:spcBef>
            </a:pPr>
            <a:r>
              <a:rPr lang="en-US" sz="5100" b="1" spc="-51" dirty="0">
                <a:solidFill>
                  <a:srgbClr val="000000"/>
                </a:solidFill>
                <a:latin typeface="Fira Sans Medium"/>
                <a:ea typeface="Fira Sans Medium"/>
                <a:cs typeface="Fira Sans Medium"/>
                <a:sym typeface="Fira Sans Medium"/>
              </a:rPr>
              <a:t>Key Technical Challenges and Proposed Solutions</a:t>
            </a:r>
          </a:p>
        </p:txBody>
      </p:sp>
      <p:grpSp>
        <p:nvGrpSpPr>
          <p:cNvPr id="3" name="Group 3"/>
          <p:cNvGrpSpPr/>
          <p:nvPr/>
        </p:nvGrpSpPr>
        <p:grpSpPr>
          <a:xfrm rot="-10800000">
            <a:off x="-1306086" y="4784384"/>
            <a:ext cx="4711604" cy="4317433"/>
            <a:chOff x="0" y="0"/>
            <a:chExt cx="3420797" cy="3134614"/>
          </a:xfrm>
        </p:grpSpPr>
        <p:sp>
          <p:nvSpPr>
            <p:cNvPr id="4" name="Freeform 4"/>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txBody>
            <a:bodyPr/>
            <a:lstStyle/>
            <a:p>
              <a:endParaRPr lang="ar-EG"/>
            </a:p>
          </p:txBody>
        </p:sp>
      </p:grpSp>
      <p:grpSp>
        <p:nvGrpSpPr>
          <p:cNvPr id="5" name="Group 5"/>
          <p:cNvGrpSpPr/>
          <p:nvPr/>
        </p:nvGrpSpPr>
        <p:grpSpPr>
          <a:xfrm rot="-10800000">
            <a:off x="2821240" y="7468788"/>
            <a:ext cx="3289131" cy="3013963"/>
            <a:chOff x="0" y="0"/>
            <a:chExt cx="3420797" cy="3134614"/>
          </a:xfrm>
        </p:grpSpPr>
        <p:sp>
          <p:nvSpPr>
            <p:cNvPr id="6" name="Freeform 6"/>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txBody>
            <a:bodyPr/>
            <a:lstStyle/>
            <a:p>
              <a:endParaRPr lang="ar-EG"/>
            </a:p>
          </p:txBody>
        </p:sp>
      </p:grpSp>
      <p:grpSp>
        <p:nvGrpSpPr>
          <p:cNvPr id="7" name="Group 7"/>
          <p:cNvGrpSpPr/>
          <p:nvPr/>
        </p:nvGrpSpPr>
        <p:grpSpPr>
          <a:xfrm rot="-10800000">
            <a:off x="2555627" y="4005595"/>
            <a:ext cx="1699780" cy="1557577"/>
            <a:chOff x="0" y="0"/>
            <a:chExt cx="3420797" cy="3134614"/>
          </a:xfrm>
        </p:grpSpPr>
        <p:sp>
          <p:nvSpPr>
            <p:cNvPr id="8" name="Freeform 8"/>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grpSp>
        <p:nvGrpSpPr>
          <p:cNvPr id="9" name="Group 9"/>
          <p:cNvGrpSpPr/>
          <p:nvPr/>
        </p:nvGrpSpPr>
        <p:grpSpPr>
          <a:xfrm rot="-10800000">
            <a:off x="212705" y="7795449"/>
            <a:ext cx="3192812" cy="2925703"/>
            <a:chOff x="0" y="0"/>
            <a:chExt cx="3420797" cy="3134614"/>
          </a:xfrm>
        </p:grpSpPr>
        <p:sp>
          <p:nvSpPr>
            <p:cNvPr id="10" name="Freeform 10"/>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sp>
        <p:nvSpPr>
          <p:cNvPr id="11" name="TextBox 11"/>
          <p:cNvSpPr txBox="1"/>
          <p:nvPr/>
        </p:nvSpPr>
        <p:spPr>
          <a:xfrm>
            <a:off x="6247531" y="971550"/>
            <a:ext cx="11148929" cy="7988299"/>
          </a:xfrm>
          <a:prstGeom prst="rect">
            <a:avLst/>
          </a:prstGeom>
        </p:spPr>
        <p:txBody>
          <a:bodyPr lIns="0" tIns="0" rIns="0" bIns="0" rtlCol="0" anchor="t">
            <a:spAutoFit/>
          </a:bodyPr>
          <a:lstStyle/>
          <a:p>
            <a:pPr algn="l">
              <a:lnSpc>
                <a:spcPts val="4060"/>
              </a:lnSpc>
            </a:pPr>
            <a:r>
              <a:rPr lang="en-US" sz="2900" b="1" dirty="0">
                <a:solidFill>
                  <a:srgbClr val="000000"/>
                </a:solidFill>
                <a:latin typeface="Fira Sans Bold"/>
                <a:ea typeface="Fira Sans Bold"/>
                <a:cs typeface="Fira Sans Bold"/>
                <a:sym typeface="Fira Sans Bold"/>
              </a:rPr>
              <a:t>VPN Setup for Remote </a:t>
            </a:r>
            <a:r>
              <a:rPr lang="en-US" sz="2900" b="1" dirty="0" err="1">
                <a:solidFill>
                  <a:srgbClr val="000000"/>
                </a:solidFill>
                <a:latin typeface="Fira Sans Bold"/>
                <a:ea typeface="Fira Sans Bold"/>
                <a:cs typeface="Fira Sans Bold"/>
                <a:sym typeface="Fira Sans Bold"/>
              </a:rPr>
              <a:t>Employees:Challenge</a:t>
            </a:r>
            <a:r>
              <a:rPr lang="en-US" sz="2900" b="1" dirty="0">
                <a:solidFill>
                  <a:srgbClr val="000000"/>
                </a:solidFill>
                <a:latin typeface="Fira Sans Bold"/>
                <a:ea typeface="Fira Sans Bold"/>
                <a:cs typeface="Fira Sans Bold"/>
                <a:sym typeface="Fira Sans Bold"/>
              </a:rPr>
              <a:t>:</a:t>
            </a:r>
            <a:r>
              <a:rPr lang="en-US" sz="2900" dirty="0">
                <a:solidFill>
                  <a:srgbClr val="000000"/>
                </a:solidFill>
                <a:latin typeface="Fira Sans"/>
                <a:ea typeface="Fira Sans"/>
                <a:cs typeface="Fira Sans"/>
                <a:sym typeface="Fira Sans"/>
              </a:rPr>
              <a:t> </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Challenge:</a:t>
            </a:r>
            <a:r>
              <a:rPr lang="en-US" sz="2600" dirty="0">
                <a:solidFill>
                  <a:srgbClr val="000000"/>
                </a:solidFill>
                <a:latin typeface="Fira Sans"/>
                <a:ea typeface="Fira Sans"/>
                <a:cs typeface="Fira Sans"/>
                <a:sym typeface="Fira Sans"/>
              </a:rPr>
              <a:t> Securing remote access for employees.</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Solution:</a:t>
            </a:r>
            <a:r>
              <a:rPr lang="en-US" sz="2600" dirty="0">
                <a:solidFill>
                  <a:srgbClr val="000000"/>
                </a:solidFill>
                <a:latin typeface="Fira Sans"/>
                <a:ea typeface="Fira Sans"/>
                <a:cs typeface="Fira Sans"/>
                <a:sym typeface="Fira Sans"/>
              </a:rPr>
              <a:t> Implement OpenVPN to encrypt employee connections and ensure secure remote access.</a:t>
            </a:r>
          </a:p>
          <a:p>
            <a:pPr algn="l">
              <a:lnSpc>
                <a:spcPts val="4060"/>
              </a:lnSpc>
            </a:pPr>
            <a:r>
              <a:rPr lang="en-US" sz="2900" b="1" dirty="0">
                <a:solidFill>
                  <a:srgbClr val="000000"/>
                </a:solidFill>
                <a:latin typeface="Fira Sans Bold"/>
                <a:ea typeface="Fira Sans Bold"/>
                <a:cs typeface="Fira Sans Bold"/>
                <a:sym typeface="Fira Sans Bold"/>
              </a:rPr>
              <a:t>Automation:</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Challenge</a:t>
            </a:r>
            <a:r>
              <a:rPr lang="en-US" sz="2600" dirty="0">
                <a:solidFill>
                  <a:srgbClr val="000000"/>
                </a:solidFill>
                <a:latin typeface="Fira Sans"/>
                <a:ea typeface="Fira Sans"/>
                <a:cs typeface="Fira Sans"/>
                <a:sym typeface="Fira Sans"/>
              </a:rPr>
              <a:t>: Manual processes are time-consuming and prone to errors.</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Solution:</a:t>
            </a:r>
            <a:r>
              <a:rPr lang="en-US" sz="2600" dirty="0">
                <a:solidFill>
                  <a:srgbClr val="000000"/>
                </a:solidFill>
                <a:latin typeface="Fira Sans"/>
                <a:ea typeface="Fira Sans"/>
                <a:cs typeface="Fira Sans"/>
                <a:sym typeface="Fira Sans"/>
              </a:rPr>
              <a:t> Use PowerShell (Windows) and Bash (Linux) to automate routine tasks, such as updates, backups, and system maintenance.</a:t>
            </a:r>
          </a:p>
          <a:p>
            <a:pPr algn="l">
              <a:lnSpc>
                <a:spcPts val="4060"/>
              </a:lnSpc>
            </a:pPr>
            <a:r>
              <a:rPr lang="en-US" sz="2900" b="1" dirty="0">
                <a:solidFill>
                  <a:srgbClr val="000000"/>
                </a:solidFill>
                <a:latin typeface="Fira Sans Bold"/>
                <a:ea typeface="Fira Sans Bold"/>
                <a:cs typeface="Fira Sans Bold"/>
                <a:sym typeface="Fira Sans Bold"/>
              </a:rPr>
              <a:t>Backup and Disaster Recovery:</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Challenge: </a:t>
            </a:r>
            <a:r>
              <a:rPr lang="en-US" sz="2600" dirty="0">
                <a:solidFill>
                  <a:srgbClr val="000000"/>
                </a:solidFill>
                <a:latin typeface="Fira Sans"/>
                <a:ea typeface="Fira Sans"/>
                <a:cs typeface="Fira Sans"/>
                <a:sym typeface="Fira Sans"/>
              </a:rPr>
              <a:t>Ensuring data protection and continuity in case of failure or attack.</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Solution:</a:t>
            </a:r>
            <a:r>
              <a:rPr lang="en-US" sz="2600" dirty="0">
                <a:solidFill>
                  <a:srgbClr val="000000"/>
                </a:solidFill>
                <a:latin typeface="Fira Sans"/>
                <a:ea typeface="Fira Sans"/>
                <a:cs typeface="Fira Sans"/>
                <a:sym typeface="Fira Sans"/>
              </a:rPr>
              <a:t> Regular backups to AWS S3, and a comprehensive disaster recovery plan, ensuring data integrity and rapid recovery.</a:t>
            </a:r>
          </a:p>
          <a:p>
            <a:pPr algn="l">
              <a:lnSpc>
                <a:spcPts val="4060"/>
              </a:lnSpc>
            </a:pPr>
            <a:r>
              <a:rPr lang="en-US" sz="2900" b="1" dirty="0">
                <a:solidFill>
                  <a:srgbClr val="000000"/>
                </a:solidFill>
                <a:latin typeface="Fira Sans Bold"/>
                <a:ea typeface="Fira Sans Bold"/>
                <a:cs typeface="Fira Sans Bold"/>
                <a:sym typeface="Fira Sans Bold"/>
              </a:rPr>
              <a:t>Security Measures:</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Challenge:</a:t>
            </a:r>
            <a:r>
              <a:rPr lang="en-US" sz="2600" dirty="0">
                <a:solidFill>
                  <a:srgbClr val="000000"/>
                </a:solidFill>
                <a:latin typeface="Fira Sans"/>
                <a:ea typeface="Fira Sans"/>
                <a:cs typeface="Fira Sans"/>
                <a:sym typeface="Fira Sans"/>
              </a:rPr>
              <a:t> Protecting against cyber threats.</a:t>
            </a:r>
          </a:p>
          <a:p>
            <a:pPr marL="561353" lvl="1" indent="-280677" algn="l">
              <a:lnSpc>
                <a:spcPts val="3640"/>
              </a:lnSpc>
              <a:buFont typeface="Arial"/>
              <a:buChar char="•"/>
            </a:pPr>
            <a:r>
              <a:rPr lang="en-US" sz="2600" b="1" dirty="0">
                <a:solidFill>
                  <a:srgbClr val="000000"/>
                </a:solidFill>
                <a:latin typeface="Fira Sans Bold"/>
                <a:ea typeface="Fira Sans Bold"/>
                <a:cs typeface="Fira Sans Bold"/>
                <a:sym typeface="Fira Sans Bold"/>
              </a:rPr>
              <a:t>Solution:</a:t>
            </a:r>
            <a:r>
              <a:rPr lang="en-US" sz="2600" dirty="0">
                <a:solidFill>
                  <a:srgbClr val="000000"/>
                </a:solidFill>
                <a:latin typeface="Fira Sans"/>
                <a:ea typeface="Fira Sans"/>
                <a:cs typeface="Fira Sans"/>
                <a:sym typeface="Fira Sans"/>
              </a:rPr>
              <a:t> Implement data encryption, configure firewalls, and conduct regular security audits to prevent security breaches.</a:t>
            </a:r>
          </a:p>
        </p:txBody>
      </p:sp>
      <p:grpSp>
        <p:nvGrpSpPr>
          <p:cNvPr id="12" name="Group 12"/>
          <p:cNvGrpSpPr/>
          <p:nvPr/>
        </p:nvGrpSpPr>
        <p:grpSpPr>
          <a:xfrm>
            <a:off x="867364" y="8594270"/>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2"/>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304764" y="938613"/>
            <a:ext cx="5512745" cy="3095625"/>
          </a:xfrm>
          <a:prstGeom prst="rect">
            <a:avLst/>
          </a:prstGeom>
        </p:spPr>
        <p:txBody>
          <a:bodyPr lIns="0" tIns="0" rIns="0" bIns="0" rtlCol="0" anchor="t">
            <a:spAutoFit/>
          </a:bodyPr>
          <a:lstStyle/>
          <a:p>
            <a:pPr algn="l">
              <a:lnSpc>
                <a:spcPts val="6120"/>
              </a:lnSpc>
              <a:spcBef>
                <a:spcPct val="0"/>
              </a:spcBef>
            </a:pPr>
            <a:r>
              <a:rPr lang="en-US" sz="5100" b="1" spc="-51">
                <a:solidFill>
                  <a:srgbClr val="000000"/>
                </a:solidFill>
                <a:latin typeface="Fira Sans Medium"/>
                <a:ea typeface="Fira Sans Medium"/>
                <a:cs typeface="Fira Sans Medium"/>
                <a:sym typeface="Fira Sans Medium"/>
              </a:rPr>
              <a:t>Key Technical Challenges and Proposed Solutions</a:t>
            </a:r>
          </a:p>
        </p:txBody>
      </p:sp>
      <p:grpSp>
        <p:nvGrpSpPr>
          <p:cNvPr id="3" name="Group 3"/>
          <p:cNvGrpSpPr/>
          <p:nvPr/>
        </p:nvGrpSpPr>
        <p:grpSpPr>
          <a:xfrm rot="-10800000">
            <a:off x="-1306086" y="4784384"/>
            <a:ext cx="4711604" cy="4317433"/>
            <a:chOff x="0" y="0"/>
            <a:chExt cx="3420797" cy="3134614"/>
          </a:xfrm>
        </p:grpSpPr>
        <p:sp>
          <p:nvSpPr>
            <p:cNvPr id="4" name="Freeform 4"/>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4651"/>
            </a:solidFill>
          </p:spPr>
          <p:txBody>
            <a:bodyPr/>
            <a:lstStyle/>
            <a:p>
              <a:endParaRPr lang="ar-EG"/>
            </a:p>
          </p:txBody>
        </p:sp>
      </p:grpSp>
      <p:grpSp>
        <p:nvGrpSpPr>
          <p:cNvPr id="5" name="Group 5"/>
          <p:cNvGrpSpPr/>
          <p:nvPr/>
        </p:nvGrpSpPr>
        <p:grpSpPr>
          <a:xfrm rot="-10800000">
            <a:off x="2821240" y="7468788"/>
            <a:ext cx="3289131" cy="3013963"/>
            <a:chOff x="0" y="0"/>
            <a:chExt cx="3420797" cy="3134614"/>
          </a:xfrm>
        </p:grpSpPr>
        <p:sp>
          <p:nvSpPr>
            <p:cNvPr id="6" name="Freeform 6"/>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A4E473"/>
            </a:solidFill>
          </p:spPr>
          <p:txBody>
            <a:bodyPr/>
            <a:lstStyle/>
            <a:p>
              <a:endParaRPr lang="ar-EG"/>
            </a:p>
          </p:txBody>
        </p:sp>
      </p:grpSp>
      <p:grpSp>
        <p:nvGrpSpPr>
          <p:cNvPr id="7" name="Group 7"/>
          <p:cNvGrpSpPr/>
          <p:nvPr/>
        </p:nvGrpSpPr>
        <p:grpSpPr>
          <a:xfrm rot="-10800000">
            <a:off x="2555627" y="4005595"/>
            <a:ext cx="1699780" cy="1557577"/>
            <a:chOff x="0" y="0"/>
            <a:chExt cx="3420797" cy="3134614"/>
          </a:xfrm>
        </p:grpSpPr>
        <p:sp>
          <p:nvSpPr>
            <p:cNvPr id="8" name="Freeform 8"/>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grpSp>
        <p:nvGrpSpPr>
          <p:cNvPr id="9" name="Group 9"/>
          <p:cNvGrpSpPr/>
          <p:nvPr/>
        </p:nvGrpSpPr>
        <p:grpSpPr>
          <a:xfrm rot="-10800000">
            <a:off x="212705" y="7795449"/>
            <a:ext cx="3192812" cy="2925703"/>
            <a:chOff x="0" y="0"/>
            <a:chExt cx="3420797" cy="3134614"/>
          </a:xfrm>
        </p:grpSpPr>
        <p:sp>
          <p:nvSpPr>
            <p:cNvPr id="10" name="Freeform 10"/>
            <p:cNvSpPr/>
            <p:nvPr/>
          </p:nvSpPr>
          <p:spPr>
            <a:xfrm>
              <a:off x="0" y="0"/>
              <a:ext cx="3420797" cy="3134614"/>
            </a:xfrm>
            <a:custGeom>
              <a:avLst/>
              <a:gdLst/>
              <a:ahLst/>
              <a:cxnLst/>
              <a:rect l="l" t="t" r="r" b="b"/>
              <a:pathLst>
                <a:path w="3420797" h="3134614">
                  <a:moveTo>
                    <a:pt x="3420797" y="1567307"/>
                  </a:moveTo>
                  <a:lnTo>
                    <a:pt x="2515922" y="3134614"/>
                  </a:lnTo>
                  <a:lnTo>
                    <a:pt x="904875" y="3134614"/>
                  </a:lnTo>
                  <a:lnTo>
                    <a:pt x="0" y="1567307"/>
                  </a:lnTo>
                  <a:lnTo>
                    <a:pt x="904875" y="0"/>
                  </a:lnTo>
                  <a:lnTo>
                    <a:pt x="2515795" y="0"/>
                  </a:lnTo>
                  <a:lnTo>
                    <a:pt x="3420797" y="1567307"/>
                  </a:lnTo>
                  <a:close/>
                </a:path>
              </a:pathLst>
            </a:custGeom>
            <a:solidFill>
              <a:srgbClr val="00A181"/>
            </a:solidFill>
          </p:spPr>
          <p:txBody>
            <a:bodyPr/>
            <a:lstStyle/>
            <a:p>
              <a:endParaRPr lang="ar-EG"/>
            </a:p>
          </p:txBody>
        </p:sp>
      </p:grpSp>
      <p:sp>
        <p:nvSpPr>
          <p:cNvPr id="11" name="TextBox 11"/>
          <p:cNvSpPr txBox="1"/>
          <p:nvPr/>
        </p:nvSpPr>
        <p:spPr>
          <a:xfrm>
            <a:off x="6286719" y="1572554"/>
            <a:ext cx="11148929" cy="6356984"/>
          </a:xfrm>
          <a:prstGeom prst="rect">
            <a:avLst/>
          </a:prstGeom>
        </p:spPr>
        <p:txBody>
          <a:bodyPr lIns="0" tIns="0" rIns="0" bIns="0" rtlCol="0" anchor="t">
            <a:spAutoFit/>
          </a:bodyPr>
          <a:lstStyle/>
          <a:p>
            <a:pPr algn="l">
              <a:lnSpc>
                <a:spcPts val="4200"/>
              </a:lnSpc>
            </a:pPr>
            <a:r>
              <a:rPr lang="en-US" sz="3000" b="1">
                <a:solidFill>
                  <a:srgbClr val="000000"/>
                </a:solidFill>
                <a:latin typeface="Fira Sans Bold"/>
                <a:ea typeface="Fira Sans Bold"/>
                <a:cs typeface="Fira Sans Bold"/>
                <a:sym typeface="Fira Sans Bold"/>
              </a:rPr>
              <a:t>Performance Monitoring and Optimization:</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Ensuring optimal system performance.</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AWS CloudWatch to monitor system performance, optimize resource allocation, and ensure operational efficiency.</a:t>
            </a:r>
          </a:p>
          <a:p>
            <a:pPr algn="l">
              <a:lnSpc>
                <a:spcPts val="4200"/>
              </a:lnSpc>
            </a:pPr>
            <a:r>
              <a:rPr lang="en-US" sz="3000" b="1">
                <a:solidFill>
                  <a:srgbClr val="000000"/>
                </a:solidFill>
                <a:latin typeface="Fira Sans Bold"/>
                <a:ea typeface="Fira Sans Bold"/>
                <a:cs typeface="Fira Sans Bold"/>
                <a:sym typeface="Fira Sans Bold"/>
              </a:rPr>
              <a:t>Testing and Monitoring:</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Detecting issues early and ensuring system reliability.</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Use monitoring tools like Nagios or AWS CloudWatch to identify issues and maintain high availability.</a:t>
            </a:r>
          </a:p>
          <a:p>
            <a:pPr algn="l">
              <a:lnSpc>
                <a:spcPts val="4200"/>
              </a:lnSpc>
            </a:pPr>
            <a:r>
              <a:rPr lang="en-US" sz="3000" b="1">
                <a:solidFill>
                  <a:srgbClr val="000000"/>
                </a:solidFill>
                <a:latin typeface="Fira Sans Bold"/>
                <a:ea typeface="Fira Sans Bold"/>
                <a:cs typeface="Fira Sans Bold"/>
                <a:sym typeface="Fira Sans Bold"/>
              </a:rPr>
              <a:t>Cost Management and Optimization:</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Challenge: </a:t>
            </a:r>
            <a:r>
              <a:rPr lang="en-US" sz="2700">
                <a:solidFill>
                  <a:srgbClr val="000000"/>
                </a:solidFill>
                <a:latin typeface="Fira Sans"/>
                <a:ea typeface="Fira Sans"/>
                <a:cs typeface="Fira Sans"/>
                <a:sym typeface="Fira Sans"/>
              </a:rPr>
              <a:t>Managing IT expenses while ensuring optimal resource utilization.</a:t>
            </a:r>
          </a:p>
          <a:p>
            <a:pPr marL="582943" lvl="1" indent="-291471" algn="l">
              <a:lnSpc>
                <a:spcPts val="3780"/>
              </a:lnSpc>
              <a:buFont typeface="Arial"/>
              <a:buChar char="•"/>
            </a:pPr>
            <a:r>
              <a:rPr lang="en-US" sz="2700" b="1">
                <a:solidFill>
                  <a:srgbClr val="000000"/>
                </a:solidFill>
                <a:latin typeface="Fira Sans Bold"/>
                <a:ea typeface="Fira Sans Bold"/>
                <a:cs typeface="Fira Sans Bold"/>
                <a:sym typeface="Fira Sans Bold"/>
              </a:rPr>
              <a:t>Solution: </a:t>
            </a:r>
            <a:r>
              <a:rPr lang="en-US" sz="2700">
                <a:solidFill>
                  <a:srgbClr val="000000"/>
                </a:solidFill>
                <a:latin typeface="Fira Sans"/>
                <a:ea typeface="Fira Sans"/>
                <a:cs typeface="Fira Sans"/>
                <a:sym typeface="Fira Sans"/>
              </a:rPr>
              <a:t>Conduct cost assessments regularly and implement cost-saving strategies like AWS Reserved Instances.</a:t>
            </a:r>
          </a:p>
        </p:txBody>
      </p:sp>
      <p:grpSp>
        <p:nvGrpSpPr>
          <p:cNvPr id="12" name="Group 12"/>
          <p:cNvGrpSpPr/>
          <p:nvPr/>
        </p:nvGrpSpPr>
        <p:grpSpPr>
          <a:xfrm>
            <a:off x="867364" y="8594270"/>
            <a:ext cx="4387545" cy="1015092"/>
            <a:chOff x="0" y="0"/>
            <a:chExt cx="5850060" cy="1353456"/>
          </a:xfrm>
        </p:grpSpPr>
        <p:sp>
          <p:nvSpPr>
            <p:cNvPr id="13" name="Freeform 13"/>
            <p:cNvSpPr/>
            <p:nvPr/>
          </p:nvSpPr>
          <p:spPr>
            <a:xfrm>
              <a:off x="0" y="0"/>
              <a:ext cx="1359498" cy="1353456"/>
            </a:xfrm>
            <a:custGeom>
              <a:avLst/>
              <a:gdLst/>
              <a:ahLst/>
              <a:cxnLst/>
              <a:rect l="l" t="t" r="r" b="b"/>
              <a:pathLst>
                <a:path w="1359498" h="1353456">
                  <a:moveTo>
                    <a:pt x="0" y="0"/>
                  </a:moveTo>
                  <a:lnTo>
                    <a:pt x="1359498" y="0"/>
                  </a:lnTo>
                  <a:lnTo>
                    <a:pt x="1359498" y="1353456"/>
                  </a:lnTo>
                  <a:lnTo>
                    <a:pt x="0" y="1353456"/>
                  </a:lnTo>
                  <a:lnTo>
                    <a:pt x="0" y="0"/>
                  </a:lnTo>
                  <a:close/>
                </a:path>
              </a:pathLst>
            </a:custGeom>
            <a:blipFill>
              <a:blip r:embed="rId2"/>
              <a:stretch>
                <a:fillRect/>
              </a:stretch>
            </a:blipFill>
          </p:spPr>
          <p:txBody>
            <a:bodyPr/>
            <a:lstStyle/>
            <a:p>
              <a:endParaRPr lang="ar-EG"/>
            </a:p>
          </p:txBody>
        </p:sp>
        <p:sp>
          <p:nvSpPr>
            <p:cNvPr id="14" name="TextBox 14"/>
            <p:cNvSpPr txBox="1"/>
            <p:nvPr/>
          </p:nvSpPr>
          <p:spPr>
            <a:xfrm>
              <a:off x="1526891" y="470565"/>
              <a:ext cx="4323169" cy="374226"/>
            </a:xfrm>
            <a:prstGeom prst="rect">
              <a:avLst/>
            </a:prstGeom>
          </p:spPr>
          <p:txBody>
            <a:bodyPr lIns="0" tIns="0" rIns="0" bIns="0" rtlCol="0" anchor="t">
              <a:spAutoFit/>
            </a:bodyPr>
            <a:lstStyle/>
            <a:p>
              <a:pPr algn="l">
                <a:lnSpc>
                  <a:spcPts val="2380"/>
                </a:lnSpc>
                <a:spcBef>
                  <a:spcPct val="0"/>
                </a:spcBef>
              </a:pPr>
              <a:r>
                <a:rPr lang="en-US" sz="1700" b="1">
                  <a:solidFill>
                    <a:srgbClr val="000000"/>
                  </a:solidFill>
                  <a:latin typeface="Fira Sans Medium"/>
                  <a:ea typeface="Fira Sans Medium"/>
                  <a:cs typeface="Fira Sans Medium"/>
                  <a:sym typeface="Fira Sans Medium"/>
                </a:rPr>
                <a:t>Digital Egypt Pioneers Initiative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1942</Words>
  <Application>Microsoft Office PowerPoint</Application>
  <PresentationFormat>Custom</PresentationFormat>
  <Paragraphs>292</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Be Vietnam</vt:lpstr>
      <vt:lpstr>Droid Arabic Naskh Bold</vt:lpstr>
      <vt:lpstr>Be Vietnam Ultra-Bold</vt:lpstr>
      <vt:lpstr>STKaiti</vt:lpstr>
      <vt:lpstr>Clear Sans Medium</vt:lpstr>
      <vt:lpstr>Arial</vt:lpstr>
      <vt:lpstr>Fira Sans Bold</vt:lpstr>
      <vt:lpstr>Antonio Ultra-Bold Italics</vt:lpstr>
      <vt:lpstr>Fira Sans</vt:lpstr>
      <vt:lpstr>Hammersmith One</vt:lpstr>
      <vt:lpstr>Fira Sans Light</vt:lpstr>
      <vt:lpstr>Calibri</vt:lpstr>
      <vt:lpstr>Fira Sans Medium</vt:lpstr>
      <vt:lpstr>Clear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TechWave Project</dc:title>
  <cp:lastModifiedBy>أمنية محمد منصور منصور</cp:lastModifiedBy>
  <cp:revision>4</cp:revision>
  <dcterms:created xsi:type="dcterms:W3CDTF">2006-08-16T00:00:00Z</dcterms:created>
  <dcterms:modified xsi:type="dcterms:W3CDTF">2024-11-25T16:41:25Z</dcterms:modified>
  <dc:identifier>DAGRTNefwwc</dc:identifier>
</cp:coreProperties>
</file>