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57" r:id="rId11"/>
    <p:sldId id="258" r:id="rId12"/>
    <p:sldId id="269" r:id="rId13"/>
    <p:sldId id="270" r:id="rId14"/>
    <p:sldId id="266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6748-6884-CBDF-6AFB-2448D6635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B9965-D765-FD77-F1D7-E21B3C908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8314-8161-8BEF-2BB0-C230AACC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9E0B-F341-057D-7445-69984193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37A90-3310-D3E0-14AE-5DBE53BA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3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E657-29A3-B16C-BF84-C8981B14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ECFEA-F7D1-34B3-BFF0-088E0CD46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AF744-9A26-5FD6-3CCB-2A8FDFDE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C8C2C-352A-268E-DA99-CFF3050F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C31D-5B9D-4893-476E-F54CD9B2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58847-A6ED-B3D3-A818-2FE05C27B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56FDE-2808-83C0-C980-1563905D5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C355F-3361-BB1F-9BAB-E27FD21D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7EB4-ED34-1B1A-5457-E9B8598B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F446E-7C04-DCD2-AE73-5978C2CC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7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8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AF50-5607-F5E0-53F7-0429E0B5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0287C-D33C-8DA0-69C3-7EDAD11D6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D6FFC-06D8-A958-E163-D5F03F80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065A-CB2C-AC5C-2968-F943E408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78127-4FF4-2FD2-3709-8C21F71D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B4A3-65C2-E3D5-48CC-CC813538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4C69E-952B-F9DC-1FF1-867CD0E10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34479-3AF0-448B-D03F-C209072B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7D71-7D7E-6CAC-E3FB-6BE5CD61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1053-46AC-99E5-CEF0-44CA0029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5270-B313-077E-4246-019C25AB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EFE1-7B44-00B4-3405-BF0BDA7C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B71CD-5B2D-AEFA-2848-2DE07DE9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B6D0A-2779-1ECD-70B9-09205211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2FA07-C18F-58EC-783C-4543C978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D2C13-B5C3-EC11-C7F2-D5BE1E54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9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9C40-DD18-6004-362C-9F3299FF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C1B4-B355-AB26-F7A3-CD7F1C0DE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3A0F5-1A46-4D80-EA03-BBF21DFE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AADF7-4E27-A67D-B4E0-C30FE8E9C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77311-DE3B-4258-B102-6043AB255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DFB9A-4950-8280-7775-B9712E5E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2E91D-F812-4E49-94B6-137DCEDB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CBEAC-A2A3-D293-EB28-421FB297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5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92F-B91D-B2DD-F2CB-26C4DF3D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C49E6-A3AB-DAF0-7843-7504BA6B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E42A0-BCAE-9F96-A820-AAABE46B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7AEBB-A40A-5E53-8F0F-0EF4EA8C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1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C0754-804F-B280-7F2B-F146AC0B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96FDC-7B8E-0CA4-32D8-D71255D8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B2081-C62A-7D0A-6FF9-5D9C5C40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5F7A-CDB2-441B-FD1F-25ED2FB0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170A-1BC6-0160-FD39-DA35873B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4F496-F182-1634-FD44-D48094CB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EA938-A9BA-3BEC-3D50-524DD53D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7776-C871-B8E2-892B-225A111D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DE58-78EF-975B-A9AB-54396642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9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985D-3084-9331-5330-FBA14105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84CD9-6481-2094-5FB1-66A837085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26E51-9F43-C722-7378-77D0B4952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14349-9F9A-CE24-3E07-0711E46F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82B-B570-43AE-B968-46BE5E2EA14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EF2CC-9FDD-4714-551B-36A1387F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BD02B-9240-B4BD-F5B8-48B6CB7C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9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B1A97-C5CD-9F7F-A21A-53A8B887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82D76-ACC5-A99C-76ED-B336B5DC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B5011-9C39-E9A1-2654-7AF98AA62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FE82B-B570-43AE-B968-46BE5E2EA14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F62C-991B-6E3E-0A33-45FFA2555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2035B-D8F0-CF54-3884-A131FB8D1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CC8D-A093-4AB1-8201-B76AC768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8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5A47-FAC8-7086-6B9A-A064E700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Verification of ALU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A4A83-DEB7-3AC7-5E84-43D408C3909B}"/>
              </a:ext>
            </a:extLst>
          </p:cNvPr>
          <p:cNvSpPr txBox="1"/>
          <p:nvPr/>
        </p:nvSpPr>
        <p:spPr>
          <a:xfrm>
            <a:off x="1229946" y="4969302"/>
            <a:ext cx="4626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Team5:</a:t>
            </a:r>
          </a:p>
          <a:p>
            <a:r>
              <a:rPr lang="en-US" dirty="0"/>
              <a:t>Omnia Mohamed </a:t>
            </a:r>
          </a:p>
          <a:p>
            <a:r>
              <a:rPr lang="en-US" dirty="0"/>
              <a:t>Ahmed Osama</a:t>
            </a:r>
          </a:p>
          <a:p>
            <a:r>
              <a:rPr lang="en-US" dirty="0"/>
              <a:t>Mahmoud Mohamed</a:t>
            </a:r>
          </a:p>
          <a:p>
            <a:r>
              <a:rPr lang="en-US" dirty="0"/>
              <a:t>Youssef Khaled</a:t>
            </a:r>
          </a:p>
        </p:txBody>
      </p:sp>
    </p:spTree>
    <p:extLst>
      <p:ext uri="{BB962C8B-B14F-4D97-AF65-F5344CB8AC3E}">
        <p14:creationId xmlns:p14="http://schemas.microsoft.com/office/powerpoint/2010/main" val="44047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5A47-FAC8-7086-6B9A-A064E700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flowchart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6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CCC0178C-69BF-6C16-0539-57F8DB0343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5"/>
          <a:stretch/>
        </p:blipFill>
        <p:spPr>
          <a:xfrm>
            <a:off x="2918476" y="492369"/>
            <a:ext cx="5828570" cy="561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5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5A47-FAC8-7086-6B9A-A064E700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Verification Environment classes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5A47-FAC8-7086-6B9A-A064E700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 Results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8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544083-4315-A07C-F194-9C08C5FE2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573"/>
            <a:ext cx="12192000" cy="48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66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80FB58A-6584-227B-8CC8-EBC00FCB8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" y="986589"/>
            <a:ext cx="12192000" cy="40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7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ext on a white background&#10;&#10;Description automatically generated">
            <a:extLst>
              <a:ext uri="{FF2B5EF4-FFF2-40B4-BE49-F238E27FC236}">
                <a16:creationId xmlns:a16="http://schemas.microsoft.com/office/drawing/2014/main" id="{E9E82DAD-8C31-9798-4D5A-65DAC7DA9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5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B4E4B204-B479-20AA-E454-EB3861A93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12" y="643466"/>
            <a:ext cx="103647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6E2DCAD-1951-2EDD-DCF2-4EAD9FF9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61618"/>
            <a:ext cx="10905066" cy="43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0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592392D-F8E5-27A7-B2C1-8DE309DE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417829"/>
            <a:ext cx="9314172" cy="127294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3E884DE-9484-2520-4196-206AF41E0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0" y="5257392"/>
            <a:ext cx="9314172" cy="1272948"/>
          </a:xfrm>
          <a:prstGeom prst="rect">
            <a:avLst/>
          </a:prstGeom>
        </p:spPr>
      </p:pic>
      <p:pic>
        <p:nvPicPr>
          <p:cNvPr id="7" name="Picture 6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CA0B02BC-B9B5-3727-14B9-0D7A351CC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72" y="2080664"/>
            <a:ext cx="8937548" cy="30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6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554892" y="520608"/>
            <a:ext cx="12192000" cy="775778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ALU Project Workflow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97" name="AutoShape 12">
            <a:extLst>
              <a:ext uri="{FF2B5EF4-FFF2-40B4-BE49-F238E27FC236}">
                <a16:creationId xmlns:a16="http://schemas.microsoft.com/office/drawing/2014/main" id="{53CDD6DA-67A1-4B38-90BF-2FF8458D0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2552700"/>
            <a:ext cx="10506075" cy="2727292"/>
          </a:xfrm>
          <a:prstGeom prst="rightArrow">
            <a:avLst>
              <a:gd name="adj1" fmla="val 64144"/>
              <a:gd name="adj2" fmla="val 58161"/>
            </a:avLst>
          </a:prstGeom>
          <a:solidFill>
            <a:schemeClr val="accent5">
              <a:lumMod val="20000"/>
              <a:lumOff val="8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98" name="Rounded Rectangle 2">
            <a:extLst>
              <a:ext uri="{FF2B5EF4-FFF2-40B4-BE49-F238E27FC236}">
                <a16:creationId xmlns:a16="http://schemas.microsoft.com/office/drawing/2014/main" id="{C811AD05-6790-41CD-BAA9-5CED20D22DEC}"/>
              </a:ext>
            </a:extLst>
          </p:cNvPr>
          <p:cNvSpPr/>
          <p:nvPr/>
        </p:nvSpPr>
        <p:spPr>
          <a:xfrm>
            <a:off x="2931651" y="3417600"/>
            <a:ext cx="1546564" cy="979221"/>
          </a:xfrm>
          <a:prstGeom prst="chevron">
            <a:avLst>
              <a:gd name="adj" fmla="val 25577"/>
            </a:avLst>
          </a:prstGeom>
          <a:solidFill>
            <a:schemeClr val="accent2">
              <a:lumMod val="20000"/>
              <a:lumOff val="8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99" name="Rounded Rectangle 3">
            <a:extLst>
              <a:ext uri="{FF2B5EF4-FFF2-40B4-BE49-F238E27FC236}">
                <a16:creationId xmlns:a16="http://schemas.microsoft.com/office/drawing/2014/main" id="{33C86EDA-AD92-45F3-9229-887A04F16668}"/>
              </a:ext>
            </a:extLst>
          </p:cNvPr>
          <p:cNvSpPr/>
          <p:nvPr/>
        </p:nvSpPr>
        <p:spPr>
          <a:xfrm>
            <a:off x="4543384" y="3429000"/>
            <a:ext cx="1375530" cy="967822"/>
          </a:xfrm>
          <a:prstGeom prst="chevron">
            <a:avLst>
              <a:gd name="adj" fmla="val 27152"/>
            </a:avLst>
          </a:prstGeom>
          <a:solidFill>
            <a:schemeClr val="accent3">
              <a:lumMod val="20000"/>
              <a:lumOff val="80000"/>
            </a:schemeClr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00" name="Rounded Rectangle 4">
            <a:extLst>
              <a:ext uri="{FF2B5EF4-FFF2-40B4-BE49-F238E27FC236}">
                <a16:creationId xmlns:a16="http://schemas.microsoft.com/office/drawing/2014/main" id="{1C7B2CCF-BE66-439D-89A8-17A124FA09BF}"/>
              </a:ext>
            </a:extLst>
          </p:cNvPr>
          <p:cNvSpPr/>
          <p:nvPr/>
        </p:nvSpPr>
        <p:spPr>
          <a:xfrm>
            <a:off x="5965636" y="3417599"/>
            <a:ext cx="1748151" cy="979221"/>
          </a:xfrm>
          <a:prstGeom prst="chevron">
            <a:avLst>
              <a:gd name="adj" fmla="val 27152"/>
            </a:avLst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01" name="Rounded Rectangle 5">
            <a:extLst>
              <a:ext uri="{FF2B5EF4-FFF2-40B4-BE49-F238E27FC236}">
                <a16:creationId xmlns:a16="http://schemas.microsoft.com/office/drawing/2014/main" id="{85707907-1949-4A70-8864-7BBF359861BB}"/>
              </a:ext>
            </a:extLst>
          </p:cNvPr>
          <p:cNvSpPr/>
          <p:nvPr/>
        </p:nvSpPr>
        <p:spPr>
          <a:xfrm>
            <a:off x="1069594" y="3417600"/>
            <a:ext cx="1618898" cy="979221"/>
          </a:xfrm>
          <a:prstGeom prst="chevron">
            <a:avLst>
              <a:gd name="adj" fmla="val 27152"/>
            </a:avLst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602" name="Group 7">
            <a:extLst>
              <a:ext uri="{FF2B5EF4-FFF2-40B4-BE49-F238E27FC236}">
                <a16:creationId xmlns:a16="http://schemas.microsoft.com/office/drawing/2014/main" id="{3C333EDF-D214-4E42-806F-B2DB5B8CE4D8}"/>
              </a:ext>
            </a:extLst>
          </p:cNvPr>
          <p:cNvGrpSpPr/>
          <p:nvPr/>
        </p:nvGrpSpPr>
        <p:grpSpPr>
          <a:xfrm>
            <a:off x="1329491" y="3495841"/>
            <a:ext cx="1279840" cy="822737"/>
            <a:chOff x="3233964" y="1954419"/>
            <a:chExt cx="1400519" cy="822737"/>
          </a:xfrm>
        </p:grpSpPr>
        <p:sp>
          <p:nvSpPr>
            <p:cNvPr id="2603" name="TextBox 2602">
              <a:extLst>
                <a:ext uri="{FF2B5EF4-FFF2-40B4-BE49-F238E27FC236}">
                  <a16:creationId xmlns:a16="http://schemas.microsoft.com/office/drawing/2014/main" id="{D1BDA95F-7EE9-4070-9972-A1A3D67B52EB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PHASE1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04" name="TextBox 2603">
              <a:extLst>
                <a:ext uri="{FF2B5EF4-FFF2-40B4-BE49-F238E27FC236}">
                  <a16:creationId xmlns:a16="http://schemas.microsoft.com/office/drawing/2014/main" id="{AFF7443A-E2D0-432E-A6F5-ACE8643B68EC}"/>
                </a:ext>
              </a:extLst>
            </p:cNvPr>
            <p:cNvSpPr txBox="1"/>
            <p:nvPr/>
          </p:nvSpPr>
          <p:spPr>
            <a:xfrm>
              <a:off x="3233964" y="2130825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Understanding the design specs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05" name="Group 10">
            <a:extLst>
              <a:ext uri="{FF2B5EF4-FFF2-40B4-BE49-F238E27FC236}">
                <a16:creationId xmlns:a16="http://schemas.microsoft.com/office/drawing/2014/main" id="{E03CAC9A-CD78-4EFC-B9C4-C3531E40CF86}"/>
              </a:ext>
            </a:extLst>
          </p:cNvPr>
          <p:cNvGrpSpPr/>
          <p:nvPr/>
        </p:nvGrpSpPr>
        <p:grpSpPr>
          <a:xfrm>
            <a:off x="3087855" y="3526023"/>
            <a:ext cx="1279840" cy="730405"/>
            <a:chOff x="3233964" y="1954419"/>
            <a:chExt cx="1400519" cy="730405"/>
          </a:xfrm>
        </p:grpSpPr>
        <p:sp>
          <p:nvSpPr>
            <p:cNvPr id="2606" name="TextBox 2605">
              <a:extLst>
                <a:ext uri="{FF2B5EF4-FFF2-40B4-BE49-F238E27FC236}">
                  <a16:creationId xmlns:a16="http://schemas.microsoft.com/office/drawing/2014/main" id="{E36988A5-126E-4284-8E54-0479ABA740C6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PHASE2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07" name="TextBox 2606">
              <a:extLst>
                <a:ext uri="{FF2B5EF4-FFF2-40B4-BE49-F238E27FC236}">
                  <a16:creationId xmlns:a16="http://schemas.microsoft.com/office/drawing/2014/main" id="{57778F7D-DC89-4526-86C3-1754AF97FFAF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Making the verification plan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08" name="Group 13">
            <a:extLst>
              <a:ext uri="{FF2B5EF4-FFF2-40B4-BE49-F238E27FC236}">
                <a16:creationId xmlns:a16="http://schemas.microsoft.com/office/drawing/2014/main" id="{40EBC53D-4E16-4045-ADAC-0935B82FDBC5}"/>
              </a:ext>
            </a:extLst>
          </p:cNvPr>
          <p:cNvGrpSpPr/>
          <p:nvPr/>
        </p:nvGrpSpPr>
        <p:grpSpPr>
          <a:xfrm>
            <a:off x="4598225" y="3449674"/>
            <a:ext cx="1279840" cy="915071"/>
            <a:chOff x="3233964" y="1954419"/>
            <a:chExt cx="1400519" cy="915071"/>
          </a:xfrm>
        </p:grpSpPr>
        <p:sp>
          <p:nvSpPr>
            <p:cNvPr id="2609" name="TextBox 2608">
              <a:extLst>
                <a:ext uri="{FF2B5EF4-FFF2-40B4-BE49-F238E27FC236}">
                  <a16:creationId xmlns:a16="http://schemas.microsoft.com/office/drawing/2014/main" id="{0AF77141-C11D-41CB-B846-CFD1494E5B6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PHASE3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10" name="TextBox 2609">
              <a:extLst>
                <a:ext uri="{FF2B5EF4-FFF2-40B4-BE49-F238E27FC236}">
                  <a16:creationId xmlns:a16="http://schemas.microsoft.com/office/drawing/2014/main" id="{6C3BAC85-B174-4CB3-AF9E-DF608C9FBB00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Verification environment architecting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11" name="Group 16">
            <a:extLst>
              <a:ext uri="{FF2B5EF4-FFF2-40B4-BE49-F238E27FC236}">
                <a16:creationId xmlns:a16="http://schemas.microsoft.com/office/drawing/2014/main" id="{A6DE1FAF-9F3E-46D2-891C-E49F1B2E9ED4}"/>
              </a:ext>
            </a:extLst>
          </p:cNvPr>
          <p:cNvGrpSpPr/>
          <p:nvPr/>
        </p:nvGrpSpPr>
        <p:grpSpPr>
          <a:xfrm>
            <a:off x="6130241" y="3449673"/>
            <a:ext cx="1442868" cy="829732"/>
            <a:chOff x="3365913" y="1954419"/>
            <a:chExt cx="1578919" cy="829732"/>
          </a:xfrm>
        </p:grpSpPr>
        <p:sp>
          <p:nvSpPr>
            <p:cNvPr id="2612" name="TextBox 2611">
              <a:extLst>
                <a:ext uri="{FF2B5EF4-FFF2-40B4-BE49-F238E27FC236}">
                  <a16:creationId xmlns:a16="http://schemas.microsoft.com/office/drawing/2014/main" id="{557EB0B9-A1A1-4FD6-BA4A-1DF5DB0264AA}"/>
                </a:ext>
              </a:extLst>
            </p:cNvPr>
            <p:cNvSpPr txBox="1"/>
            <p:nvPr/>
          </p:nvSpPr>
          <p:spPr>
            <a:xfrm>
              <a:off x="3365913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PHASE4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13" name="TextBox 2612">
              <a:extLst>
                <a:ext uri="{FF2B5EF4-FFF2-40B4-BE49-F238E27FC236}">
                  <a16:creationId xmlns:a16="http://schemas.microsoft.com/office/drawing/2014/main" id="{70CE58F1-082E-4E92-A7B4-6D9A9C3D59E8}"/>
                </a:ext>
              </a:extLst>
            </p:cNvPr>
            <p:cNvSpPr txBox="1"/>
            <p:nvPr/>
          </p:nvSpPr>
          <p:spPr>
            <a:xfrm>
              <a:off x="3417040" y="2137820"/>
              <a:ext cx="1527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Implementation of the verification environment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C72354C6-35F1-769F-6C5E-C6DDA3C5F60C}"/>
              </a:ext>
            </a:extLst>
          </p:cNvPr>
          <p:cNvSpPr/>
          <p:nvPr/>
        </p:nvSpPr>
        <p:spPr>
          <a:xfrm>
            <a:off x="7755359" y="3414446"/>
            <a:ext cx="1618898" cy="979221"/>
          </a:xfrm>
          <a:prstGeom prst="chevron">
            <a:avLst>
              <a:gd name="adj" fmla="val 27152"/>
            </a:avLst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B80E7B9E-29F6-8C48-C58E-38548EE43DA3}"/>
              </a:ext>
            </a:extLst>
          </p:cNvPr>
          <p:cNvGrpSpPr/>
          <p:nvPr/>
        </p:nvGrpSpPr>
        <p:grpSpPr>
          <a:xfrm>
            <a:off x="7924888" y="3526023"/>
            <a:ext cx="1301420" cy="661048"/>
            <a:chOff x="3233964" y="1954419"/>
            <a:chExt cx="1424134" cy="6610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3DD7FB-D8B0-501B-74D5-B373EDCBDB7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PHASE5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E729BE-81BD-0CA0-D9C0-C9545819AF41}"/>
                </a:ext>
              </a:extLst>
            </p:cNvPr>
            <p:cNvSpPr txBox="1"/>
            <p:nvPr/>
          </p:nvSpPr>
          <p:spPr>
            <a:xfrm>
              <a:off x="3257579" y="2153802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Simulation Results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5A47-FAC8-7086-6B9A-A064E700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Verification Plan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3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2E03394-172D-31C4-9491-D8523DF50A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7180" y="422152"/>
          <a:ext cx="8186370" cy="588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344400" imgH="9601059" progId="Excel.Sheet.12">
                  <p:embed/>
                </p:oleObj>
              </mc:Choice>
              <mc:Fallback>
                <p:oleObj name="Worksheet" r:id="rId2" imgW="12344400" imgH="9601059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2E03394-172D-31C4-9491-D8523DF50A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7180" y="422152"/>
                        <a:ext cx="8186370" cy="588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508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DC5E7C-E828-02ED-E17F-4FBA07C3F78A}"/>
              </a:ext>
            </a:extLst>
          </p:cNvPr>
          <p:cNvGraphicFramePr>
            <a:graphicFrameLocks noGrp="1"/>
          </p:cNvGraphicFramePr>
          <p:nvPr/>
        </p:nvGraphicFramePr>
        <p:xfrm>
          <a:off x="1014535" y="342900"/>
          <a:ext cx="9387742" cy="5768733"/>
        </p:xfrm>
        <a:graphic>
          <a:graphicData uri="http://schemas.openxmlformats.org/drawingml/2006/table">
            <a:tbl>
              <a:tblPr/>
              <a:tblGrid>
                <a:gridCol w="298287">
                  <a:extLst>
                    <a:ext uri="{9D8B030D-6E8A-4147-A177-3AD203B41FA5}">
                      <a16:colId xmlns:a16="http://schemas.microsoft.com/office/drawing/2014/main" val="3443324418"/>
                    </a:ext>
                  </a:extLst>
                </a:gridCol>
                <a:gridCol w="4896871">
                  <a:extLst>
                    <a:ext uri="{9D8B030D-6E8A-4147-A177-3AD203B41FA5}">
                      <a16:colId xmlns:a16="http://schemas.microsoft.com/office/drawing/2014/main" val="3076034613"/>
                    </a:ext>
                  </a:extLst>
                </a:gridCol>
                <a:gridCol w="3413725">
                  <a:extLst>
                    <a:ext uri="{9D8B030D-6E8A-4147-A177-3AD203B41FA5}">
                      <a16:colId xmlns:a16="http://schemas.microsoft.com/office/drawing/2014/main" val="1780797064"/>
                    </a:ext>
                  </a:extLst>
                </a:gridCol>
                <a:gridCol w="778859">
                  <a:extLst>
                    <a:ext uri="{9D8B030D-6E8A-4147-A177-3AD203B41FA5}">
                      <a16:colId xmlns:a16="http://schemas.microsoft.com/office/drawing/2014/main" val="2063470199"/>
                    </a:ext>
                  </a:extLst>
                </a:gridCol>
              </a:tblGrid>
              <a:tr h="16167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184" marR="4184" marT="41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requirement description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Generation Requirement Description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</a:t>
                      </a:r>
                    </a:p>
                  </a:txBody>
                  <a:tcPr marL="4184" marR="4184" marT="41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39596"/>
                  </a:ext>
                </a:extLst>
              </a:tr>
              <a:tr h="1877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DR1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clock frequency is 30 MHZ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generate clock of clock period 33.33ns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4184" marR="4184" marT="41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792367"/>
                  </a:ext>
                </a:extLst>
              </a:tr>
              <a:tr h="1877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DR2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 is active low and asynchronous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generate the reset signal 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4184" marR="4184" marT="41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50974"/>
                  </a:ext>
                </a:extLst>
              </a:tr>
              <a:tr h="1877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DR3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alu_enable ==1 and alu_enable_a ==1,  ALU reads alu_in_a,alu_in_b and alu_op_a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 alu_enable and alu_enable_a and drive alu_op_a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4184" marR="4184" marT="41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243722"/>
                  </a:ext>
                </a:extLst>
              </a:tr>
              <a:tr h="3570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DR4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alu_enable ==1 and alu_enable_b ==1,  ALU reads alu_in_a,alu_in_b and alu_op_b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  alu_enable and alu_enable_b and drive alu_op_b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4184" marR="4184" marT="41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751055"/>
                  </a:ext>
                </a:extLst>
              </a:tr>
              <a:tr h="1513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DR5</a:t>
                      </a:r>
                    </a:p>
                  </a:txBody>
                  <a:tcPr marL="4184" marR="4184" marT="41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:2-bit input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=0 :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alu_out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=AND,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alu_in_b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!=8'h0 , if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alu_out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==8'hFF,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alu_irq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==1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=1 :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alu_out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=NAND,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alu_in_a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!=8'hFF,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alu_in_b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!=8'h03  , if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alu_out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==8'h00,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alu_irq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==1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=2 :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alu_out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=OR,  if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alu_out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==8'hF8,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alu_irq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==1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=3 :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alu_out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=XOR, if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alu_out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==8'h83,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alu_irq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==1                                                                                         </a:t>
                      </a:r>
                    </a:p>
                  </a:txBody>
                  <a:tcPr marL="4184" marR="4184" marT="41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randomize the signals (alu_op_a,alu_in_a,alu_in_b) with constrains on the illegal values.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generate directly inputs which lead output to be the value which assert the alu_irq signal (if the randomization doesn't hit it).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NAND operation check that alu_irq signals will never be asserted(as out = 00 will obtained if and only if the two inputs are FF and alu_in_a != 8'hFF).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4184" marR="4184" marT="41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26067"/>
                  </a:ext>
                </a:extLst>
              </a:tr>
              <a:tr h="938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DR6</a:t>
                      </a:r>
                    </a:p>
                  </a:txBody>
                  <a:tcPr marL="4184" marR="4184" marT="41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alu_op_b :2-bit input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alu_op_b=0 : alu_out =XNOR, if alu_out==8'hF1, alu_irq==1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alu_op_b=1 : alu_out =AND , alu_in_b !=8'h03, if alu_out==8'hF4, alu_irq==1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alu_op_b=2 : alu_out =NOR ,alu_in_a !=8'hF5, if alu_out==8'hF5, alu_irq==1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alu_op_b=3 : alu_out =OR, if alu_out==8'hFF, alu_irq==1</a:t>
                      </a:r>
                    </a:p>
                  </a:txBody>
                  <a:tcPr marL="4184" marR="4184" marT="41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randomize the signals (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alu_op_a,alu_in_a,alu_in_b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with constrains on the illegal values.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generate directly inputs which lead output to be the value which assert the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alu_irq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signal (if the randomization doesn't hit it).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4184" marR="4184" marT="41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178347"/>
                  </a:ext>
                </a:extLst>
              </a:tr>
              <a:tr h="3754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DR7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alu_irq_clr should be asserted for one clock cycle. And when it is high ,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alu_irq is low at the next clk cycle.</a:t>
                      </a:r>
                    </a:p>
                  </a:txBody>
                  <a:tcPr marL="4184" marR="4184" marT="41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assert the signal irq_clr for one or more clock cycles.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4184" marR="4184" marT="41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843304"/>
                  </a:ext>
                </a:extLst>
              </a:tr>
              <a:tr h="1877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DR8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alu_irq and alu_irq_clr get their value after one cycle from the inputs.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randomize alu_irq_clr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4184" marR="4184" marT="41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289986"/>
                  </a:ext>
                </a:extLst>
              </a:tr>
              <a:tr h="1877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DR9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alu_enable is zero then the outputs remain the same 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randomize alu_enable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4184" marR="4184" marT="41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00827"/>
                  </a:ext>
                </a:extLst>
              </a:tr>
              <a:tr h="35706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DR10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rst_n clears all outputs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generate rst_n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4184" marR="4184" marT="41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1439"/>
                  </a:ext>
                </a:extLst>
              </a:tr>
              <a:tr h="3754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DR11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alu_enable_a and alu_enable_b are both low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while alu_enable is high then the outputs remain the same 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randomize alu_enable_a and alu_enable_b with constraints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4184" marR="4184" marT="41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43013"/>
                  </a:ext>
                </a:extLst>
              </a:tr>
              <a:tr h="3754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DR12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alu_irq has higher priority than alu_irq_clr so alu_irq will remain high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 if its clear asserted at the same time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4184" marR="4184" marT="41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49778"/>
                  </a:ext>
                </a:extLst>
              </a:tr>
              <a:tr h="3754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DR15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only one of alu_enable_a or alu_enable_b should be asserted high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randomize alu_enable_a  and alu_enable_b with constraint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alu_enable_a != alu_enable_b</a:t>
                      </a:r>
                    </a:p>
                  </a:txBody>
                  <a:tcPr marL="4184" marR="4184" marT="41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4184" marR="4184" marT="41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025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DD4556-D49E-E078-7F5A-17D53FD34369}"/>
              </a:ext>
            </a:extLst>
          </p:cNvPr>
          <p:cNvGraphicFramePr>
            <a:graphicFrameLocks noGrp="1"/>
          </p:cNvGraphicFramePr>
          <p:nvPr/>
        </p:nvGraphicFramePr>
        <p:xfrm>
          <a:off x="466726" y="485775"/>
          <a:ext cx="10887076" cy="5667371"/>
        </p:xfrm>
        <a:graphic>
          <a:graphicData uri="http://schemas.openxmlformats.org/drawingml/2006/table">
            <a:tbl>
              <a:tblPr/>
              <a:tblGrid>
                <a:gridCol w="258022">
                  <a:extLst>
                    <a:ext uri="{9D8B030D-6E8A-4147-A177-3AD203B41FA5}">
                      <a16:colId xmlns:a16="http://schemas.microsoft.com/office/drawing/2014/main" val="257190694"/>
                    </a:ext>
                  </a:extLst>
                </a:gridCol>
                <a:gridCol w="5389783">
                  <a:extLst>
                    <a:ext uri="{9D8B030D-6E8A-4147-A177-3AD203B41FA5}">
                      <a16:colId xmlns:a16="http://schemas.microsoft.com/office/drawing/2014/main" val="2275884002"/>
                    </a:ext>
                  </a:extLst>
                </a:gridCol>
                <a:gridCol w="4221519">
                  <a:extLst>
                    <a:ext uri="{9D8B030D-6E8A-4147-A177-3AD203B41FA5}">
                      <a16:colId xmlns:a16="http://schemas.microsoft.com/office/drawing/2014/main" val="4080284838"/>
                    </a:ext>
                  </a:extLst>
                </a:gridCol>
                <a:gridCol w="673723">
                  <a:extLst>
                    <a:ext uri="{9D8B030D-6E8A-4147-A177-3AD203B41FA5}">
                      <a16:colId xmlns:a16="http://schemas.microsoft.com/office/drawing/2014/main" val="843235467"/>
                    </a:ext>
                  </a:extLst>
                </a:gridCol>
                <a:gridCol w="344029">
                  <a:extLst>
                    <a:ext uri="{9D8B030D-6E8A-4147-A177-3AD203B41FA5}">
                      <a16:colId xmlns:a16="http://schemas.microsoft.com/office/drawing/2014/main" val="796059384"/>
                    </a:ext>
                  </a:extLst>
                </a:gridCol>
              </a:tblGrid>
              <a:tr h="19768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requirement description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Checking Requirement Description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53444"/>
                  </a:ext>
                </a:extLst>
              </a:tr>
              <a:tr h="2306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alu_clk frequency is 30 MHZ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in all test cases that the design in operates successfully at this frequency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321876"/>
                  </a:ext>
                </a:extLst>
              </a:tr>
              <a:tr h="2306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rst_n is active low and asynchronous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that all output signals become zeros once reset is asserted 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958741"/>
                  </a:ext>
                </a:extLst>
              </a:tr>
              <a:tr h="2306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alu_enable ==1 and alu_enable_a ==1,  ALU reads alu_in_a,alu_in_b and alu_op_a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that the DUT reads the right operation with help of the monitor of input signals.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565373"/>
                  </a:ext>
                </a:extLst>
              </a:tr>
              <a:tr h="2306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alu_enable ==1 and alu_enable_b ==1,  ALU reads alu_in_a,alu_in_b and alu_op_b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that the DUT reads the right operation with help of the monitor of input signals.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387197"/>
                  </a:ext>
                </a:extLst>
              </a:tr>
              <a:tr h="11531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alu_op_a :2-bit input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alu_op_a=0 : alu_out =AND, alu_in_b !=8'h0 , if alu_out==8'hFF, alu_irq==1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alu_op_a=1 : alu_out =NAND, alu_in_a !=8'hFF, alu_in_b !=8'h03  , if alu_out==8'h00, alu_irq==1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alu_op_a=2 : alu_out =OR,  if alu_out==8'hF8, alu_irq==1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alu_op_a=3 : alu_out =XOR, if alu_out==8'h83, alu_irq==1                                                                                        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that the result of all operations is correct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that alu_irq is asserted high if the output signal is one of the special outputs.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405483"/>
                  </a:ext>
                </a:extLst>
              </a:tr>
              <a:tr h="11531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alu_op_b :2-bit input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alu_op_b=0 : alu_out =XNOR, if alu_out==8'hF1, alu_irq==1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alu_op_b=1 : alu_out =AND , alu_in_b !=8'h03, if alu_out==8'hF4, alu_irq==1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alu_op_b=2 : alu_out =NOR ,alu_in_a !=8'hF5, if alu_out==8'hF5, alu_irq==1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alu_op_b=3 : alu_out =OR, if alu_out==8'hFF, alu_irq==1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that the result of all operations is correct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that alu_irq is asserted high if the output signal is one of the special outputs.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46111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alu_irq_clr should be asserted for one clock cycle. And when it is high ,alu_irq is low at the next clk cycle.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when alu_irq_clr is asserted high the signal alu_irq is deasserted after one clock cycle.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331811"/>
                  </a:ext>
                </a:extLst>
              </a:tr>
              <a:tr h="2306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alu_irq and alu_out get their value after one cycle from the inputs.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alu_out and alu_irq values at next edge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245748"/>
                  </a:ext>
                </a:extLst>
              </a:tr>
              <a:tr h="2306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alu_enable is zero then the outputs remain the same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that alu_out remains the same if alu_enable is asserted 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128492"/>
                  </a:ext>
                </a:extLst>
              </a:tr>
              <a:tr h="2306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rst_n clears all outputs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that all outputs go to zero when rst_n is asserted 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809286"/>
                  </a:ext>
                </a:extLst>
              </a:tr>
              <a:tr h="33607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alu_enable_a and alu_enable_b are both low while alu_enable is high then the outputs remain the same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that alu_out remains the same if alu_enable_a ,alu_enable_b are asserted 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211213"/>
                  </a:ext>
                </a:extLst>
              </a:tr>
              <a:tr h="5469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alu_irq has higher priority than alu_irq_clr so alu_irq will remain high even if its clear asserted at the same 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that alu_irq remains high when alu_irq_clr is asserted high and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alu_out is one of special outputs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323342"/>
                  </a:ext>
                </a:extLst>
              </a:tr>
              <a:tr h="2306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only one of alu_enable_a or alu_enable_b should be asserted high.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959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5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B77010-2717-D0A7-C4F1-38E92614693A}"/>
              </a:ext>
            </a:extLst>
          </p:cNvPr>
          <p:cNvGraphicFramePr>
            <a:graphicFrameLocks noGrp="1"/>
          </p:cNvGraphicFramePr>
          <p:nvPr/>
        </p:nvGraphicFramePr>
        <p:xfrm>
          <a:off x="992687" y="523875"/>
          <a:ext cx="9673225" cy="5624509"/>
        </p:xfrm>
        <a:graphic>
          <a:graphicData uri="http://schemas.openxmlformats.org/drawingml/2006/table">
            <a:tbl>
              <a:tblPr/>
              <a:tblGrid>
                <a:gridCol w="387359">
                  <a:extLst>
                    <a:ext uri="{9D8B030D-6E8A-4147-A177-3AD203B41FA5}">
                      <a16:colId xmlns:a16="http://schemas.microsoft.com/office/drawing/2014/main" val="1964124306"/>
                    </a:ext>
                  </a:extLst>
                </a:gridCol>
                <a:gridCol w="5261632">
                  <a:extLst>
                    <a:ext uri="{9D8B030D-6E8A-4147-A177-3AD203B41FA5}">
                      <a16:colId xmlns:a16="http://schemas.microsoft.com/office/drawing/2014/main" val="3859500862"/>
                    </a:ext>
                  </a:extLst>
                </a:gridCol>
                <a:gridCol w="2345677">
                  <a:extLst>
                    <a:ext uri="{9D8B030D-6E8A-4147-A177-3AD203B41FA5}">
                      <a16:colId xmlns:a16="http://schemas.microsoft.com/office/drawing/2014/main" val="1476199804"/>
                    </a:ext>
                  </a:extLst>
                </a:gridCol>
                <a:gridCol w="1162078">
                  <a:extLst>
                    <a:ext uri="{9D8B030D-6E8A-4147-A177-3AD203B41FA5}">
                      <a16:colId xmlns:a16="http://schemas.microsoft.com/office/drawing/2014/main" val="905900329"/>
                    </a:ext>
                  </a:extLst>
                </a:gridCol>
                <a:gridCol w="516479">
                  <a:extLst>
                    <a:ext uri="{9D8B030D-6E8A-4147-A177-3AD203B41FA5}">
                      <a16:colId xmlns:a16="http://schemas.microsoft.com/office/drawing/2014/main" val="3573960816"/>
                    </a:ext>
                  </a:extLst>
                </a:gridCol>
              </a:tblGrid>
              <a:tr h="250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requirement description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 Requirement Description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89177"/>
                  </a:ext>
                </a:extLst>
              </a:tr>
              <a:tr h="200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clock frequency is 30 MHZ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17000"/>
                  </a:ext>
                </a:extLst>
              </a:tr>
              <a:tr h="200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 is active low and asynchronous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 the reset test case.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724370"/>
                  </a:ext>
                </a:extLst>
              </a:tr>
              <a:tr h="200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alu_enable ==1 and alu_enable_a ==1,  ALU reads alu_in_a,alu_in_b and alu_op_a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 alu_enable and alu_enable_a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725448"/>
                  </a:ext>
                </a:extLst>
              </a:tr>
              <a:tr h="200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alu_enable ==1 and alu_enable_b ==1,  ALU reads alu_in_a,alu_in_b and alu_op_b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 alu_enable and alu_enable_b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601877"/>
                  </a:ext>
                </a:extLst>
              </a:tr>
              <a:tr h="1001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alu_op_a :2-bit input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alu_op_a=0 : alu_out =AND, alu_in_b !=8'h0 , if alu_out==8'hFF, alu_irq==1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alu_op_a=1 : alu_out =NAND, alu_in_a !=8'hFF, alu_in_b !=8'h03  , if alu_out==8'h00, alu_irq==1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alu_op_a=2 : alu_out =OR,  if alu_out==8'hF8, alu_irq==1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alu_op_a=3 : alu_out =XOR, if alu_out==8'h83, alu_irq==1                                                                                        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 all the operations once at least and get alu_irq once at least in each operation except NAND operation because it will not be asserted.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350953"/>
                  </a:ext>
                </a:extLst>
              </a:tr>
              <a:tr h="1001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alu_op_b :2-bit input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alu_op_b=0 : alu_out =XNOR, if alu_out==8'hF1, alu_irq==1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alu_op_b=1 : alu_out =AND , alu_in_b !=8'h03, if alu_out==8'hF4, alu_irq==1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alu_op_b=2 : alu_out =NOR ,alu_in_a !=8'hF5, if alu_out==8'hF5, alu_irq==1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alu_op_b=3 : alu_out =OR, if alu_out==8'hFF, alu_irq==1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 all the operations once at least and get alu_irq once at least in each operation.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170277"/>
                  </a:ext>
                </a:extLst>
              </a:tr>
              <a:tr h="10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alu_irq_clr should be asserted for one clock cycle. And when it is high ,alu_irq is low at the next clk cycle.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 that at least once the signal alu_irq_clr is asserted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the alu_irq is high and become low at the next edge of the clock.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319111"/>
                  </a:ext>
                </a:extLst>
              </a:tr>
              <a:tr h="200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alu_irq and alu_irq_clr get their value after one cycle from the inputs.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023068"/>
                  </a:ext>
                </a:extLst>
              </a:tr>
              <a:tr h="200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alu_enable is zero then the outputs remain the same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163553"/>
                  </a:ext>
                </a:extLst>
              </a:tr>
              <a:tr h="200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rst_n clears all outputs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87850"/>
                  </a:ext>
                </a:extLst>
              </a:tr>
              <a:tr h="200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alu_enable_a and alu_enable_b are both low while alu_enable is high then the outputs remain the same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916564"/>
                  </a:ext>
                </a:extLst>
              </a:tr>
              <a:tr h="3671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alu_irq has higher priority than alu_irq_clr so alu_irq will remain high even if its clear asserted at the same 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922157"/>
                  </a:ext>
                </a:extLst>
              </a:tr>
              <a:tr h="200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alu_enable_a and alu_enable_b are both low while alu_enable is high then the outputs remain the same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803548"/>
                  </a:ext>
                </a:extLst>
              </a:tr>
              <a:tr h="200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only one of alu_enable_a or alu_enable_b should be asserted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91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14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5A47-FAC8-7086-6B9A-A064E700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1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535BEE-E458-4600-B688-0EDCD9A7D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961" y="687705"/>
            <a:ext cx="7580078" cy="487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7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2255</Words>
  <Application>Microsoft Office PowerPoint</Application>
  <PresentationFormat>Widescreen</PresentationFormat>
  <Paragraphs>180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Office Theme</vt:lpstr>
      <vt:lpstr>Worksheet</vt:lpstr>
      <vt:lpstr>Verification of ALU</vt:lpstr>
      <vt:lpstr>ALU Project Workflow</vt:lpstr>
      <vt:lpstr>Verification Plan</vt:lpstr>
      <vt:lpstr>PowerPoint Presentation</vt:lpstr>
      <vt:lpstr>PowerPoint Presentation</vt:lpstr>
      <vt:lpstr>PowerPoint Presentation</vt:lpstr>
      <vt:lpstr>PowerPoint Presentation</vt:lpstr>
      <vt:lpstr>Architecture</vt:lpstr>
      <vt:lpstr>PowerPoint Presentation</vt:lpstr>
      <vt:lpstr>Design flowchart</vt:lpstr>
      <vt:lpstr>PowerPoint Presentation</vt:lpstr>
      <vt:lpstr>Verification Environment classes</vt:lpstr>
      <vt:lpstr>Simulation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of ALU</dc:title>
  <dc:creator>Omnia Mohamed</dc:creator>
  <cp:lastModifiedBy>Omnia Mohamed</cp:lastModifiedBy>
  <cp:revision>4</cp:revision>
  <dcterms:created xsi:type="dcterms:W3CDTF">2023-12-08T00:25:58Z</dcterms:created>
  <dcterms:modified xsi:type="dcterms:W3CDTF">2023-12-08T16:04:45Z</dcterms:modified>
</cp:coreProperties>
</file>