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8" r:id="rId2"/>
    <p:sldId id="260" r:id="rId3"/>
    <p:sldId id="278" r:id="rId4"/>
    <p:sldId id="279" r:id="rId5"/>
    <p:sldId id="275" r:id="rId6"/>
    <p:sldId id="277" r:id="rId7"/>
    <p:sldId id="276" r:id="rId8"/>
    <p:sldId id="280" r:id="rId9"/>
    <p:sldId id="282" r:id="rId10"/>
    <p:sldId id="283" r:id="rId11"/>
    <p:sldId id="281" r:id="rId12"/>
    <p:sldId id="284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Muli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50E4F-25B5-4388-9D29-7EA95CAB2B3F}">
  <a:tblStyle styleId="{41D50E4F-25B5-4388-9D29-7EA95CAB2B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61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0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49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8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0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4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1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3.</a:t>
            </a: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combinational multiplier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731288" y="993965"/>
            <a:ext cx="7681423" cy="7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The output of test bench are written in a file as shown in the following figure.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</a:t>
            </a:r>
            <a:r>
              <a:rPr lang="en" dirty="0">
                <a:latin typeface="+mj-lt"/>
              </a:rPr>
              <a:t>he </a:t>
            </a:r>
            <a:r>
              <a:rPr lang="en-US" dirty="0">
                <a:latin typeface="+mj-lt"/>
              </a:rPr>
              <a:t>testbench</a:t>
            </a:r>
            <a:r>
              <a:rPr lang="en" dirty="0">
                <a:latin typeface="+mj-lt"/>
              </a:rPr>
              <a:t> of combinational multipier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4DCD0-AA0C-B826-ECB1-7D94479C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58" y="1528918"/>
            <a:ext cx="7109926" cy="2313992"/>
          </a:xfrm>
          <a:prstGeom prst="rect">
            <a:avLst/>
          </a:prstGeom>
        </p:spPr>
      </p:pic>
      <p:sp>
        <p:nvSpPr>
          <p:cNvPr id="7" name="Google Shape;88;p16">
            <a:extLst>
              <a:ext uri="{FF2B5EF4-FFF2-40B4-BE49-F238E27FC236}">
                <a16:creationId xmlns:a16="http://schemas.microsoft.com/office/drawing/2014/main" id="{67EABF0B-B41B-2796-2005-7D38D15F8E09}"/>
              </a:ext>
            </a:extLst>
          </p:cNvPr>
          <p:cNvSpPr txBox="1">
            <a:spLocks/>
          </p:cNvSpPr>
          <p:nvPr/>
        </p:nvSpPr>
        <p:spPr>
          <a:xfrm>
            <a:off x="398106" y="3709311"/>
            <a:ext cx="6562531" cy="61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the total number of passed testcases as a ratio from the total testcases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9CB381-10B8-E3CC-B412-E06EDB251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84" y="4194137"/>
            <a:ext cx="713522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Simulation results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84480-76BD-BC3E-3328-98243375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00" y="1259431"/>
            <a:ext cx="8253800" cy="17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497E-20C8-2C91-1D99-E5DAFBC6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screenshot of the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042AC-251F-D482-2B01-E9151AA4E7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A82B8-5407-7A1B-F328-3207AFEE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27" y="1063375"/>
            <a:ext cx="4035259" cy="345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C7AD6-BA2A-DC9F-2ADA-690EC520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49" y="1063375"/>
            <a:ext cx="4248539" cy="33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combinational multipier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Picture 12" descr="A white square with black text">
            <a:extLst>
              <a:ext uri="{FF2B5EF4-FFF2-40B4-BE49-F238E27FC236}">
                <a16:creationId xmlns:a16="http://schemas.microsoft.com/office/drawing/2014/main" id="{35619BC1-41C0-F029-B386-50B0C7F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88" y="1258083"/>
            <a:ext cx="5806598" cy="27665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731288" y="993964"/>
            <a:ext cx="7681423" cy="3527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-This design performs signed binary multiplication using Booth's algorithm.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-The loop iterates N times, where N is the width of the numbers being multiplied.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-If res[1:0]=“01”,a_var is added to res. Then res is shifted right by one bit.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-If res[1:0]=“10”,sub_a is added to res. Then res is shifted right by one bit.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-If res[1:0]=“00” or “11”. res is shifted right by one bit.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-res[2*N :N+1] is assigned to m.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-res[N :1] is assigned to 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-busy and error are set to 0, and valid is set to 1.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</a:t>
            </a:r>
            <a:r>
              <a:rPr lang="en" dirty="0">
                <a:latin typeface="+mj-lt"/>
              </a:rPr>
              <a:t>he </a:t>
            </a:r>
            <a:r>
              <a:rPr lang="en-US" dirty="0">
                <a:latin typeface="+mj-lt"/>
              </a:rPr>
              <a:t>ARCHITECTURE</a:t>
            </a:r>
            <a:r>
              <a:rPr lang="en" dirty="0">
                <a:latin typeface="+mj-lt"/>
              </a:rPr>
              <a:t> of combinational multipier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18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 Screenshot </a:t>
            </a:r>
            <a:r>
              <a:rPr lang="en" dirty="0">
                <a:latin typeface="+mj-lt"/>
              </a:rPr>
              <a:t>of the code.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80BA7-CBB2-B966-ECE7-7C591318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3" y="1131799"/>
            <a:ext cx="2428931" cy="1595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98C06-CE0A-260C-ED79-1D5ACC299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43" y="1025381"/>
            <a:ext cx="5690453" cy="34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38460" y="0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Step-by-Step Example of Booth's algorithm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62094-4E93-7756-DB99-C5A1C9DEC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49"/>
          <a:stretch/>
        </p:blipFill>
        <p:spPr>
          <a:xfrm>
            <a:off x="6053280" y="1600684"/>
            <a:ext cx="2760466" cy="1366035"/>
          </a:xfrm>
          <a:prstGeom prst="rect">
            <a:avLst/>
          </a:prstGeom>
        </p:spPr>
      </p:pic>
      <p:sp>
        <p:nvSpPr>
          <p:cNvPr id="9" name="Google Shape;88;p16">
            <a:extLst>
              <a:ext uri="{FF2B5EF4-FFF2-40B4-BE49-F238E27FC236}">
                <a16:creationId xmlns:a16="http://schemas.microsoft.com/office/drawing/2014/main" id="{DD21E0B5-C101-6DA7-1F33-9BB3D408ED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0255" y="834725"/>
            <a:ext cx="6090865" cy="336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600" b="1" dirty="0">
                <a:solidFill>
                  <a:srgbClr val="252525"/>
                </a:solidFill>
                <a:effectLst/>
              </a:rPr>
              <a:t>Initialization: set all variables to zero.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dirty="0">
                <a:solidFill>
                  <a:srgbClr val="252525"/>
                </a:solidFill>
                <a:effectLst/>
              </a:rPr>
              <a:t>1)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 </a:t>
            </a:r>
            <a:r>
              <a:rPr lang="en-US" sz="1600" b="1" dirty="0" err="1">
                <a:solidFill>
                  <a:srgbClr val="252525"/>
                </a:solidFill>
                <a:effectLst/>
              </a:rPr>
              <a:t>a_var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 = 1100 (-4); this value is stored in the most significant n bits of </a:t>
            </a:r>
            <a:r>
              <a:rPr lang="en-US" sz="1600" b="1" dirty="0" err="1">
                <a:solidFill>
                  <a:srgbClr val="252525"/>
                </a:solidFill>
                <a:effectLst/>
              </a:rPr>
              <a:t>a_var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dirty="0">
                <a:solidFill>
                  <a:srgbClr val="252525"/>
                </a:solidFill>
                <a:effectLst/>
              </a:rPr>
              <a:t>2) </a:t>
            </a:r>
            <a:r>
              <a:rPr lang="en-US" sz="1600" dirty="0" err="1">
                <a:solidFill>
                  <a:srgbClr val="252525"/>
                </a:solidFill>
                <a:effectLst/>
              </a:rPr>
              <a:t>sub_a</a:t>
            </a:r>
            <a:r>
              <a:rPr lang="en-US" sz="1600" dirty="0">
                <a:solidFill>
                  <a:srgbClr val="252525"/>
                </a:solidFill>
                <a:effectLst/>
              </a:rPr>
              <a:t> = 0100 (two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’s complement of </a:t>
            </a:r>
            <a:r>
              <a:rPr lang="en-US" sz="1600" b="1" dirty="0" err="1">
                <a:solidFill>
                  <a:srgbClr val="252525"/>
                </a:solidFill>
                <a:effectLst/>
              </a:rPr>
              <a:t>a_var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); this value is stored in the most significant n bits of </a:t>
            </a:r>
            <a:r>
              <a:rPr lang="en-US" sz="1600" b="1" dirty="0" err="1">
                <a:solidFill>
                  <a:srgbClr val="252525"/>
                </a:solidFill>
                <a:effectLst/>
              </a:rPr>
              <a:t>sub_a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dirty="0">
                <a:solidFill>
                  <a:srgbClr val="252525"/>
                </a:solidFill>
                <a:effectLst/>
              </a:rPr>
              <a:t>3) res=0010(2);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 this value is stored in the least significant n bits of res.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dirty="0">
                <a:solidFill>
                  <a:srgbClr val="252525"/>
                </a:solidFill>
                <a:effectLst/>
              </a:rPr>
              <a:t>4) If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 res [1:0] equals =00, then res is shifted right by one bit, and N (equals 1).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Muli Light"/>
              <a:buAutoNum type="arabicParenR"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Muli Light"/>
              <a:buAutoNum type="arabicParenR"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arenR"/>
            </a:pPr>
            <a:endParaRPr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57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38460" y="0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Step-by-Step Example of Booth's algorithm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62094-4E93-7756-DB99-C5A1C9DEC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73"/>
          <a:stretch/>
        </p:blipFill>
        <p:spPr>
          <a:xfrm>
            <a:off x="3213303" y="2735307"/>
            <a:ext cx="3929177" cy="1853853"/>
          </a:xfrm>
          <a:prstGeom prst="rect">
            <a:avLst/>
          </a:prstGeom>
        </p:spPr>
      </p:pic>
      <p:sp>
        <p:nvSpPr>
          <p:cNvPr id="9" name="Google Shape;88;p16">
            <a:extLst>
              <a:ext uri="{FF2B5EF4-FFF2-40B4-BE49-F238E27FC236}">
                <a16:creationId xmlns:a16="http://schemas.microsoft.com/office/drawing/2014/main" id="{DD21E0B5-C101-6DA7-1F33-9BB3D408ED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0255" y="834725"/>
            <a:ext cx="5979105" cy="336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600" b="1" dirty="0">
                <a:solidFill>
                  <a:srgbClr val="252525"/>
                </a:solidFill>
                <a:effectLst/>
              </a:rPr>
              <a:t>5) If res [1:0] equals 10, then res is added to </a:t>
            </a:r>
            <a:r>
              <a:rPr lang="en-US" sz="1600" b="1" dirty="0" err="1">
                <a:solidFill>
                  <a:srgbClr val="252525"/>
                </a:solidFill>
                <a:effectLst/>
              </a:rPr>
              <a:t>sub_a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b="1" dirty="0">
                <a:solidFill>
                  <a:srgbClr val="252525"/>
                </a:solidFill>
                <a:effectLst/>
              </a:rPr>
              <a:t>6)res is shifted right by one bit, and N(equals 2).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b="1" dirty="0">
                <a:solidFill>
                  <a:srgbClr val="252525"/>
                </a:solidFill>
                <a:effectLst/>
              </a:rPr>
              <a:t>7) If res [1:0] equals =01, then res is added to </a:t>
            </a:r>
            <a:r>
              <a:rPr lang="en-US" sz="1600" b="1" dirty="0" err="1">
                <a:solidFill>
                  <a:srgbClr val="252525"/>
                </a:solidFill>
                <a:effectLst/>
              </a:rPr>
              <a:t>a_var</a:t>
            </a:r>
            <a:r>
              <a:rPr lang="en-US" sz="1600" b="1" dirty="0">
                <a:solidFill>
                  <a:srgbClr val="252525"/>
                </a:solidFill>
                <a:effectLst/>
              </a:rPr>
              <a:t>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b="1" dirty="0">
                <a:solidFill>
                  <a:srgbClr val="252525"/>
                </a:solidFill>
                <a:effectLst/>
              </a:rPr>
              <a:t>8)res is shifted right by one bit, and N(equals 3).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101600" indent="0">
              <a:buNone/>
            </a:pPr>
            <a:r>
              <a:rPr lang="en-US" sz="1600" b="1" dirty="0">
                <a:solidFill>
                  <a:srgbClr val="252525"/>
                </a:solidFill>
                <a:effectLst/>
              </a:rPr>
              <a:t>9) If res [1:0] equals 00, then res is shifted right by one bit, and N (equals 4)</a:t>
            </a:r>
            <a:endParaRPr lang="en-US" sz="1600" dirty="0">
              <a:solidFill>
                <a:srgbClr val="252525"/>
              </a:solidFill>
              <a:effectLst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Muli Light"/>
              <a:buAutoNum type="arabicParenR"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Muli Light"/>
              <a:buAutoNum type="arabicParenR"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arenR"/>
            </a:pPr>
            <a:endParaRPr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86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65792" y="94008"/>
            <a:ext cx="78060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the expected schematic </a:t>
            </a:r>
            <a:r>
              <a:rPr lang="en" dirty="0">
                <a:latin typeface="+mj-lt"/>
              </a:rPr>
              <a:t>of combinational multiplier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DAC7E-EB24-48E1-BA9C-7DBBE6E9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4" y="1183775"/>
            <a:ext cx="7731967" cy="1387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6FA586-32F2-BFD0-A80C-9DA2A20B0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90" y="2571750"/>
            <a:ext cx="6425682" cy="19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731288" y="993965"/>
            <a:ext cx="7681423" cy="7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Here is a screenshot of the test scenarios sheet within the verification plan.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</a:t>
            </a:r>
            <a:r>
              <a:rPr lang="en" dirty="0">
                <a:latin typeface="+mj-lt"/>
              </a:rPr>
              <a:t>he </a:t>
            </a:r>
            <a:r>
              <a:rPr lang="en-US" dirty="0">
                <a:latin typeface="+mj-lt"/>
              </a:rPr>
              <a:t>testbench</a:t>
            </a:r>
            <a:r>
              <a:rPr lang="en" dirty="0">
                <a:latin typeface="+mj-lt"/>
              </a:rPr>
              <a:t> of combinational multipier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64986-9257-F45D-19B7-3398785E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5" y="1857566"/>
            <a:ext cx="8036767" cy="22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731288" y="993965"/>
            <a:ext cx="7681423" cy="511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Test cases are read from a file as shown in the following figure.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</a:t>
            </a:r>
            <a:r>
              <a:rPr lang="en" dirty="0">
                <a:latin typeface="+mj-lt"/>
              </a:rPr>
              <a:t>he </a:t>
            </a:r>
            <a:r>
              <a:rPr lang="en-US" dirty="0">
                <a:latin typeface="+mj-lt"/>
              </a:rPr>
              <a:t>testbench</a:t>
            </a:r>
            <a:r>
              <a:rPr lang="en" dirty="0">
                <a:latin typeface="+mj-lt"/>
              </a:rPr>
              <a:t> of combinational multipier</a:t>
            </a:r>
            <a:endParaRPr dirty="0">
              <a:latin typeface="+mj-lt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802DF-AFB8-D3CC-5D29-9B499CB3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83" y="1598645"/>
            <a:ext cx="5325218" cy="26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38610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475</Words>
  <Application>Microsoft Office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Amatic SC</vt:lpstr>
      <vt:lpstr>Arial</vt:lpstr>
      <vt:lpstr>Söhne</vt:lpstr>
      <vt:lpstr>Muli Light</vt:lpstr>
      <vt:lpstr>Quickly template</vt:lpstr>
      <vt:lpstr>3. combinational multiplier</vt:lpstr>
      <vt:lpstr>combinational multipier</vt:lpstr>
      <vt:lpstr>The ARCHITECTURE of combinational multipier</vt:lpstr>
      <vt:lpstr>A Screenshot of the code.</vt:lpstr>
      <vt:lpstr>Step-by-Step Example of Booth's algorithm</vt:lpstr>
      <vt:lpstr>Step-by-Step Example of Booth's algorithm</vt:lpstr>
      <vt:lpstr>the expected schematic of combinational multiplier</vt:lpstr>
      <vt:lpstr>The testbench of combinational multipier</vt:lpstr>
      <vt:lpstr>The testbench of combinational multipier</vt:lpstr>
      <vt:lpstr>The testbench of combinational multipier</vt:lpstr>
      <vt:lpstr>Simulation results</vt:lpstr>
      <vt:lpstr>A screenshot of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Omnia</dc:creator>
  <cp:lastModifiedBy>Omnia Mohamed</cp:lastModifiedBy>
  <cp:revision>32</cp:revision>
  <dcterms:modified xsi:type="dcterms:W3CDTF">2023-08-15T18:03:12Z</dcterms:modified>
</cp:coreProperties>
</file>