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8876E-A9E4-4856-9D33-60D48F8EF242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B7AD5-0AD0-44C7-B332-907E6CFCE8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3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D6A4-BFA8-436B-A854-1E5BC003A4D0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E157-6B55-4FD8-A0AA-D53FDDF065D4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2079-0D31-4B5A-8486-AB0A57FAE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1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5910-A43F-4F4A-B79A-03C5E9C89547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2079-0D31-4B5A-8486-AB0A57FAE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7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D6F9-6C82-40B3-A0D8-FF2E349BEBF8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2079-0D31-4B5A-8486-AB0A57FAE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5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00DB-BC84-41D0-A84A-98D5512AD0B7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2079-0D31-4B5A-8486-AB0A57FAE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4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BA90-4189-4ACC-B6FB-44F309B00AA3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2079-0D31-4B5A-8486-AB0A57FAE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D4A4-FA26-460E-8AC0-CFEF31B77B14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2079-0D31-4B5A-8486-AB0A57FAE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7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B32C-34E9-4D1A-8590-C1F4D054B419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2079-0D31-4B5A-8486-AB0A57FAE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2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3763-8AF8-469C-B10D-EECC647462C5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2079-0D31-4B5A-8486-AB0A57FAE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5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E3A3-1CBC-403F-9463-76FA59A4BD9C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2079-0D31-4B5A-8486-AB0A57FAE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3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D668-79E2-42D3-BF25-499981BD8578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2079-0D31-4B5A-8486-AB0A57FAE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E2B93-C4BD-4EC0-8EE6-F3A0A243D5B0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02079-0D31-4B5A-8486-AB0A57FAE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7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74788"/>
            <a:ext cx="9144000" cy="2387600"/>
          </a:xfrm>
        </p:spPr>
        <p:txBody>
          <a:bodyPr/>
          <a:lstStyle/>
          <a:p>
            <a:r>
              <a:rPr lang="en-US" b="1" dirty="0" smtClean="0"/>
              <a:t>VHDL Project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2978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N-bit Multiplier and </a:t>
            </a:r>
            <a:r>
              <a:rPr lang="en-US" sz="3600" b="1" dirty="0" smtClean="0"/>
              <a:t>Divider</a:t>
            </a:r>
          </a:p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Team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0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Sequential Divider: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output of each testcase is written in a text file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Each testcase covers specific corner case as follows:</a:t>
            </a:r>
          </a:p>
          <a:p>
            <a:pPr lvl="1">
              <a:buFontTx/>
              <a:buChar char="-"/>
            </a:pPr>
            <a:r>
              <a:rPr lang="en-US" dirty="0" smtClean="0"/>
              <a:t>Testcase 1 tests dividing a negative number by a positive number  with no remainder.</a:t>
            </a:r>
          </a:p>
          <a:p>
            <a:pPr lvl="1">
              <a:buFontTx/>
              <a:buChar char="-"/>
            </a:pPr>
            <a:r>
              <a:rPr lang="en-US" dirty="0" smtClean="0"/>
              <a:t>Testcase 2 tests dividing a positive number by a positive number with remainder.</a:t>
            </a:r>
          </a:p>
          <a:p>
            <a:pPr lvl="1">
              <a:buFontTx/>
              <a:buChar char="-"/>
            </a:pPr>
            <a:r>
              <a:rPr lang="en-US" dirty="0" smtClean="0"/>
              <a:t>Testcase 3 tests dividing a negative number by a negative number with no remainder.</a:t>
            </a:r>
          </a:p>
          <a:p>
            <a:pPr lvl="1">
              <a:buFontTx/>
              <a:buChar char="-"/>
            </a:pPr>
            <a:r>
              <a:rPr lang="en-US" dirty="0" smtClean="0"/>
              <a:t>Testcase 4 tests dividing a negative number by a negative number with a remainder.</a:t>
            </a:r>
          </a:p>
          <a:p>
            <a:pPr lvl="1">
              <a:buFontTx/>
              <a:buChar char="-"/>
            </a:pPr>
            <a:r>
              <a:rPr lang="en-US" dirty="0" smtClean="0"/>
              <a:t>Testcase 5 tests dividing a negative number by a positive number with a remainder.</a:t>
            </a:r>
          </a:p>
          <a:p>
            <a:pPr lvl="1">
              <a:buFontTx/>
              <a:buChar char="-"/>
            </a:pPr>
            <a:r>
              <a:rPr lang="en-US" dirty="0" smtClean="0"/>
              <a:t>Testcase 6 tests dividing a number by zero.</a:t>
            </a:r>
          </a:p>
          <a:p>
            <a:r>
              <a:rPr lang="en-US" dirty="0" smtClean="0"/>
              <a:t>At the end, the total number of passed testcases as a ratio from the total testcases is printed.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2079-0D31-4B5A-8486-AB0A57FAE649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97329"/>
            <a:ext cx="12192001" cy="1527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095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Sequential Divider: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891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testbench compares the output signals with the expected ones and prints the result of this comparison in the results text file.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A screen of part of the testbench: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2079-0D31-4B5A-8486-AB0A57FAE649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78" y="2628179"/>
            <a:ext cx="6614394" cy="4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Ahmed Ezzat</a:t>
            </a:r>
          </a:p>
          <a:p>
            <a:pPr marL="514350" indent="-514350">
              <a:buAutoNum type="arabicParenR"/>
            </a:pPr>
            <a:r>
              <a:rPr lang="en-US" dirty="0" smtClean="0"/>
              <a:t>Nedaa Gaafer</a:t>
            </a:r>
          </a:p>
          <a:p>
            <a:pPr marL="514350" indent="-514350">
              <a:buAutoNum type="arabicParenR"/>
            </a:pPr>
            <a:r>
              <a:rPr lang="en-US" dirty="0" smtClean="0"/>
              <a:t>Omnia Mohamed</a:t>
            </a:r>
          </a:p>
          <a:p>
            <a:pPr marL="514350" indent="-514350">
              <a:buAutoNum type="arabicParenR"/>
            </a:pPr>
            <a:r>
              <a:rPr lang="en-US" dirty="0" smtClean="0"/>
              <a:t>Mohamed Hosam Othman Yassen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46825"/>
            <a:ext cx="2743200" cy="365125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2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Division: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Sequential Multiplier and its testbench part        Ahmed Ezzat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 smtClean="0"/>
              <a:t>Sequential Divider and its testbench part        Mohamed Hosam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 smtClean="0"/>
              <a:t>Combinational Multiplier and its testbench part        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 smtClean="0"/>
              <a:t>Combinational Divider and its testbench part        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2079-0D31-4B5A-8486-AB0A57FAE649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753350" y="2028825"/>
            <a:ext cx="571500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353300" y="2562225"/>
            <a:ext cx="571500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324850" y="3067050"/>
            <a:ext cx="571500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924800" y="3566318"/>
            <a:ext cx="571500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2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Sequential Divider: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Generics:</a:t>
            </a:r>
          </a:p>
          <a:p>
            <a:pPr marL="457200" lvl="1" indent="0">
              <a:buNone/>
            </a:pPr>
            <a:r>
              <a:rPr lang="en-US" dirty="0" smtClean="0"/>
              <a:t>N: integer generic with a  default value of 4.</a:t>
            </a:r>
          </a:p>
          <a:p>
            <a:r>
              <a:rPr lang="en-US" b="1" dirty="0" smtClean="0"/>
              <a:t>Input ports:</a:t>
            </a:r>
          </a:p>
          <a:p>
            <a:pPr marL="457200" lvl="1" indent="0">
              <a:buNone/>
            </a:pPr>
            <a:r>
              <a:rPr lang="en-US" dirty="0" smtClean="0"/>
              <a:t>- a: input signal with N bits width, it’s the dividend part. </a:t>
            </a:r>
          </a:p>
          <a:p>
            <a:pPr marL="457200" lvl="1" indent="0">
              <a:buNone/>
            </a:pPr>
            <a:r>
              <a:rPr lang="en-US" dirty="0" smtClean="0"/>
              <a:t>- b: input signal with N bits width, it’s the divisor part.</a:t>
            </a:r>
          </a:p>
          <a:p>
            <a:pPr marL="457200" lvl="1" indent="0">
              <a:buNone/>
            </a:pPr>
            <a:r>
              <a:rPr lang="en-US" dirty="0" smtClean="0"/>
              <a:t>- clk: input clock port. </a:t>
            </a:r>
          </a:p>
          <a:p>
            <a:pPr marL="457200" lvl="1" indent="0">
              <a:buNone/>
            </a:pPr>
            <a:r>
              <a:rPr lang="en-US" dirty="0" smtClean="0"/>
              <a:t>- RST: input asynchronous active low reset port.</a:t>
            </a:r>
          </a:p>
          <a:p>
            <a:pPr marL="457200" lvl="1" indent="0">
              <a:buNone/>
            </a:pPr>
            <a:r>
              <a:rPr lang="en-US" dirty="0" smtClean="0"/>
              <a:t>- start: input 1 bit signal that is set for 1 clock cycle when the operands are firstly set to start the operation.</a:t>
            </a:r>
          </a:p>
          <a:p>
            <a:r>
              <a:rPr lang="en-US" b="1" dirty="0" smtClean="0"/>
              <a:t>Output ports:</a:t>
            </a:r>
          </a:p>
          <a:p>
            <a:pPr marL="457200" lvl="1" indent="0">
              <a:buNone/>
            </a:pPr>
            <a:r>
              <a:rPr lang="en-US" dirty="0" smtClean="0"/>
              <a:t>- m: output signal with N bits width, it’s the quotient part.</a:t>
            </a:r>
          </a:p>
          <a:p>
            <a:pPr marL="457200" lvl="1" indent="0">
              <a:buNone/>
            </a:pPr>
            <a:r>
              <a:rPr lang="en-US" dirty="0" smtClean="0"/>
              <a:t>- r: output signal with N bits width, it’s the remainder part. </a:t>
            </a:r>
          </a:p>
          <a:p>
            <a:pPr marL="457200" lvl="1" indent="0">
              <a:buNone/>
            </a:pPr>
            <a:r>
              <a:rPr lang="en-US" dirty="0" smtClean="0"/>
              <a:t>- error: output 1 bit signal that is set for 1 clock cycle when the divisor part has zero value.  </a:t>
            </a:r>
          </a:p>
          <a:p>
            <a:pPr marL="457200" lvl="1" indent="0">
              <a:buNone/>
            </a:pPr>
            <a:r>
              <a:rPr lang="en-US" dirty="0" smtClean="0"/>
              <a:t>- busy: output 1 bit signal that is set whenever the operation is on and stops when the operation is done. </a:t>
            </a:r>
          </a:p>
          <a:p>
            <a:pPr marL="457200" lvl="1" indent="0">
              <a:buNone/>
            </a:pPr>
            <a:r>
              <a:rPr lang="en-US" dirty="0" smtClean="0"/>
              <a:t>- valid: output 1 bit signal that is set when the operation is done and the results appear.</a:t>
            </a:r>
          </a:p>
          <a:p>
            <a:r>
              <a:rPr lang="en-US" b="1" dirty="0" smtClean="0"/>
              <a:t>Notes:</a:t>
            </a:r>
          </a:p>
          <a:p>
            <a:pPr marL="457200" lvl="1" indent="0">
              <a:buNone/>
            </a:pPr>
            <a:r>
              <a:rPr lang="en-US" dirty="0" smtClean="0"/>
              <a:t>- a, b, m are signed signals, while r is of type std_logic_vector.</a:t>
            </a:r>
          </a:p>
          <a:p>
            <a:pPr marL="457200" lvl="1" indent="0">
              <a:buNone/>
            </a:pPr>
            <a:r>
              <a:rPr lang="en-US" dirty="0" smtClean="0"/>
              <a:t>- We’ve chosen N to be equal to 4 to make it easy to get the 2’s complement of input signal in case of –ve signed numbers, while having enough bits to have wide enough numbers range.  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2079-0D31-4B5A-8486-AB0A57FAE6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Sequential Divider: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43" y="1825625"/>
            <a:ext cx="9555114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2079-0D31-4B5A-8486-AB0A57FAE6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Sequential Divider: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ts architecture is based on an algorithm called: restoring division.</a:t>
            </a:r>
          </a:p>
          <a:p>
            <a:r>
              <a:rPr lang="en-US" dirty="0" smtClean="0"/>
              <a:t>This algorithm depends on shifting, addition and 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ubtraction. </a:t>
            </a:r>
          </a:p>
          <a:p>
            <a:r>
              <a:rPr lang="en-US" dirty="0" smtClean="0"/>
              <a:t>It consumes N+1 clock cycles to produce </a:t>
            </a:r>
          </a:p>
          <a:p>
            <a:pPr marL="0" indent="0">
              <a:buNone/>
            </a:pPr>
            <a:r>
              <a:rPr lang="en-US" dirty="0" smtClean="0"/>
              <a:t>the output.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2079-0D31-4B5A-8486-AB0A57FAE649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114" y="2206599"/>
            <a:ext cx="2834886" cy="3970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987" y="3286075"/>
            <a:ext cx="1928027" cy="1143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17092"/>
            <a:ext cx="12192000" cy="16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8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" t="1528" r="1706" b="1111"/>
          <a:stretch/>
        </p:blipFill>
        <p:spPr>
          <a:xfrm>
            <a:off x="722326" y="1"/>
            <a:ext cx="1042885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Sequential Divider: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expected schematic (block diagram) of the architecture: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2079-0D31-4B5A-8486-AB0A57FAE6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0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Sequential Divider: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A Screen of part of the VHDL code: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2079-0D31-4B5A-8486-AB0A57FAE649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2124075"/>
            <a:ext cx="752475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9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Sequential Divider: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8156"/>
            <a:ext cx="10515600" cy="453072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 its testbench, we’ve 6 testcases which cover almost all cases to check that the divider works properly as intended.</a:t>
            </a:r>
          </a:p>
          <a:p>
            <a:r>
              <a:rPr lang="en-US" sz="2200" dirty="0" smtClean="0"/>
              <a:t>The testcases are read from a text file as follows: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Each value corresponds to the following signals consecutively: start, a, b, pause (time variable for wait statement), start, error_expected, busy_expected, valid_expected, pause, valid_expected, m_expected, r_expected, busy_expected.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2079-0D31-4B5A-8486-AB0A57FAE649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737" y="2957419"/>
            <a:ext cx="3863675" cy="21337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72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635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VHDL Project </vt:lpstr>
      <vt:lpstr>Team members:</vt:lpstr>
      <vt:lpstr>Work Division:</vt:lpstr>
      <vt:lpstr>2) Sequential Divider:</vt:lpstr>
      <vt:lpstr>2) Sequential Divider:</vt:lpstr>
      <vt:lpstr>2) Sequential Divider:</vt:lpstr>
      <vt:lpstr>2) Sequential Divider:</vt:lpstr>
      <vt:lpstr>2) Sequential Divider:</vt:lpstr>
      <vt:lpstr>2) Sequential Divider:</vt:lpstr>
      <vt:lpstr>2) Sequential Divider:</vt:lpstr>
      <vt:lpstr>2) Sequential Divider: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VHDL Project </dc:title>
  <dc:creator>DELL.SXM10</dc:creator>
  <cp:lastModifiedBy>DELL.SXM10</cp:lastModifiedBy>
  <cp:revision>21</cp:revision>
  <dcterms:created xsi:type="dcterms:W3CDTF">2023-08-12T09:57:19Z</dcterms:created>
  <dcterms:modified xsi:type="dcterms:W3CDTF">2023-08-12T18:16:33Z</dcterms:modified>
</cp:coreProperties>
</file>