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2"/>
  </p:notesMasterIdLst>
  <p:sldIdLst>
    <p:sldId id="503" r:id="rId5"/>
    <p:sldId id="384" r:id="rId6"/>
    <p:sldId id="257" r:id="rId7"/>
    <p:sldId id="258" r:id="rId8"/>
    <p:sldId id="385" r:id="rId9"/>
    <p:sldId id="386" r:id="rId10"/>
    <p:sldId id="280" r:id="rId11"/>
    <p:sldId id="281" r:id="rId12"/>
    <p:sldId id="282" r:id="rId13"/>
    <p:sldId id="284" r:id="rId14"/>
    <p:sldId id="285" r:id="rId15"/>
    <p:sldId id="288" r:id="rId16"/>
    <p:sldId id="289" r:id="rId17"/>
    <p:sldId id="286" r:id="rId18"/>
    <p:sldId id="287" r:id="rId19"/>
    <p:sldId id="290" r:id="rId20"/>
    <p:sldId id="291" r:id="rId21"/>
    <p:sldId id="292" r:id="rId22"/>
    <p:sldId id="293" r:id="rId23"/>
    <p:sldId id="294" r:id="rId24"/>
    <p:sldId id="300" r:id="rId25"/>
    <p:sldId id="295" r:id="rId26"/>
    <p:sldId id="296" r:id="rId27"/>
    <p:sldId id="297" r:id="rId28"/>
    <p:sldId id="298" r:id="rId29"/>
    <p:sldId id="299" r:id="rId30"/>
    <p:sldId id="301" r:id="rId31"/>
    <p:sldId id="303" r:id="rId32"/>
    <p:sldId id="302"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54" r:id="rId46"/>
    <p:sldId id="317" r:id="rId47"/>
    <p:sldId id="318" r:id="rId48"/>
    <p:sldId id="319" r:id="rId49"/>
    <p:sldId id="320" r:id="rId50"/>
    <p:sldId id="321" r:id="rId51"/>
    <p:sldId id="322" r:id="rId52"/>
    <p:sldId id="323" r:id="rId53"/>
    <p:sldId id="324" r:id="rId54"/>
    <p:sldId id="325" r:id="rId55"/>
    <p:sldId id="355" r:id="rId56"/>
    <p:sldId id="356" r:id="rId57"/>
    <p:sldId id="387" r:id="rId58"/>
    <p:sldId id="357" r:id="rId59"/>
    <p:sldId id="326" r:id="rId60"/>
    <p:sldId id="358" r:id="rId61"/>
    <p:sldId id="359" r:id="rId62"/>
    <p:sldId id="360" r:id="rId63"/>
    <p:sldId id="327" r:id="rId64"/>
    <p:sldId id="388" r:id="rId65"/>
    <p:sldId id="361" r:id="rId66"/>
    <p:sldId id="362" r:id="rId67"/>
    <p:sldId id="389" r:id="rId68"/>
    <p:sldId id="363" r:id="rId69"/>
    <p:sldId id="328" r:id="rId70"/>
    <p:sldId id="329" r:id="rId71"/>
    <p:sldId id="331" r:id="rId72"/>
    <p:sldId id="332" r:id="rId73"/>
    <p:sldId id="334" r:id="rId74"/>
    <p:sldId id="333" r:id="rId75"/>
    <p:sldId id="335" r:id="rId76"/>
    <p:sldId id="336" r:id="rId77"/>
    <p:sldId id="337" r:id="rId78"/>
    <p:sldId id="338" r:id="rId79"/>
    <p:sldId id="339" r:id="rId80"/>
    <p:sldId id="340" r:id="rId81"/>
    <p:sldId id="341" r:id="rId82"/>
    <p:sldId id="342" r:id="rId83"/>
    <p:sldId id="343" r:id="rId84"/>
    <p:sldId id="364" r:id="rId85"/>
    <p:sldId id="365" r:id="rId86"/>
    <p:sldId id="366" r:id="rId87"/>
    <p:sldId id="367" r:id="rId88"/>
    <p:sldId id="368" r:id="rId89"/>
    <p:sldId id="369" r:id="rId90"/>
    <p:sldId id="371" r:id="rId91"/>
    <p:sldId id="370" r:id="rId92"/>
    <p:sldId id="372" r:id="rId93"/>
    <p:sldId id="373" r:id="rId94"/>
    <p:sldId id="344" r:id="rId95"/>
    <p:sldId id="374" r:id="rId96"/>
    <p:sldId id="375" r:id="rId97"/>
    <p:sldId id="376" r:id="rId98"/>
    <p:sldId id="345" r:id="rId99"/>
    <p:sldId id="377" r:id="rId100"/>
    <p:sldId id="347" r:id="rId101"/>
    <p:sldId id="379" r:id="rId102"/>
    <p:sldId id="378" r:id="rId103"/>
    <p:sldId id="350" r:id="rId104"/>
    <p:sldId id="380" r:id="rId105"/>
    <p:sldId id="381" r:id="rId106"/>
    <p:sldId id="382" r:id="rId107"/>
    <p:sldId id="383" r:id="rId108"/>
    <p:sldId id="351" r:id="rId109"/>
    <p:sldId id="352" r:id="rId110"/>
    <p:sldId id="353"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88"/>
    <p:restoredTop sz="94192"/>
  </p:normalViewPr>
  <p:slideViewPr>
    <p:cSldViewPr>
      <p:cViewPr varScale="1">
        <p:scale>
          <a:sx n="78" d="100"/>
          <a:sy n="78" d="100"/>
        </p:scale>
        <p:origin x="10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F7C45-2FAA-4AAB-B61D-1B3D459F521E}"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BA91D-56E9-47F2-8337-0D2E50319298}" type="slidenum">
              <a:rPr lang="en-US" smtClean="0"/>
              <a:t>‹#›</a:t>
            </a:fld>
            <a:endParaRPr lang="en-US"/>
          </a:p>
        </p:txBody>
      </p:sp>
    </p:spTree>
    <p:extLst>
      <p:ext uri="{BB962C8B-B14F-4D97-AF65-F5344CB8AC3E}">
        <p14:creationId xmlns:p14="http://schemas.microsoft.com/office/powerpoint/2010/main" val="365499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A40F396-7B06-4572-801D-6B2081D44C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B7C5148B-5999-447B-91CC-00ACBC0BF5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4BCD2FB5-A64A-4064-857D-D929E597DB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52B353-EC24-4DF1-851B-3381B519346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3553E1F-5992-4985-9CE9-F2FA53C69879}" type="slidenum">
              <a:rPr lang="en-US" altLang="en-US"/>
              <a:pPr>
                <a:defRPr/>
              </a:pPr>
              <a:t>‹#›</a:t>
            </a:fld>
            <a:endParaRPr lang="en-US" altLang="en-US"/>
          </a:p>
        </p:txBody>
      </p:sp>
    </p:spTree>
    <p:extLst>
      <p:ext uri="{BB962C8B-B14F-4D97-AF65-F5344CB8AC3E}">
        <p14:creationId xmlns:p14="http://schemas.microsoft.com/office/powerpoint/2010/main" val="157523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1EC431E-D453-45DD-B181-87A115DED9A5}" type="slidenum">
              <a:rPr lang="en-US" altLang="en-US"/>
              <a:pPr>
                <a:defRPr/>
              </a:pPr>
              <a:t>‹#›</a:t>
            </a:fld>
            <a:endParaRPr lang="en-US" altLang="en-US"/>
          </a:p>
        </p:txBody>
      </p:sp>
    </p:spTree>
    <p:extLst>
      <p:ext uri="{BB962C8B-B14F-4D97-AF65-F5344CB8AC3E}">
        <p14:creationId xmlns:p14="http://schemas.microsoft.com/office/powerpoint/2010/main" val="119975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1430007-5364-40E2-80FD-C2407A1DBBE2}" type="slidenum">
              <a:rPr lang="en-US" altLang="en-US"/>
              <a:pPr>
                <a:defRPr/>
              </a:pPr>
              <a:t>‹#›</a:t>
            </a:fld>
            <a:endParaRPr lang="en-US" altLang="en-US"/>
          </a:p>
        </p:txBody>
      </p:sp>
    </p:spTree>
    <p:extLst>
      <p:ext uri="{BB962C8B-B14F-4D97-AF65-F5344CB8AC3E}">
        <p14:creationId xmlns:p14="http://schemas.microsoft.com/office/powerpoint/2010/main" val="238430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0D72A02-A968-411D-A392-EB7171FA42AE}" type="slidenum">
              <a:rPr lang="en-US" altLang="en-US"/>
              <a:pPr>
                <a:defRPr/>
              </a:pPr>
              <a:t>‹#›</a:t>
            </a:fld>
            <a:endParaRPr lang="en-US" altLang="en-US"/>
          </a:p>
        </p:txBody>
      </p:sp>
    </p:spTree>
    <p:extLst>
      <p:ext uri="{BB962C8B-B14F-4D97-AF65-F5344CB8AC3E}">
        <p14:creationId xmlns:p14="http://schemas.microsoft.com/office/powerpoint/2010/main" val="162577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03AB8F-82D3-4CBB-A0B8-D2715F50CD3B}" type="slidenum">
              <a:rPr lang="en-US" altLang="en-US"/>
              <a:pPr>
                <a:defRPr/>
              </a:pPr>
              <a:t>‹#›</a:t>
            </a:fld>
            <a:endParaRPr lang="en-US" altLang="en-US"/>
          </a:p>
        </p:txBody>
      </p:sp>
    </p:spTree>
    <p:extLst>
      <p:ext uri="{BB962C8B-B14F-4D97-AF65-F5344CB8AC3E}">
        <p14:creationId xmlns:p14="http://schemas.microsoft.com/office/powerpoint/2010/main" val="141850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FB77646-C40F-4B21-BB5A-28E7E4DD2A27}" type="slidenum">
              <a:rPr lang="en-US" altLang="en-US"/>
              <a:pPr>
                <a:defRPr/>
              </a:pPr>
              <a:t>‹#›</a:t>
            </a:fld>
            <a:endParaRPr lang="en-US" altLang="en-US"/>
          </a:p>
        </p:txBody>
      </p:sp>
    </p:spTree>
    <p:extLst>
      <p:ext uri="{BB962C8B-B14F-4D97-AF65-F5344CB8AC3E}">
        <p14:creationId xmlns:p14="http://schemas.microsoft.com/office/powerpoint/2010/main" val="199327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38A40E5-23C4-453D-9662-3169ED88798A}" type="slidenum">
              <a:rPr lang="en-US" altLang="en-US"/>
              <a:pPr>
                <a:defRPr/>
              </a:pPr>
              <a:t>‹#›</a:t>
            </a:fld>
            <a:endParaRPr lang="en-US" altLang="en-US"/>
          </a:p>
        </p:txBody>
      </p:sp>
    </p:spTree>
    <p:extLst>
      <p:ext uri="{BB962C8B-B14F-4D97-AF65-F5344CB8AC3E}">
        <p14:creationId xmlns:p14="http://schemas.microsoft.com/office/powerpoint/2010/main" val="307532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5290387-6D45-4666-9AA0-486E4935B58D}" type="slidenum">
              <a:rPr lang="en-US" altLang="en-US"/>
              <a:pPr>
                <a:defRPr/>
              </a:pPr>
              <a:t>‹#›</a:t>
            </a:fld>
            <a:endParaRPr lang="en-US" altLang="en-US"/>
          </a:p>
        </p:txBody>
      </p:sp>
    </p:spTree>
    <p:extLst>
      <p:ext uri="{BB962C8B-B14F-4D97-AF65-F5344CB8AC3E}">
        <p14:creationId xmlns:p14="http://schemas.microsoft.com/office/powerpoint/2010/main" val="17786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E0DC4792-64EE-4DD1-93F6-C7A50A8D364E}" type="slidenum">
              <a:rPr lang="en-US" altLang="en-US"/>
              <a:pPr>
                <a:defRPr/>
              </a:pPr>
              <a:t>‹#›</a:t>
            </a:fld>
            <a:endParaRPr lang="en-US" altLang="en-US"/>
          </a:p>
        </p:txBody>
      </p:sp>
    </p:spTree>
    <p:extLst>
      <p:ext uri="{BB962C8B-B14F-4D97-AF65-F5344CB8AC3E}">
        <p14:creationId xmlns:p14="http://schemas.microsoft.com/office/powerpoint/2010/main" val="219521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9D749B8-8D2F-4FA6-9230-D99F85FF6E29}" type="slidenum">
              <a:rPr lang="en-US" altLang="en-US"/>
              <a:pPr>
                <a:defRPr/>
              </a:pPr>
              <a:t>‹#›</a:t>
            </a:fld>
            <a:endParaRPr lang="en-US" altLang="en-US"/>
          </a:p>
        </p:txBody>
      </p:sp>
    </p:spTree>
    <p:extLst>
      <p:ext uri="{BB962C8B-B14F-4D97-AF65-F5344CB8AC3E}">
        <p14:creationId xmlns:p14="http://schemas.microsoft.com/office/powerpoint/2010/main" val="199907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07DF03A-CE37-486E-AF86-624FA87EB51C}" type="slidenum">
              <a:rPr lang="en-US" altLang="en-US"/>
              <a:pPr>
                <a:defRPr/>
              </a:pPr>
              <a:t>‹#›</a:t>
            </a:fld>
            <a:endParaRPr lang="en-US" altLang="en-US"/>
          </a:p>
        </p:txBody>
      </p:sp>
    </p:spTree>
    <p:extLst>
      <p:ext uri="{BB962C8B-B14F-4D97-AF65-F5344CB8AC3E}">
        <p14:creationId xmlns:p14="http://schemas.microsoft.com/office/powerpoint/2010/main" val="180629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97C00FE-2693-4015-A8A0-448A14F63E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a:solidFill>
            <a:schemeClr val="tx2"/>
          </a:solidFill>
          <a:latin typeface="Arial" charset="0"/>
          <a:ea typeface="Arial" charset="0"/>
          <a:cs typeface="Arial" charset="0"/>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461963" indent="-461963" algn="l" rtl="0" eaLnBrk="0" fontAlgn="base" hangingPunct="0">
        <a:spcBef>
          <a:spcPct val="20000"/>
        </a:spcBef>
        <a:spcAft>
          <a:spcPct val="0"/>
        </a:spcAft>
        <a:buChar char="•"/>
        <a:tabLst/>
        <a:defRPr sz="3200">
          <a:solidFill>
            <a:schemeClr val="tx1"/>
          </a:solidFill>
          <a:latin typeface="+mn-lt"/>
          <a:ea typeface="+mn-ea"/>
          <a:cs typeface="+mn-cs"/>
        </a:defRPr>
      </a:lvl1pPr>
      <a:lvl2pPr marL="925513" indent="-468313" algn="l" rtl="0" eaLnBrk="0" fontAlgn="base" hangingPunct="0">
        <a:spcBef>
          <a:spcPct val="20000"/>
        </a:spcBef>
        <a:spcAft>
          <a:spcPct val="0"/>
        </a:spcAft>
        <a:buChar char="–"/>
        <a:tabLst/>
        <a:defRPr sz="2800">
          <a:solidFill>
            <a:schemeClr val="tx1"/>
          </a:solidFill>
          <a:latin typeface="+mn-lt"/>
          <a:cs typeface="+mn-cs"/>
        </a:defRPr>
      </a:lvl2pPr>
      <a:lvl3pPr marL="1376363" indent="-461963" algn="l" rtl="0" eaLnBrk="0" fontAlgn="base" hangingPunct="0">
        <a:spcBef>
          <a:spcPct val="20000"/>
        </a:spcBef>
        <a:spcAft>
          <a:spcPct val="0"/>
        </a:spcAft>
        <a:buChar char="•"/>
        <a:tabLs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9.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0.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1.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0.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6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6.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6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5.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0.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5.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3">
            <a:extLst>
              <a:ext uri="{FF2B5EF4-FFF2-40B4-BE49-F238E27FC236}">
                <a16:creationId xmlns:a16="http://schemas.microsoft.com/office/drawing/2014/main" id="{553431B3-8324-4B20-8B2F-F6323035B530}"/>
              </a:ext>
            </a:extLst>
          </p:cNvPr>
          <p:cNvSpPr>
            <a:spLocks noGrp="1"/>
          </p:cNvSpPr>
          <p:nvPr>
            <p:ph type="ctrTitle"/>
          </p:nvPr>
        </p:nvSpPr>
        <p:spPr>
          <a:xfrm>
            <a:off x="762000" y="1219200"/>
            <a:ext cx="7772400" cy="3276600"/>
          </a:xfrm>
        </p:spPr>
        <p:txBody>
          <a:bodyPr/>
          <a:lstStyle/>
          <a:p>
            <a:pPr eaLnBrk="1" hangingPunct="1">
              <a:lnSpc>
                <a:spcPct val="100000"/>
              </a:lnSpc>
              <a:spcBef>
                <a:spcPct val="20000"/>
              </a:spcBef>
            </a:pPr>
            <a:br>
              <a:rPr lang="en-US" altLang="en-US" sz="4200" dirty="0">
                <a:solidFill>
                  <a:schemeClr val="tx1"/>
                </a:solidFill>
              </a:rPr>
            </a:br>
            <a:r>
              <a:rPr lang="en-US" altLang="en-US" sz="4400" b="1" dirty="0">
                <a:solidFill>
                  <a:srgbClr val="000000"/>
                </a:solidFill>
                <a:latin typeface="Tempus Sans ITC" panose="04020404030D07020202" pitchFamily="82" charset="0"/>
              </a:rPr>
              <a:t>Chapter Three</a:t>
            </a:r>
            <a:br>
              <a:rPr lang="en-US" altLang="en-US" sz="4200" dirty="0">
                <a:solidFill>
                  <a:schemeClr val="tx1"/>
                </a:solidFill>
              </a:rPr>
            </a:br>
            <a:br>
              <a:rPr lang="en-US" altLang="en-US" sz="4200" dirty="0">
                <a:solidFill>
                  <a:schemeClr val="tx1"/>
                </a:solidFill>
              </a:rPr>
            </a:br>
            <a:r>
              <a:rPr lang="en-US" altLang="en-US" sz="4400" b="1" dirty="0">
                <a:solidFill>
                  <a:srgbClr val="000000"/>
                </a:solidFill>
                <a:latin typeface="Tempus Sans ITC" panose="04020404030D07020202" pitchFamily="82" charset="0"/>
              </a:rPr>
              <a:t>Multiple Activities, Passing Data between Activities, Transitions, Persistent Data</a:t>
            </a:r>
            <a:br>
              <a:rPr lang="en-US" altLang="en-US" sz="4400" b="1" dirty="0">
                <a:solidFill>
                  <a:srgbClr val="000000"/>
                </a:solidFill>
                <a:latin typeface="Tempus Sans ITC" panose="04020404030D07020202" pitchFamily="82" charset="0"/>
              </a:rPr>
            </a:br>
            <a:endParaRPr lang="en-US" altLang="en-US" sz="4200" b="1" dirty="0">
              <a:solidFill>
                <a:schemeClr val="tx1"/>
              </a:solidFill>
              <a:latin typeface="Tempus Sans ITC" panose="04020404030D07020202" pitchFamily="82" charset="0"/>
            </a:endParaRPr>
          </a:p>
        </p:txBody>
      </p:sp>
      <p:sp>
        <p:nvSpPr>
          <p:cNvPr id="4099" name="Footer Placeholder 2">
            <a:extLst>
              <a:ext uri="{FF2B5EF4-FFF2-40B4-BE49-F238E27FC236}">
                <a16:creationId xmlns:a16="http://schemas.microsoft.com/office/drawing/2014/main" id="{1BDBC64F-96E3-44A8-80B5-D0F9B4251D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Dr. Modafar Ati                                             Mobile Application Development</a:t>
            </a:r>
            <a:endParaRPr kumimoji="0" lang="en-US" altLang="en-US" sz="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(2 of 8)</a:t>
            </a:r>
            <a:endParaRPr lang="en-US" altLang="en-US" dirty="0"/>
          </a:p>
        </p:txBody>
      </p:sp>
      <p:sp>
        <p:nvSpPr>
          <p:cNvPr id="8195" name="Rectangle 3"/>
          <p:cNvSpPr>
            <a:spLocks noGrp="1" noChangeArrowheads="1"/>
          </p:cNvSpPr>
          <p:nvPr>
            <p:ph idx="1"/>
          </p:nvPr>
        </p:nvSpPr>
        <p:spPr/>
        <p:txBody>
          <a:bodyPr/>
          <a:lstStyle/>
          <a:p>
            <a:r>
              <a:rPr lang="en-US" altLang="en-US" dirty="0">
                <a:latin typeface="Arial" charset="0"/>
                <a:ea typeface="Arial" charset="0"/>
                <a:cs typeface="Arial" charset="0"/>
              </a:rPr>
              <a:t>6 rows, 2 columns</a:t>
            </a:r>
          </a:p>
          <a:p>
            <a:r>
              <a:rPr lang="en-US" altLang="en-US" dirty="0">
                <a:latin typeface="Arial" charset="0"/>
                <a:ea typeface="Arial" charset="0"/>
                <a:cs typeface="Arial" charset="0"/>
              </a:rPr>
              <a:t>First 5 rows: two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label and data</a:t>
            </a:r>
          </a:p>
          <a:p>
            <a:r>
              <a:rPr lang="en-US" altLang="en-US" dirty="0">
                <a:latin typeface="Arial" charset="0"/>
                <a:ea typeface="Arial" charset="0"/>
                <a:cs typeface="Arial" charset="0"/>
              </a:rPr>
              <a:t>Last row: button (to go to second activity/screen)</a:t>
            </a: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dirty="0"/>
              <a:t>Mortgage Class </a:t>
            </a:r>
            <a:r>
              <a:rPr lang="en-US" altLang="en-US" sz="1800" dirty="0"/>
              <a:t>(1 of 2)</a:t>
            </a:r>
            <a:endParaRPr lang="en-US" altLang="en-US" dirty="0"/>
          </a:p>
        </p:txBody>
      </p:sp>
      <p:sp>
        <p:nvSpPr>
          <p:cNvPr id="94211" name="Rectangle 3"/>
          <p:cNvSpPr>
            <a:spLocks noGrp="1" noChangeArrowheads="1"/>
          </p:cNvSpPr>
          <p:nvPr>
            <p:ph idx="1"/>
          </p:nvPr>
        </p:nvSpPr>
        <p:spPr/>
        <p:txBody>
          <a:bodyPr/>
          <a:lstStyle/>
          <a:p>
            <a:pPr>
              <a:defRPr/>
            </a:pPr>
            <a:r>
              <a:rPr lang="en-US" dirty="0">
                <a:latin typeface="Arial" charset="0"/>
                <a:ea typeface="Arial" charset="0"/>
                <a:cs typeface="Arial" charset="0"/>
              </a:rPr>
              <a:t>We include the method </a:t>
            </a:r>
            <a:r>
              <a:rPr lang="en-US" b="1" dirty="0" err="1">
                <a:solidFill>
                  <a:srgbClr val="C00000"/>
                </a:solidFill>
                <a:latin typeface="Arial" charset="0"/>
                <a:ea typeface="Arial" charset="0"/>
                <a:cs typeface="Arial" charset="0"/>
              </a:rPr>
              <a:t>setPreferences</a:t>
            </a:r>
            <a:r>
              <a:rPr lang="en-US" dirty="0">
                <a:latin typeface="Arial" charset="0"/>
                <a:ea typeface="Arial" charset="0"/>
                <a:cs typeface="Arial" charset="0"/>
              </a:rPr>
              <a:t>: it writes to the preferences.</a:t>
            </a:r>
          </a:p>
          <a:p>
            <a:pPr>
              <a:defRPr/>
            </a:pPr>
            <a:r>
              <a:rPr lang="en-US" dirty="0">
                <a:latin typeface="Arial" charset="0"/>
                <a:ea typeface="Arial" charset="0"/>
                <a:cs typeface="Arial" charset="0"/>
              </a:rPr>
              <a:t>We include a Context parameter so we can pass it to the </a:t>
            </a:r>
            <a:r>
              <a:rPr lang="en-US" b="1" dirty="0" err="1">
                <a:solidFill>
                  <a:srgbClr val="C00000"/>
                </a:solidFill>
                <a:latin typeface="Arial" charset="0"/>
                <a:ea typeface="Arial" charset="0"/>
                <a:cs typeface="Arial" charset="0"/>
              </a:rPr>
              <a:t>getDefaultSharedPreferences</a:t>
            </a:r>
            <a:r>
              <a:rPr lang="en-US" dirty="0">
                <a:latin typeface="Arial" charset="0"/>
                <a:ea typeface="Arial" charset="0"/>
                <a:cs typeface="Arial" charset="0"/>
              </a:rPr>
              <a:t> method. </a:t>
            </a:r>
          </a:p>
          <a:p>
            <a:pPr marL="0" indent="0">
              <a:buFontTx/>
              <a:buNone/>
              <a:defRPr/>
            </a:pPr>
            <a:endParaRPr lang="en-US" dirty="0">
              <a:latin typeface="Arial" charset="0"/>
              <a:ea typeface="Arial" charset="0"/>
              <a:cs typeface="Arial" charset="0"/>
            </a:endParaRPr>
          </a:p>
          <a:p>
            <a:pPr marL="0" indent="0">
              <a:buFontTx/>
              <a:buNone/>
              <a:defRPr/>
            </a:pPr>
            <a:r>
              <a:rPr lang="en-US" sz="2800" b="1" dirty="0">
                <a:solidFill>
                  <a:srgbClr val="C00000"/>
                </a:solidFill>
                <a:latin typeface="Arial" charset="0"/>
                <a:ea typeface="Arial" charset="0"/>
                <a:cs typeface="Arial" charset="0"/>
              </a:rPr>
              <a:t>public void </a:t>
            </a:r>
            <a:r>
              <a:rPr lang="en-US" sz="2800" b="1" dirty="0" err="1">
                <a:solidFill>
                  <a:srgbClr val="C00000"/>
                </a:solidFill>
                <a:latin typeface="Arial" charset="0"/>
                <a:ea typeface="Arial" charset="0"/>
                <a:cs typeface="Arial" charset="0"/>
              </a:rPr>
              <a:t>setPreferences</a:t>
            </a:r>
            <a:r>
              <a:rPr lang="en-US" sz="2800" b="1" dirty="0">
                <a:solidFill>
                  <a:srgbClr val="C00000"/>
                </a:solidFill>
                <a:latin typeface="Arial" charset="0"/>
                <a:ea typeface="Arial" charset="0"/>
                <a:cs typeface="Arial" charset="0"/>
              </a:rPr>
              <a:t>( Context </a:t>
            </a:r>
            <a:r>
              <a:rPr lang="en-US" sz="2800" b="1" dirty="0" err="1">
                <a:solidFill>
                  <a:srgbClr val="C00000"/>
                </a:solidFill>
                <a:latin typeface="Arial" charset="0"/>
                <a:ea typeface="Arial" charset="0"/>
                <a:cs typeface="Arial" charset="0"/>
              </a:rPr>
              <a:t>context</a:t>
            </a:r>
            <a:r>
              <a:rPr lang="en-US" sz="2800" b="1" dirty="0">
                <a:solidFill>
                  <a:srgbClr val="C00000"/>
                </a:solidFill>
                <a:latin typeface="Arial" charset="0"/>
                <a:ea typeface="Arial" charset="0"/>
                <a:cs typeface="Arial" charset="0"/>
              </a:rPr>
              <a:t> )</a:t>
            </a:r>
            <a:br>
              <a:rPr lang="en-US" b="1" dirty="0">
                <a:latin typeface="Arial" charset="0"/>
                <a:ea typeface="Arial" charset="0"/>
                <a:cs typeface="Arial" charset="0"/>
              </a:rPr>
            </a:b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dirty="0"/>
              <a:t>Mortgage Class </a:t>
            </a:r>
            <a:r>
              <a:rPr lang="en-US" altLang="en-US" sz="1800" dirty="0"/>
              <a:t>(2 of 2)</a:t>
            </a:r>
            <a:endParaRPr lang="en-US" altLang="en-US" dirty="0"/>
          </a:p>
        </p:txBody>
      </p:sp>
      <p:sp>
        <p:nvSpPr>
          <p:cNvPr id="94211" name="Rectangle 3"/>
          <p:cNvSpPr>
            <a:spLocks noGrp="1" noChangeArrowheads="1"/>
          </p:cNvSpPr>
          <p:nvPr>
            <p:ph idx="1"/>
          </p:nvPr>
        </p:nvSpPr>
        <p:spPr/>
        <p:txBody>
          <a:bodyPr/>
          <a:lstStyle/>
          <a:p>
            <a:pPr>
              <a:defRPr/>
            </a:pPr>
            <a:r>
              <a:rPr lang="en-US" dirty="0">
                <a:latin typeface="Arial" charset="0"/>
                <a:ea typeface="Arial" charset="0"/>
                <a:cs typeface="Arial" charset="0"/>
              </a:rPr>
              <a:t>When we call the </a:t>
            </a:r>
            <a:r>
              <a:rPr lang="en-US" b="1" dirty="0" err="1">
                <a:solidFill>
                  <a:srgbClr val="C00000"/>
                </a:solidFill>
                <a:latin typeface="Arial" charset="0"/>
                <a:ea typeface="Arial" charset="0"/>
                <a:cs typeface="Arial" charset="0"/>
              </a:rPr>
              <a:t>setPreferences</a:t>
            </a:r>
            <a:r>
              <a:rPr lang="en-US" dirty="0">
                <a:latin typeface="Arial" charset="0"/>
                <a:ea typeface="Arial" charset="0"/>
                <a:cs typeface="Arial" charset="0"/>
              </a:rPr>
              <a:t> method from the </a:t>
            </a:r>
            <a:r>
              <a:rPr lang="en-US" b="1" dirty="0" err="1">
                <a:solidFill>
                  <a:srgbClr val="C00000"/>
                </a:solidFill>
                <a:latin typeface="Arial" charset="0"/>
                <a:ea typeface="Arial" charset="0"/>
                <a:cs typeface="Arial" charset="0"/>
              </a:rPr>
              <a:t>DataActivity</a:t>
            </a:r>
            <a:r>
              <a:rPr lang="en-US" dirty="0">
                <a:latin typeface="Arial" charset="0"/>
                <a:ea typeface="Arial" charset="0"/>
                <a:cs typeface="Arial" charset="0"/>
              </a:rPr>
              <a:t> class using the Mortgage object reference mortgage, we will pass </a:t>
            </a:r>
            <a:r>
              <a:rPr lang="en-US" i="1" dirty="0">
                <a:latin typeface="Arial" charset="0"/>
                <a:ea typeface="Arial" charset="0"/>
                <a:cs typeface="Arial" charset="0"/>
              </a:rPr>
              <a:t>this</a:t>
            </a:r>
            <a:r>
              <a:rPr lang="en-US" dirty="0">
                <a:latin typeface="Arial" charset="0"/>
                <a:ea typeface="Arial" charset="0"/>
                <a:cs typeface="Arial" charset="0"/>
              </a:rPr>
              <a:t>. </a:t>
            </a:r>
          </a:p>
          <a:p>
            <a:pPr marL="0" indent="0">
              <a:spcBef>
                <a:spcPts val="1800"/>
              </a:spcBef>
              <a:buFontTx/>
              <a:buNone/>
              <a:defRPr/>
            </a:pPr>
            <a:r>
              <a:rPr lang="en-US" dirty="0">
                <a:latin typeface="Arial" charset="0"/>
                <a:ea typeface="Arial" charset="0"/>
                <a:cs typeface="Arial" charset="0"/>
              </a:rPr>
              <a:t>	</a:t>
            </a:r>
            <a:r>
              <a:rPr lang="en-US" b="1" dirty="0" err="1">
                <a:solidFill>
                  <a:srgbClr val="C00000"/>
                </a:solidFill>
                <a:latin typeface="Arial" charset="0"/>
                <a:ea typeface="Arial" charset="0"/>
                <a:cs typeface="Arial" charset="0"/>
              </a:rPr>
              <a:t>mortgage.setPreferences</a:t>
            </a:r>
            <a:r>
              <a:rPr lang="en-US" b="1" dirty="0">
                <a:solidFill>
                  <a:srgbClr val="C00000"/>
                </a:solidFill>
                <a:latin typeface="Arial" charset="0"/>
                <a:ea typeface="Arial" charset="0"/>
                <a:cs typeface="Arial" charset="0"/>
              </a:rPr>
              <a:t>( this );</a:t>
            </a:r>
            <a:br>
              <a:rPr lang="en-US" b="1" dirty="0">
                <a:latin typeface="Arial" charset="0"/>
                <a:ea typeface="Arial" charset="0"/>
                <a:cs typeface="Arial" charset="0"/>
              </a:rPr>
            </a:b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dirty="0" err="1"/>
              <a:t>setPreferences</a:t>
            </a:r>
            <a:r>
              <a:rPr lang="en-US" altLang="en-US" dirty="0"/>
              <a:t> Method </a:t>
            </a:r>
            <a:r>
              <a:rPr lang="en-US" altLang="en-US" sz="1800" dirty="0"/>
              <a:t>(1 of 3)</a:t>
            </a:r>
            <a:endParaRPr lang="en-US" altLang="en-US" dirty="0"/>
          </a:p>
        </p:txBody>
      </p:sp>
      <p:sp>
        <p:nvSpPr>
          <p:cNvPr id="99331" name="Rectangle 3"/>
          <p:cNvSpPr>
            <a:spLocks noGrp="1" noChangeArrowheads="1"/>
          </p:cNvSpPr>
          <p:nvPr>
            <p:ph idx="1"/>
          </p:nvPr>
        </p:nvSpPr>
        <p:spPr/>
        <p:txBody>
          <a:bodyPr/>
          <a:lstStyle/>
          <a:p>
            <a:pPr marL="0" indent="0">
              <a:buFontTx/>
              <a:buNone/>
            </a:pPr>
            <a:r>
              <a:rPr lang="en-US" altLang="en-US" sz="2800">
                <a:latin typeface="Arial" charset="0"/>
                <a:ea typeface="Arial" charset="0"/>
                <a:cs typeface="Arial" charset="0"/>
              </a:rPr>
              <a:t>public void setPreferences( Context context ) {</a:t>
            </a:r>
            <a:br>
              <a:rPr lang="en-US" altLang="en-US" sz="2800">
                <a:latin typeface="Arial" charset="0"/>
                <a:ea typeface="Arial" charset="0"/>
                <a:cs typeface="Arial" charset="0"/>
              </a:rPr>
            </a:br>
            <a:r>
              <a:rPr lang="en-US" altLang="en-US" sz="2800">
                <a:latin typeface="Arial" charset="0"/>
                <a:ea typeface="Arial" charset="0"/>
                <a:cs typeface="Arial" charset="0"/>
              </a:rPr>
              <a:t>    // Get a SharedPreferences.Editor</a:t>
            </a:r>
          </a:p>
          <a:p>
            <a:pPr marL="0" indent="0">
              <a:buFontTx/>
              <a:buNone/>
            </a:pPr>
            <a:r>
              <a:rPr lang="en-US" altLang="en-US" sz="2800">
                <a:latin typeface="Arial" charset="0"/>
                <a:ea typeface="Arial" charset="0"/>
                <a:cs typeface="Arial" charset="0"/>
              </a:rPr>
              <a:t>    // With it, write the data to the preferences  </a:t>
            </a:r>
          </a:p>
          <a:p>
            <a:pPr marL="0" indent="0">
              <a:buFontTx/>
              <a:buNone/>
            </a:pPr>
            <a:r>
              <a:rPr lang="en-US" altLang="en-US" sz="2800">
                <a:latin typeface="Arial" charset="0"/>
                <a:ea typeface="Arial" charset="0"/>
                <a:cs typeface="Arial" charset="0"/>
              </a:rPr>
              <a:t>}</a:t>
            </a:r>
          </a:p>
          <a:p>
            <a:pPr marL="0" indent="0">
              <a:buFontTx/>
              <a:buNone/>
            </a:pPr>
            <a:br>
              <a:rPr lang="en-US" altLang="en-US" b="1">
                <a:latin typeface="Arial" charset="0"/>
                <a:ea typeface="Arial" charset="0"/>
                <a:cs typeface="Arial" charset="0"/>
              </a:rPr>
            </a:br>
            <a:endParaRPr lang="en-US" altLang="en-US">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dirty="0" err="1"/>
              <a:t>setPreferences</a:t>
            </a:r>
            <a:r>
              <a:rPr lang="en-US" altLang="en-US" dirty="0"/>
              <a:t> Method </a:t>
            </a:r>
            <a:r>
              <a:rPr lang="en-US" altLang="en-US" sz="1800" dirty="0"/>
              <a:t>(2 of 3)</a:t>
            </a:r>
            <a:endParaRPr lang="en-US" altLang="en-US" dirty="0"/>
          </a:p>
        </p:txBody>
      </p:sp>
      <p:sp>
        <p:nvSpPr>
          <p:cNvPr id="94211" name="Rectangle 3"/>
          <p:cNvSpPr>
            <a:spLocks noGrp="1" noChangeArrowheads="1"/>
          </p:cNvSpPr>
          <p:nvPr>
            <p:ph idx="1"/>
          </p:nvPr>
        </p:nvSpPr>
        <p:spPr>
          <a:xfrm>
            <a:off x="0" y="1981200"/>
            <a:ext cx="9144000" cy="4114800"/>
          </a:xfrm>
        </p:spPr>
        <p:txBody>
          <a:bodyPr/>
          <a:lstStyle/>
          <a:p>
            <a:pPr>
              <a:defRPr/>
            </a:pPr>
            <a:r>
              <a:rPr lang="en-US" sz="2800" dirty="0">
                <a:latin typeface="Arial" charset="0"/>
                <a:ea typeface="Arial" charset="0"/>
                <a:cs typeface="Arial" charset="0"/>
              </a:rPr>
              <a:t>First we get a </a:t>
            </a:r>
            <a:r>
              <a:rPr lang="en-US" sz="2800" dirty="0" err="1">
                <a:latin typeface="Arial" charset="0"/>
                <a:ea typeface="Arial" charset="0"/>
                <a:cs typeface="Arial" charset="0"/>
              </a:rPr>
              <a:t>SharedPreferences.Editor</a:t>
            </a:r>
            <a:r>
              <a:rPr lang="en-US" sz="2800" dirty="0">
                <a:latin typeface="Arial" charset="0"/>
                <a:ea typeface="Arial" charset="0"/>
                <a:cs typeface="Arial" charset="0"/>
              </a:rPr>
              <a:t> reference.</a:t>
            </a:r>
          </a:p>
          <a:p>
            <a:pPr marL="0" indent="0">
              <a:spcBef>
                <a:spcPts val="1800"/>
              </a:spcBef>
              <a:buFontTx/>
              <a:buNone/>
              <a:defRPr/>
            </a:pPr>
            <a:r>
              <a:rPr lang="en-US" sz="2400" b="1" dirty="0" err="1">
                <a:solidFill>
                  <a:srgbClr val="C00000"/>
                </a:solidFill>
                <a:latin typeface="Arial" charset="0"/>
                <a:ea typeface="Arial" charset="0"/>
                <a:cs typeface="Arial" charset="0"/>
              </a:rPr>
              <a:t>SharedPreferences</a:t>
            </a:r>
            <a:r>
              <a:rPr lang="en-US" sz="2400" b="1" dirty="0">
                <a:solidFill>
                  <a:srgbClr val="C00000"/>
                </a:solidFill>
                <a:latin typeface="Arial" charset="0"/>
                <a:ea typeface="Arial" charset="0"/>
                <a:cs typeface="Arial" charset="0"/>
              </a:rPr>
              <a:t> </a:t>
            </a:r>
            <a:r>
              <a:rPr lang="en-US" sz="2400" b="1" dirty="0" err="1">
                <a:solidFill>
                  <a:srgbClr val="C00000"/>
                </a:solidFill>
                <a:latin typeface="Arial" charset="0"/>
                <a:ea typeface="Arial" charset="0"/>
                <a:cs typeface="Arial" charset="0"/>
              </a:rPr>
              <a:t>pref</a:t>
            </a:r>
            <a:r>
              <a:rPr lang="en-US" sz="2400" b="1" dirty="0">
                <a:solidFill>
                  <a:srgbClr val="C00000"/>
                </a:solidFill>
                <a:latin typeface="Arial" charset="0"/>
                <a:ea typeface="Arial" charset="0"/>
                <a:cs typeface="Arial" charset="0"/>
              </a:rPr>
              <a:t> = </a:t>
            </a:r>
            <a:br>
              <a:rPr lang="en-US" sz="2400" b="1" dirty="0">
                <a:solidFill>
                  <a:srgbClr val="C00000"/>
                </a:solidFill>
                <a:latin typeface="Arial" charset="0"/>
                <a:ea typeface="Arial" charset="0"/>
                <a:cs typeface="Arial" charset="0"/>
              </a:rPr>
            </a:br>
            <a:r>
              <a:rPr lang="en-US" sz="2400" b="1" dirty="0">
                <a:solidFill>
                  <a:srgbClr val="C00000"/>
                </a:solidFill>
                <a:latin typeface="Arial" charset="0"/>
                <a:ea typeface="Arial" charset="0"/>
                <a:cs typeface="Arial" charset="0"/>
              </a:rPr>
              <a:t>   </a:t>
            </a:r>
            <a:r>
              <a:rPr lang="en-US" sz="2400" b="1" dirty="0" err="1">
                <a:solidFill>
                  <a:srgbClr val="C00000"/>
                </a:solidFill>
                <a:latin typeface="Arial" charset="0"/>
                <a:ea typeface="Arial" charset="0"/>
                <a:cs typeface="Arial" charset="0"/>
              </a:rPr>
              <a:t>PreferenceManager.getDefaultSharedPreferences</a:t>
            </a:r>
            <a:r>
              <a:rPr lang="en-US" sz="2400" b="1" dirty="0">
                <a:solidFill>
                  <a:srgbClr val="C00000"/>
                </a:solidFill>
                <a:latin typeface="Arial" charset="0"/>
                <a:ea typeface="Arial" charset="0"/>
                <a:cs typeface="Arial" charset="0"/>
              </a:rPr>
              <a:t>(</a:t>
            </a:r>
            <a:r>
              <a:rPr lang="en-US" sz="2000" b="1" dirty="0">
                <a:solidFill>
                  <a:srgbClr val="C00000"/>
                </a:solidFill>
                <a:latin typeface="Arial" charset="0"/>
                <a:ea typeface="Arial" charset="0"/>
                <a:cs typeface="Arial" charset="0"/>
              </a:rPr>
              <a:t> </a:t>
            </a:r>
            <a:r>
              <a:rPr lang="en-US" sz="2400" b="1" dirty="0">
                <a:solidFill>
                  <a:srgbClr val="C00000"/>
                </a:solidFill>
                <a:latin typeface="Arial" charset="0"/>
                <a:ea typeface="Arial" charset="0"/>
                <a:cs typeface="Arial" charset="0"/>
              </a:rPr>
              <a:t>context</a:t>
            </a:r>
            <a:r>
              <a:rPr lang="en-US" sz="2000" b="1" dirty="0">
                <a:solidFill>
                  <a:srgbClr val="C00000"/>
                </a:solidFill>
                <a:latin typeface="Arial" charset="0"/>
                <a:ea typeface="Arial" charset="0"/>
                <a:cs typeface="Arial" charset="0"/>
              </a:rPr>
              <a:t> </a:t>
            </a:r>
            <a:r>
              <a:rPr lang="en-US" sz="2400" b="1" dirty="0">
                <a:solidFill>
                  <a:srgbClr val="C00000"/>
                </a:solidFill>
                <a:latin typeface="Arial" charset="0"/>
                <a:ea typeface="Arial" charset="0"/>
                <a:cs typeface="Arial" charset="0"/>
              </a:rPr>
              <a:t>);</a:t>
            </a:r>
          </a:p>
          <a:p>
            <a:pPr marL="0" indent="0">
              <a:spcBef>
                <a:spcPts val="1800"/>
              </a:spcBef>
              <a:buFontTx/>
              <a:buNone/>
              <a:defRPr/>
            </a:pPr>
            <a:br>
              <a:rPr lang="en-US" sz="2400" b="1" dirty="0">
                <a:solidFill>
                  <a:srgbClr val="C00000"/>
                </a:solidFill>
                <a:latin typeface="Arial" charset="0"/>
                <a:ea typeface="Arial" charset="0"/>
                <a:cs typeface="Arial" charset="0"/>
              </a:rPr>
            </a:br>
            <a:r>
              <a:rPr lang="en-US" sz="2400" b="1" dirty="0" err="1">
                <a:solidFill>
                  <a:srgbClr val="C00000"/>
                </a:solidFill>
                <a:latin typeface="Arial" charset="0"/>
                <a:ea typeface="Arial" charset="0"/>
                <a:cs typeface="Arial" charset="0"/>
              </a:rPr>
              <a:t>SharedPreferences.Editor</a:t>
            </a:r>
            <a:r>
              <a:rPr lang="en-US" sz="2400" b="1" dirty="0">
                <a:solidFill>
                  <a:srgbClr val="C00000"/>
                </a:solidFill>
                <a:latin typeface="Arial" charset="0"/>
                <a:ea typeface="Arial" charset="0"/>
                <a:cs typeface="Arial" charset="0"/>
              </a:rPr>
              <a:t> editor = </a:t>
            </a:r>
            <a:r>
              <a:rPr lang="en-US" sz="2400" b="1" dirty="0" err="1">
                <a:solidFill>
                  <a:srgbClr val="C00000"/>
                </a:solidFill>
                <a:latin typeface="Arial" charset="0"/>
                <a:ea typeface="Arial" charset="0"/>
                <a:cs typeface="Arial" charset="0"/>
              </a:rPr>
              <a:t>pref.edit</a:t>
            </a:r>
            <a:r>
              <a:rPr lang="en-US" sz="2400" b="1" dirty="0">
                <a:solidFill>
                  <a:srgbClr val="C00000"/>
                </a:solidFill>
                <a:latin typeface="Arial" charset="0"/>
                <a:ea typeface="Arial" charset="0"/>
                <a:cs typeface="Arial" charset="0"/>
              </a:rPr>
              <a:t>( );</a:t>
            </a:r>
          </a:p>
          <a:p>
            <a:pPr marL="0" indent="0">
              <a:buFontTx/>
              <a:buNone/>
              <a:defRPr/>
            </a:pPr>
            <a:br>
              <a:rPr lang="en-US" dirty="0">
                <a:latin typeface="Arial" charset="0"/>
                <a:ea typeface="Arial" charset="0"/>
                <a:cs typeface="Arial" charset="0"/>
              </a:rPr>
            </a:b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dirty="0" err="1"/>
              <a:t>setPreferences</a:t>
            </a:r>
            <a:r>
              <a:rPr lang="en-US" altLang="en-US" dirty="0"/>
              <a:t> Method </a:t>
            </a:r>
            <a:r>
              <a:rPr lang="en-US" altLang="en-US" sz="1800" dirty="0"/>
              <a:t>(3 of 3)</a:t>
            </a:r>
            <a:endParaRPr lang="en-US" altLang="en-US" dirty="0"/>
          </a:p>
        </p:txBody>
      </p:sp>
      <p:sp>
        <p:nvSpPr>
          <p:cNvPr id="94211" name="Rectangle 3"/>
          <p:cNvSpPr>
            <a:spLocks noGrp="1" noChangeArrowheads="1"/>
          </p:cNvSpPr>
          <p:nvPr>
            <p:ph idx="1"/>
          </p:nvPr>
        </p:nvSpPr>
        <p:spPr>
          <a:xfrm>
            <a:off x="457200" y="1600200"/>
            <a:ext cx="8458200" cy="4114800"/>
          </a:xfrm>
        </p:spPr>
        <p:txBody>
          <a:bodyPr/>
          <a:lstStyle/>
          <a:p>
            <a:pPr>
              <a:defRPr/>
            </a:pPr>
            <a:r>
              <a:rPr lang="en-US" sz="2800" dirty="0">
                <a:latin typeface="Arial" charset="0"/>
                <a:ea typeface="Arial" charset="0"/>
                <a:cs typeface="Arial" charset="0"/>
              </a:rPr>
              <a:t>Next, we write the data into the preferences.</a:t>
            </a:r>
          </a:p>
          <a:p>
            <a:pPr>
              <a:defRPr/>
            </a:pPr>
            <a:r>
              <a:rPr lang="en-US" sz="2800" dirty="0">
                <a:latin typeface="Arial" charset="0"/>
                <a:ea typeface="Arial" charset="0"/>
                <a:cs typeface="Arial" charset="0"/>
              </a:rPr>
              <a:t>Amount, years, and rate are the three instance variables of the Mortgage class.</a:t>
            </a:r>
          </a:p>
          <a:p>
            <a:pPr marL="0" indent="0">
              <a:spcBef>
                <a:spcPts val="1800"/>
              </a:spcBef>
              <a:buFontTx/>
              <a:buNone/>
              <a:defRPr/>
            </a:pPr>
            <a:r>
              <a:rPr lang="en-US" sz="2600" b="1" dirty="0" err="1">
                <a:solidFill>
                  <a:srgbClr val="C00000"/>
                </a:solidFill>
                <a:latin typeface="Arial" charset="0"/>
                <a:ea typeface="Arial" charset="0"/>
                <a:cs typeface="Arial" charset="0"/>
              </a:rPr>
              <a:t>editor.putFloat</a:t>
            </a:r>
            <a:r>
              <a:rPr lang="en-US" sz="2600" b="1" dirty="0">
                <a:solidFill>
                  <a:srgbClr val="C00000"/>
                </a:solidFill>
                <a:latin typeface="Arial" charset="0"/>
                <a:ea typeface="Arial" charset="0"/>
                <a:cs typeface="Arial" charset="0"/>
              </a:rPr>
              <a:t>( PREFERENCE_AMOUNT, amount );</a:t>
            </a:r>
            <a:br>
              <a:rPr lang="en-US" sz="2600" b="1" dirty="0">
                <a:solidFill>
                  <a:srgbClr val="C00000"/>
                </a:solidFill>
                <a:latin typeface="Arial" charset="0"/>
                <a:ea typeface="Arial" charset="0"/>
                <a:cs typeface="Arial" charset="0"/>
              </a:rPr>
            </a:br>
            <a:r>
              <a:rPr lang="en-US" sz="2600" b="1" dirty="0" err="1">
                <a:solidFill>
                  <a:srgbClr val="C00000"/>
                </a:solidFill>
                <a:latin typeface="Arial" charset="0"/>
                <a:ea typeface="Arial" charset="0"/>
                <a:cs typeface="Arial" charset="0"/>
              </a:rPr>
              <a:t>editor.putInt</a:t>
            </a:r>
            <a:r>
              <a:rPr lang="en-US" sz="2600" b="1" dirty="0">
                <a:solidFill>
                  <a:srgbClr val="C00000"/>
                </a:solidFill>
                <a:latin typeface="Arial" charset="0"/>
                <a:ea typeface="Arial" charset="0"/>
                <a:cs typeface="Arial" charset="0"/>
              </a:rPr>
              <a:t>( PREFERENCE_YEARS, years );</a:t>
            </a:r>
            <a:br>
              <a:rPr lang="en-US" sz="2600" b="1" dirty="0">
                <a:solidFill>
                  <a:srgbClr val="C00000"/>
                </a:solidFill>
                <a:latin typeface="Arial" charset="0"/>
                <a:ea typeface="Arial" charset="0"/>
                <a:cs typeface="Arial" charset="0"/>
              </a:rPr>
            </a:br>
            <a:r>
              <a:rPr lang="en-US" sz="2600" b="1" dirty="0" err="1">
                <a:solidFill>
                  <a:srgbClr val="C00000"/>
                </a:solidFill>
                <a:latin typeface="Arial" charset="0"/>
                <a:ea typeface="Arial" charset="0"/>
                <a:cs typeface="Arial" charset="0"/>
              </a:rPr>
              <a:t>editor.putFloat</a:t>
            </a:r>
            <a:r>
              <a:rPr lang="en-US" sz="2600" b="1" dirty="0">
                <a:solidFill>
                  <a:srgbClr val="C00000"/>
                </a:solidFill>
                <a:latin typeface="Arial" charset="0"/>
                <a:ea typeface="Arial" charset="0"/>
                <a:cs typeface="Arial" charset="0"/>
              </a:rPr>
              <a:t>( PREFERENCE_RATE, rate );</a:t>
            </a:r>
          </a:p>
          <a:p>
            <a:pPr marL="0" indent="0">
              <a:buFontTx/>
              <a:buNone/>
              <a:defRPr/>
            </a:pPr>
            <a:r>
              <a:rPr lang="en-US" sz="2600" b="1" dirty="0" err="1">
                <a:solidFill>
                  <a:srgbClr val="C00000"/>
                </a:solidFill>
                <a:latin typeface="Arial" charset="0"/>
                <a:ea typeface="Arial" charset="0"/>
                <a:cs typeface="Arial" charset="0"/>
              </a:rPr>
              <a:t>editor.commit</a:t>
            </a:r>
            <a:r>
              <a:rPr lang="en-US" sz="2600" b="1" dirty="0">
                <a:solidFill>
                  <a:srgbClr val="C00000"/>
                </a:solidFill>
                <a:latin typeface="Arial" charset="0"/>
                <a:ea typeface="Arial" charset="0"/>
                <a:cs typeface="Arial" charset="0"/>
              </a:rPr>
              <a:t>( );</a:t>
            </a:r>
            <a:br>
              <a:rPr lang="en-US" sz="2600" dirty="0">
                <a:latin typeface="Arial" charset="0"/>
                <a:ea typeface="Arial" charset="0"/>
                <a:cs typeface="Arial" charset="0"/>
              </a:rPr>
            </a:br>
            <a:br>
              <a:rPr lang="en-US" dirty="0">
                <a:latin typeface="Arial" charset="0"/>
                <a:ea typeface="Arial" charset="0"/>
                <a:cs typeface="Arial" charset="0"/>
              </a:rPr>
            </a:b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en-US" dirty="0" err="1"/>
              <a:t>MainActivity</a:t>
            </a:r>
            <a:r>
              <a:rPr lang="en-US" altLang="en-US" dirty="0"/>
              <a:t>—</a:t>
            </a:r>
            <a:r>
              <a:rPr lang="en-US" altLang="en-US" dirty="0" err="1"/>
              <a:t>onCreate</a:t>
            </a:r>
            <a:endParaRPr lang="en-US" altLang="en-US" dirty="0"/>
          </a:p>
        </p:txBody>
      </p:sp>
      <p:sp>
        <p:nvSpPr>
          <p:cNvPr id="102403" name="Rectangle 3"/>
          <p:cNvSpPr>
            <a:spLocks noGrp="1" noChangeArrowheads="1"/>
          </p:cNvSpPr>
          <p:nvPr>
            <p:ph idx="1"/>
          </p:nvPr>
        </p:nvSpPr>
        <p:spPr/>
        <p:txBody>
          <a:bodyPr/>
          <a:lstStyle/>
          <a:p>
            <a:r>
              <a:rPr lang="en-US" altLang="en-US" dirty="0">
                <a:latin typeface="Arial" charset="0"/>
                <a:ea typeface="Arial" charset="0"/>
                <a:cs typeface="Arial" charset="0"/>
              </a:rPr>
              <a:t>Inside the </a:t>
            </a:r>
            <a:r>
              <a:rPr lang="en-US" altLang="en-US" b="1" dirty="0" err="1">
                <a:solidFill>
                  <a:srgbClr val="C00000"/>
                </a:solidFill>
                <a:latin typeface="Arial" charset="0"/>
                <a:ea typeface="Arial" charset="0"/>
                <a:cs typeface="Arial" charset="0"/>
              </a:rPr>
              <a:t>onCreate</a:t>
            </a:r>
            <a:r>
              <a:rPr lang="en-US" altLang="en-US" dirty="0">
                <a:latin typeface="Arial" charset="0"/>
                <a:ea typeface="Arial" charset="0"/>
                <a:cs typeface="Arial" charset="0"/>
              </a:rPr>
              <a:t> of </a:t>
            </a:r>
            <a:r>
              <a:rPr lang="en-US" altLang="en-US" b="1" dirty="0" err="1">
                <a:solidFill>
                  <a:srgbClr val="C00000"/>
                </a:solidFill>
                <a:latin typeface="Arial" charset="0"/>
                <a:ea typeface="Arial" charset="0"/>
                <a:cs typeface="Arial" charset="0"/>
              </a:rPr>
              <a:t>MainActivity</a:t>
            </a:r>
            <a:r>
              <a:rPr lang="en-US" altLang="en-US" dirty="0">
                <a:latin typeface="Arial" charset="0"/>
                <a:ea typeface="Arial" charset="0"/>
                <a:cs typeface="Arial" charset="0"/>
              </a:rPr>
              <a:t>, we instantiate the Mortgage instance variable with this statement (an Activity "is a" </a:t>
            </a:r>
            <a:r>
              <a:rPr lang="en-US" altLang="en-US" b="1" dirty="0" err="1">
                <a:solidFill>
                  <a:srgbClr val="C00000"/>
                </a:solidFill>
                <a:latin typeface="Arial" charset="0"/>
                <a:ea typeface="Arial" charset="0"/>
                <a:cs typeface="Arial" charset="0"/>
              </a:rPr>
              <a:t>ContextWrapper</a:t>
            </a:r>
            <a:r>
              <a:rPr lang="en-US" altLang="en-US" dirty="0">
                <a:latin typeface="Arial" charset="0"/>
                <a:ea typeface="Arial" charset="0"/>
                <a:cs typeface="Arial" charset="0"/>
              </a:rPr>
              <a:t>):</a:t>
            </a:r>
          </a:p>
          <a:p>
            <a:pPr>
              <a:spcBef>
                <a:spcPts val="1800"/>
              </a:spcBef>
              <a:buFontTx/>
              <a:buNone/>
            </a:pPr>
            <a:r>
              <a:rPr lang="en-US" altLang="en-US" dirty="0">
                <a:latin typeface="Arial" charset="0"/>
                <a:ea typeface="Arial" charset="0"/>
                <a:cs typeface="Arial" charset="0"/>
              </a:rPr>
              <a:t>		</a:t>
            </a:r>
            <a:r>
              <a:rPr lang="en-US" altLang="en-US" b="1" dirty="0">
                <a:solidFill>
                  <a:srgbClr val="C00000"/>
                </a:solidFill>
                <a:latin typeface="Arial" charset="0"/>
                <a:ea typeface="Arial" charset="0"/>
                <a:cs typeface="Arial" charset="0"/>
              </a:rPr>
              <a:t>mortgage = new Mortgage( this ); </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dirty="0" err="1"/>
              <a:t>DataActivity</a:t>
            </a:r>
            <a:r>
              <a:rPr lang="en-US" altLang="en-US" dirty="0"/>
              <a:t>—</a:t>
            </a:r>
            <a:r>
              <a:rPr lang="en-US" altLang="en-US" dirty="0" err="1"/>
              <a:t>updateMortgageObject</a:t>
            </a:r>
            <a:endParaRPr lang="en-US" altLang="en-US" dirty="0"/>
          </a:p>
        </p:txBody>
      </p:sp>
      <p:sp>
        <p:nvSpPr>
          <p:cNvPr id="103427" name="Rectangle 3"/>
          <p:cNvSpPr>
            <a:spLocks noGrp="1" noChangeArrowheads="1"/>
          </p:cNvSpPr>
          <p:nvPr>
            <p:ph idx="1"/>
          </p:nvPr>
        </p:nvSpPr>
        <p:spPr>
          <a:xfrm>
            <a:off x="457200" y="1600200"/>
            <a:ext cx="8534400" cy="4114800"/>
          </a:xfrm>
        </p:spPr>
        <p:txBody>
          <a:bodyPr/>
          <a:lstStyle/>
          <a:p>
            <a:r>
              <a:rPr lang="en-US" altLang="en-US" dirty="0">
                <a:latin typeface="Arial" charset="0"/>
                <a:ea typeface="Arial" charset="0"/>
                <a:cs typeface="Arial" charset="0"/>
              </a:rPr>
              <a:t>Inside the </a:t>
            </a:r>
            <a:r>
              <a:rPr lang="en-US" altLang="en-US" b="1" dirty="0" err="1">
                <a:solidFill>
                  <a:srgbClr val="C00000"/>
                </a:solidFill>
                <a:latin typeface="Arial" charset="0"/>
                <a:ea typeface="Arial" charset="0"/>
                <a:cs typeface="Arial" charset="0"/>
              </a:rPr>
              <a:t>updateMortgageObject</a:t>
            </a:r>
            <a:r>
              <a:rPr lang="en-US" altLang="en-US" dirty="0">
                <a:latin typeface="Arial" charset="0"/>
                <a:ea typeface="Arial" charset="0"/>
                <a:cs typeface="Arial" charset="0"/>
              </a:rPr>
              <a:t> method, after calling the </a:t>
            </a:r>
            <a:r>
              <a:rPr lang="en-US" altLang="en-US" dirty="0" err="1">
                <a:latin typeface="Arial" charset="0"/>
                <a:ea typeface="Arial" charset="0"/>
                <a:cs typeface="Arial" charset="0"/>
              </a:rPr>
              <a:t>mutators</a:t>
            </a:r>
            <a:r>
              <a:rPr lang="en-US" altLang="en-US" dirty="0">
                <a:latin typeface="Arial" charset="0"/>
                <a:ea typeface="Arial" charset="0"/>
                <a:cs typeface="Arial" charset="0"/>
              </a:rPr>
              <a:t> to update the Mortgage data, we call </a:t>
            </a:r>
            <a:r>
              <a:rPr lang="en-US" altLang="en-US" b="1" dirty="0" err="1">
                <a:solidFill>
                  <a:srgbClr val="C00000"/>
                </a:solidFill>
                <a:latin typeface="Arial" charset="0"/>
                <a:ea typeface="Arial" charset="0"/>
                <a:cs typeface="Arial" charset="0"/>
              </a:rPr>
              <a:t>setPreferences</a:t>
            </a:r>
            <a:r>
              <a:rPr lang="en-US" altLang="en-US" dirty="0">
                <a:latin typeface="Arial" charset="0"/>
                <a:ea typeface="Arial" charset="0"/>
                <a:cs typeface="Arial" charset="0"/>
              </a:rPr>
              <a:t> so that we write the current Mortgage data to the preferences.</a:t>
            </a:r>
          </a:p>
          <a:p>
            <a:pPr>
              <a:spcBef>
                <a:spcPts val="1800"/>
              </a:spcBef>
              <a:buFontTx/>
              <a:buNone/>
            </a:pPr>
            <a:r>
              <a:rPr lang="en-US" altLang="en-US" dirty="0">
                <a:latin typeface="Arial" charset="0"/>
                <a:ea typeface="Arial" charset="0"/>
                <a:cs typeface="Arial" charset="0"/>
              </a:rPr>
              <a:t>		</a:t>
            </a:r>
            <a:r>
              <a:rPr lang="en-US" altLang="en-US" b="1" dirty="0" err="1">
                <a:solidFill>
                  <a:srgbClr val="C00000"/>
                </a:solidFill>
                <a:latin typeface="Arial" charset="0"/>
                <a:ea typeface="Arial" charset="0"/>
                <a:cs typeface="Arial" charset="0"/>
              </a:rPr>
              <a:t>mortgage.setPreferences</a:t>
            </a:r>
            <a:r>
              <a:rPr lang="en-US" altLang="en-US" b="1" dirty="0">
                <a:solidFill>
                  <a:srgbClr val="C00000"/>
                </a:solidFill>
                <a:latin typeface="Arial" charset="0"/>
                <a:ea typeface="Arial" charset="0"/>
                <a:cs typeface="Arial" charset="0"/>
              </a:rPr>
              <a:t>( this );</a:t>
            </a: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a:t>AndroidManifest.xml</a:t>
            </a:r>
          </a:p>
        </p:txBody>
      </p:sp>
      <p:sp>
        <p:nvSpPr>
          <p:cNvPr id="348163" name="Rectangle 3"/>
          <p:cNvSpPr>
            <a:spLocks noGrp="1" noChangeArrowheads="1"/>
          </p:cNvSpPr>
          <p:nvPr>
            <p:ph idx="1"/>
          </p:nvPr>
        </p:nvSpPr>
        <p:spPr/>
        <p:txBody>
          <a:bodyPr/>
          <a:lstStyle/>
          <a:p>
            <a:pPr>
              <a:lnSpc>
                <a:spcPct val="90000"/>
              </a:lnSpc>
              <a:defRPr/>
            </a:pPr>
            <a:r>
              <a:rPr lang="en-US" altLang="en-US" dirty="0">
                <a:latin typeface="Arial" charset="0"/>
                <a:ea typeface="Arial" charset="0"/>
                <a:cs typeface="Arial" charset="0"/>
              </a:rPr>
              <a:t>We need to specify in the manifest that this app writes to the device file system</a:t>
            </a:r>
          </a:p>
          <a:p>
            <a:pPr>
              <a:lnSpc>
                <a:spcPct val="90000"/>
              </a:lnSpc>
              <a:defRPr/>
            </a:pPr>
            <a:r>
              <a:rPr lang="en-US" altLang="en-US" dirty="0">
                <a:latin typeface="Arial" charset="0"/>
                <a:ea typeface="Arial" charset="0"/>
                <a:cs typeface="Arial" charset="0"/>
              </a:rPr>
              <a:t>We add a uses-permission element inside the manifest element as follows:</a:t>
            </a:r>
          </a:p>
          <a:p>
            <a:pPr marL="0" indent="0">
              <a:lnSpc>
                <a:spcPct val="90000"/>
              </a:lnSpc>
              <a:spcBef>
                <a:spcPts val="1800"/>
              </a:spcBef>
              <a:buFontTx/>
              <a:buNone/>
              <a:defRPr/>
            </a:pPr>
            <a:r>
              <a:rPr lang="en-US" altLang="en-US" sz="2400" b="1" dirty="0">
                <a:solidFill>
                  <a:srgbClr val="C00000"/>
                </a:solidFill>
                <a:latin typeface="Arial" charset="0"/>
                <a:ea typeface="Arial" charset="0"/>
                <a:cs typeface="Arial" charset="0"/>
              </a:rPr>
              <a:t>&lt;uses-permission </a:t>
            </a:r>
            <a:r>
              <a:rPr lang="en-US" altLang="en-US" sz="2400" b="1" dirty="0" err="1">
                <a:solidFill>
                  <a:srgbClr val="C00000"/>
                </a:solidFill>
                <a:latin typeface="Arial" charset="0"/>
                <a:ea typeface="Arial" charset="0"/>
                <a:cs typeface="Arial" charset="0"/>
              </a:rPr>
              <a:t>android:name</a:t>
            </a:r>
            <a:r>
              <a:rPr lang="en-US" altLang="en-US" sz="2400" b="1" dirty="0">
                <a:solidFill>
                  <a:srgbClr val="C00000"/>
                </a:solidFill>
                <a:latin typeface="Arial" charset="0"/>
                <a:ea typeface="Arial" charset="0"/>
                <a:cs typeface="Arial" charset="0"/>
              </a:rPr>
              <a:t>=    "</a:t>
            </a:r>
            <a:r>
              <a:rPr lang="en-US" altLang="en-US" sz="2400" b="1" dirty="0" err="1">
                <a:solidFill>
                  <a:srgbClr val="C00000"/>
                </a:solidFill>
                <a:latin typeface="Arial" charset="0"/>
                <a:ea typeface="Arial" charset="0"/>
                <a:cs typeface="Arial" charset="0"/>
              </a:rPr>
              <a:t>android.permission.WRITE_EXTERNAL_STORAGE</a:t>
            </a:r>
            <a:r>
              <a:rPr lang="en-US" altLang="en-US" sz="2400" b="1" dirty="0">
                <a:solidFill>
                  <a:srgbClr val="C00000"/>
                </a:solidFill>
                <a:latin typeface="Arial" charset="0"/>
                <a:ea typeface="Arial" charset="0"/>
                <a:cs typeface="Arial" charset="0"/>
              </a:rPr>
              <a:t>" /&gt; </a:t>
            </a:r>
          </a:p>
          <a:p>
            <a:pPr>
              <a:lnSpc>
                <a:spcPct val="90000"/>
              </a:lnSpc>
              <a:defRPr/>
            </a:pP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(3 of 8)</a:t>
            </a:r>
            <a:endParaRPr lang="en-US" altLang="en-US" dirty="0"/>
          </a:p>
        </p:txBody>
      </p:sp>
      <p:sp>
        <p:nvSpPr>
          <p:cNvPr id="9219" name="Rectangle 3"/>
          <p:cNvSpPr>
            <a:spLocks noGrp="1" noChangeArrowheads="1"/>
          </p:cNvSpPr>
          <p:nvPr>
            <p:ph idx="1"/>
          </p:nvPr>
        </p:nvSpPr>
        <p:spPr/>
        <p:txBody>
          <a:bodyPr/>
          <a:lstStyle/>
          <a:p>
            <a:r>
              <a:rPr lang="en-US" altLang="en-US" dirty="0">
                <a:latin typeface="Arial" charset="0"/>
                <a:ea typeface="Arial" charset="0"/>
                <a:cs typeface="Arial" charset="0"/>
              </a:rPr>
              <a:t>Typically uses a </a:t>
            </a:r>
            <a:r>
              <a:rPr lang="en-US" altLang="en-US" dirty="0" err="1">
                <a:latin typeface="Arial" charset="0"/>
                <a:ea typeface="Arial" charset="0"/>
                <a:cs typeface="Arial" charset="0"/>
              </a:rPr>
              <a:t>TableRow</a:t>
            </a:r>
            <a:r>
              <a:rPr lang="en-US" altLang="en-US" dirty="0">
                <a:latin typeface="Arial" charset="0"/>
                <a:ea typeface="Arial" charset="0"/>
                <a:cs typeface="Arial" charset="0"/>
              </a:rPr>
              <a:t> to define a row</a:t>
            </a:r>
          </a:p>
          <a:p>
            <a:r>
              <a:rPr lang="en-US" altLang="en-US" dirty="0">
                <a:latin typeface="Arial" charset="0"/>
                <a:ea typeface="Arial" charset="0"/>
                <a:cs typeface="Arial" charset="0"/>
              </a:rPr>
              <a:t>Inside a </a:t>
            </a:r>
            <a:r>
              <a:rPr lang="en-US" altLang="en-US" dirty="0" err="1">
                <a:latin typeface="Arial" charset="0"/>
                <a:ea typeface="Arial" charset="0"/>
                <a:cs typeface="Arial" charset="0"/>
              </a:rPr>
              <a:t>TableRow</a:t>
            </a:r>
            <a:r>
              <a:rPr lang="en-US" altLang="en-US" dirty="0">
                <a:latin typeface="Arial" charset="0"/>
                <a:ea typeface="Arial" charset="0"/>
                <a:cs typeface="Arial" charset="0"/>
              </a:rPr>
              <a:t>, we place two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for the first 5 rows.</a:t>
            </a:r>
          </a:p>
          <a:p>
            <a:r>
              <a:rPr lang="en-US" altLang="en-US" dirty="0">
                <a:latin typeface="Arial" charset="0"/>
                <a:ea typeface="Arial" charset="0"/>
                <a:cs typeface="Arial" charset="0"/>
              </a:rPr>
              <a:t>We separate the first 3 rows (user input data) from the next 2 rows (calculated data) with a red line.</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(4 of 8)</a:t>
            </a:r>
            <a:endParaRPr lang="en-US" altLang="en-US" dirty="0"/>
          </a:p>
        </p:txBody>
      </p:sp>
      <p:sp>
        <p:nvSpPr>
          <p:cNvPr id="10243" name="Rectangle 3"/>
          <p:cNvSpPr>
            <a:spLocks noGrp="1" noChangeArrowheads="1"/>
          </p:cNvSpPr>
          <p:nvPr>
            <p:ph idx="1"/>
          </p:nvPr>
        </p:nvSpPr>
        <p:spPr/>
        <p:txBody>
          <a:bodyPr/>
          <a:lstStyle/>
          <a:p>
            <a:pPr>
              <a:lnSpc>
                <a:spcPct val="90000"/>
              </a:lnSpc>
              <a:buFontTx/>
              <a:buNone/>
            </a:pPr>
            <a:r>
              <a:rPr lang="en-US" altLang="en-US" sz="2400">
                <a:latin typeface="Arial" charset="0"/>
                <a:ea typeface="Arial" charset="0"/>
                <a:cs typeface="Arial" charset="0"/>
              </a:rPr>
              <a:t>&lt;TableRow  </a:t>
            </a:r>
          </a:p>
          <a:p>
            <a:pPr>
              <a:lnSpc>
                <a:spcPct val="90000"/>
              </a:lnSpc>
              <a:buFontTx/>
              <a:buNone/>
            </a:pPr>
            <a:r>
              <a:rPr lang="en-US" altLang="en-US" sz="2400">
                <a:latin typeface="Arial" charset="0"/>
                <a:ea typeface="Arial" charset="0"/>
                <a:cs typeface="Arial" charset="0"/>
              </a:rPr>
              <a:t>    android:layout_width="wrap_content"    android:layout_height="wrap_content" &gt;        </a:t>
            </a:r>
          </a:p>
          <a:p>
            <a:pPr>
              <a:lnSpc>
                <a:spcPct val="90000"/>
              </a:lnSpc>
              <a:buFontTx/>
              <a:buNone/>
            </a:pPr>
            <a:r>
              <a:rPr lang="en-US" altLang="en-US" sz="2400">
                <a:latin typeface="Arial" charset="0"/>
                <a:ea typeface="Arial" charset="0"/>
                <a:cs typeface="Arial" charset="0"/>
              </a:rPr>
              <a:t>  &lt;TextView                   </a:t>
            </a:r>
          </a:p>
          <a:p>
            <a:pPr>
              <a:lnSpc>
                <a:spcPct val="90000"/>
              </a:lnSpc>
              <a:buFontTx/>
              <a:buNone/>
            </a:pPr>
            <a:r>
              <a:rPr lang="en-US" altLang="en-US" sz="2400">
                <a:latin typeface="Arial" charset="0"/>
                <a:ea typeface="Arial" charset="0"/>
                <a:cs typeface="Arial" charset="0"/>
              </a:rPr>
              <a:t>    android:text="@string/label_amount"              </a:t>
            </a:r>
          </a:p>
          <a:p>
            <a:pPr>
              <a:lnSpc>
                <a:spcPct val="90000"/>
              </a:lnSpc>
              <a:buFontTx/>
              <a:buNone/>
            </a:pPr>
            <a:r>
              <a:rPr lang="en-US" altLang="en-US" sz="2400">
                <a:latin typeface="Arial" charset="0"/>
                <a:ea typeface="Arial" charset="0"/>
                <a:cs typeface="Arial" charset="0"/>
              </a:rPr>
              <a:t>    android:padding="10dip" /&gt;</a:t>
            </a:r>
            <a:br>
              <a:rPr lang="en-US" altLang="en-US" sz="2400">
                <a:latin typeface="Arial" charset="0"/>
                <a:ea typeface="Arial" charset="0"/>
                <a:cs typeface="Arial" charset="0"/>
              </a:rPr>
            </a:br>
            <a:r>
              <a:rPr lang="en-US" altLang="en-US" sz="2400">
                <a:latin typeface="Arial" charset="0"/>
                <a:ea typeface="Arial" charset="0"/>
                <a:cs typeface="Arial" charset="0"/>
              </a:rPr>
              <a:t>&lt;TextView               </a:t>
            </a:r>
          </a:p>
          <a:p>
            <a:pPr>
              <a:lnSpc>
                <a:spcPct val="90000"/>
              </a:lnSpc>
              <a:buFontTx/>
              <a:buNone/>
            </a:pPr>
            <a:r>
              <a:rPr lang="en-US" altLang="en-US" sz="2400">
                <a:latin typeface="Arial" charset="0"/>
                <a:ea typeface="Arial" charset="0"/>
                <a:cs typeface="Arial" charset="0"/>
              </a:rPr>
              <a:t>    android:id="@+id/amount"      </a:t>
            </a:r>
          </a:p>
          <a:p>
            <a:pPr>
              <a:lnSpc>
                <a:spcPct val="90000"/>
              </a:lnSpc>
              <a:buFontTx/>
              <a:buNone/>
            </a:pPr>
            <a:r>
              <a:rPr lang="en-US" altLang="en-US" sz="2400">
                <a:latin typeface="Arial" charset="0"/>
                <a:ea typeface="Arial" charset="0"/>
                <a:cs typeface="Arial" charset="0"/>
              </a:rPr>
              <a:t>    android:text="@string/amount" /&gt;</a:t>
            </a:r>
          </a:p>
          <a:p>
            <a:pPr>
              <a:lnSpc>
                <a:spcPct val="90000"/>
              </a:lnSpc>
              <a:buFontTx/>
              <a:buNone/>
            </a:pPr>
            <a:r>
              <a:rPr lang="en-US" altLang="en-US" sz="2400">
                <a:latin typeface="Arial" charset="0"/>
                <a:ea typeface="Arial" charset="0"/>
                <a:cs typeface="Arial" charset="0"/>
              </a:rPr>
              <a:t>&lt;/TableRow&gt;</a:t>
            </a:r>
            <a:r>
              <a:rPr lang="en-US" altLang="en-US" sz="280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(5 of 8)</a:t>
            </a:r>
            <a:endParaRPr lang="en-US" altLang="en-US" dirty="0"/>
          </a:p>
        </p:txBody>
      </p:sp>
      <p:sp>
        <p:nvSpPr>
          <p:cNvPr id="11267" name="Rectangle 3"/>
          <p:cNvSpPr>
            <a:spLocks noGrp="1" noChangeArrowheads="1"/>
          </p:cNvSpPr>
          <p:nvPr>
            <p:ph idx="1"/>
          </p:nvPr>
        </p:nvSpPr>
        <p:spPr/>
        <p:txBody>
          <a:bodyPr/>
          <a:lstStyle/>
          <a:p>
            <a:r>
              <a:rPr lang="en-US" altLang="en-US">
                <a:latin typeface="Arial" charset="0"/>
                <a:ea typeface="Arial" charset="0"/>
                <a:cs typeface="Arial" charset="0"/>
              </a:rPr>
              <a:t>We use strings defined in </a:t>
            </a:r>
            <a:r>
              <a:rPr lang="en-US" altLang="en-US" dirty="0" err="1">
                <a:latin typeface="Arial" charset="0"/>
                <a:ea typeface="Arial" charset="0"/>
                <a:cs typeface="Arial" charset="0"/>
              </a:rPr>
              <a:t>strings.xml</a:t>
            </a:r>
            <a:r>
              <a:rPr lang="en-US" altLang="en-US" dirty="0">
                <a:latin typeface="Arial" charset="0"/>
                <a:ea typeface="Arial" charset="0"/>
                <a:cs typeface="Arial" charset="0"/>
              </a:rPr>
              <a:t> as needed.</a:t>
            </a:r>
          </a:p>
          <a:p>
            <a:r>
              <a:rPr lang="en-US" altLang="en-US" dirty="0">
                <a:latin typeface="Arial" charset="0"/>
                <a:ea typeface="Arial" charset="0"/>
                <a:cs typeface="Arial" charset="0"/>
              </a:rPr>
              <a:t>We give ids to elements as needed.</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(6 of 8)</a:t>
            </a:r>
            <a:endParaRPr lang="en-US" altLang="en-US" dirty="0"/>
          </a:p>
        </p:txBody>
      </p:sp>
      <p:sp>
        <p:nvSpPr>
          <p:cNvPr id="12291" name="Rectangle 3"/>
          <p:cNvSpPr>
            <a:spLocks noGrp="1" noChangeArrowheads="1"/>
          </p:cNvSpPr>
          <p:nvPr>
            <p:ph idx="1"/>
          </p:nvPr>
        </p:nvSpPr>
        <p:spPr/>
        <p:txBody>
          <a:bodyPr/>
          <a:lstStyle/>
          <a:p>
            <a:pPr>
              <a:buFontTx/>
              <a:buNone/>
            </a:pPr>
            <a:r>
              <a:rPr lang="en-US" altLang="en-US">
                <a:latin typeface="Arial" charset="0"/>
                <a:ea typeface="Arial" charset="0"/>
                <a:cs typeface="Arial" charset="0"/>
              </a:rPr>
              <a:t>&lt;!-- red line --&gt;     </a:t>
            </a:r>
          </a:p>
          <a:p>
            <a:pPr>
              <a:buFontTx/>
              <a:buNone/>
            </a:pPr>
            <a:r>
              <a:rPr lang="en-US" altLang="en-US" dirty="0">
                <a:latin typeface="Arial" charset="0"/>
                <a:ea typeface="Arial" charset="0"/>
                <a:cs typeface="Arial" charset="0"/>
              </a:rPr>
              <a:t>&lt;View        </a:t>
            </a:r>
          </a:p>
          <a:p>
            <a:pPr>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android:layout_height</a:t>
            </a:r>
            <a:r>
              <a:rPr lang="en-US" altLang="en-US" dirty="0">
                <a:latin typeface="Arial" charset="0"/>
                <a:ea typeface="Arial" charset="0"/>
                <a:cs typeface="Arial" charset="0"/>
              </a:rPr>
              <a:t>="5dip"       </a:t>
            </a:r>
            <a:r>
              <a:rPr lang="en-US" altLang="en-US" dirty="0" err="1">
                <a:latin typeface="Arial" charset="0"/>
                <a:ea typeface="Arial" charset="0"/>
                <a:cs typeface="Arial" charset="0"/>
              </a:rPr>
              <a:t>android:background</a:t>
            </a:r>
            <a:r>
              <a:rPr lang="en-US" altLang="en-US" dirty="0">
                <a:latin typeface="Arial" charset="0"/>
                <a:ea typeface="Arial" charset="0"/>
                <a:cs typeface="Arial" charset="0"/>
              </a:rPr>
              <a:t>="#FF0000" /&gt;</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(7 of 8)</a:t>
            </a:r>
            <a:endParaRPr lang="en-US" altLang="en-US" dirty="0"/>
          </a:p>
        </p:txBody>
      </p:sp>
      <p:sp>
        <p:nvSpPr>
          <p:cNvPr id="13315" name="Rectangle 3"/>
          <p:cNvSpPr>
            <a:spLocks noGrp="1" noChangeArrowheads="1"/>
          </p:cNvSpPr>
          <p:nvPr>
            <p:ph idx="1"/>
          </p:nvPr>
        </p:nvSpPr>
        <p:spPr/>
        <p:txBody>
          <a:bodyPr/>
          <a:lstStyle/>
          <a:p>
            <a:r>
              <a:rPr lang="en-US" altLang="en-US" dirty="0">
                <a:latin typeface="Arial" charset="0"/>
                <a:ea typeface="Arial" charset="0"/>
                <a:cs typeface="Arial" charset="0"/>
              </a:rPr>
              <a:t>The last row is just one Button.</a:t>
            </a:r>
          </a:p>
          <a:p>
            <a:r>
              <a:rPr lang="en-US" altLang="en-US" dirty="0">
                <a:latin typeface="Arial" charset="0"/>
                <a:ea typeface="Arial" charset="0"/>
                <a:cs typeface="Arial" charset="0"/>
              </a:rPr>
              <a:t>We center it within the row.</a:t>
            </a:r>
          </a:p>
          <a:p>
            <a:r>
              <a:rPr lang="en-US" altLang="en-US" dirty="0">
                <a:latin typeface="Arial" charset="0"/>
                <a:ea typeface="Arial" charset="0"/>
                <a:cs typeface="Arial" charset="0"/>
              </a:rPr>
              <a:t>When the user clicks on the button, the </a:t>
            </a:r>
            <a:r>
              <a:rPr lang="en-US" altLang="en-US" dirty="0" err="1">
                <a:latin typeface="Arial" charset="0"/>
                <a:ea typeface="Arial" charset="0"/>
                <a:cs typeface="Arial" charset="0"/>
              </a:rPr>
              <a:t>modifyData</a:t>
            </a:r>
            <a:r>
              <a:rPr lang="en-US" altLang="en-US" dirty="0">
                <a:latin typeface="Arial" charset="0"/>
                <a:ea typeface="Arial" charset="0"/>
                <a:cs typeface="Arial" charset="0"/>
              </a:rPr>
              <a:t> method executes.</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04800"/>
            <a:ext cx="8229600" cy="1143000"/>
          </a:xfrm>
        </p:spPr>
        <p:txBody>
          <a:bodyPr/>
          <a:lstStyle/>
          <a:p>
            <a:pPr eaLnBrk="1" hangingPunct="1"/>
            <a:r>
              <a:rPr lang="en-US" altLang="en-US" dirty="0" err="1"/>
              <a:t>TableLayout</a:t>
            </a:r>
            <a:r>
              <a:rPr lang="en-US" altLang="en-US" dirty="0"/>
              <a:t> </a:t>
            </a:r>
            <a:r>
              <a:rPr lang="en-US" altLang="en-US" sz="1800" dirty="0"/>
              <a:t>(8 of 8)</a:t>
            </a:r>
            <a:endParaRPr lang="en-US" altLang="en-US" dirty="0"/>
          </a:p>
        </p:txBody>
      </p:sp>
      <p:sp>
        <p:nvSpPr>
          <p:cNvPr id="14339" name="Rectangle 3"/>
          <p:cNvSpPr>
            <a:spLocks noGrp="1" noChangeArrowheads="1"/>
          </p:cNvSpPr>
          <p:nvPr>
            <p:ph idx="1"/>
          </p:nvPr>
        </p:nvSpPr>
        <p:spPr>
          <a:xfrm>
            <a:off x="457200" y="1600200"/>
            <a:ext cx="8229600" cy="4495800"/>
          </a:xfrm>
        </p:spPr>
        <p:txBody>
          <a:bodyPr/>
          <a:lstStyle/>
          <a:p>
            <a:pPr>
              <a:buFontTx/>
              <a:buNone/>
            </a:pPr>
            <a:r>
              <a:rPr lang="en-US" altLang="en-US" sz="2800" dirty="0">
                <a:latin typeface="Arial" charset="0"/>
                <a:ea typeface="Arial" charset="0"/>
                <a:cs typeface="Arial" charset="0"/>
              </a:rPr>
              <a:t>&lt;</a:t>
            </a:r>
            <a:r>
              <a:rPr lang="en-US" altLang="en-US" sz="2800" dirty="0" err="1">
                <a:latin typeface="Arial" charset="0"/>
                <a:ea typeface="Arial" charset="0"/>
                <a:cs typeface="Arial" charset="0"/>
              </a:rPr>
              <a:t>TableRow</a:t>
            </a:r>
            <a:r>
              <a:rPr lang="en-US" altLang="en-US" sz="2800" dirty="0">
                <a:latin typeface="Arial" charset="0"/>
                <a:ea typeface="Arial" charset="0"/>
                <a:cs typeface="Arial" charset="0"/>
              </a:rPr>
              <a:t> </a:t>
            </a:r>
          </a:p>
          <a:p>
            <a:pPr>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android:layout_width</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wrap_content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android:layout_height</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wrap_content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android:gravity</a:t>
            </a:r>
            <a:r>
              <a:rPr lang="en-US" altLang="en-US" sz="2800" dirty="0">
                <a:latin typeface="Arial" charset="0"/>
                <a:ea typeface="Arial" charset="0"/>
                <a:cs typeface="Arial" charset="0"/>
              </a:rPr>
              <a:t>="center"         </a:t>
            </a:r>
            <a:r>
              <a:rPr lang="en-US" altLang="en-US" sz="2800" dirty="0" err="1">
                <a:latin typeface="Arial" charset="0"/>
                <a:ea typeface="Arial" charset="0"/>
                <a:cs typeface="Arial" charset="0"/>
              </a:rPr>
              <a:t>android:paddingTop</a:t>
            </a:r>
            <a:r>
              <a:rPr lang="en-US" altLang="en-US" sz="2800" dirty="0">
                <a:latin typeface="Arial" charset="0"/>
                <a:ea typeface="Arial" charset="0"/>
                <a:cs typeface="Arial" charset="0"/>
              </a:rPr>
              <a:t>="50dip" &gt;</a:t>
            </a:r>
            <a:br>
              <a:rPr lang="en-US" altLang="en-US" sz="2800" dirty="0">
                <a:latin typeface="Arial" charset="0"/>
                <a:ea typeface="Arial" charset="0"/>
                <a:cs typeface="Arial" charset="0"/>
              </a:rPr>
            </a:br>
            <a:r>
              <a:rPr lang="en-US" altLang="en-US" sz="2800" dirty="0">
                <a:latin typeface="Arial" charset="0"/>
                <a:ea typeface="Arial" charset="0"/>
                <a:cs typeface="Arial" charset="0"/>
              </a:rPr>
              <a:t>&lt;Button               </a:t>
            </a:r>
          </a:p>
          <a:p>
            <a:pPr>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android:text</a:t>
            </a:r>
            <a:r>
              <a:rPr lang="en-US" altLang="en-US" sz="2800" dirty="0">
                <a:latin typeface="Arial" charset="0"/>
                <a:ea typeface="Arial" charset="0"/>
                <a:cs typeface="Arial" charset="0"/>
              </a:rPr>
              <a:t>="@string/</a:t>
            </a:r>
            <a:r>
              <a:rPr lang="en-US" altLang="en-US" sz="2800" dirty="0" err="1">
                <a:latin typeface="Arial" charset="0"/>
                <a:ea typeface="Arial" charset="0"/>
                <a:cs typeface="Arial" charset="0"/>
              </a:rPr>
              <a:t>modify_data</a:t>
            </a:r>
            <a:r>
              <a:rPr lang="en-US" altLang="en-US" sz="2800" dirty="0">
                <a:latin typeface="Arial" charset="0"/>
                <a:ea typeface="Arial" charset="0"/>
                <a:cs typeface="Arial" charset="0"/>
              </a:rPr>
              <a:t>"                </a:t>
            </a:r>
          </a:p>
          <a:p>
            <a:pPr>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android:onClick</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modifyData</a:t>
            </a:r>
            <a:r>
              <a:rPr lang="en-US" altLang="en-US" sz="2800" dirty="0">
                <a:latin typeface="Arial" charset="0"/>
                <a:ea typeface="Arial" charset="0"/>
                <a:cs typeface="Arial" charset="0"/>
              </a:rPr>
              <a:t>" /&gt;</a:t>
            </a:r>
          </a:p>
          <a:p>
            <a:pPr>
              <a:buFontTx/>
              <a:buNone/>
            </a:pPr>
            <a:r>
              <a:rPr lang="en-US" altLang="en-US" sz="2800" dirty="0">
                <a:latin typeface="Arial" charset="0"/>
                <a:ea typeface="Arial" charset="0"/>
                <a:cs typeface="Arial" charset="0"/>
              </a:rPr>
              <a:t>&lt;/</a:t>
            </a:r>
            <a:r>
              <a:rPr lang="en-US" altLang="en-US" sz="2800" dirty="0" err="1">
                <a:latin typeface="Arial" charset="0"/>
                <a:ea typeface="Arial" charset="0"/>
                <a:cs typeface="Arial" charset="0"/>
              </a:rPr>
              <a:t>TableRow</a:t>
            </a:r>
            <a:r>
              <a:rPr lang="en-US" altLang="en-US" sz="2800" dirty="0">
                <a:latin typeface="Arial" charset="0"/>
                <a:ea typeface="Arial" charset="0"/>
                <a:cs typeface="Arial" charset="0"/>
              </a:rPr>
              <a:t>&gt; </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strings.xml</a:t>
            </a:r>
          </a:p>
        </p:txBody>
      </p:sp>
      <p:sp>
        <p:nvSpPr>
          <p:cNvPr id="15363" name="Rectangle 3"/>
          <p:cNvSpPr>
            <a:spLocks noGrp="1" noChangeArrowheads="1"/>
          </p:cNvSpPr>
          <p:nvPr>
            <p:ph idx="1"/>
          </p:nvPr>
        </p:nvSpPr>
        <p:spPr/>
        <p:txBody>
          <a:bodyPr/>
          <a:lstStyle/>
          <a:p>
            <a:r>
              <a:rPr lang="en-US" altLang="en-US" dirty="0">
                <a:latin typeface="Arial" charset="0"/>
                <a:ea typeface="Arial" charset="0"/>
                <a:cs typeface="Arial" charset="0"/>
              </a:rPr>
              <a:t>In Version 0, we hard code values in the strings.xml file.</a:t>
            </a:r>
          </a:p>
          <a:p>
            <a:r>
              <a:rPr lang="en-US" altLang="en-US" dirty="0">
                <a:latin typeface="Arial" charset="0"/>
                <a:ea typeface="Arial" charset="0"/>
                <a:cs typeface="Arial" charset="0"/>
              </a:rPr>
              <a:t>We do not use the Model. We fill the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with those hard coded values.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styles.xml</a:t>
            </a:r>
          </a:p>
        </p:txBody>
      </p:sp>
      <p:sp>
        <p:nvSpPr>
          <p:cNvPr id="285699" name="Rectangle 3"/>
          <p:cNvSpPr>
            <a:spLocks noGrp="1" noChangeArrowheads="1"/>
          </p:cNvSpPr>
          <p:nvPr>
            <p:ph idx="1"/>
          </p:nvPr>
        </p:nvSpPr>
        <p:spPr/>
        <p:txBody>
          <a:bodyPr/>
          <a:lstStyle/>
          <a:p>
            <a:pPr>
              <a:defRPr/>
            </a:pPr>
            <a:r>
              <a:rPr lang="en-US" altLang="en-US" dirty="0">
                <a:latin typeface="Arial" charset="0"/>
                <a:ea typeface="Arial" charset="0"/>
                <a:cs typeface="Arial" charset="0"/>
              </a:rPr>
              <a:t>We edit styles.xml, defining a text size.</a:t>
            </a:r>
          </a:p>
          <a:p>
            <a:pPr>
              <a:buFontTx/>
              <a:buNone/>
              <a:defRPr/>
            </a:pPr>
            <a:r>
              <a:rPr lang="en-US" altLang="en-US" dirty="0">
                <a:latin typeface="Arial" charset="0"/>
                <a:ea typeface="Arial" charset="0"/>
                <a:cs typeface="Arial" charset="0"/>
              </a:rPr>
              <a:t>	&lt;item name = "</a:t>
            </a:r>
            <a:r>
              <a:rPr lang="en-US" altLang="en-US" dirty="0" err="1">
                <a:latin typeface="Arial" charset="0"/>
                <a:ea typeface="Arial" charset="0"/>
                <a:cs typeface="Arial" charset="0"/>
              </a:rPr>
              <a:t>android:textSize</a:t>
            </a:r>
            <a:r>
              <a:rPr lang="en-US" altLang="en-US" dirty="0">
                <a:latin typeface="Arial" charset="0"/>
                <a:ea typeface="Arial" charset="0"/>
                <a:cs typeface="Arial" charset="0"/>
              </a:rPr>
              <a:t>"&gt;42dp</a:t>
            </a:r>
          </a:p>
          <a:p>
            <a:pPr>
              <a:buFontTx/>
              <a:buNone/>
              <a:defRPr/>
            </a:pPr>
            <a:r>
              <a:rPr lang="en-US" altLang="en-US" dirty="0">
                <a:latin typeface="Arial" charset="0"/>
                <a:ea typeface="Arial" charset="0"/>
                <a:cs typeface="Arial" charset="0"/>
              </a:rPr>
              <a:t>	&lt;/item&gt;</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Screen 2 </a:t>
            </a:r>
            <a:r>
              <a:rPr lang="en-US" altLang="en-US" sz="1800" dirty="0"/>
              <a:t>(1 of 3)</a:t>
            </a:r>
            <a:endParaRPr lang="en-US" altLang="en-US" dirty="0"/>
          </a:p>
        </p:txBody>
      </p:sp>
      <p:sp>
        <p:nvSpPr>
          <p:cNvPr id="17411" name="Rectangle 3"/>
          <p:cNvSpPr>
            <a:spLocks noGrp="1" noChangeArrowheads="1"/>
          </p:cNvSpPr>
          <p:nvPr>
            <p:ph idx="1"/>
          </p:nvPr>
        </p:nvSpPr>
        <p:spPr/>
        <p:txBody>
          <a:bodyPr/>
          <a:lstStyle/>
          <a:p>
            <a:r>
              <a:rPr lang="en-US" altLang="en-US">
                <a:latin typeface="Arial" charset="0"/>
                <a:ea typeface="Arial" charset="0"/>
                <a:cs typeface="Arial" charset="0"/>
              </a:rPr>
              <a:t>Screen 2 is for user input.</a:t>
            </a:r>
          </a:p>
          <a:p>
            <a:r>
              <a:rPr lang="en-US" altLang="en-US">
                <a:latin typeface="Arial" charset="0"/>
                <a:ea typeface="Arial" charset="0"/>
                <a:cs typeface="Arial" charset="0"/>
              </a:rPr>
              <a:t>When the user clicks on the button of screen 1, we go to screen 2.</a:t>
            </a:r>
          </a:p>
          <a:p>
            <a:r>
              <a:rPr lang="en-US" altLang="en-US">
                <a:latin typeface="Arial" charset="0"/>
                <a:ea typeface="Arial" charset="0"/>
                <a:cs typeface="Arial" charset="0"/>
              </a:rPr>
              <a:t>We use a RelativeLayout.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Learning Objectives</a:t>
            </a:r>
          </a:p>
        </p:txBody>
      </p:sp>
      <p:sp>
        <p:nvSpPr>
          <p:cNvPr id="5123" name="Rectangle 3"/>
          <p:cNvSpPr>
            <a:spLocks noGrp="1" noChangeArrowheads="1"/>
          </p:cNvSpPr>
          <p:nvPr>
            <p:ph idx="1"/>
          </p:nvPr>
        </p:nvSpPr>
        <p:spPr/>
        <p:txBody>
          <a:bodyPr/>
          <a:lstStyle/>
          <a:p>
            <a:pPr eaLnBrk="1" hangingPunct="1"/>
            <a:r>
              <a:rPr lang="en-US" altLang="en-US" dirty="0">
                <a:latin typeface="Arial" charset="0"/>
                <a:ea typeface="Arial" charset="0"/>
                <a:cs typeface="Arial" charset="0"/>
              </a:rPr>
              <a:t>Build an app involving several activities</a:t>
            </a:r>
          </a:p>
          <a:p>
            <a:pPr eaLnBrk="1" hangingPunct="1"/>
            <a:r>
              <a:rPr lang="en-US" altLang="en-US" dirty="0">
                <a:latin typeface="Arial" charset="0"/>
                <a:ea typeface="Arial" charset="0"/>
                <a:cs typeface="Arial" charset="0"/>
              </a:rPr>
              <a:t>Manage the life cycle of an activity</a:t>
            </a:r>
          </a:p>
          <a:p>
            <a:pPr eaLnBrk="1" hangingPunct="1"/>
            <a:r>
              <a:rPr lang="en-US" altLang="en-US" dirty="0">
                <a:latin typeface="Arial" charset="0"/>
                <a:ea typeface="Arial" charset="0"/>
                <a:cs typeface="Arial" charset="0"/>
                <a:sym typeface="Wingdings" panose="05000000000000000000" pitchFamily="2" charset="2"/>
              </a:rPr>
              <a:t>Use a </a:t>
            </a:r>
            <a:r>
              <a:rPr lang="en-US" altLang="en-US" dirty="0" err="1">
                <a:latin typeface="Arial" charset="0"/>
                <a:ea typeface="Arial" charset="0"/>
                <a:cs typeface="Arial" charset="0"/>
                <a:sym typeface="Wingdings" panose="05000000000000000000" pitchFamily="2" charset="2"/>
              </a:rPr>
              <a:t>RelativeLayout</a:t>
            </a:r>
            <a:r>
              <a:rPr lang="en-US" altLang="en-US" dirty="0">
                <a:latin typeface="Arial" charset="0"/>
                <a:ea typeface="Arial" charset="0"/>
                <a:cs typeface="Arial" charset="0"/>
                <a:sym typeface="Wingdings" panose="05000000000000000000" pitchFamily="2" charset="2"/>
              </a:rPr>
              <a:t> and a </a:t>
            </a:r>
            <a:r>
              <a:rPr lang="en-US" altLang="en-US" dirty="0" err="1">
                <a:latin typeface="Arial" charset="0"/>
                <a:ea typeface="Arial" charset="0"/>
                <a:cs typeface="Arial" charset="0"/>
                <a:sym typeface="Wingdings" panose="05000000000000000000" pitchFamily="2" charset="2"/>
              </a:rPr>
              <a:t>TableLayout</a:t>
            </a:r>
            <a:endParaRPr lang="en-US" altLang="en-US" dirty="0">
              <a:latin typeface="Arial" charset="0"/>
              <a:ea typeface="Arial" charset="0"/>
              <a:cs typeface="Arial" charset="0"/>
              <a:sym typeface="Wingdings" panose="05000000000000000000" pitchFamily="2" charset="2"/>
            </a:endParaRPr>
          </a:p>
          <a:p>
            <a:pPr eaLnBrk="1" hangingPunct="1"/>
            <a:r>
              <a:rPr lang="en-US" altLang="en-US" dirty="0">
                <a:latin typeface="Arial" charset="0"/>
                <a:ea typeface="Arial" charset="0"/>
                <a:cs typeface="Arial" charset="0"/>
                <a:sym typeface="Wingdings" panose="05000000000000000000" pitchFamily="2" charset="2"/>
              </a:rPr>
              <a:t>Handle persistent data</a:t>
            </a:r>
          </a:p>
          <a:p>
            <a:pPr eaLnBrk="1" hangingPunct="1"/>
            <a:r>
              <a:rPr lang="en-US" altLang="en-US" dirty="0">
                <a:latin typeface="Arial" charset="0"/>
                <a:ea typeface="Arial" charset="0"/>
                <a:cs typeface="Arial" charset="0"/>
                <a:sym typeface="Wingdings" panose="05000000000000000000" pitchFamily="2" charset="2"/>
              </a:rPr>
              <a:t>Animate the transition between screens</a:t>
            </a:r>
          </a:p>
        </p:txBody>
      </p:sp>
    </p:spTree>
    <p:extLst>
      <p:ext uri="{BB962C8B-B14F-4D97-AF65-F5344CB8AC3E}">
        <p14:creationId xmlns:p14="http://schemas.microsoft.com/office/powerpoint/2010/main" val="4416133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Screen 2 </a:t>
            </a:r>
            <a:r>
              <a:rPr lang="en-US" altLang="en-US" sz="1800" dirty="0"/>
              <a:t>(2 of 3)</a:t>
            </a:r>
            <a:endParaRPr lang="en-US" altLang="en-US" dirty="0"/>
          </a:p>
        </p:txBody>
      </p:sp>
      <p:sp>
        <p:nvSpPr>
          <p:cNvPr id="18435" name="Rectangle 3"/>
          <p:cNvSpPr>
            <a:spLocks noGrp="1" noChangeArrowheads="1"/>
          </p:cNvSpPr>
          <p:nvPr>
            <p:ph idx="1"/>
          </p:nvPr>
        </p:nvSpPr>
        <p:spPr/>
        <p:txBody>
          <a:bodyPr/>
          <a:lstStyle/>
          <a:p>
            <a:r>
              <a:rPr lang="en-US" altLang="en-US" dirty="0">
                <a:latin typeface="Arial" charset="0"/>
                <a:ea typeface="Arial" charset="0"/>
                <a:cs typeface="Arial" charset="0"/>
              </a:rPr>
              <a:t>Number of years </a:t>
            </a:r>
            <a:r>
              <a:rPr lang="en-US" altLang="en-US" dirty="0">
                <a:latin typeface="Arial" charset="0"/>
                <a:ea typeface="Arial" charset="0"/>
                <a:cs typeface="Arial" charset="0"/>
                <a:sym typeface="Wingdings" panose="05000000000000000000" pitchFamily="2" charset="2"/>
              </a:rPr>
              <a:t> Three radio buttons (10, 15, 30 years)</a:t>
            </a:r>
          </a:p>
          <a:p>
            <a:pPr>
              <a:spcBef>
                <a:spcPts val="1800"/>
              </a:spcBef>
            </a:pPr>
            <a:r>
              <a:rPr lang="en-US" altLang="en-US" dirty="0">
                <a:latin typeface="Arial" charset="0"/>
                <a:ea typeface="Arial" charset="0"/>
                <a:cs typeface="Arial" charset="0"/>
                <a:sym typeface="Wingdings" panose="05000000000000000000" pitchFamily="2" charset="2"/>
              </a:rPr>
              <a:t>Mortgage amount  </a:t>
            </a:r>
            <a:r>
              <a:rPr lang="en-US" altLang="en-US" dirty="0" err="1">
                <a:latin typeface="Arial" charset="0"/>
                <a:ea typeface="Arial" charset="0"/>
                <a:cs typeface="Arial" charset="0"/>
                <a:sym typeface="Wingdings" panose="05000000000000000000" pitchFamily="2" charset="2"/>
              </a:rPr>
              <a:t>EditText</a:t>
            </a:r>
            <a:endParaRPr lang="en-US" altLang="en-US" dirty="0">
              <a:latin typeface="Arial" charset="0"/>
              <a:ea typeface="Arial" charset="0"/>
              <a:cs typeface="Arial" charset="0"/>
              <a:sym typeface="Wingdings" panose="05000000000000000000" pitchFamily="2" charset="2"/>
            </a:endParaRPr>
          </a:p>
          <a:p>
            <a:pPr>
              <a:spcBef>
                <a:spcPts val="1800"/>
              </a:spcBef>
            </a:pPr>
            <a:r>
              <a:rPr lang="en-US" altLang="en-US" dirty="0">
                <a:latin typeface="Arial" charset="0"/>
                <a:ea typeface="Arial" charset="0"/>
                <a:cs typeface="Arial" charset="0"/>
                <a:sym typeface="Wingdings" panose="05000000000000000000" pitchFamily="2" charset="2"/>
              </a:rPr>
              <a:t>Interest rate  </a:t>
            </a:r>
            <a:r>
              <a:rPr lang="en-US" altLang="en-US" dirty="0" err="1">
                <a:latin typeface="Arial" charset="0"/>
                <a:ea typeface="Arial" charset="0"/>
                <a:cs typeface="Arial" charset="0"/>
                <a:sym typeface="Wingdings" panose="05000000000000000000" pitchFamily="2" charset="2"/>
              </a:rPr>
              <a:t>EditText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en-US" dirty="0"/>
              <a:t>Screen 2 </a:t>
            </a:r>
            <a:r>
              <a:rPr lang="en-US" altLang="en-US" sz="1800" dirty="0"/>
              <a:t>(3 of 3)</a:t>
            </a:r>
            <a:endParaRPr lang="en-US" altLang="en-US" b="1" dirty="0">
              <a:solidFill>
                <a:srgbClr val="000000"/>
              </a:solidFill>
              <a:latin typeface="Courier New" panose="02070309020205020404" pitchFamily="49" charset="0"/>
              <a:cs typeface="Courier New" panose="02070309020205020404" pitchFamily="49" charset="0"/>
            </a:endParaRPr>
          </a:p>
        </p:txBody>
      </p:sp>
      <p:pic>
        <p:nvPicPr>
          <p:cNvPr id="2050" name="Picture 2" descr="\\10.1.1.17\productions\ART\ART PROCESS\PPT Projects\Franceschi_PPT_163645\TIF files\Chapter 4\9781284093650_CH04_FIGF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07" y="1143000"/>
            <a:ext cx="3058986"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Radio Buttons</a:t>
            </a:r>
          </a:p>
        </p:txBody>
      </p:sp>
      <p:sp>
        <p:nvSpPr>
          <p:cNvPr id="20483" name="Rectangle 3"/>
          <p:cNvSpPr>
            <a:spLocks noGrp="1" noChangeArrowheads="1"/>
          </p:cNvSpPr>
          <p:nvPr>
            <p:ph idx="1"/>
          </p:nvPr>
        </p:nvSpPr>
        <p:spPr/>
        <p:txBody>
          <a:bodyPr/>
          <a:lstStyle/>
          <a:p>
            <a:r>
              <a:rPr lang="en-US" altLang="en-US" dirty="0" err="1">
                <a:latin typeface="Arial" charset="0"/>
                <a:ea typeface="Arial" charset="0"/>
                <a:cs typeface="Arial" charset="0"/>
              </a:rPr>
              <a:t>RadioButton</a:t>
            </a:r>
            <a:r>
              <a:rPr lang="en-US" altLang="en-US" dirty="0">
                <a:latin typeface="Arial" charset="0"/>
                <a:ea typeface="Arial" charset="0"/>
                <a:cs typeface="Arial" charset="0"/>
              </a:rPr>
              <a:t> class/XML element</a:t>
            </a:r>
          </a:p>
          <a:p>
            <a:r>
              <a:rPr lang="en-US" altLang="en-US" dirty="0">
                <a:latin typeface="Arial" charset="0"/>
                <a:ea typeface="Arial" charset="0"/>
                <a:cs typeface="Arial" charset="0"/>
              </a:rPr>
              <a:t>Each </a:t>
            </a:r>
            <a:r>
              <a:rPr lang="en-US" altLang="en-US" dirty="0" err="1">
                <a:latin typeface="Arial" charset="0"/>
                <a:ea typeface="Arial" charset="0"/>
                <a:cs typeface="Arial" charset="0"/>
              </a:rPr>
              <a:t>RadioButton</a:t>
            </a:r>
            <a:r>
              <a:rPr lang="en-US" altLang="en-US" dirty="0">
                <a:latin typeface="Arial" charset="0"/>
                <a:ea typeface="Arial" charset="0"/>
                <a:cs typeface="Arial" charset="0"/>
              </a:rPr>
              <a:t> element is placed inside a </a:t>
            </a:r>
            <a:r>
              <a:rPr lang="en-US" altLang="en-US" dirty="0" err="1">
                <a:latin typeface="Arial" charset="0"/>
                <a:ea typeface="Arial" charset="0"/>
                <a:cs typeface="Arial" charset="0"/>
              </a:rPr>
              <a:t>RadioGroup</a:t>
            </a:r>
            <a:r>
              <a:rPr lang="en-US" altLang="en-US" dirty="0">
                <a:latin typeface="Arial" charset="0"/>
                <a:ea typeface="Arial" charset="0"/>
                <a:cs typeface="Arial" charset="0"/>
              </a:rPr>
              <a:t> element </a:t>
            </a:r>
            <a:r>
              <a:rPr lang="en-US" altLang="en-US" dirty="0">
                <a:latin typeface="Arial" charset="0"/>
                <a:ea typeface="Arial" charset="0"/>
                <a:cs typeface="Arial" charset="0"/>
                <a:sym typeface="Wingdings" panose="05000000000000000000" pitchFamily="2" charset="2"/>
              </a:rPr>
              <a:t> they are mutually exclusive.</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RadioGroup</a:t>
            </a:r>
          </a:p>
        </p:txBody>
      </p:sp>
      <p:sp>
        <p:nvSpPr>
          <p:cNvPr id="21507" name="Rectangle 3"/>
          <p:cNvSpPr>
            <a:spLocks noGrp="1" noChangeArrowheads="1"/>
          </p:cNvSpPr>
          <p:nvPr>
            <p:ph idx="1"/>
          </p:nvPr>
        </p:nvSpPr>
        <p:spPr/>
        <p:txBody>
          <a:bodyPr/>
          <a:lstStyle/>
          <a:p>
            <a:pPr>
              <a:buFontTx/>
              <a:buNone/>
            </a:pPr>
            <a:r>
              <a:rPr lang="en-US" altLang="en-US" sz="2800" dirty="0">
                <a:latin typeface="Arial" charset="0"/>
                <a:ea typeface="Arial" charset="0"/>
                <a:cs typeface="Arial" charset="0"/>
              </a:rPr>
              <a:t>&lt;</a:t>
            </a:r>
            <a:r>
              <a:rPr lang="en-US" altLang="en-US" sz="2800" dirty="0" err="1">
                <a:latin typeface="Arial" charset="0"/>
                <a:ea typeface="Arial" charset="0"/>
                <a:cs typeface="Arial" charset="0"/>
              </a:rPr>
              <a:t>RadioGroup</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android:layout_toRightOf</a:t>
            </a:r>
            <a:r>
              <a:rPr lang="en-US" altLang="en-US" sz="2800" dirty="0">
                <a:latin typeface="Arial" charset="0"/>
                <a:ea typeface="Arial" charset="0"/>
                <a:cs typeface="Arial" charset="0"/>
              </a:rPr>
              <a:t>="@+id/</a:t>
            </a:r>
            <a:r>
              <a:rPr lang="en-US" altLang="en-US" sz="2800" dirty="0" err="1">
                <a:latin typeface="Arial" charset="0"/>
                <a:ea typeface="Arial" charset="0"/>
                <a:cs typeface="Arial" charset="0"/>
              </a:rPr>
              <a:t>label_years</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android:layout_width</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match_parent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android:layout_height</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wrap_content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android:layout_alignLeft</a:t>
            </a:r>
            <a:r>
              <a:rPr lang="en-US" altLang="en-US" sz="2800" dirty="0">
                <a:latin typeface="Arial" charset="0"/>
                <a:ea typeface="Arial" charset="0"/>
                <a:cs typeface="Arial" charset="0"/>
              </a:rPr>
              <a:t>="@+id/</a:t>
            </a:r>
            <a:r>
              <a:rPr lang="en-US" altLang="en-US" sz="2800" dirty="0" err="1">
                <a:latin typeface="Arial" charset="0"/>
                <a:ea typeface="Arial" charset="0"/>
                <a:cs typeface="Arial" charset="0"/>
              </a:rPr>
              <a:t>data_rate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android:orientation</a:t>
            </a:r>
            <a:r>
              <a:rPr lang="en-US" altLang="en-US" sz="2800" dirty="0">
                <a:latin typeface="Arial" charset="0"/>
                <a:ea typeface="Arial" charset="0"/>
                <a:cs typeface="Arial" charset="0"/>
              </a:rPr>
              <a:t>="horizontal"&gt; </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RadioButton</a:t>
            </a:r>
          </a:p>
        </p:txBody>
      </p:sp>
      <p:sp>
        <p:nvSpPr>
          <p:cNvPr id="290819" name="Rectangle 3"/>
          <p:cNvSpPr>
            <a:spLocks noGrp="1" noChangeArrowheads="1"/>
          </p:cNvSpPr>
          <p:nvPr>
            <p:ph idx="1"/>
          </p:nvPr>
        </p:nvSpPr>
        <p:spPr/>
        <p:txBody>
          <a:bodyPr/>
          <a:lstStyle/>
          <a:p>
            <a:pPr>
              <a:buFontTx/>
              <a:buNone/>
              <a:defRPr/>
            </a:pPr>
            <a:r>
              <a:rPr lang="en-US" altLang="en-US" dirty="0">
                <a:latin typeface="Arial" charset="0"/>
                <a:ea typeface="Arial" charset="0"/>
                <a:cs typeface="Arial" charset="0"/>
              </a:rPr>
              <a:t>&lt;</a:t>
            </a:r>
            <a:r>
              <a:rPr lang="en-US" altLang="en-US" dirty="0" err="1">
                <a:latin typeface="Arial" charset="0"/>
                <a:ea typeface="Arial" charset="0"/>
                <a:cs typeface="Arial" charset="0"/>
              </a:rPr>
              <a:t>RadioButton</a:t>
            </a:r>
            <a:r>
              <a:rPr lang="en-US" altLang="en-US" dirty="0">
                <a:latin typeface="Arial" charset="0"/>
                <a:ea typeface="Arial" charset="0"/>
                <a:cs typeface="Arial" charset="0"/>
              </a:rPr>
              <a:t>       </a:t>
            </a:r>
            <a:r>
              <a:rPr lang="en-US" altLang="en-US" dirty="0" err="1">
                <a:latin typeface="Arial" charset="0"/>
                <a:ea typeface="Arial" charset="0"/>
                <a:cs typeface="Arial" charset="0"/>
              </a:rPr>
              <a:t>android:layout_width</a:t>
            </a:r>
            <a:r>
              <a:rPr lang="en-US" altLang="en-US" dirty="0">
                <a:latin typeface="Arial" charset="0"/>
                <a:ea typeface="Arial" charset="0"/>
                <a:cs typeface="Arial" charset="0"/>
              </a:rPr>
              <a:t>="</a:t>
            </a:r>
            <a:r>
              <a:rPr lang="en-US" altLang="en-US" dirty="0" err="1">
                <a:latin typeface="Arial" charset="0"/>
                <a:ea typeface="Arial" charset="0"/>
                <a:cs typeface="Arial" charset="0"/>
              </a:rPr>
              <a:t>wrap_content</a:t>
            </a:r>
            <a:r>
              <a:rPr lang="en-US" altLang="en-US" dirty="0">
                <a:latin typeface="Arial" charset="0"/>
                <a:ea typeface="Arial" charset="0"/>
                <a:cs typeface="Arial" charset="0"/>
              </a:rPr>
              <a:t>"       </a:t>
            </a:r>
            <a:r>
              <a:rPr lang="en-US" altLang="en-US" dirty="0" err="1">
                <a:latin typeface="Arial" charset="0"/>
                <a:ea typeface="Arial" charset="0"/>
                <a:cs typeface="Arial" charset="0"/>
              </a:rPr>
              <a:t>android:layout_height</a:t>
            </a:r>
            <a:r>
              <a:rPr lang="en-US" altLang="en-US" dirty="0">
                <a:latin typeface="Arial" charset="0"/>
                <a:ea typeface="Arial" charset="0"/>
                <a:cs typeface="Arial" charset="0"/>
              </a:rPr>
              <a:t>="</a:t>
            </a:r>
            <a:r>
              <a:rPr lang="en-US" altLang="en-US" dirty="0" err="1">
                <a:latin typeface="Arial" charset="0"/>
                <a:ea typeface="Arial" charset="0"/>
                <a:cs typeface="Arial" charset="0"/>
              </a:rPr>
              <a:t>wrap_content</a:t>
            </a:r>
            <a:r>
              <a:rPr lang="en-US" altLang="en-US" dirty="0">
                <a:latin typeface="Arial" charset="0"/>
                <a:ea typeface="Arial" charset="0"/>
                <a:cs typeface="Arial" charset="0"/>
              </a:rPr>
              <a:t>"</a:t>
            </a:r>
            <a:br>
              <a:rPr lang="en-US" altLang="en-US" dirty="0">
                <a:latin typeface="Arial" charset="0"/>
                <a:ea typeface="Arial" charset="0"/>
                <a:cs typeface="Arial" charset="0"/>
              </a:rPr>
            </a:br>
            <a:r>
              <a:rPr lang="en-US" altLang="en-US" dirty="0" err="1">
                <a:latin typeface="Arial" charset="0"/>
                <a:ea typeface="Arial" charset="0"/>
                <a:cs typeface="Arial" charset="0"/>
              </a:rPr>
              <a:t>android:id</a:t>
            </a:r>
            <a:r>
              <a:rPr lang="en-US" altLang="en-US" dirty="0">
                <a:latin typeface="Arial" charset="0"/>
                <a:ea typeface="Arial" charset="0"/>
                <a:cs typeface="Arial" charset="0"/>
              </a:rPr>
              <a:t>="@+id/ten"       </a:t>
            </a:r>
            <a:r>
              <a:rPr lang="en-US" altLang="en-US" dirty="0" err="1">
                <a:latin typeface="Arial" charset="0"/>
                <a:ea typeface="Arial" charset="0"/>
                <a:cs typeface="Arial" charset="0"/>
              </a:rPr>
              <a:t>android:text</a:t>
            </a:r>
            <a:r>
              <a:rPr lang="en-US" altLang="en-US" dirty="0">
                <a:latin typeface="Arial" charset="0"/>
                <a:ea typeface="Arial" charset="0"/>
                <a:cs typeface="Arial" charset="0"/>
              </a:rPr>
              <a:t>="@string/ten" /&gt;</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strings.xml</a:t>
            </a:r>
          </a:p>
        </p:txBody>
      </p:sp>
      <p:sp>
        <p:nvSpPr>
          <p:cNvPr id="23555" name="Rectangle 3"/>
          <p:cNvSpPr>
            <a:spLocks noGrp="1" noChangeArrowheads="1"/>
          </p:cNvSpPr>
          <p:nvPr>
            <p:ph idx="1"/>
          </p:nvPr>
        </p:nvSpPr>
        <p:spPr/>
        <p:txBody>
          <a:bodyPr/>
          <a:lstStyle/>
          <a:p>
            <a:r>
              <a:rPr lang="en-US" altLang="en-US" sz="2800" dirty="0">
                <a:latin typeface="Arial" charset="0"/>
                <a:ea typeface="Arial" charset="0"/>
                <a:cs typeface="Arial" charset="0"/>
              </a:rPr>
              <a:t>We add strings to strings.xml for the elements in the second screen</a:t>
            </a:r>
          </a:p>
          <a:p>
            <a:pPr>
              <a:buFontTx/>
              <a:buNone/>
            </a:pPr>
            <a:r>
              <a:rPr lang="en-US" altLang="en-US" sz="2800" dirty="0">
                <a:latin typeface="Arial" charset="0"/>
                <a:ea typeface="Arial" charset="0"/>
                <a:cs typeface="Arial" charset="0"/>
              </a:rPr>
              <a:t>...</a:t>
            </a:r>
          </a:p>
          <a:p>
            <a:pPr>
              <a:buFontTx/>
              <a:buNone/>
            </a:pPr>
            <a:r>
              <a:rPr lang="en-US" altLang="en-US" sz="2800" dirty="0">
                <a:latin typeface="Arial" charset="0"/>
                <a:ea typeface="Arial" charset="0"/>
                <a:cs typeface="Arial" charset="0"/>
              </a:rPr>
              <a:t>&lt;string name="thirty"&gt;30</a:t>
            </a:r>
          </a:p>
          <a:p>
            <a:pPr>
              <a:buFontTx/>
              <a:buNone/>
            </a:pPr>
            <a:r>
              <a:rPr lang="en-US" altLang="en-US" sz="2800" dirty="0">
                <a:latin typeface="Arial" charset="0"/>
                <a:ea typeface="Arial" charset="0"/>
                <a:cs typeface="Arial" charset="0"/>
              </a:rPr>
              <a:t>&lt;/string&gt;</a:t>
            </a:r>
          </a:p>
          <a:p>
            <a:pPr>
              <a:buFontTx/>
              <a:buNone/>
            </a:pPr>
            <a:r>
              <a:rPr lang="en-US" altLang="en-US" sz="2800" dirty="0">
                <a:latin typeface="Arial" charset="0"/>
                <a:ea typeface="Arial" charset="0"/>
                <a:cs typeface="Arial" charset="0"/>
              </a:rPr>
              <a:t>&lt;string name="</a:t>
            </a:r>
            <a:r>
              <a:rPr lang="en-US" altLang="en-US" sz="2800" dirty="0" err="1">
                <a:latin typeface="Arial" charset="0"/>
                <a:ea typeface="Arial" charset="0"/>
                <a:cs typeface="Arial" charset="0"/>
              </a:rPr>
              <a:t>amountDecimal</a:t>
            </a:r>
            <a:r>
              <a:rPr lang="en-US" altLang="en-US" sz="2800" dirty="0">
                <a:latin typeface="Arial" charset="0"/>
                <a:ea typeface="Arial" charset="0"/>
                <a:cs typeface="Arial" charset="0"/>
              </a:rPr>
              <a:t>"&gt;100000.00</a:t>
            </a:r>
          </a:p>
          <a:p>
            <a:pPr>
              <a:buFontTx/>
              <a:buNone/>
            </a:pPr>
            <a:r>
              <a:rPr lang="en-US" altLang="en-US" sz="2800" dirty="0">
                <a:latin typeface="Arial" charset="0"/>
                <a:ea typeface="Arial" charset="0"/>
                <a:cs typeface="Arial" charset="0"/>
              </a:rPr>
              <a:t>&lt;/string&gt;</a:t>
            </a:r>
          </a:p>
          <a:p>
            <a:pPr>
              <a:buFontTx/>
              <a:buNone/>
            </a:pPr>
            <a:r>
              <a:rPr lang="en-US" altLang="en-US" sz="28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Testing Screen 2</a:t>
            </a:r>
          </a:p>
        </p:txBody>
      </p:sp>
      <p:sp>
        <p:nvSpPr>
          <p:cNvPr id="292867" name="Rectangle 3"/>
          <p:cNvSpPr>
            <a:spLocks noGrp="1" noChangeArrowheads="1"/>
          </p:cNvSpPr>
          <p:nvPr>
            <p:ph idx="1"/>
          </p:nvPr>
        </p:nvSpPr>
        <p:spPr/>
        <p:txBody>
          <a:bodyPr/>
          <a:lstStyle/>
          <a:p>
            <a:pPr>
              <a:lnSpc>
                <a:spcPct val="90000"/>
              </a:lnSpc>
              <a:defRPr/>
            </a:pPr>
            <a:r>
              <a:rPr lang="en-US" altLang="en-US" dirty="0">
                <a:latin typeface="Arial" charset="0"/>
                <a:ea typeface="Arial" charset="0"/>
                <a:cs typeface="Arial" charset="0"/>
              </a:rPr>
              <a:t>We can look at screen 2 in the preview</a:t>
            </a:r>
          </a:p>
          <a:p>
            <a:pPr marL="0" indent="0">
              <a:lnSpc>
                <a:spcPct val="90000"/>
              </a:lnSpc>
              <a:buNone/>
              <a:defRPr/>
            </a:pPr>
            <a:r>
              <a:rPr lang="en-US" altLang="en-US" dirty="0">
                <a:latin typeface="Arial" charset="0"/>
                <a:ea typeface="Arial" charset="0"/>
                <a:cs typeface="Arial" charset="0"/>
              </a:rPr>
              <a:t>OR</a:t>
            </a:r>
          </a:p>
          <a:p>
            <a:pPr>
              <a:lnSpc>
                <a:spcPct val="90000"/>
              </a:lnSpc>
              <a:defRPr/>
            </a:pPr>
            <a:r>
              <a:rPr lang="en-US" altLang="en-US" dirty="0">
                <a:latin typeface="Arial" charset="0"/>
                <a:ea typeface="Arial" charset="0"/>
                <a:cs typeface="Arial" charset="0"/>
              </a:rPr>
              <a:t>We can change the View resource in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and run  the app</a:t>
            </a:r>
          </a:p>
          <a:p>
            <a:pPr marL="0" indent="0">
              <a:lnSpc>
                <a:spcPct val="90000"/>
              </a:lnSpc>
              <a:buFontTx/>
              <a:buNone/>
              <a:defRPr/>
            </a:pPr>
            <a:endParaRPr lang="en-US" altLang="en-US" dirty="0">
              <a:latin typeface="Arial" charset="0"/>
              <a:ea typeface="Arial" charset="0"/>
              <a:cs typeface="Arial" charset="0"/>
            </a:endParaRPr>
          </a:p>
          <a:p>
            <a:pPr>
              <a:lnSpc>
                <a:spcPct val="90000"/>
              </a:lnSpc>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setContentView</a:t>
            </a:r>
            <a:r>
              <a:rPr lang="en-US" altLang="en-US" dirty="0">
                <a:latin typeface="Arial" charset="0"/>
                <a:ea typeface="Arial" charset="0"/>
                <a:cs typeface="Arial" charset="0"/>
              </a:rPr>
              <a:t>( </a:t>
            </a:r>
            <a:r>
              <a:rPr lang="en-US" altLang="en-US" dirty="0" err="1">
                <a:latin typeface="Arial" charset="0"/>
                <a:ea typeface="Arial" charset="0"/>
                <a:cs typeface="Arial" charset="0"/>
              </a:rPr>
              <a:t>R.layout.activity_main</a:t>
            </a:r>
            <a:r>
              <a:rPr lang="en-US" altLang="en-US" dirty="0">
                <a:latin typeface="Arial" charset="0"/>
                <a:ea typeface="Arial" charset="0"/>
                <a:cs typeface="Arial" charset="0"/>
              </a:rPr>
              <a:t> );</a:t>
            </a:r>
          </a:p>
          <a:p>
            <a:pPr>
              <a:lnSpc>
                <a:spcPct val="90000"/>
              </a:lnSpc>
              <a:buFontTx/>
              <a:buNone/>
              <a:defRPr/>
            </a:pPr>
            <a:r>
              <a:rPr lang="en-US" altLang="en-US" dirty="0" err="1">
                <a:latin typeface="Arial" charset="0"/>
                <a:ea typeface="Arial" charset="0"/>
                <a:cs typeface="Arial" charset="0"/>
              </a:rPr>
              <a:t>setContentView</a:t>
            </a:r>
            <a:r>
              <a:rPr lang="en-US" altLang="en-US" dirty="0">
                <a:latin typeface="Arial" charset="0"/>
                <a:ea typeface="Arial" charset="0"/>
                <a:cs typeface="Arial" charset="0"/>
              </a:rPr>
              <a:t>( </a:t>
            </a:r>
            <a:r>
              <a:rPr lang="en-US" altLang="en-US" dirty="0" err="1">
                <a:latin typeface="Arial" charset="0"/>
                <a:ea typeface="Arial" charset="0"/>
                <a:cs typeface="Arial" charset="0"/>
              </a:rPr>
              <a:t>R.layout.activity_data</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Connecting the Two Activities </a:t>
            </a:r>
            <a:r>
              <a:rPr lang="en-US" altLang="en-US" sz="1800" dirty="0"/>
              <a:t>(1 of 2)</a:t>
            </a:r>
            <a:endParaRPr lang="en-US" altLang="en-US" dirty="0"/>
          </a:p>
        </p:txBody>
      </p:sp>
      <p:sp>
        <p:nvSpPr>
          <p:cNvPr id="25603" name="Rectangle 3"/>
          <p:cNvSpPr>
            <a:spLocks noGrp="1" noChangeArrowheads="1"/>
          </p:cNvSpPr>
          <p:nvPr>
            <p:ph idx="1"/>
          </p:nvPr>
        </p:nvSpPr>
        <p:spPr/>
        <p:txBody>
          <a:bodyPr/>
          <a:lstStyle/>
          <a:p>
            <a:r>
              <a:rPr lang="en-US" altLang="en-US" dirty="0">
                <a:latin typeface="Arial" charset="0"/>
                <a:ea typeface="Arial" charset="0"/>
                <a:cs typeface="Arial" charset="0"/>
              </a:rPr>
              <a:t>In Version 1, we add code to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to go to the second activity and also come back to the first activity.</a:t>
            </a:r>
          </a:p>
          <a:p>
            <a:r>
              <a:rPr lang="en-US" altLang="en-US" dirty="0">
                <a:latin typeface="Arial" charset="0"/>
                <a:ea typeface="Arial" charset="0"/>
                <a:cs typeface="Arial" charset="0"/>
              </a:rPr>
              <a:t>We create a class for the second activity,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a:t>
            </a:r>
          </a:p>
          <a:p>
            <a:r>
              <a:rPr lang="en-US" altLang="en-US" dirty="0">
                <a:latin typeface="Arial" charset="0"/>
                <a:ea typeface="Arial" charset="0"/>
                <a:cs typeface="Arial" charset="0"/>
              </a:rPr>
              <a:t>We edit AndroidManifest.xml to include a second activity element.</a:t>
            </a:r>
            <a:endParaRPr lang="en-US" altLang="en-US" b="1" dirty="0">
              <a:solidFill>
                <a:srgbClr val="0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Connecting the Two Activities </a:t>
            </a:r>
            <a:r>
              <a:rPr lang="en-US" altLang="en-US" sz="1800" dirty="0"/>
              <a:t>(2 of 2)</a:t>
            </a:r>
            <a:endParaRPr lang="en-US" altLang="en-US" dirty="0"/>
          </a:p>
        </p:txBody>
      </p:sp>
      <p:sp>
        <p:nvSpPr>
          <p:cNvPr id="26627" name="Rectangle 3"/>
          <p:cNvSpPr>
            <a:spLocks noGrp="1" noChangeArrowheads="1"/>
          </p:cNvSpPr>
          <p:nvPr>
            <p:ph idx="1"/>
          </p:nvPr>
        </p:nvSpPr>
        <p:spPr/>
        <p:txBody>
          <a:bodyPr/>
          <a:lstStyle/>
          <a:p>
            <a:r>
              <a:rPr lang="en-US" altLang="en-US" dirty="0">
                <a:latin typeface="Arial" charset="0"/>
                <a:ea typeface="Arial" charset="0"/>
                <a:cs typeface="Arial" charset="0"/>
              </a:rPr>
              <a:t>Activities are organized on a stack. </a:t>
            </a:r>
          </a:p>
          <a:p>
            <a:r>
              <a:rPr lang="en-US" altLang="en-US" dirty="0">
                <a:latin typeface="Arial" charset="0"/>
                <a:ea typeface="Arial" charset="0"/>
                <a:cs typeface="Arial" charset="0"/>
              </a:rPr>
              <a:t>What the user sees is the View of the Activity at the top of the stack.</a:t>
            </a:r>
          </a:p>
          <a:p>
            <a:r>
              <a:rPr lang="en-US" altLang="en-US" dirty="0">
                <a:latin typeface="Arial" charset="0"/>
                <a:ea typeface="Arial" charset="0"/>
                <a:cs typeface="Arial" charset="0"/>
              </a:rPr>
              <a:t>We go to another activity </a:t>
            </a:r>
            <a:r>
              <a:rPr lang="en-US" altLang="en-US" dirty="0">
                <a:latin typeface="Arial" charset="0"/>
                <a:ea typeface="Arial" charset="0"/>
                <a:cs typeface="Arial" charset="0"/>
                <a:sym typeface="Wingdings" panose="05000000000000000000" pitchFamily="2" charset="2"/>
              </a:rPr>
              <a:t> that activity is placed at the top of the stack.</a:t>
            </a:r>
          </a:p>
          <a:p>
            <a:r>
              <a:rPr lang="en-US" altLang="en-US" dirty="0">
                <a:latin typeface="Arial" charset="0"/>
                <a:ea typeface="Arial" charset="0"/>
                <a:cs typeface="Arial" charset="0"/>
                <a:sym typeface="Wingdings" panose="05000000000000000000" pitchFamily="2" charset="2"/>
              </a:rPr>
              <a:t>We finish an activity  that activity is popped off the stack.</a:t>
            </a:r>
            <a:endParaRPr lang="en-US" altLang="en-US" b="1" dirty="0">
              <a:solidFill>
                <a:srgbClr val="0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nSpc>
                <a:spcPct val="90000"/>
              </a:lnSpc>
            </a:pPr>
            <a:r>
              <a:rPr lang="en-US" altLang="en-US">
                <a:solidFill>
                  <a:srgbClr val="000000"/>
                </a:solidFill>
              </a:rPr>
              <a:t>Activity Class Methods</a:t>
            </a:r>
          </a:p>
        </p:txBody>
      </p:sp>
      <p:sp>
        <p:nvSpPr>
          <p:cNvPr id="27651" name="Rectangle 3"/>
          <p:cNvSpPr>
            <a:spLocks noGrp="1" noChangeArrowheads="1"/>
          </p:cNvSpPr>
          <p:nvPr>
            <p:ph idx="1"/>
          </p:nvPr>
        </p:nvSpPr>
        <p:spPr/>
        <p:txBody>
          <a:bodyPr/>
          <a:lstStyle/>
          <a:p>
            <a:pPr>
              <a:lnSpc>
                <a:spcPct val="90000"/>
              </a:lnSpc>
              <a:buFontTx/>
              <a:buNone/>
            </a:pPr>
            <a:endParaRPr lang="en-US" altLang="en-US" sz="2800">
              <a:solidFill>
                <a:srgbClr val="000000"/>
              </a:solidFill>
            </a:endParaRPr>
          </a:p>
          <a:p>
            <a:pPr>
              <a:lnSpc>
                <a:spcPct val="90000"/>
              </a:lnSpc>
              <a:buFontTx/>
              <a:buNone/>
            </a:pPr>
            <a:endParaRPr lang="en-US" altLang="en-US" sz="280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898749393"/>
              </p:ext>
            </p:extLst>
          </p:nvPr>
        </p:nvGraphicFramePr>
        <p:xfrm>
          <a:off x="1181100" y="2057400"/>
          <a:ext cx="6781800" cy="2789298"/>
        </p:xfrm>
        <a:graphic>
          <a:graphicData uri="http://schemas.openxmlformats.org/drawingml/2006/table">
            <a:tbl>
              <a:tblPr/>
              <a:tblGrid>
                <a:gridCol w="6781800">
                  <a:extLst>
                    <a:ext uri="{9D8B030D-6E8A-4147-A177-3AD203B41FA5}">
                      <a16:colId xmlns:a16="http://schemas.microsoft.com/office/drawing/2014/main" val="20000"/>
                    </a:ext>
                  </a:extLst>
                </a:gridCol>
              </a:tblGrid>
              <a:tr h="182871">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09722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public void </a:t>
                      </a:r>
                      <a:r>
                        <a:rPr kumimoji="0" lang="en-US" altLang="en-US" sz="2400" b="0" i="0" u="none" strike="noStrike" cap="none" normalizeH="0" baseline="0" dirty="0" err="1">
                          <a:ln>
                            <a:noFill/>
                          </a:ln>
                          <a:solidFill>
                            <a:srgbClr val="000000"/>
                          </a:solidFill>
                          <a:effectLst/>
                          <a:latin typeface="Arial" charset="0"/>
                          <a:ea typeface="Arial" charset="0"/>
                          <a:cs typeface="Arial" charset="0"/>
                        </a:rPr>
                        <a:t>startActivity</a:t>
                      </a:r>
                      <a:r>
                        <a:rPr kumimoji="0" lang="en-US" altLang="en-US" sz="2400" b="0" i="0" u="none" strike="noStrike" cap="none" normalizeH="0" baseline="0" dirty="0">
                          <a:ln>
                            <a:noFill/>
                          </a:ln>
                          <a:solidFill>
                            <a:srgbClr val="000000"/>
                          </a:solidFill>
                          <a:effectLst/>
                          <a:latin typeface="Arial" charset="0"/>
                          <a:ea typeface="Arial" charset="0"/>
                          <a:cs typeface="Arial" charset="0"/>
                        </a:rPr>
                        <a:t>( Intent intent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    Launches a new activity using intent as the Intent to start it.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15091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public void finish(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    Closes this activity and pops it off the stack; the screen for the prior activity is shown.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1143000"/>
          </a:xfrm>
        </p:spPr>
        <p:txBody>
          <a:bodyPr/>
          <a:lstStyle/>
          <a:p>
            <a:pPr eaLnBrk="1" hangingPunct="1"/>
            <a:r>
              <a:rPr lang="en-US" altLang="en-US" dirty="0"/>
              <a:t>Mortgage App</a:t>
            </a:r>
          </a:p>
        </p:txBody>
      </p:sp>
      <p:sp>
        <p:nvSpPr>
          <p:cNvPr id="3075" name="Rectangle 3"/>
          <p:cNvSpPr>
            <a:spLocks noGrp="1" noChangeArrowheads="1"/>
          </p:cNvSpPr>
          <p:nvPr>
            <p:ph idx="1"/>
          </p:nvPr>
        </p:nvSpPr>
        <p:spPr>
          <a:xfrm>
            <a:off x="457200" y="1524000"/>
            <a:ext cx="8229600" cy="4419600"/>
          </a:xfrm>
        </p:spPr>
        <p:txBody>
          <a:bodyPr/>
          <a:lstStyle/>
          <a:p>
            <a:pPr eaLnBrk="1" hangingPunct="1"/>
            <a:r>
              <a:rPr lang="en-US" altLang="en-US" dirty="0">
                <a:latin typeface="Arial" charset="0"/>
                <a:ea typeface="Arial" charset="0"/>
                <a:cs typeface="Arial" charset="0"/>
              </a:rPr>
              <a:t>More Model-View-Controller</a:t>
            </a:r>
          </a:p>
          <a:p>
            <a:pPr eaLnBrk="1" hangingPunct="1"/>
            <a:r>
              <a:rPr lang="en-US" altLang="en-US" dirty="0">
                <a:latin typeface="Arial" charset="0"/>
                <a:ea typeface="Arial" charset="0"/>
                <a:cs typeface="Arial" charset="0"/>
              </a:rPr>
              <a:t>Two Screens </a:t>
            </a:r>
            <a:r>
              <a:rPr lang="en-US" altLang="en-US" dirty="0">
                <a:latin typeface="Arial" charset="0"/>
                <a:ea typeface="Arial" charset="0"/>
                <a:cs typeface="Arial" charset="0"/>
                <a:sym typeface="Wingdings" panose="05000000000000000000" pitchFamily="2" charset="2"/>
              </a:rPr>
              <a:t> Two Activities</a:t>
            </a:r>
          </a:p>
          <a:p>
            <a:pPr eaLnBrk="1" hangingPunct="1"/>
            <a:r>
              <a:rPr lang="en-US" altLang="en-US" dirty="0" err="1">
                <a:latin typeface="Arial" charset="0"/>
                <a:ea typeface="Arial" charset="0"/>
                <a:cs typeface="Arial" charset="0"/>
                <a:sym typeface="Wingdings" panose="05000000000000000000" pitchFamily="2" charset="2"/>
              </a:rPr>
              <a:t>RelativeLayout</a:t>
            </a:r>
            <a:r>
              <a:rPr lang="en-US" altLang="en-US" dirty="0">
                <a:latin typeface="Arial" charset="0"/>
                <a:ea typeface="Arial" charset="0"/>
                <a:cs typeface="Arial" charset="0"/>
                <a:sym typeface="Wingdings" panose="05000000000000000000" pitchFamily="2" charset="2"/>
              </a:rPr>
              <a:t>, </a:t>
            </a:r>
            <a:r>
              <a:rPr lang="en-US" altLang="en-US" dirty="0" err="1">
                <a:latin typeface="Arial" charset="0"/>
                <a:ea typeface="Arial" charset="0"/>
                <a:cs typeface="Arial" charset="0"/>
                <a:sym typeface="Wingdings" panose="05000000000000000000" pitchFamily="2" charset="2"/>
              </a:rPr>
              <a:t>TableLayout</a:t>
            </a:r>
            <a:endParaRPr lang="en-US" altLang="en-US" dirty="0">
              <a:latin typeface="Arial" charset="0"/>
              <a:ea typeface="Arial" charset="0"/>
              <a:cs typeface="Arial" charset="0"/>
              <a:sym typeface="Wingdings" panose="05000000000000000000" pitchFamily="2" charset="2"/>
            </a:endParaRPr>
          </a:p>
          <a:p>
            <a:pPr eaLnBrk="1" hangingPunct="1"/>
            <a:r>
              <a:rPr lang="en-US" altLang="en-US" dirty="0">
                <a:latin typeface="Arial" charset="0"/>
                <a:ea typeface="Arial" charset="0"/>
                <a:cs typeface="Arial" charset="0"/>
                <a:sym typeface="Wingdings" panose="05000000000000000000" pitchFamily="2" charset="2"/>
              </a:rPr>
              <a:t>Go back and forth between the two Activities</a:t>
            </a:r>
          </a:p>
          <a:p>
            <a:pPr eaLnBrk="1" hangingPunct="1"/>
            <a:r>
              <a:rPr lang="en-US" altLang="en-US" dirty="0">
                <a:latin typeface="Arial" charset="0"/>
                <a:ea typeface="Arial" charset="0"/>
                <a:cs typeface="Arial" charset="0"/>
                <a:sym typeface="Wingdings" panose="05000000000000000000" pitchFamily="2" charset="2"/>
              </a:rPr>
              <a:t>Pass data between Activities</a:t>
            </a:r>
          </a:p>
          <a:p>
            <a:pPr eaLnBrk="1" hangingPunct="1"/>
            <a:r>
              <a:rPr lang="en-US" altLang="en-US" dirty="0">
                <a:latin typeface="Arial" charset="0"/>
                <a:ea typeface="Arial" charset="0"/>
                <a:cs typeface="Arial" charset="0"/>
                <a:sym typeface="Wingdings" panose="05000000000000000000" pitchFamily="2" charset="2"/>
              </a:rPr>
              <a:t>Handle persistent data</a:t>
            </a:r>
          </a:p>
          <a:p>
            <a:pPr eaLnBrk="1" hangingPunct="1"/>
            <a:r>
              <a:rPr lang="en-US" altLang="en-US" dirty="0">
                <a:latin typeface="Arial" charset="0"/>
                <a:ea typeface="Arial" charset="0"/>
                <a:cs typeface="Arial" charset="0"/>
                <a:sym typeface="Wingdings" panose="05000000000000000000" pitchFamily="2" charset="2"/>
              </a:rPr>
              <a:t>Animated transition between screens</a:t>
            </a:r>
          </a:p>
          <a:p>
            <a:pPr eaLnBrk="1" hangingPunct="1"/>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Intent</a:t>
            </a:r>
          </a:p>
        </p:txBody>
      </p:sp>
      <p:graphicFrame>
        <p:nvGraphicFramePr>
          <p:cNvPr id="2" name="Table 1"/>
          <p:cNvGraphicFramePr>
            <a:graphicFrameLocks noGrp="1"/>
          </p:cNvGraphicFramePr>
          <p:nvPr>
            <p:extLst>
              <p:ext uri="{D42A27DB-BD31-4B8C-83A1-F6EECF244321}">
                <p14:modId xmlns:p14="http://schemas.microsoft.com/office/powerpoint/2010/main" val="1737440141"/>
              </p:ext>
            </p:extLst>
          </p:nvPr>
        </p:nvGraphicFramePr>
        <p:xfrm>
          <a:off x="685800" y="2057400"/>
          <a:ext cx="7772400" cy="1997075"/>
        </p:xfrm>
        <a:graphic>
          <a:graphicData uri="http://schemas.openxmlformats.org/drawingml/2006/table">
            <a:tbl>
              <a:tblPr/>
              <a:tblGrid>
                <a:gridCol w="7772400">
                  <a:extLst>
                    <a:ext uri="{9D8B030D-6E8A-4147-A177-3AD203B41FA5}">
                      <a16:colId xmlns:a16="http://schemas.microsoft.com/office/drawing/2014/main" val="20000"/>
                    </a:ext>
                  </a:extLst>
                </a:gridCol>
              </a:tblGrid>
              <a:tr h="53357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Intent Constructor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46350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Intent( Context context, Class&lt;?&gt; </a:t>
                      </a:r>
                      <a:r>
                        <a:rPr kumimoji="0" lang="en-US" altLang="en-US" sz="2400" b="0" i="0" u="none" strike="noStrike" cap="none" normalizeH="0" baseline="0" dirty="0" err="1">
                          <a:ln>
                            <a:noFill/>
                          </a:ln>
                          <a:solidFill>
                            <a:srgbClr val="000000"/>
                          </a:solidFill>
                          <a:effectLst/>
                          <a:latin typeface="Arial" charset="0"/>
                          <a:ea typeface="Arial" charset="0"/>
                          <a:cs typeface="Arial" charset="0"/>
                        </a:rPr>
                        <a:t>cls</a:t>
                      </a:r>
                      <a:r>
                        <a:rPr kumimoji="0" lang="en-US" altLang="en-US" sz="2400" b="0" i="0" u="none" strike="noStrike" cap="none" normalizeH="0" baseline="0" dirty="0">
                          <a:ln>
                            <a:noFill/>
                          </a:ln>
                          <a:solidFill>
                            <a:srgbClr val="000000"/>
                          </a:solidFill>
                          <a:effectLst/>
                          <a:latin typeface="Arial" charset="0"/>
                          <a:ea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    Constructs an Intent that is intended to execute a class modeled by type ? (probably some Activity class) that is in the same application package as context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a:t>From Screen 1 to Screen 2 </a:t>
            </a:r>
            <a:r>
              <a:rPr lang="en-US" altLang="en-US" sz="1800" dirty="0"/>
              <a:t>(1 of 2)</a:t>
            </a:r>
            <a:endParaRPr lang="en-US" altLang="en-US" dirty="0"/>
          </a:p>
        </p:txBody>
      </p:sp>
      <p:sp>
        <p:nvSpPr>
          <p:cNvPr id="29699" name="Rectangle 3"/>
          <p:cNvSpPr>
            <a:spLocks noGrp="1" noChangeArrowheads="1"/>
          </p:cNvSpPr>
          <p:nvPr>
            <p:ph idx="1"/>
          </p:nvPr>
        </p:nvSpPr>
        <p:spPr/>
        <p:txBody>
          <a:bodyPr/>
          <a:lstStyle/>
          <a:p>
            <a:r>
              <a:rPr lang="en-US" altLang="en-US" dirty="0">
                <a:latin typeface="Arial" charset="0"/>
                <a:ea typeface="Arial" charset="0"/>
                <a:cs typeface="Arial" charset="0"/>
              </a:rPr>
              <a:t>Inside </a:t>
            </a:r>
            <a:r>
              <a:rPr lang="en-US" altLang="en-US" dirty="0" err="1">
                <a:latin typeface="Arial" charset="0"/>
                <a:ea typeface="Arial" charset="0"/>
                <a:cs typeface="Arial" charset="0"/>
              </a:rPr>
              <a:t>modifyData</a:t>
            </a:r>
            <a:r>
              <a:rPr lang="en-US" altLang="en-US" dirty="0">
                <a:latin typeface="Arial" charset="0"/>
                <a:ea typeface="Arial" charset="0"/>
                <a:cs typeface="Arial" charset="0"/>
              </a:rPr>
              <a:t> of </a:t>
            </a:r>
            <a:r>
              <a:rPr lang="en-US" altLang="en-US" dirty="0" err="1">
                <a:latin typeface="Arial" charset="0"/>
                <a:ea typeface="Arial" charset="0"/>
                <a:cs typeface="Arial" charset="0"/>
              </a:rPr>
              <a:t>MainActivity</a:t>
            </a:r>
            <a:endParaRPr lang="en-US" altLang="en-US" dirty="0">
              <a:latin typeface="Arial" charset="0"/>
              <a:ea typeface="Arial" charset="0"/>
              <a:cs typeface="Arial" charset="0"/>
            </a:endParaRPr>
          </a:p>
          <a:p>
            <a:r>
              <a:rPr lang="en-US" altLang="en-US" dirty="0">
                <a:latin typeface="Arial" charset="0"/>
                <a:ea typeface="Arial" charset="0"/>
                <a:cs typeface="Arial" charset="0"/>
              </a:rPr>
              <a:t>Create an Intent to go to a </a:t>
            </a:r>
            <a:r>
              <a:rPr lang="en-US" altLang="en-US" dirty="0" err="1">
                <a:latin typeface="Arial" charset="0"/>
                <a:ea typeface="Arial" charset="0"/>
                <a:cs typeface="Arial" charset="0"/>
              </a:rPr>
              <a:t>DataActivity</a:t>
            </a:r>
            <a:endParaRPr lang="en-US" altLang="en-US" dirty="0">
              <a:latin typeface="Arial" charset="0"/>
              <a:ea typeface="Arial" charset="0"/>
              <a:cs typeface="Arial" charset="0"/>
            </a:endParaRPr>
          </a:p>
          <a:p>
            <a:r>
              <a:rPr lang="en-US" altLang="en-US" dirty="0">
                <a:latin typeface="Arial" charset="0"/>
                <a:ea typeface="Arial" charset="0"/>
                <a:cs typeface="Arial" charset="0"/>
              </a:rPr>
              <a:t>Execute that Intent and start that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t>From Screen 1 to Screen 2 </a:t>
            </a:r>
            <a:r>
              <a:rPr lang="en-US" altLang="en-US" sz="1800" dirty="0"/>
              <a:t>(2 of 2)</a:t>
            </a:r>
            <a:endParaRPr lang="en-US" altLang="en-US" dirty="0"/>
          </a:p>
        </p:txBody>
      </p:sp>
      <p:sp>
        <p:nvSpPr>
          <p:cNvPr id="300035" name="Rectangle 3"/>
          <p:cNvSpPr>
            <a:spLocks noGrp="1" noChangeArrowheads="1"/>
          </p:cNvSpPr>
          <p:nvPr>
            <p:ph idx="1"/>
          </p:nvPr>
        </p:nvSpPr>
        <p:spPr/>
        <p:txBody>
          <a:bodyPr/>
          <a:lstStyle/>
          <a:p>
            <a:pPr>
              <a:buFontTx/>
              <a:buNone/>
              <a:defRPr/>
            </a:pPr>
            <a:r>
              <a:rPr lang="en-US" altLang="en-US" sz="2800" dirty="0">
                <a:latin typeface="Arial" charset="0"/>
                <a:ea typeface="Arial" charset="0"/>
                <a:cs typeface="Arial" charset="0"/>
              </a:rPr>
              <a:t>public void modify( View v ) {</a:t>
            </a:r>
          </a:p>
          <a:p>
            <a:pPr>
              <a:buFontTx/>
              <a:buNone/>
              <a:defRPr/>
            </a:pPr>
            <a:r>
              <a:rPr lang="en-US" altLang="en-US" sz="2800" dirty="0">
                <a:latin typeface="Arial" charset="0"/>
                <a:ea typeface="Arial" charset="0"/>
                <a:cs typeface="Arial" charset="0"/>
              </a:rPr>
              <a:t>  Intent </a:t>
            </a:r>
            <a:r>
              <a:rPr lang="en-US" altLang="en-US" sz="2800" dirty="0" err="1">
                <a:latin typeface="Arial" charset="0"/>
                <a:ea typeface="Arial" charset="0"/>
                <a:cs typeface="Arial" charset="0"/>
              </a:rPr>
              <a:t>intent</a:t>
            </a:r>
            <a:r>
              <a:rPr lang="en-US" altLang="en-US" sz="2800" dirty="0">
                <a:latin typeface="Arial" charset="0"/>
                <a:ea typeface="Arial" charset="0"/>
                <a:cs typeface="Arial" charset="0"/>
              </a:rPr>
              <a:t> = new Intent( this,   </a:t>
            </a:r>
          </a:p>
          <a:p>
            <a:pPr>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DataActivity.class</a:t>
            </a:r>
            <a:r>
              <a:rPr lang="en-US" altLang="en-US" sz="2800" dirty="0">
                <a:latin typeface="Arial" charset="0"/>
                <a:ea typeface="Arial" charset="0"/>
                <a:cs typeface="Arial" charset="0"/>
              </a:rPr>
              <a:t> );    </a:t>
            </a:r>
          </a:p>
          <a:p>
            <a:pPr>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this.startActivity</a:t>
            </a:r>
            <a:r>
              <a:rPr lang="en-US" altLang="en-US" sz="2800" dirty="0">
                <a:latin typeface="Arial" charset="0"/>
                <a:ea typeface="Arial" charset="0"/>
                <a:cs typeface="Arial" charset="0"/>
              </a:rPr>
              <a:t>( intent );</a:t>
            </a:r>
          </a:p>
          <a:p>
            <a:pPr>
              <a:buFontTx/>
              <a:buNone/>
              <a:defRPr/>
            </a:pPr>
            <a:r>
              <a:rPr lang="en-US" altLang="en-US" sz="2800" dirty="0">
                <a:latin typeface="Arial" charset="0"/>
                <a:ea typeface="Arial" charset="0"/>
                <a:cs typeface="Arial" charset="0"/>
              </a:rPr>
              <a: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Back to Screen 1 From Screen 2</a:t>
            </a:r>
            <a:br>
              <a:rPr lang="en-US" altLang="en-US" dirty="0"/>
            </a:br>
            <a:r>
              <a:rPr lang="en-US" altLang="en-US" sz="1800" dirty="0"/>
              <a:t>(1 of 2)</a:t>
            </a:r>
            <a:endParaRPr lang="en-US" altLang="en-US" dirty="0"/>
          </a:p>
        </p:txBody>
      </p:sp>
      <p:sp>
        <p:nvSpPr>
          <p:cNvPr id="31747" name="Rectangle 3"/>
          <p:cNvSpPr>
            <a:spLocks noGrp="1" noChangeArrowheads="1"/>
          </p:cNvSpPr>
          <p:nvPr>
            <p:ph idx="1"/>
          </p:nvPr>
        </p:nvSpPr>
        <p:spPr/>
        <p:txBody>
          <a:bodyPr/>
          <a:lstStyle/>
          <a:p>
            <a:r>
              <a:rPr lang="en-US" altLang="en-US" dirty="0">
                <a:latin typeface="Arial" charset="0"/>
                <a:ea typeface="Arial" charset="0"/>
                <a:cs typeface="Arial" charset="0"/>
              </a:rPr>
              <a:t>Finish current activity (this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a:t>
            </a:r>
          </a:p>
          <a:p>
            <a:r>
              <a:rPr lang="en-US" altLang="en-US" dirty="0">
                <a:latin typeface="Arial" charset="0"/>
                <a:ea typeface="Arial" charset="0"/>
                <a:cs typeface="Arial" charset="0"/>
                <a:sym typeface="Wingdings" panose="05000000000000000000" pitchFamily="2" charset="2"/>
              </a:rPr>
              <a:t> That pops it off the stack.</a:t>
            </a:r>
          </a:p>
          <a:p>
            <a:r>
              <a:rPr lang="en-US" altLang="en-US" dirty="0">
                <a:latin typeface="Arial" charset="0"/>
                <a:ea typeface="Arial" charset="0"/>
                <a:cs typeface="Arial" charset="0"/>
                <a:sym typeface="Wingdings" panose="05000000000000000000" pitchFamily="2" charset="2"/>
              </a:rPr>
              <a:t> The View for previous activity (</a:t>
            </a:r>
            <a:r>
              <a:rPr lang="en-US" altLang="en-US" dirty="0" err="1">
                <a:latin typeface="Arial" charset="0"/>
                <a:ea typeface="Arial" charset="0"/>
                <a:cs typeface="Arial" charset="0"/>
                <a:sym typeface="Wingdings" panose="05000000000000000000" pitchFamily="2" charset="2"/>
              </a:rPr>
              <a:t>MainActivity</a:t>
            </a:r>
            <a:r>
              <a:rPr lang="en-US" altLang="en-US" dirty="0">
                <a:latin typeface="Arial" charset="0"/>
                <a:ea typeface="Arial" charset="0"/>
                <a:cs typeface="Arial" charset="0"/>
                <a:sym typeface="Wingdings" panose="05000000000000000000" pitchFamily="2" charset="2"/>
              </a:rPr>
              <a:t>) the shows</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t>Back to Screen 1 From Screen 2</a:t>
            </a:r>
            <a:br>
              <a:rPr lang="en-US" altLang="en-US" dirty="0"/>
            </a:br>
            <a:r>
              <a:rPr lang="en-US" altLang="en-US" sz="1800" dirty="0"/>
              <a:t>(2 of 2)</a:t>
            </a:r>
            <a:endParaRPr lang="en-US" altLang="en-US" dirty="0"/>
          </a:p>
        </p:txBody>
      </p:sp>
      <p:sp>
        <p:nvSpPr>
          <p:cNvPr id="32771" name="Rectangle 3"/>
          <p:cNvSpPr>
            <a:spLocks noGrp="1" noChangeArrowheads="1"/>
          </p:cNvSpPr>
          <p:nvPr>
            <p:ph idx="1"/>
          </p:nvPr>
        </p:nvSpPr>
        <p:spPr/>
        <p:txBody>
          <a:bodyPr/>
          <a:lstStyle/>
          <a:p>
            <a:r>
              <a:rPr lang="en-US" altLang="en-US" dirty="0">
                <a:latin typeface="Arial" charset="0"/>
                <a:ea typeface="Arial" charset="0"/>
                <a:cs typeface="Arial" charset="0"/>
              </a:rPr>
              <a:t>Inside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a:t>
            </a:r>
          </a:p>
          <a:p>
            <a:pPr>
              <a:spcBef>
                <a:spcPts val="1800"/>
              </a:spcBef>
              <a:buFontTx/>
              <a:buNone/>
            </a:pPr>
            <a:r>
              <a:rPr lang="en-US" altLang="en-US" dirty="0">
                <a:latin typeface="Arial" charset="0"/>
                <a:ea typeface="Arial" charset="0"/>
                <a:cs typeface="Arial" charset="0"/>
              </a:rPr>
              <a:t>	public void </a:t>
            </a:r>
            <a:r>
              <a:rPr lang="en-US" altLang="en-US" dirty="0" err="1">
                <a:latin typeface="Arial" charset="0"/>
                <a:ea typeface="Arial" charset="0"/>
                <a:cs typeface="Arial" charset="0"/>
              </a:rPr>
              <a:t>goBack</a:t>
            </a:r>
            <a:r>
              <a:rPr lang="en-US" altLang="en-US" dirty="0">
                <a:latin typeface="Arial" charset="0"/>
                <a:ea typeface="Arial" charset="0"/>
                <a:cs typeface="Arial" charset="0"/>
              </a:rPr>
              <a:t>( View v ) {</a:t>
            </a:r>
          </a:p>
          <a:p>
            <a:pPr>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this.finish</a:t>
            </a:r>
            <a:r>
              <a:rPr lang="en-US" altLang="en-US" dirty="0">
                <a:latin typeface="Arial" charset="0"/>
                <a:ea typeface="Arial" charset="0"/>
                <a:cs typeface="Arial" charset="0"/>
              </a:rPr>
              <a:t>( );</a:t>
            </a:r>
          </a:p>
          <a:p>
            <a:pPr>
              <a:buFontTx/>
              <a:buNone/>
            </a:pPr>
            <a:r>
              <a:rPr lang="en-US" altLang="en-US"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a:t>AndroidManifest.xml </a:t>
            </a:r>
            <a:r>
              <a:rPr lang="en-US" altLang="en-US" sz="1800" dirty="0"/>
              <a:t>(1 of 2)</a:t>
            </a:r>
            <a:endParaRPr lang="en-US" altLang="en-US" dirty="0"/>
          </a:p>
        </p:txBody>
      </p:sp>
      <p:sp>
        <p:nvSpPr>
          <p:cNvPr id="33795" name="Rectangle 3"/>
          <p:cNvSpPr>
            <a:spLocks noGrp="1" noChangeArrowheads="1"/>
          </p:cNvSpPr>
          <p:nvPr>
            <p:ph idx="1"/>
          </p:nvPr>
        </p:nvSpPr>
        <p:spPr/>
        <p:txBody>
          <a:bodyPr/>
          <a:lstStyle/>
          <a:p>
            <a:r>
              <a:rPr lang="en-US" altLang="en-US" dirty="0">
                <a:latin typeface="Arial" charset="0"/>
                <a:ea typeface="Arial" charset="0"/>
                <a:cs typeface="Arial" charset="0"/>
              </a:rPr>
              <a:t>Add an activity element for the second activity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a:t>
            </a:r>
          </a:p>
          <a:p>
            <a:r>
              <a:rPr lang="en-US" altLang="en-US" dirty="0">
                <a:latin typeface="Arial" charset="0"/>
                <a:ea typeface="Arial" charset="0"/>
                <a:cs typeface="Arial" charset="0"/>
              </a:rPr>
              <a:t>Place it inside the application element (like the first activity element)</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t>AndroidManifest.xml </a:t>
            </a:r>
            <a:r>
              <a:rPr lang="en-US" altLang="en-US" sz="1800" dirty="0"/>
              <a:t>(2 of 2)</a:t>
            </a:r>
            <a:endParaRPr lang="en-US" altLang="en-US" dirty="0"/>
          </a:p>
        </p:txBody>
      </p:sp>
      <p:sp>
        <p:nvSpPr>
          <p:cNvPr id="304131" name="Rectangle 3"/>
          <p:cNvSpPr>
            <a:spLocks noGrp="1" noChangeArrowheads="1"/>
          </p:cNvSpPr>
          <p:nvPr>
            <p:ph idx="1"/>
          </p:nvPr>
        </p:nvSpPr>
        <p:spPr/>
        <p:txBody>
          <a:bodyPr/>
          <a:lstStyle/>
          <a:p>
            <a:pPr marL="0" indent="0">
              <a:buFontTx/>
              <a:buNone/>
              <a:defRPr/>
            </a:pPr>
            <a:r>
              <a:rPr lang="en-US" sz="2800" dirty="0">
                <a:latin typeface="Arial" charset="0"/>
                <a:ea typeface="Arial" charset="0"/>
                <a:cs typeface="Arial" charset="0"/>
              </a:rPr>
              <a:t>&lt;application …&gt;</a:t>
            </a:r>
          </a:p>
          <a:p>
            <a:pPr marL="0" indent="0">
              <a:buFontTx/>
              <a:buNone/>
              <a:defRPr/>
            </a:pPr>
            <a:r>
              <a:rPr lang="en-US" sz="2800" dirty="0">
                <a:latin typeface="Arial" charset="0"/>
                <a:ea typeface="Arial" charset="0"/>
                <a:cs typeface="Arial" charset="0"/>
              </a:rPr>
              <a:t>    &lt;activity </a:t>
            </a:r>
            <a:r>
              <a:rPr lang="en-US" sz="2800" dirty="0" err="1">
                <a:latin typeface="Arial" charset="0"/>
                <a:ea typeface="Arial" charset="0"/>
                <a:cs typeface="Arial" charset="0"/>
              </a:rPr>
              <a:t>android:name</a:t>
            </a:r>
            <a:r>
              <a:rPr lang="en-US" sz="2800" dirty="0">
                <a:latin typeface="Arial" charset="0"/>
                <a:ea typeface="Arial" charset="0"/>
                <a:cs typeface="Arial" charset="0"/>
              </a:rPr>
              <a:t>=".</a:t>
            </a:r>
            <a:r>
              <a:rPr lang="en-US" sz="2800" dirty="0" err="1">
                <a:latin typeface="Arial" charset="0"/>
                <a:ea typeface="Arial" charset="0"/>
                <a:cs typeface="Arial" charset="0"/>
              </a:rPr>
              <a:t>MainActivity</a:t>
            </a:r>
            <a:r>
              <a:rPr lang="en-US" sz="2800" dirty="0">
                <a:latin typeface="Arial" charset="0"/>
                <a:ea typeface="Arial" charset="0"/>
                <a:cs typeface="Arial" charset="0"/>
              </a:rPr>
              <a:t>"</a:t>
            </a:r>
            <a:br>
              <a:rPr lang="en-US" sz="2800" dirty="0">
                <a:latin typeface="Arial" charset="0"/>
                <a:ea typeface="Arial" charset="0"/>
                <a:cs typeface="Arial" charset="0"/>
              </a:rPr>
            </a:br>
            <a:r>
              <a:rPr lang="en-US" sz="2800" dirty="0">
                <a:latin typeface="Arial" charset="0"/>
                <a:ea typeface="Arial" charset="0"/>
                <a:cs typeface="Arial" charset="0"/>
              </a:rPr>
              <a:t>       …</a:t>
            </a:r>
          </a:p>
          <a:p>
            <a:pPr marL="0" indent="0">
              <a:buFontTx/>
              <a:buNone/>
              <a:defRPr/>
            </a:pPr>
            <a:r>
              <a:rPr lang="en-US" sz="2800" dirty="0">
                <a:latin typeface="Arial" charset="0"/>
                <a:ea typeface="Arial" charset="0"/>
                <a:cs typeface="Arial" charset="0"/>
              </a:rPr>
              <a:t>    &lt;/activity&gt;</a:t>
            </a:r>
            <a:endParaRPr lang="en-US" altLang="en-US" sz="2800" dirty="0">
              <a:latin typeface="Arial" charset="0"/>
              <a:ea typeface="Arial" charset="0"/>
              <a:cs typeface="Arial" charset="0"/>
            </a:endParaRPr>
          </a:p>
          <a:p>
            <a:pPr>
              <a:buFontTx/>
              <a:buNone/>
              <a:defRPr/>
            </a:pPr>
            <a:r>
              <a:rPr lang="en-US" altLang="en-US" sz="2800" dirty="0">
                <a:latin typeface="Arial" charset="0"/>
                <a:ea typeface="Arial" charset="0"/>
                <a:cs typeface="Arial" charset="0"/>
              </a:rPr>
              <a:t>    &lt;activity       </a:t>
            </a:r>
          </a:p>
          <a:p>
            <a:pPr>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android:name</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DataActivity</a:t>
            </a:r>
            <a:r>
              <a:rPr lang="en-US" altLang="en-US" sz="2800" dirty="0">
                <a:latin typeface="Arial" charset="0"/>
                <a:ea typeface="Arial" charset="0"/>
                <a:cs typeface="Arial" charset="0"/>
              </a:rPr>
              <a:t>"          </a:t>
            </a:r>
          </a:p>
          <a:p>
            <a:pPr>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android:label</a:t>
            </a:r>
            <a:r>
              <a:rPr lang="en-US" altLang="en-US" sz="2800" dirty="0">
                <a:latin typeface="Arial" charset="0"/>
                <a:ea typeface="Arial" charset="0"/>
                <a:cs typeface="Arial" charset="0"/>
              </a:rPr>
              <a:t>="@string/</a:t>
            </a:r>
            <a:r>
              <a:rPr lang="en-US" altLang="en-US" sz="2800" dirty="0" err="1">
                <a:latin typeface="Arial" charset="0"/>
                <a:ea typeface="Arial" charset="0"/>
                <a:cs typeface="Arial" charset="0"/>
              </a:rPr>
              <a:t>app_name</a:t>
            </a:r>
            <a:r>
              <a:rPr lang="en-US" altLang="en-US" sz="2800" dirty="0">
                <a:latin typeface="Arial" charset="0"/>
                <a:ea typeface="Arial" charset="0"/>
                <a:cs typeface="Arial" charset="0"/>
              </a:rPr>
              <a:t>" &gt;</a:t>
            </a:r>
          </a:p>
          <a:p>
            <a:pPr>
              <a:buFontTx/>
              <a:buNone/>
              <a:defRPr/>
            </a:pPr>
            <a:r>
              <a:rPr lang="en-US" altLang="en-US" sz="2800" dirty="0">
                <a:latin typeface="Arial" charset="0"/>
                <a:ea typeface="Arial" charset="0"/>
                <a:cs typeface="Arial" charset="0"/>
              </a:rPr>
              <a:t>    &lt;/activity&gt;  </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81000"/>
            <a:ext cx="8229600" cy="1143000"/>
          </a:xfrm>
        </p:spPr>
        <p:txBody>
          <a:bodyPr/>
          <a:lstStyle/>
          <a:p>
            <a:pPr eaLnBrk="1" hangingPunct="1"/>
            <a:r>
              <a:rPr lang="en-US" altLang="en-US" dirty="0"/>
              <a:t>Run the App</a:t>
            </a:r>
          </a:p>
        </p:txBody>
      </p:sp>
      <p:sp>
        <p:nvSpPr>
          <p:cNvPr id="35843" name="Rectangle 3"/>
          <p:cNvSpPr>
            <a:spLocks noGrp="1" noChangeArrowheads="1"/>
          </p:cNvSpPr>
          <p:nvPr>
            <p:ph idx="1"/>
          </p:nvPr>
        </p:nvSpPr>
        <p:spPr>
          <a:xfrm>
            <a:off x="482600" y="1676400"/>
            <a:ext cx="8229600" cy="4114800"/>
          </a:xfrm>
        </p:spPr>
        <p:txBody>
          <a:bodyPr/>
          <a:lstStyle/>
          <a:p>
            <a:r>
              <a:rPr lang="en-US" altLang="en-US" dirty="0">
                <a:latin typeface="Arial" charset="0"/>
                <a:ea typeface="Arial" charset="0"/>
                <a:cs typeface="Arial" charset="0"/>
              </a:rPr>
              <a:t>Now we can go back and forth between the two screens.</a:t>
            </a:r>
          </a:p>
          <a:p>
            <a:pPr>
              <a:spcBef>
                <a:spcPts val="1800"/>
              </a:spcBef>
            </a:pPr>
            <a:r>
              <a:rPr lang="en-US" altLang="en-US" dirty="0">
                <a:latin typeface="Arial" charset="0"/>
                <a:ea typeface="Arial" charset="0"/>
                <a:cs typeface="Arial" charset="0"/>
              </a:rPr>
              <a:t>From screen 1 to screen 2, we push a </a:t>
            </a:r>
            <a:r>
              <a:rPr lang="en-US" altLang="en-US" dirty="0" err="1">
                <a:latin typeface="Arial" charset="0"/>
                <a:ea typeface="Arial" charset="0"/>
                <a:cs typeface="Arial" charset="0"/>
              </a:rPr>
              <a:t>DataActivity</a:t>
            </a:r>
            <a:r>
              <a:rPr lang="en-US" altLang="en-US" dirty="0">
                <a:latin typeface="Arial" charset="0"/>
                <a:ea typeface="Arial" charset="0"/>
                <a:cs typeface="Arial" charset="0"/>
              </a:rPr>
              <a:t> onto the activity stack.</a:t>
            </a:r>
          </a:p>
          <a:p>
            <a:pPr>
              <a:spcBef>
                <a:spcPts val="1800"/>
              </a:spcBef>
            </a:pPr>
            <a:r>
              <a:rPr lang="en-US" altLang="en-US" dirty="0">
                <a:latin typeface="Arial" charset="0"/>
                <a:ea typeface="Arial" charset="0"/>
                <a:cs typeface="Arial" charset="0"/>
              </a:rPr>
              <a:t>From screen 2 to screen 1, we pop it off the stack. </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t>Life Cycle of an Activity</a:t>
            </a:r>
          </a:p>
        </p:txBody>
      </p:sp>
      <p:sp>
        <p:nvSpPr>
          <p:cNvPr id="36867" name="Rectangle 3"/>
          <p:cNvSpPr>
            <a:spLocks noGrp="1" noChangeArrowheads="1"/>
          </p:cNvSpPr>
          <p:nvPr>
            <p:ph idx="1"/>
          </p:nvPr>
        </p:nvSpPr>
        <p:spPr/>
        <p:txBody>
          <a:bodyPr/>
          <a:lstStyle/>
          <a:p>
            <a:r>
              <a:rPr lang="en-US" altLang="en-US" dirty="0">
                <a:latin typeface="Arial" charset="0"/>
                <a:ea typeface="Arial" charset="0"/>
                <a:cs typeface="Arial" charset="0"/>
              </a:rPr>
              <a:t>An activity has a life.</a:t>
            </a:r>
          </a:p>
          <a:p>
            <a:r>
              <a:rPr lang="en-US" altLang="en-US" dirty="0">
                <a:latin typeface="Arial" charset="0"/>
                <a:ea typeface="Arial" charset="0"/>
                <a:cs typeface="Arial" charset="0"/>
              </a:rPr>
              <a:t>Some of its methods are called automatically (</a:t>
            </a:r>
            <a:r>
              <a:rPr lang="en-US" altLang="en-US" dirty="0" err="1">
                <a:latin typeface="Arial" charset="0"/>
                <a:ea typeface="Arial" charset="0"/>
                <a:cs typeface="Arial" charset="0"/>
              </a:rPr>
              <a:t>onCreate</a:t>
            </a:r>
            <a:r>
              <a:rPr lang="en-US" altLang="en-US" dirty="0">
                <a:latin typeface="Arial" charset="0"/>
                <a:ea typeface="Arial" charset="0"/>
                <a:cs typeface="Arial" charset="0"/>
              </a:rPr>
              <a:t> among others).</a:t>
            </a:r>
          </a:p>
          <a:p>
            <a:r>
              <a:rPr lang="en-US" altLang="en-US" dirty="0">
                <a:latin typeface="Arial" charset="0"/>
                <a:ea typeface="Arial" charset="0"/>
                <a:cs typeface="Arial" charset="0"/>
              </a:rPr>
              <a:t>... When the activity goes in the background, comes back to the foreground, is finished ...</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Life Cycle Methods of Activity </a:t>
            </a:r>
            <a:r>
              <a:rPr lang="en-US" altLang="en-US" sz="1800" dirty="0"/>
              <a:t>(1 of 4)</a:t>
            </a:r>
            <a:endParaRPr lang="en-US" altLang="en-US" dirty="0"/>
          </a:p>
        </p:txBody>
      </p:sp>
      <p:sp>
        <p:nvSpPr>
          <p:cNvPr id="37891" name="Rectangle 3"/>
          <p:cNvSpPr>
            <a:spLocks noGrp="1" noChangeArrowheads="1"/>
          </p:cNvSpPr>
          <p:nvPr>
            <p:ph idx="1"/>
          </p:nvPr>
        </p:nvSpPr>
        <p:spPr/>
        <p:txBody>
          <a:bodyPr/>
          <a:lstStyle/>
          <a:p>
            <a:r>
              <a:rPr lang="en-US" altLang="en-US" dirty="0" err="1">
                <a:latin typeface="Arial" charset="0"/>
                <a:ea typeface="Arial" charset="0"/>
                <a:cs typeface="Arial" charset="0"/>
              </a:rPr>
              <a:t>onCreate</a:t>
            </a:r>
            <a:r>
              <a:rPr lang="en-US" altLang="en-US" dirty="0">
                <a:latin typeface="Arial" charset="0"/>
                <a:ea typeface="Arial" charset="0"/>
                <a:cs typeface="Arial" charset="0"/>
              </a:rPr>
              <a:t>, </a:t>
            </a:r>
            <a:r>
              <a:rPr lang="en-US" altLang="en-US" dirty="0" err="1">
                <a:latin typeface="Arial" charset="0"/>
                <a:ea typeface="Arial" charset="0"/>
                <a:cs typeface="Arial" charset="0"/>
              </a:rPr>
              <a:t>onStart</a:t>
            </a:r>
            <a:r>
              <a:rPr lang="en-US" altLang="en-US" dirty="0">
                <a:latin typeface="Arial" charset="0"/>
                <a:ea typeface="Arial" charset="0"/>
                <a:cs typeface="Arial" charset="0"/>
              </a:rPr>
              <a:t>, </a:t>
            </a:r>
            <a:r>
              <a:rPr lang="en-US" altLang="en-US" dirty="0" err="1">
                <a:latin typeface="Arial" charset="0"/>
                <a:ea typeface="Arial" charset="0"/>
                <a:cs typeface="Arial" charset="0"/>
              </a:rPr>
              <a:t>onResume</a:t>
            </a:r>
            <a:r>
              <a:rPr lang="en-US" altLang="en-US" dirty="0">
                <a:latin typeface="Arial" charset="0"/>
                <a:ea typeface="Arial" charset="0"/>
                <a:cs typeface="Arial" charset="0"/>
              </a:rPr>
              <a:t>, </a:t>
            </a:r>
            <a:r>
              <a:rPr lang="en-US" altLang="en-US" dirty="0" err="1">
                <a:latin typeface="Arial" charset="0"/>
                <a:ea typeface="Arial" charset="0"/>
                <a:cs typeface="Arial" charset="0"/>
              </a:rPr>
              <a:t>onPause</a:t>
            </a:r>
            <a:r>
              <a:rPr lang="en-US" altLang="en-US" dirty="0">
                <a:latin typeface="Arial" charset="0"/>
                <a:ea typeface="Arial" charset="0"/>
                <a:cs typeface="Arial" charset="0"/>
              </a:rPr>
              <a:t>, </a:t>
            </a:r>
            <a:r>
              <a:rPr lang="en-US" altLang="en-US" dirty="0" err="1">
                <a:latin typeface="Arial" charset="0"/>
                <a:ea typeface="Arial" charset="0"/>
                <a:cs typeface="Arial" charset="0"/>
              </a:rPr>
              <a:t>onStop</a:t>
            </a:r>
            <a:r>
              <a:rPr lang="en-US" altLang="en-US" dirty="0">
                <a:latin typeface="Arial" charset="0"/>
                <a:ea typeface="Arial" charset="0"/>
                <a:cs typeface="Arial" charset="0"/>
              </a:rPr>
              <a:t>, </a:t>
            </a:r>
            <a:r>
              <a:rPr lang="en-US" altLang="en-US" dirty="0" err="1">
                <a:latin typeface="Arial" charset="0"/>
                <a:ea typeface="Arial" charset="0"/>
                <a:cs typeface="Arial" charset="0"/>
              </a:rPr>
              <a:t>onRestart</a:t>
            </a:r>
            <a:r>
              <a:rPr lang="en-US" altLang="en-US" dirty="0">
                <a:latin typeface="Arial" charset="0"/>
                <a:ea typeface="Arial" charset="0"/>
                <a:cs typeface="Arial" charset="0"/>
              </a:rPr>
              <a:t>, </a:t>
            </a:r>
            <a:r>
              <a:rPr lang="en-US" altLang="en-US" dirty="0" err="1">
                <a:latin typeface="Arial" charset="0"/>
                <a:ea typeface="Arial" charset="0"/>
                <a:cs typeface="Arial" charset="0"/>
              </a:rPr>
              <a:t>onDestroy</a:t>
            </a:r>
            <a:r>
              <a:rPr lang="en-US" altLang="en-US" dirty="0">
                <a:latin typeface="Arial" charset="0"/>
                <a:ea typeface="Arial" charset="0"/>
                <a:cs typeface="Arial" charset="0"/>
              </a:rPr>
              <a:t> are the life cycle methods of the Activity class.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28600"/>
            <a:ext cx="8229600" cy="1143000"/>
          </a:xfrm>
        </p:spPr>
        <p:txBody>
          <a:bodyPr/>
          <a:lstStyle/>
          <a:p>
            <a:pPr eaLnBrk="1" hangingPunct="1"/>
            <a:r>
              <a:rPr lang="en-US" altLang="en-US" dirty="0"/>
              <a:t>Mortgage—the Model</a:t>
            </a:r>
          </a:p>
        </p:txBody>
      </p:sp>
      <p:sp>
        <p:nvSpPr>
          <p:cNvPr id="4099"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The Mortgage class encapsulates a mortgage (see next slide).</a:t>
            </a:r>
          </a:p>
          <a:p>
            <a:pPr eaLnBrk="1" hangingPunct="1"/>
            <a:r>
              <a:rPr lang="en-US" altLang="en-US" dirty="0">
                <a:latin typeface="Arial" charset="0"/>
                <a:ea typeface="Arial" charset="0"/>
                <a:cs typeface="Arial" charset="0"/>
              </a:rPr>
              <a:t>Amount, interest rate, number of years</a:t>
            </a:r>
          </a:p>
          <a:p>
            <a:pPr eaLnBrk="1" hangingPunct="1"/>
            <a:r>
              <a:rPr lang="en-US" altLang="en-US" dirty="0">
                <a:latin typeface="Arial" charset="0"/>
                <a:ea typeface="Arial" charset="0"/>
                <a:cs typeface="Arial" charset="0"/>
              </a:rPr>
              <a:t>Methods to calculate the monthly payment, the total payments</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t>Life Cycle Methods of Activity </a:t>
            </a:r>
            <a:r>
              <a:rPr lang="en-US" altLang="en-US" sz="1800" dirty="0"/>
              <a:t>(2 of 4)</a:t>
            </a:r>
            <a:endParaRPr lang="en-US" altLang="en-US" dirty="0"/>
          </a:p>
        </p:txBody>
      </p:sp>
      <p:sp>
        <p:nvSpPr>
          <p:cNvPr id="38915" name="Rectangle 3"/>
          <p:cNvSpPr>
            <a:spLocks noGrp="1" noChangeArrowheads="1"/>
          </p:cNvSpPr>
          <p:nvPr>
            <p:ph idx="1"/>
          </p:nvPr>
        </p:nvSpPr>
        <p:spPr/>
        <p:txBody>
          <a:bodyPr/>
          <a:lstStyle/>
          <a:p>
            <a:r>
              <a:rPr lang="en-US" altLang="en-US" dirty="0" err="1">
                <a:latin typeface="Arial" charset="0"/>
                <a:ea typeface="Arial" charset="0"/>
                <a:cs typeface="Arial" charset="0"/>
              </a:rPr>
              <a:t>onCreate</a:t>
            </a:r>
            <a:r>
              <a:rPr lang="en-US" altLang="en-US" dirty="0">
                <a:latin typeface="Arial" charset="0"/>
                <a:ea typeface="Arial" charset="0"/>
                <a:cs typeface="Arial" charset="0"/>
              </a:rPr>
              <a:t>: called when the activity is first created</a:t>
            </a:r>
          </a:p>
          <a:p>
            <a:r>
              <a:rPr lang="en-US" altLang="en-US" dirty="0" err="1">
                <a:latin typeface="Arial" charset="0"/>
                <a:ea typeface="Arial" charset="0"/>
                <a:cs typeface="Arial" charset="0"/>
              </a:rPr>
              <a:t>onStart</a:t>
            </a:r>
            <a:r>
              <a:rPr lang="en-US" altLang="en-US" dirty="0">
                <a:latin typeface="Arial" charset="0"/>
                <a:ea typeface="Arial" charset="0"/>
                <a:cs typeface="Arial" charset="0"/>
              </a:rPr>
              <a:t>: called after </a:t>
            </a:r>
            <a:r>
              <a:rPr lang="en-US" altLang="en-US" dirty="0" err="1">
                <a:latin typeface="Arial" charset="0"/>
                <a:ea typeface="Arial" charset="0"/>
                <a:cs typeface="Arial" charset="0"/>
              </a:rPr>
              <a:t>onCreate</a:t>
            </a:r>
            <a:r>
              <a:rPr lang="en-US" altLang="en-US" dirty="0">
                <a:latin typeface="Arial" charset="0"/>
                <a:ea typeface="Arial" charset="0"/>
                <a:cs typeface="Arial" charset="0"/>
              </a:rPr>
              <a:t>, when the activity becomes visible</a:t>
            </a:r>
          </a:p>
          <a:p>
            <a:r>
              <a:rPr lang="en-US" altLang="en-US" dirty="0" err="1">
                <a:latin typeface="Arial" charset="0"/>
                <a:ea typeface="Arial" charset="0"/>
                <a:cs typeface="Arial" charset="0"/>
              </a:rPr>
              <a:t>onResume</a:t>
            </a:r>
            <a:r>
              <a:rPr lang="en-US" altLang="en-US" dirty="0">
                <a:latin typeface="Arial" charset="0"/>
                <a:ea typeface="Arial" charset="0"/>
                <a:cs typeface="Arial" charset="0"/>
              </a:rPr>
              <a:t>: called after </a:t>
            </a:r>
            <a:r>
              <a:rPr lang="en-US" altLang="en-US" dirty="0" err="1">
                <a:latin typeface="Arial" charset="0"/>
                <a:ea typeface="Arial" charset="0"/>
                <a:cs typeface="Arial" charset="0"/>
              </a:rPr>
              <a:t>onResume</a:t>
            </a:r>
            <a:r>
              <a:rPr lang="en-US" altLang="en-US" dirty="0">
                <a:latin typeface="Arial" charset="0"/>
                <a:ea typeface="Arial" charset="0"/>
                <a:cs typeface="Arial" charset="0"/>
              </a:rPr>
              <a:t>, when the user starts interacting with the activity</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Life Cycle Methods of Activity </a:t>
            </a:r>
            <a:r>
              <a:rPr lang="en-US" altLang="en-US" sz="1800" dirty="0"/>
              <a:t>(3 of 4)</a:t>
            </a:r>
            <a:endParaRPr lang="en-US" altLang="en-US" dirty="0"/>
          </a:p>
        </p:txBody>
      </p:sp>
      <p:sp>
        <p:nvSpPr>
          <p:cNvPr id="39939" name="Rectangle 3"/>
          <p:cNvSpPr>
            <a:spLocks noGrp="1" noChangeArrowheads="1"/>
          </p:cNvSpPr>
          <p:nvPr>
            <p:ph idx="1"/>
          </p:nvPr>
        </p:nvSpPr>
        <p:spPr/>
        <p:txBody>
          <a:bodyPr/>
          <a:lstStyle/>
          <a:p>
            <a:pPr>
              <a:lnSpc>
                <a:spcPct val="90000"/>
              </a:lnSpc>
            </a:pPr>
            <a:r>
              <a:rPr lang="en-US" altLang="en-US" dirty="0" err="1">
                <a:latin typeface="Arial" charset="0"/>
                <a:ea typeface="Arial" charset="0"/>
                <a:cs typeface="Arial" charset="0"/>
              </a:rPr>
              <a:t>onPause</a:t>
            </a:r>
            <a:r>
              <a:rPr lang="en-US" altLang="en-US" dirty="0">
                <a:latin typeface="Arial" charset="0"/>
                <a:ea typeface="Arial" charset="0"/>
                <a:cs typeface="Arial" charset="0"/>
              </a:rPr>
              <a:t>: called when Android starts or resumes another activity</a:t>
            </a:r>
          </a:p>
          <a:p>
            <a:pPr>
              <a:lnSpc>
                <a:spcPct val="90000"/>
              </a:lnSpc>
            </a:pPr>
            <a:r>
              <a:rPr lang="en-US" altLang="en-US" dirty="0" err="1">
                <a:latin typeface="Arial" charset="0"/>
                <a:ea typeface="Arial" charset="0"/>
                <a:cs typeface="Arial" charset="0"/>
              </a:rPr>
              <a:t>onStop</a:t>
            </a:r>
            <a:r>
              <a:rPr lang="en-US" altLang="en-US" dirty="0">
                <a:latin typeface="Arial" charset="0"/>
                <a:ea typeface="Arial" charset="0"/>
                <a:cs typeface="Arial" charset="0"/>
              </a:rPr>
              <a:t>: called when the activity becomes invisible to the user</a:t>
            </a:r>
          </a:p>
          <a:p>
            <a:pPr>
              <a:lnSpc>
                <a:spcPct val="90000"/>
              </a:lnSpc>
            </a:pPr>
            <a:r>
              <a:rPr lang="en-US" altLang="en-US" dirty="0" err="1">
                <a:latin typeface="Arial" charset="0"/>
                <a:ea typeface="Arial" charset="0"/>
                <a:cs typeface="Arial" charset="0"/>
              </a:rPr>
              <a:t>onRestart</a:t>
            </a:r>
            <a:r>
              <a:rPr lang="en-US" altLang="en-US" dirty="0">
                <a:latin typeface="Arial" charset="0"/>
                <a:ea typeface="Arial" charset="0"/>
                <a:cs typeface="Arial" charset="0"/>
              </a:rPr>
              <a:t>: called when the activity is about to restart</a:t>
            </a:r>
          </a:p>
          <a:p>
            <a:pPr>
              <a:lnSpc>
                <a:spcPct val="90000"/>
              </a:lnSpc>
            </a:pPr>
            <a:r>
              <a:rPr lang="en-US" altLang="en-US" dirty="0" err="1">
                <a:latin typeface="Arial" charset="0"/>
                <a:ea typeface="Arial" charset="0"/>
                <a:cs typeface="Arial" charset="0"/>
              </a:rPr>
              <a:t>onDestroy</a:t>
            </a:r>
            <a:r>
              <a:rPr lang="en-US" altLang="en-US" dirty="0">
                <a:latin typeface="Arial" charset="0"/>
                <a:ea typeface="Arial" charset="0"/>
                <a:cs typeface="Arial" charset="0"/>
              </a:rPr>
              <a:t>: called when the activity has ended</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a:t>Life Cycle Methods of Activity </a:t>
            </a:r>
            <a:r>
              <a:rPr lang="en-US" altLang="en-US" sz="1800" dirty="0"/>
              <a:t>(4 of 4)</a:t>
            </a:r>
            <a:endParaRPr lang="en-US" altLang="en-US" dirty="0"/>
          </a:p>
        </p:txBody>
      </p:sp>
      <p:sp>
        <p:nvSpPr>
          <p:cNvPr id="40963" name="Rectangle 3"/>
          <p:cNvSpPr>
            <a:spLocks noGrp="1" noChangeArrowheads="1"/>
          </p:cNvSpPr>
          <p:nvPr>
            <p:ph idx="1"/>
          </p:nvPr>
        </p:nvSpPr>
        <p:spPr/>
        <p:txBody>
          <a:bodyPr/>
          <a:lstStyle/>
          <a:p>
            <a:r>
              <a:rPr lang="en-US" altLang="en-US" sz="3000" dirty="0">
                <a:latin typeface="Arial" charset="0"/>
                <a:ea typeface="Arial" charset="0"/>
                <a:cs typeface="Arial" charset="0"/>
              </a:rPr>
              <a:t>We can place Log statements inside each of these methods inside both Activity classes and check the Logcat output.</a:t>
            </a:r>
          </a:p>
          <a:p>
            <a:r>
              <a:rPr lang="en-US" altLang="en-US" sz="3000" dirty="0">
                <a:latin typeface="Arial" charset="0"/>
                <a:ea typeface="Arial" charset="0"/>
                <a:cs typeface="Arial" charset="0"/>
              </a:rPr>
              <a:t>We use a device, go back and forth between the two activities, let the current activity go in the background, then hit the Power button and swipe the screen to bring it to the foreground ... </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(1 of 8)</a:t>
            </a:r>
            <a:endParaRPr lang="en-US" altLang="en-US" dirty="0"/>
          </a:p>
        </p:txBody>
      </p:sp>
      <p:sp>
        <p:nvSpPr>
          <p:cNvPr id="41987" name="Rectangle 3"/>
          <p:cNvSpPr>
            <a:spLocks noGrp="1" noChangeArrowheads="1"/>
          </p:cNvSpPr>
          <p:nvPr>
            <p:ph idx="1"/>
          </p:nvPr>
        </p:nvSpPr>
        <p:spPr/>
        <p:txBody>
          <a:bodyPr/>
          <a:lstStyle/>
          <a:p>
            <a:r>
              <a:rPr lang="en-US" altLang="en-US" dirty="0">
                <a:latin typeface="Arial" charset="0"/>
                <a:ea typeface="Arial" charset="0"/>
                <a:cs typeface="Arial" charset="0"/>
              </a:rPr>
              <a:t>In Version 2, when we come back from screen 2 to screen 1, we update screen 1.</a:t>
            </a:r>
          </a:p>
          <a:p>
            <a:r>
              <a:rPr lang="en-US" altLang="en-US" dirty="0">
                <a:latin typeface="Arial" charset="0"/>
                <a:ea typeface="Arial" charset="0"/>
                <a:cs typeface="Arial" charset="0"/>
              </a:rPr>
              <a:t>We do the same when we go from screen 1 to screen 2.</a:t>
            </a:r>
          </a:p>
          <a:p>
            <a:r>
              <a:rPr lang="en-US" altLang="en-US" dirty="0">
                <a:latin typeface="Arial" charset="0"/>
                <a:ea typeface="Arial" charset="0"/>
                <a:cs typeface="Arial" charset="0"/>
              </a:rPr>
              <a:t>We pass data from screen 2 to screen 1 but also from screen 1 to screen 2.</a:t>
            </a:r>
          </a:p>
          <a:p>
            <a:r>
              <a:rPr lang="en-US" altLang="en-US" dirty="0">
                <a:latin typeface="Arial" charset="0"/>
                <a:ea typeface="Arial" charset="0"/>
                <a:cs typeface="Arial" charset="0"/>
              </a:rPr>
              <a:t>There are many ways of doing that.</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(2 of 8)</a:t>
            </a:r>
            <a:endParaRPr lang="en-US" altLang="en-US" dirty="0"/>
          </a:p>
        </p:txBody>
      </p:sp>
      <p:sp>
        <p:nvSpPr>
          <p:cNvPr id="43011" name="Rectangle 3"/>
          <p:cNvSpPr>
            <a:spLocks noGrp="1" noChangeArrowheads="1"/>
          </p:cNvSpPr>
          <p:nvPr>
            <p:ph idx="1"/>
          </p:nvPr>
        </p:nvSpPr>
        <p:spPr/>
        <p:txBody>
          <a:bodyPr/>
          <a:lstStyle/>
          <a:p>
            <a:pPr marL="514350" indent="-514350">
              <a:buFont typeface="+mj-lt"/>
              <a:buAutoNum type="arabicPeriod"/>
            </a:pPr>
            <a:r>
              <a:rPr lang="en-US" altLang="en-US" dirty="0">
                <a:solidFill>
                  <a:srgbClr val="C00000"/>
                </a:solidFill>
                <a:latin typeface="Arial" charset="0"/>
                <a:ea typeface="Arial" charset="0"/>
                <a:cs typeface="Arial" charset="0"/>
              </a:rPr>
              <a:t>Use the </a:t>
            </a:r>
            <a:r>
              <a:rPr lang="en-US" altLang="en-US" dirty="0" err="1">
                <a:solidFill>
                  <a:srgbClr val="C00000"/>
                </a:solidFill>
                <a:latin typeface="Arial" charset="0"/>
                <a:ea typeface="Arial" charset="0"/>
                <a:cs typeface="Arial" charset="0"/>
              </a:rPr>
              <a:t>putExtra</a:t>
            </a:r>
            <a:r>
              <a:rPr lang="en-US" altLang="en-US" dirty="0">
                <a:solidFill>
                  <a:srgbClr val="C00000"/>
                </a:solidFill>
                <a:latin typeface="Arial" charset="0"/>
                <a:ea typeface="Arial" charset="0"/>
                <a:cs typeface="Arial" charset="0"/>
              </a:rPr>
              <a:t> methods of the Intent class.</a:t>
            </a:r>
          </a:p>
          <a:p>
            <a:r>
              <a:rPr lang="en-US" altLang="en-US" dirty="0">
                <a:latin typeface="Arial" charset="0"/>
                <a:ea typeface="Arial" charset="0"/>
                <a:cs typeface="Arial" charset="0"/>
              </a:rPr>
              <a:t>We can only pass primitive data types or Strings.</a:t>
            </a:r>
          </a:p>
          <a:p>
            <a:r>
              <a:rPr lang="en-US" altLang="en-US" dirty="0">
                <a:latin typeface="Arial" charset="0"/>
                <a:ea typeface="Arial" charset="0"/>
                <a:cs typeface="Arial" charset="0"/>
                <a:sym typeface="Wingdings" panose="05000000000000000000" pitchFamily="2" charset="2"/>
              </a:rPr>
              <a:t> not very convenient here because we want to pass the whole Mortgage object.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(3 of 8)</a:t>
            </a:r>
            <a:endParaRPr lang="en-US" altLang="en-US" dirty="0"/>
          </a:p>
        </p:txBody>
      </p:sp>
      <p:sp>
        <p:nvSpPr>
          <p:cNvPr id="313347" name="Rectangle 3"/>
          <p:cNvSpPr>
            <a:spLocks noGrp="1" noChangeArrowheads="1"/>
          </p:cNvSpPr>
          <p:nvPr>
            <p:ph idx="1"/>
          </p:nvPr>
        </p:nvSpPr>
        <p:spPr>
          <a:xfrm>
            <a:off x="457200" y="1600200"/>
            <a:ext cx="8305800" cy="4419600"/>
          </a:xfrm>
        </p:spPr>
        <p:txBody>
          <a:bodyPr/>
          <a:lstStyle/>
          <a:p>
            <a:pPr>
              <a:defRPr/>
            </a:pPr>
            <a:r>
              <a:rPr lang="en-US" altLang="en-US" dirty="0">
                <a:latin typeface="Arial" charset="0"/>
                <a:ea typeface="Arial" charset="0"/>
                <a:cs typeface="Arial" charset="0"/>
              </a:rPr>
              <a:t>An easy way to pass (or more exactly share) data between the two activities is to declare the Mortgage instance variable </a:t>
            </a:r>
            <a:r>
              <a:rPr lang="en-US" altLang="en-US" dirty="0">
                <a:solidFill>
                  <a:srgbClr val="C00000"/>
                </a:solidFill>
                <a:latin typeface="Arial" charset="0"/>
                <a:ea typeface="Arial" charset="0"/>
                <a:cs typeface="Arial" charset="0"/>
              </a:rPr>
              <a:t>public and static </a:t>
            </a:r>
            <a:r>
              <a:rPr lang="en-US" altLang="en-US" dirty="0">
                <a:latin typeface="Arial" charset="0"/>
                <a:ea typeface="Arial" charset="0"/>
                <a:cs typeface="Arial" charset="0"/>
              </a:rPr>
              <a:t>in the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class.</a:t>
            </a:r>
          </a:p>
          <a:p>
            <a:pPr>
              <a:buFontTx/>
              <a:buNone/>
              <a:defRPr/>
            </a:pPr>
            <a:r>
              <a:rPr lang="en-US" altLang="en-US" dirty="0">
                <a:latin typeface="Arial" charset="0"/>
                <a:ea typeface="Arial" charset="0"/>
                <a:cs typeface="Arial" charset="0"/>
              </a:rPr>
              <a:t>		</a:t>
            </a:r>
            <a:r>
              <a:rPr lang="en-US" altLang="en-US" dirty="0">
                <a:solidFill>
                  <a:srgbClr val="C00000"/>
                </a:solidFill>
                <a:latin typeface="Arial" charset="0"/>
                <a:ea typeface="Arial" charset="0"/>
                <a:cs typeface="Arial" charset="0"/>
              </a:rPr>
              <a:t>public static Mortgage </a:t>
            </a:r>
            <a:r>
              <a:rPr lang="en-US" altLang="en-US" dirty="0" err="1">
                <a:solidFill>
                  <a:srgbClr val="C00000"/>
                </a:solidFill>
                <a:latin typeface="Arial" charset="0"/>
                <a:ea typeface="Arial" charset="0"/>
                <a:cs typeface="Arial" charset="0"/>
              </a:rPr>
              <a:t>mortgage</a:t>
            </a:r>
            <a:r>
              <a:rPr lang="en-US" altLang="en-US" dirty="0">
                <a:latin typeface="Arial" charset="0"/>
                <a:ea typeface="Arial" charset="0"/>
                <a:cs typeface="Arial" charset="0"/>
              </a:rPr>
              <a:t>;   </a:t>
            </a:r>
          </a:p>
          <a:p>
            <a:pPr>
              <a:defRPr/>
            </a:pPr>
            <a:r>
              <a:rPr lang="en-US" altLang="en-US" dirty="0">
                <a:latin typeface="Arial" charset="0"/>
                <a:ea typeface="Arial" charset="0"/>
                <a:cs typeface="Arial" charset="0"/>
                <a:sym typeface="Wingdings" panose="05000000000000000000" pitchFamily="2" charset="2"/>
              </a:rPr>
              <a:t> we can access it inside the </a:t>
            </a:r>
            <a:r>
              <a:rPr lang="en-US" altLang="en-US" dirty="0" err="1">
                <a:solidFill>
                  <a:srgbClr val="C00000"/>
                </a:solidFill>
                <a:latin typeface="Arial" charset="0"/>
                <a:ea typeface="Arial" charset="0"/>
                <a:cs typeface="Arial" charset="0"/>
                <a:sym typeface="Wingdings" panose="05000000000000000000" pitchFamily="2" charset="2"/>
              </a:rPr>
              <a:t>DataActivity</a:t>
            </a:r>
            <a:r>
              <a:rPr lang="en-US" altLang="en-US" dirty="0">
                <a:latin typeface="Arial" charset="0"/>
                <a:ea typeface="Arial" charset="0"/>
                <a:cs typeface="Arial" charset="0"/>
                <a:sym typeface="Wingdings" panose="05000000000000000000" pitchFamily="2" charset="2"/>
              </a:rPr>
              <a:t> class using </a:t>
            </a:r>
            <a:r>
              <a:rPr lang="en-US" altLang="en-US" dirty="0" err="1">
                <a:solidFill>
                  <a:srgbClr val="C00000"/>
                </a:solidFill>
                <a:latin typeface="Arial" charset="0"/>
                <a:ea typeface="Arial" charset="0"/>
                <a:cs typeface="Arial" charset="0"/>
                <a:sym typeface="Wingdings" panose="05000000000000000000" pitchFamily="2" charset="2"/>
              </a:rPr>
              <a:t>MainActivity.mortgage</a:t>
            </a:r>
            <a:r>
              <a:rPr lang="en-US" altLang="en-US" dirty="0">
                <a:latin typeface="Arial" charset="0"/>
                <a:ea typeface="Arial" charset="0"/>
                <a:cs typeface="Arial" charset="0"/>
                <a:sym typeface="Wingdings" panose="05000000000000000000" pitchFamily="2" charset="2"/>
              </a:rPr>
              <a:t>.</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(4 of 8)</a:t>
            </a:r>
            <a:endParaRPr lang="en-US" altLang="en-US" dirty="0"/>
          </a:p>
        </p:txBody>
      </p:sp>
      <p:sp>
        <p:nvSpPr>
          <p:cNvPr id="45059" name="Rectangle 3"/>
          <p:cNvSpPr>
            <a:spLocks noGrp="1" noChangeArrowheads="1"/>
          </p:cNvSpPr>
          <p:nvPr>
            <p:ph idx="1"/>
          </p:nvPr>
        </p:nvSpPr>
        <p:spPr/>
        <p:txBody>
          <a:bodyPr/>
          <a:lstStyle/>
          <a:p>
            <a:pPr marL="514350" indent="-514350">
              <a:buFont typeface="+mj-lt"/>
              <a:buAutoNum type="arabicPeriod" startAt="2"/>
            </a:pPr>
            <a:r>
              <a:rPr lang="en-US" altLang="en-US" dirty="0">
                <a:solidFill>
                  <a:srgbClr val="C00000"/>
                </a:solidFill>
                <a:latin typeface="Arial" charset="0"/>
                <a:ea typeface="Arial" charset="0"/>
                <a:cs typeface="Arial" charset="0"/>
              </a:rPr>
              <a:t>We could also rewrite the Mortgage class as a singleton class.</a:t>
            </a:r>
          </a:p>
          <a:p>
            <a:r>
              <a:rPr lang="en-US" altLang="en-US" dirty="0">
                <a:latin typeface="Arial" charset="0"/>
                <a:ea typeface="Arial" charset="0"/>
                <a:cs typeface="Arial" charset="0"/>
                <a:sym typeface="Wingdings" panose="05000000000000000000" pitchFamily="2" charset="2"/>
              </a:rPr>
              <a:t> in this way, only one object of that class can be instantiated.</a:t>
            </a:r>
          </a:p>
          <a:p>
            <a:r>
              <a:rPr lang="en-US" altLang="en-US" dirty="0">
                <a:latin typeface="Arial" charset="0"/>
                <a:ea typeface="Arial" charset="0"/>
                <a:cs typeface="Arial" charset="0"/>
                <a:sym typeface="Wingdings" panose="05000000000000000000" pitchFamily="2" charset="2"/>
              </a:rPr>
              <a:t> it is automatically shared among the various activities.</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(5 of 8)</a:t>
            </a:r>
            <a:endParaRPr lang="en-US" altLang="en-US" dirty="0"/>
          </a:p>
        </p:txBody>
      </p:sp>
      <p:sp>
        <p:nvSpPr>
          <p:cNvPr id="46083" name="Rectangle 3"/>
          <p:cNvSpPr>
            <a:spLocks noGrp="1" noChangeArrowheads="1"/>
          </p:cNvSpPr>
          <p:nvPr>
            <p:ph idx="1"/>
          </p:nvPr>
        </p:nvSpPr>
        <p:spPr/>
        <p:txBody>
          <a:bodyPr/>
          <a:lstStyle/>
          <a:p>
            <a:pPr marL="514350" indent="-514350">
              <a:buFont typeface="+mj-lt"/>
              <a:buAutoNum type="arabicPeriod" startAt="3"/>
            </a:pPr>
            <a:r>
              <a:rPr lang="en-US" altLang="en-US" dirty="0">
                <a:solidFill>
                  <a:srgbClr val="C00000"/>
                </a:solidFill>
                <a:latin typeface="Arial" charset="0"/>
                <a:ea typeface="Arial" charset="0"/>
                <a:cs typeface="Arial" charset="0"/>
              </a:rPr>
              <a:t>Use a </a:t>
            </a:r>
            <a:r>
              <a:rPr lang="en-US" altLang="en-US" b="1" dirty="0">
                <a:solidFill>
                  <a:srgbClr val="C00000"/>
                </a:solidFill>
                <a:latin typeface="Arial" charset="0"/>
                <a:ea typeface="Arial" charset="0"/>
                <a:cs typeface="Arial" charset="0"/>
              </a:rPr>
              <a:t>file</a:t>
            </a:r>
            <a:r>
              <a:rPr lang="en-US" altLang="en-US" dirty="0">
                <a:solidFill>
                  <a:srgbClr val="C00000"/>
                </a:solidFill>
                <a:latin typeface="Arial" charset="0"/>
                <a:ea typeface="Arial" charset="0"/>
                <a:cs typeface="Arial" charset="0"/>
              </a:rPr>
              <a:t> or a </a:t>
            </a:r>
            <a:r>
              <a:rPr lang="en-US" altLang="en-US" b="1" dirty="0" err="1">
                <a:solidFill>
                  <a:srgbClr val="C00000"/>
                </a:solidFill>
                <a:latin typeface="Arial" charset="0"/>
                <a:ea typeface="Arial" charset="0"/>
                <a:cs typeface="Arial" charset="0"/>
              </a:rPr>
              <a:t>sqllite</a:t>
            </a:r>
            <a:r>
              <a:rPr lang="en-US" altLang="en-US" dirty="0">
                <a:solidFill>
                  <a:srgbClr val="C00000"/>
                </a:solidFill>
                <a:latin typeface="Arial" charset="0"/>
                <a:ea typeface="Arial" charset="0"/>
                <a:cs typeface="Arial" charset="0"/>
              </a:rPr>
              <a:t> database to store the data.</a:t>
            </a:r>
          </a:p>
          <a:p>
            <a:r>
              <a:rPr lang="en-US" altLang="en-US" dirty="0">
                <a:latin typeface="Arial" charset="0"/>
                <a:ea typeface="Arial" charset="0"/>
                <a:cs typeface="Arial" charset="0"/>
              </a:rPr>
              <a:t>Read and write as needed.</a:t>
            </a:r>
          </a:p>
          <a:p>
            <a:r>
              <a:rPr lang="en-US" altLang="en-US" dirty="0">
                <a:latin typeface="Arial" charset="0"/>
                <a:ea typeface="Arial" charset="0"/>
                <a:cs typeface="Arial" charset="0"/>
                <a:sym typeface="Wingdings" panose="05000000000000000000" pitchFamily="2" charset="2"/>
              </a:rPr>
              <a:t> Either way, that is an overkill for this app.</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(6 of 8)</a:t>
            </a:r>
            <a:endParaRPr lang="en-US" altLang="en-US" dirty="0"/>
          </a:p>
        </p:txBody>
      </p:sp>
      <p:sp>
        <p:nvSpPr>
          <p:cNvPr id="47107" name="Rectangle 3"/>
          <p:cNvSpPr>
            <a:spLocks noGrp="1" noChangeArrowheads="1"/>
          </p:cNvSpPr>
          <p:nvPr>
            <p:ph idx="1"/>
          </p:nvPr>
        </p:nvSpPr>
        <p:spPr/>
        <p:txBody>
          <a:bodyPr/>
          <a:lstStyle/>
          <a:p>
            <a:r>
              <a:rPr lang="en-US" altLang="en-US" dirty="0">
                <a:latin typeface="Arial" charset="0"/>
                <a:ea typeface="Arial" charset="0"/>
                <a:cs typeface="Arial" charset="0"/>
              </a:rPr>
              <a:t>For this app, the simplest way to share data among activities is to make the mortgage instance variable public and static.</a:t>
            </a:r>
          </a:p>
          <a:p>
            <a:r>
              <a:rPr lang="en-US" altLang="en-US" dirty="0">
                <a:latin typeface="Arial" charset="0"/>
                <a:ea typeface="Arial" charset="0"/>
                <a:cs typeface="Arial" charset="0"/>
              </a:rPr>
              <a:t>Note: we will look at the </a:t>
            </a:r>
            <a:r>
              <a:rPr lang="en-US" altLang="en-US" b="1" dirty="0" err="1">
                <a:solidFill>
                  <a:srgbClr val="C00000"/>
                </a:solidFill>
                <a:latin typeface="Arial" charset="0"/>
                <a:ea typeface="Arial" charset="0"/>
                <a:cs typeface="Arial" charset="0"/>
              </a:rPr>
              <a:t>putExtra</a:t>
            </a:r>
            <a:r>
              <a:rPr lang="en-US" altLang="en-US" dirty="0">
                <a:latin typeface="Arial" charset="0"/>
                <a:ea typeface="Arial" charset="0"/>
                <a:cs typeface="Arial" charset="0"/>
              </a:rPr>
              <a:t> method later in other examples.</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(7 of 8)</a:t>
            </a:r>
            <a:endParaRPr lang="en-US" altLang="en-US" dirty="0"/>
          </a:p>
        </p:txBody>
      </p:sp>
      <p:sp>
        <p:nvSpPr>
          <p:cNvPr id="48131" name="Rectangle 3"/>
          <p:cNvSpPr>
            <a:spLocks noGrp="1" noChangeArrowheads="1"/>
          </p:cNvSpPr>
          <p:nvPr>
            <p:ph idx="1"/>
          </p:nvPr>
        </p:nvSpPr>
        <p:spPr/>
        <p:txBody>
          <a:bodyPr/>
          <a:lstStyle/>
          <a:p>
            <a:r>
              <a:rPr lang="en-US" altLang="en-US" dirty="0">
                <a:latin typeface="Arial" charset="0"/>
                <a:ea typeface="Arial" charset="0"/>
                <a:cs typeface="Arial" charset="0"/>
              </a:rPr>
              <a:t>In </a:t>
            </a:r>
            <a:r>
              <a:rPr lang="en-US" altLang="en-US" b="1" dirty="0" err="1">
                <a:solidFill>
                  <a:srgbClr val="C00000"/>
                </a:solidFill>
                <a:latin typeface="Arial" charset="0"/>
                <a:ea typeface="Arial" charset="0"/>
                <a:cs typeface="Arial" charset="0"/>
              </a:rPr>
              <a:t>MainActivity</a:t>
            </a:r>
            <a:r>
              <a:rPr lang="en-US" altLang="en-US" dirty="0">
                <a:latin typeface="Arial" charset="0"/>
                <a:ea typeface="Arial" charset="0"/>
                <a:cs typeface="Arial" charset="0"/>
              </a:rPr>
              <a:t>, we add the </a:t>
            </a:r>
            <a:r>
              <a:rPr lang="en-US" altLang="en-US" b="1" dirty="0" err="1">
                <a:solidFill>
                  <a:srgbClr val="C00000"/>
                </a:solidFill>
                <a:latin typeface="Arial" charset="0"/>
                <a:ea typeface="Arial" charset="0"/>
                <a:cs typeface="Arial" charset="0"/>
              </a:rPr>
              <a:t>updateView</a:t>
            </a:r>
            <a:r>
              <a:rPr lang="en-US" altLang="en-US" dirty="0">
                <a:latin typeface="Arial" charset="0"/>
                <a:ea typeface="Arial" charset="0"/>
                <a:cs typeface="Arial" charset="0"/>
              </a:rPr>
              <a:t> method to update the various </a:t>
            </a:r>
            <a:r>
              <a:rPr lang="en-US" altLang="en-US" b="1" dirty="0" err="1">
                <a:solidFill>
                  <a:srgbClr val="C00000"/>
                </a:solidFill>
                <a:latin typeface="Arial" charset="0"/>
                <a:ea typeface="Arial" charset="0"/>
                <a:cs typeface="Arial" charset="0"/>
              </a:rPr>
              <a:t>TextViews</a:t>
            </a:r>
            <a:r>
              <a:rPr lang="en-US" altLang="en-US" dirty="0">
                <a:latin typeface="Arial" charset="0"/>
                <a:ea typeface="Arial" charset="0"/>
                <a:cs typeface="Arial" charset="0"/>
              </a:rPr>
              <a:t> based on data in the Model (mortgage instance variable).</a:t>
            </a:r>
          </a:p>
          <a:p>
            <a:r>
              <a:rPr lang="en-US" altLang="en-US" dirty="0">
                <a:latin typeface="Arial" charset="0"/>
                <a:ea typeface="Arial" charset="0"/>
                <a:cs typeface="Arial" charset="0"/>
              </a:rPr>
              <a:t>Call </a:t>
            </a:r>
            <a:r>
              <a:rPr lang="en-US" altLang="en-US" b="1" dirty="0" err="1">
                <a:solidFill>
                  <a:srgbClr val="C00000"/>
                </a:solidFill>
                <a:latin typeface="Arial" charset="0"/>
                <a:ea typeface="Arial" charset="0"/>
                <a:cs typeface="Arial" charset="0"/>
              </a:rPr>
              <a:t>updateView</a:t>
            </a:r>
            <a:r>
              <a:rPr lang="en-US" altLang="en-US" dirty="0">
                <a:latin typeface="Arial" charset="0"/>
                <a:ea typeface="Arial" charset="0"/>
                <a:cs typeface="Arial" charset="0"/>
              </a:rPr>
              <a:t> inside </a:t>
            </a:r>
            <a:r>
              <a:rPr lang="en-US" altLang="en-US" b="1" dirty="0" err="1">
                <a:solidFill>
                  <a:srgbClr val="C00000"/>
                </a:solidFill>
                <a:latin typeface="Arial" charset="0"/>
                <a:ea typeface="Arial" charset="0"/>
                <a:cs typeface="Arial" charset="0"/>
              </a:rPr>
              <a:t>onStart</a:t>
            </a:r>
            <a:endParaRPr lang="en-US" altLang="en-US" b="1" dirty="0">
              <a:solidFill>
                <a:srgbClr val="C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07B3D3-E964-47F9-AA8F-F97C1552446B}"/>
              </a:ext>
            </a:extLst>
          </p:cNvPr>
          <p:cNvSpPr/>
          <p:nvPr/>
        </p:nvSpPr>
        <p:spPr>
          <a:xfrm>
            <a:off x="0" y="76200"/>
            <a:ext cx="4572000" cy="4616648"/>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import </a:t>
            </a:r>
            <a:r>
              <a:rPr lang="en-US" sz="1400" dirty="0" err="1">
                <a:latin typeface="Arial" panose="020B0604020202020204" pitchFamily="34" charset="0"/>
                <a:cs typeface="Arial" panose="020B0604020202020204" pitchFamily="34" charset="0"/>
              </a:rPr>
              <a:t>java.text.DecimalFormat</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public class Mortgage {</a:t>
            </a:r>
          </a:p>
          <a:p>
            <a:r>
              <a:rPr lang="en-US" sz="1400" dirty="0">
                <a:latin typeface="Arial" panose="020B0604020202020204" pitchFamily="34" charset="0"/>
                <a:cs typeface="Arial" panose="020B0604020202020204" pitchFamily="34" charset="0"/>
              </a:rPr>
              <a:t>  public final </a:t>
            </a:r>
            <a:r>
              <a:rPr lang="en-US" sz="1400" dirty="0" err="1">
                <a:latin typeface="Arial" panose="020B0604020202020204" pitchFamily="34" charset="0"/>
                <a:cs typeface="Arial" panose="020B0604020202020204" pitchFamily="34" charset="0"/>
              </a:rPr>
              <a:t>DecimalFormat</a:t>
            </a:r>
            <a:r>
              <a:rPr lang="en-US" sz="1400" dirty="0">
                <a:latin typeface="Arial" panose="020B0604020202020204" pitchFamily="34" charset="0"/>
                <a:cs typeface="Arial" panose="020B0604020202020204" pitchFamily="34" charset="0"/>
              </a:rPr>
              <a:t> MONEY</a:t>
            </a:r>
          </a:p>
          <a:p>
            <a:r>
              <a:rPr lang="en-US" sz="1400" dirty="0">
                <a:latin typeface="Arial" panose="020B0604020202020204" pitchFamily="34" charset="0"/>
                <a:cs typeface="Arial" panose="020B0604020202020204" pitchFamily="34" charset="0"/>
              </a:rPr>
              <a:t>               = new </a:t>
            </a:r>
            <a:r>
              <a:rPr lang="en-US" sz="1400" dirty="0" err="1">
                <a:latin typeface="Arial" panose="020B0604020202020204" pitchFamily="34" charset="0"/>
                <a:cs typeface="Arial" panose="020B0604020202020204" pitchFamily="34" charset="0"/>
              </a:rPr>
              <a:t>DecimalFormat</a:t>
            </a:r>
            <a:r>
              <a:rPr lang="en-US" sz="1400" dirty="0">
                <a:latin typeface="Arial" panose="020B0604020202020204" pitchFamily="34" charset="0"/>
                <a:cs typeface="Arial" panose="020B0604020202020204" pitchFamily="34" charset="0"/>
              </a:rPr>
              <a:t>( "$#,##0.00"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private float amount;</a:t>
            </a:r>
          </a:p>
          <a:p>
            <a:r>
              <a:rPr lang="en-US" sz="1400" dirty="0">
                <a:latin typeface="Arial" panose="020B0604020202020204" pitchFamily="34" charset="0"/>
                <a:cs typeface="Arial" panose="020B0604020202020204" pitchFamily="34" charset="0"/>
              </a:rPr>
              <a:t>  private int years;</a:t>
            </a:r>
          </a:p>
          <a:p>
            <a:r>
              <a:rPr lang="en-US" sz="1400" dirty="0">
                <a:latin typeface="Arial" panose="020B0604020202020204" pitchFamily="34" charset="0"/>
                <a:cs typeface="Arial" panose="020B0604020202020204" pitchFamily="34" charset="0"/>
              </a:rPr>
              <a:t>  private float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Mortgage( )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setAmount</a:t>
            </a:r>
            <a:r>
              <a:rPr lang="en-US" sz="1400" dirty="0">
                <a:latin typeface="Arial" panose="020B0604020202020204" pitchFamily="34" charset="0"/>
                <a:cs typeface="Arial" panose="020B0604020202020204" pitchFamily="34" charset="0"/>
              </a:rPr>
              <a:t>( 100000.0f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setYears</a:t>
            </a:r>
            <a:r>
              <a:rPr lang="en-US" sz="1400" dirty="0">
                <a:latin typeface="Arial" panose="020B0604020202020204" pitchFamily="34" charset="0"/>
                <a:cs typeface="Arial" panose="020B0604020202020204" pitchFamily="34" charset="0"/>
              </a:rPr>
              <a:t>( 30 );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setRate</a:t>
            </a:r>
            <a:r>
              <a:rPr lang="en-US" sz="1400" dirty="0">
                <a:latin typeface="Arial" panose="020B0604020202020204" pitchFamily="34" charset="0"/>
                <a:cs typeface="Arial" panose="020B0604020202020204" pitchFamily="34" charset="0"/>
              </a:rPr>
              <a:t>( 0.035f );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void </a:t>
            </a:r>
            <a:r>
              <a:rPr lang="en-US" sz="1400" dirty="0" err="1">
                <a:latin typeface="Arial" panose="020B0604020202020204" pitchFamily="34" charset="0"/>
                <a:cs typeface="Arial" panose="020B0604020202020204" pitchFamily="34" charset="0"/>
              </a:rPr>
              <a:t>setAmount</a:t>
            </a:r>
            <a:r>
              <a:rPr lang="en-US" sz="1400" dirty="0">
                <a:latin typeface="Arial" panose="020B0604020202020204" pitchFamily="34" charset="0"/>
                <a:cs typeface="Arial" panose="020B0604020202020204" pitchFamily="34" charset="0"/>
              </a:rPr>
              <a:t>( float </a:t>
            </a:r>
            <a:r>
              <a:rPr lang="en-US" sz="1400" dirty="0" err="1">
                <a:latin typeface="Arial" panose="020B0604020202020204" pitchFamily="34" charset="0"/>
                <a:cs typeface="Arial" panose="020B0604020202020204" pitchFamily="34" charset="0"/>
              </a:rPr>
              <a:t>newAmount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if( </a:t>
            </a:r>
            <a:r>
              <a:rPr lang="en-US" sz="1400" dirty="0" err="1">
                <a:latin typeface="Arial" panose="020B0604020202020204" pitchFamily="34" charset="0"/>
                <a:cs typeface="Arial" panose="020B0604020202020204" pitchFamily="34" charset="0"/>
              </a:rPr>
              <a:t>newAmount</a:t>
            </a:r>
            <a:r>
              <a:rPr lang="en-US" sz="1400" dirty="0">
                <a:latin typeface="Arial" panose="020B0604020202020204" pitchFamily="34" charset="0"/>
                <a:cs typeface="Arial" panose="020B0604020202020204" pitchFamily="34" charset="0"/>
              </a:rPr>
              <a:t> &gt;= 0 )</a:t>
            </a:r>
          </a:p>
          <a:p>
            <a:r>
              <a:rPr lang="en-US" sz="1400" dirty="0">
                <a:latin typeface="Arial" panose="020B0604020202020204" pitchFamily="34" charset="0"/>
                <a:cs typeface="Arial" panose="020B0604020202020204" pitchFamily="34" charset="0"/>
              </a:rPr>
              <a:t>      amount = </a:t>
            </a:r>
            <a:r>
              <a:rPr lang="en-US" sz="1400" dirty="0" err="1">
                <a:latin typeface="Arial" panose="020B0604020202020204" pitchFamily="34" charset="0"/>
                <a:cs typeface="Arial" panose="020B0604020202020204" pitchFamily="34" charset="0"/>
              </a:rPr>
              <a:t>newAmount</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12AA42A8-7272-4C89-AC1B-5906BF66E949}"/>
              </a:ext>
            </a:extLst>
          </p:cNvPr>
          <p:cNvSpPr/>
          <p:nvPr/>
        </p:nvSpPr>
        <p:spPr>
          <a:xfrm>
            <a:off x="4724400" y="76200"/>
            <a:ext cx="4191000" cy="5139869"/>
          </a:xfrm>
          <a:prstGeom prst="rect">
            <a:avLst/>
          </a:prstGeom>
        </p:spPr>
        <p:txBody>
          <a:bodyPr wrap="square">
            <a:spAutoFit/>
          </a:bodyPr>
          <a:lstStyle/>
          <a:p>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public void </a:t>
            </a:r>
            <a:r>
              <a:rPr lang="en-US" sz="1400" dirty="0" err="1">
                <a:latin typeface="Arial" panose="020B0604020202020204" pitchFamily="34" charset="0"/>
                <a:cs typeface="Arial" panose="020B0604020202020204" pitchFamily="34" charset="0"/>
              </a:rPr>
              <a:t>setYears</a:t>
            </a:r>
            <a:r>
              <a:rPr lang="en-US" sz="1400" dirty="0">
                <a:latin typeface="Arial" panose="020B0604020202020204" pitchFamily="34" charset="0"/>
                <a:cs typeface="Arial" panose="020B0604020202020204" pitchFamily="34" charset="0"/>
              </a:rPr>
              <a:t>( int </a:t>
            </a:r>
            <a:r>
              <a:rPr lang="en-US" sz="1400" dirty="0" err="1">
                <a:latin typeface="Arial" panose="020B0604020202020204" pitchFamily="34" charset="0"/>
                <a:cs typeface="Arial" panose="020B0604020202020204" pitchFamily="34" charset="0"/>
              </a:rPr>
              <a:t>newYears</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if( </a:t>
            </a:r>
            <a:r>
              <a:rPr lang="en-US" sz="1400" dirty="0" err="1">
                <a:latin typeface="Arial" panose="020B0604020202020204" pitchFamily="34" charset="0"/>
                <a:cs typeface="Arial" panose="020B0604020202020204" pitchFamily="34" charset="0"/>
              </a:rPr>
              <a:t>newYears</a:t>
            </a:r>
            <a:r>
              <a:rPr lang="en-US" sz="1400" dirty="0">
                <a:latin typeface="Arial" panose="020B0604020202020204" pitchFamily="34" charset="0"/>
                <a:cs typeface="Arial" panose="020B0604020202020204" pitchFamily="34" charset="0"/>
              </a:rPr>
              <a:t> &gt;= 0 )</a:t>
            </a:r>
          </a:p>
          <a:p>
            <a:r>
              <a:rPr lang="en-US" sz="1400" dirty="0">
                <a:latin typeface="Arial" panose="020B0604020202020204" pitchFamily="34" charset="0"/>
                <a:cs typeface="Arial" panose="020B0604020202020204" pitchFamily="34" charset="0"/>
              </a:rPr>
              <a:t>      years = </a:t>
            </a:r>
            <a:r>
              <a:rPr lang="en-US" sz="1400" dirty="0" err="1">
                <a:latin typeface="Arial" panose="020B0604020202020204" pitchFamily="34" charset="0"/>
                <a:cs typeface="Arial" panose="020B0604020202020204" pitchFamily="34" charset="0"/>
              </a:rPr>
              <a:t>newYears</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void </a:t>
            </a:r>
            <a:r>
              <a:rPr lang="en-US" sz="1400" dirty="0" err="1">
                <a:latin typeface="Arial" panose="020B0604020202020204" pitchFamily="34" charset="0"/>
                <a:cs typeface="Arial" panose="020B0604020202020204" pitchFamily="34" charset="0"/>
              </a:rPr>
              <a:t>setRate</a:t>
            </a:r>
            <a:r>
              <a:rPr lang="en-US" sz="1400" dirty="0">
                <a:latin typeface="Arial" panose="020B0604020202020204" pitchFamily="34" charset="0"/>
                <a:cs typeface="Arial" panose="020B0604020202020204" pitchFamily="34" charset="0"/>
              </a:rPr>
              <a:t>( float </a:t>
            </a:r>
            <a:r>
              <a:rPr lang="en-US" sz="1400" dirty="0" err="1">
                <a:latin typeface="Arial" panose="020B0604020202020204" pitchFamily="34" charset="0"/>
                <a:cs typeface="Arial" panose="020B0604020202020204" pitchFamily="34" charset="0"/>
              </a:rPr>
              <a:t>newRate</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if( </a:t>
            </a:r>
            <a:r>
              <a:rPr lang="en-US" sz="1400" dirty="0" err="1">
                <a:latin typeface="Arial" panose="020B0604020202020204" pitchFamily="34" charset="0"/>
                <a:cs typeface="Arial" panose="020B0604020202020204" pitchFamily="34" charset="0"/>
              </a:rPr>
              <a:t>newRate</a:t>
            </a:r>
            <a:r>
              <a:rPr lang="en-US" sz="1400" dirty="0">
                <a:latin typeface="Arial" panose="020B0604020202020204" pitchFamily="34" charset="0"/>
                <a:cs typeface="Arial" panose="020B0604020202020204" pitchFamily="34" charset="0"/>
              </a:rPr>
              <a:t> &gt;= 0 )</a:t>
            </a:r>
          </a:p>
          <a:p>
            <a:r>
              <a:rPr lang="en-US" sz="1400" dirty="0">
                <a:latin typeface="Arial" panose="020B0604020202020204" pitchFamily="34" charset="0"/>
                <a:cs typeface="Arial" panose="020B0604020202020204" pitchFamily="34" charset="0"/>
              </a:rPr>
              <a:t>      rate = </a:t>
            </a:r>
            <a:r>
              <a:rPr lang="en-US" sz="1400" dirty="0" err="1">
                <a:latin typeface="Arial" panose="020B0604020202020204" pitchFamily="34" charset="0"/>
                <a:cs typeface="Arial" panose="020B0604020202020204" pitchFamily="34" charset="0"/>
              </a:rPr>
              <a:t>newRate</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float </a:t>
            </a:r>
            <a:r>
              <a:rPr lang="en-US" sz="1400" dirty="0" err="1">
                <a:latin typeface="Arial" panose="020B0604020202020204" pitchFamily="34" charset="0"/>
                <a:cs typeface="Arial" panose="020B0604020202020204" pitchFamily="34" charset="0"/>
              </a:rPr>
              <a:t>getAmount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amount;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String </a:t>
            </a:r>
            <a:r>
              <a:rPr lang="en-US" sz="1400" dirty="0" err="1">
                <a:latin typeface="Arial" panose="020B0604020202020204" pitchFamily="34" charset="0"/>
                <a:cs typeface="Arial" panose="020B0604020202020204" pitchFamily="34" charset="0"/>
              </a:rPr>
              <a:t>getFormattedAmount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a:t>
            </a:r>
            <a:r>
              <a:rPr lang="en-US" sz="1400" dirty="0" err="1">
                <a:latin typeface="Arial" panose="020B0604020202020204" pitchFamily="34" charset="0"/>
                <a:cs typeface="Arial" panose="020B0604020202020204" pitchFamily="34" charset="0"/>
              </a:rPr>
              <a:t>MONEY.format</a:t>
            </a:r>
            <a:r>
              <a:rPr lang="en-US" sz="1400" dirty="0">
                <a:latin typeface="Arial" panose="020B0604020202020204" pitchFamily="34" charset="0"/>
                <a:cs typeface="Arial" panose="020B0604020202020204" pitchFamily="34" charset="0"/>
              </a:rPr>
              <a:t>( amount );</a:t>
            </a:r>
          </a:p>
          <a:p>
            <a:r>
              <a:rPr lang="en-US" sz="1400"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int </a:t>
            </a:r>
            <a:r>
              <a:rPr lang="en-US" sz="1400" dirty="0" err="1">
                <a:latin typeface="Arial" panose="020B0604020202020204" pitchFamily="34" charset="0"/>
                <a:cs typeface="Arial" panose="020B0604020202020204" pitchFamily="34" charset="0"/>
              </a:rPr>
              <a:t>getYears</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years;</a:t>
            </a:r>
          </a:p>
          <a:p>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float </a:t>
            </a:r>
            <a:r>
              <a:rPr lang="en-US" sz="1400" dirty="0" err="1">
                <a:latin typeface="Arial" panose="020B0604020202020204" pitchFamily="34" charset="0"/>
                <a:cs typeface="Arial" panose="020B0604020202020204" pitchFamily="34" charset="0"/>
              </a:rPr>
              <a:t>getRate</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rate;</a:t>
            </a:r>
          </a:p>
          <a:p>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59899069"/>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a:t>Sharing Data between Activities </a:t>
            </a:r>
            <a:r>
              <a:rPr lang="en-US" altLang="en-US" sz="1800" dirty="0"/>
              <a:t>(8 of 8)</a:t>
            </a:r>
            <a:endParaRPr lang="en-US" altLang="en-US" dirty="0"/>
          </a:p>
        </p:txBody>
      </p:sp>
      <p:sp>
        <p:nvSpPr>
          <p:cNvPr id="49155" name="Rectangle 3"/>
          <p:cNvSpPr>
            <a:spLocks noGrp="1" noChangeArrowheads="1"/>
          </p:cNvSpPr>
          <p:nvPr>
            <p:ph idx="1"/>
          </p:nvPr>
        </p:nvSpPr>
        <p:spPr/>
        <p:txBody>
          <a:bodyPr/>
          <a:lstStyle/>
          <a:p>
            <a:r>
              <a:rPr lang="en-US" altLang="en-US" dirty="0">
                <a:latin typeface="Arial" charset="0"/>
                <a:ea typeface="Arial" charset="0"/>
                <a:cs typeface="Arial" charset="0"/>
              </a:rPr>
              <a:t>In </a:t>
            </a:r>
            <a:r>
              <a:rPr lang="en-US" altLang="en-US" b="1" dirty="0" err="1">
                <a:solidFill>
                  <a:srgbClr val="C00000"/>
                </a:solidFill>
                <a:latin typeface="Arial" charset="0"/>
                <a:ea typeface="Arial" charset="0"/>
                <a:cs typeface="Arial" charset="0"/>
              </a:rPr>
              <a:t>DataActivity</a:t>
            </a:r>
            <a:r>
              <a:rPr lang="en-US" altLang="en-US" dirty="0">
                <a:latin typeface="Arial" charset="0"/>
                <a:ea typeface="Arial" charset="0"/>
                <a:cs typeface="Arial" charset="0"/>
              </a:rPr>
              <a:t>, add an </a:t>
            </a:r>
            <a:r>
              <a:rPr lang="en-US" altLang="en-US" b="1" dirty="0" err="1">
                <a:solidFill>
                  <a:srgbClr val="C00000"/>
                </a:solidFill>
                <a:latin typeface="Arial" charset="0"/>
                <a:ea typeface="Arial" charset="0"/>
                <a:cs typeface="Arial" charset="0"/>
              </a:rPr>
              <a:t>updateView</a:t>
            </a:r>
            <a:r>
              <a:rPr lang="en-US" altLang="en-US" dirty="0">
                <a:latin typeface="Arial" charset="0"/>
                <a:ea typeface="Arial" charset="0"/>
                <a:cs typeface="Arial" charset="0"/>
              </a:rPr>
              <a:t> and an </a:t>
            </a:r>
            <a:r>
              <a:rPr lang="en-US" altLang="en-US" b="1" dirty="0" err="1">
                <a:solidFill>
                  <a:srgbClr val="C00000"/>
                </a:solidFill>
                <a:latin typeface="Arial" charset="0"/>
                <a:ea typeface="Arial" charset="0"/>
                <a:cs typeface="Arial" charset="0"/>
              </a:rPr>
              <a:t>updateMortgageObject</a:t>
            </a:r>
            <a:r>
              <a:rPr lang="en-US" altLang="en-US" dirty="0">
                <a:latin typeface="Arial" charset="0"/>
                <a:ea typeface="Arial" charset="0"/>
                <a:cs typeface="Arial" charset="0"/>
              </a:rPr>
              <a:t> methods to:</a:t>
            </a:r>
          </a:p>
          <a:p>
            <a:pPr lvl="1">
              <a:spcBef>
                <a:spcPts val="1200"/>
              </a:spcBef>
            </a:pPr>
            <a:r>
              <a:rPr lang="en-US" altLang="en-US" dirty="0">
                <a:latin typeface="Arial" charset="0"/>
                <a:ea typeface="Arial" charset="0"/>
                <a:cs typeface="Arial" charset="0"/>
              </a:rPr>
              <a:t>Update the various GUI elements</a:t>
            </a:r>
          </a:p>
          <a:p>
            <a:pPr lvl="1"/>
            <a:r>
              <a:rPr lang="en-US" altLang="en-US" dirty="0">
                <a:latin typeface="Arial" charset="0"/>
                <a:ea typeface="Arial" charset="0"/>
                <a:cs typeface="Arial" charset="0"/>
              </a:rPr>
              <a:t>Update the Model data after user input</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dirty="0"/>
              <a:t>Updating the GUI in Screen 1 </a:t>
            </a:r>
            <a:r>
              <a:rPr lang="en-US" altLang="en-US" sz="1800" dirty="0"/>
              <a:t>(1 of 4)</a:t>
            </a:r>
            <a:endParaRPr lang="en-US" altLang="en-US" dirty="0"/>
          </a:p>
        </p:txBody>
      </p:sp>
      <p:sp>
        <p:nvSpPr>
          <p:cNvPr id="50179" name="Rectangle 3"/>
          <p:cNvSpPr>
            <a:spLocks noGrp="1" noChangeArrowheads="1"/>
          </p:cNvSpPr>
          <p:nvPr>
            <p:ph idx="1"/>
          </p:nvPr>
        </p:nvSpPr>
        <p:spPr/>
        <p:txBody>
          <a:bodyPr/>
          <a:lstStyle/>
          <a:p>
            <a:r>
              <a:rPr lang="en-US" altLang="en-US" dirty="0">
                <a:latin typeface="Arial" charset="0"/>
                <a:ea typeface="Arial" charset="0"/>
                <a:cs typeface="Arial" charset="0"/>
              </a:rPr>
              <a:t>Use the </a:t>
            </a:r>
            <a:r>
              <a:rPr lang="en-US" altLang="en-US" b="1" dirty="0" err="1">
                <a:solidFill>
                  <a:srgbClr val="C00000"/>
                </a:solidFill>
                <a:latin typeface="Arial" charset="0"/>
                <a:ea typeface="Arial" charset="0"/>
                <a:cs typeface="Arial" charset="0"/>
              </a:rPr>
              <a:t>findViewById</a:t>
            </a:r>
            <a:r>
              <a:rPr lang="en-US" altLang="en-US" dirty="0">
                <a:latin typeface="Arial" charset="0"/>
                <a:ea typeface="Arial" charset="0"/>
                <a:cs typeface="Arial" charset="0"/>
              </a:rPr>
              <a:t> method to retrieve a </a:t>
            </a:r>
            <a:r>
              <a:rPr lang="en-US" altLang="en-US" b="1" dirty="0" err="1">
                <a:solidFill>
                  <a:srgbClr val="C00000"/>
                </a:solidFill>
                <a:latin typeface="Arial" charset="0"/>
                <a:ea typeface="Arial" charset="0"/>
                <a:cs typeface="Arial" charset="0"/>
              </a:rPr>
              <a:t>TextView</a:t>
            </a:r>
            <a:r>
              <a:rPr lang="en-US" altLang="en-US" dirty="0">
                <a:latin typeface="Arial" charset="0"/>
                <a:ea typeface="Arial" charset="0"/>
                <a:cs typeface="Arial" charset="0"/>
              </a:rPr>
              <a:t>.</a:t>
            </a:r>
          </a:p>
          <a:p>
            <a:r>
              <a:rPr lang="en-US" altLang="en-US" dirty="0">
                <a:latin typeface="Arial" charset="0"/>
                <a:ea typeface="Arial" charset="0"/>
                <a:cs typeface="Arial" charset="0"/>
              </a:rPr>
              <a:t>Update the text inside the </a:t>
            </a:r>
            <a:r>
              <a:rPr lang="en-US" altLang="en-US" b="1" dirty="0" err="1">
                <a:solidFill>
                  <a:srgbClr val="C00000"/>
                </a:solidFill>
                <a:latin typeface="Arial" charset="0"/>
                <a:ea typeface="Arial" charset="0"/>
                <a:cs typeface="Arial" charset="0"/>
              </a:rPr>
              <a:t>TextView</a:t>
            </a:r>
            <a:r>
              <a:rPr lang="en-US" altLang="en-US" dirty="0">
                <a:latin typeface="Arial" charset="0"/>
                <a:ea typeface="Arial" charset="0"/>
                <a:cs typeface="Arial" charset="0"/>
              </a:rPr>
              <a:t> with data retrieved from the Model.</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dirty="0"/>
              <a:t>Updating the GUI in Screen 1 </a:t>
            </a:r>
            <a:r>
              <a:rPr lang="en-US" altLang="en-US" sz="1800" dirty="0"/>
              <a:t>(2 of 4)</a:t>
            </a:r>
            <a:endParaRPr lang="en-US" altLang="en-US" dirty="0"/>
          </a:p>
        </p:txBody>
      </p:sp>
      <p:sp>
        <p:nvSpPr>
          <p:cNvPr id="51203" name="Rectangle 3"/>
          <p:cNvSpPr>
            <a:spLocks noGrp="1" noChangeArrowheads="1"/>
          </p:cNvSpPr>
          <p:nvPr>
            <p:ph idx="1"/>
          </p:nvPr>
        </p:nvSpPr>
        <p:spPr/>
        <p:txBody>
          <a:bodyPr/>
          <a:lstStyle/>
          <a:p>
            <a:pPr marL="0" indent="0">
              <a:buFontTx/>
              <a:buNone/>
            </a:pPr>
            <a:r>
              <a:rPr lang="en-US" altLang="en-US">
                <a:latin typeface="Arial" charset="0"/>
                <a:ea typeface="Arial" charset="0"/>
                <a:cs typeface="Arial" charset="0"/>
              </a:rPr>
              <a:t>public void updateView( ) {</a:t>
            </a:r>
            <a:br>
              <a:rPr lang="en-US" altLang="en-US">
                <a:latin typeface="Arial" charset="0"/>
                <a:ea typeface="Arial" charset="0"/>
                <a:cs typeface="Arial" charset="0"/>
              </a:rPr>
            </a:br>
            <a:r>
              <a:rPr lang="en-US" altLang="en-US">
                <a:latin typeface="Arial" charset="0"/>
                <a:ea typeface="Arial" charset="0"/>
                <a:cs typeface="Arial" charset="0"/>
              </a:rPr>
              <a:t>  // retrieve all the TextViews</a:t>
            </a:r>
          </a:p>
          <a:p>
            <a:pPr marL="0" indent="0">
              <a:buFontTx/>
              <a:buNone/>
            </a:pPr>
            <a:r>
              <a:rPr lang="en-US" altLang="en-US">
                <a:latin typeface="Arial" charset="0"/>
                <a:ea typeface="Arial" charset="0"/>
                <a:cs typeface="Arial" charset="0"/>
              </a:rPr>
              <a:t>  </a:t>
            </a:r>
          </a:p>
          <a:p>
            <a:pPr marL="0" indent="0">
              <a:buFontTx/>
              <a:buNone/>
            </a:pPr>
            <a:r>
              <a:rPr lang="en-US" altLang="en-US">
                <a:latin typeface="Arial" charset="0"/>
                <a:ea typeface="Arial" charset="0"/>
                <a:cs typeface="Arial" charset="0"/>
              </a:rPr>
              <a:t>  // update all the TextViews </a:t>
            </a:r>
          </a:p>
          <a:p>
            <a:pPr marL="0" indent="0">
              <a:buFontTx/>
              <a:buNone/>
            </a:pPr>
            <a:r>
              <a:rPr lang="en-US" altLang="en-US">
                <a:latin typeface="Arial" charset="0"/>
                <a:ea typeface="Arial" charset="0"/>
                <a:cs typeface="Arial" charset="0"/>
              </a:rPr>
              <a:t>  // based on the data inside the Model</a:t>
            </a:r>
          </a:p>
          <a:p>
            <a:pPr marL="0" indent="0">
              <a:buFontTx/>
              <a:buNone/>
            </a:pPr>
            <a:r>
              <a:rPr lang="en-US" altLang="en-US">
                <a:latin typeface="Arial" charset="0"/>
                <a:ea typeface="Arial" charset="0"/>
                <a:cs typeface="Arial" charset="0"/>
              </a:rPr>
              <a:t>}</a:t>
            </a:r>
            <a:br>
              <a:rPr lang="en-US" altLang="en-US">
                <a:latin typeface="Arial" charset="0"/>
                <a:ea typeface="Arial" charset="0"/>
                <a:cs typeface="Arial" charset="0"/>
              </a:rPr>
            </a:br>
            <a:endParaRPr lang="en-US" altLang="en-US">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dirty="0"/>
              <a:t>Updating the GUI in Screen 1 </a:t>
            </a:r>
            <a:r>
              <a:rPr lang="en-US" altLang="en-US" sz="1800" dirty="0"/>
              <a:t>(3 of 4)</a:t>
            </a:r>
            <a:endParaRPr lang="en-US" altLang="en-US" dirty="0"/>
          </a:p>
        </p:txBody>
      </p:sp>
      <p:sp>
        <p:nvSpPr>
          <p:cNvPr id="52227" name="Rectangle 3"/>
          <p:cNvSpPr>
            <a:spLocks noGrp="1" noChangeArrowheads="1"/>
          </p:cNvSpPr>
          <p:nvPr>
            <p:ph idx="1"/>
          </p:nvPr>
        </p:nvSpPr>
        <p:spPr/>
        <p:txBody>
          <a:bodyPr/>
          <a:lstStyle/>
          <a:p>
            <a:pPr marL="0" indent="0">
              <a:buFontTx/>
              <a:buNone/>
            </a:pPr>
            <a:r>
              <a:rPr lang="en-US" altLang="en-US" sz="2400" dirty="0">
                <a:latin typeface="Arial" charset="0"/>
                <a:ea typeface="Arial" charset="0"/>
                <a:cs typeface="Arial" charset="0"/>
              </a:rPr>
              <a:t>public void </a:t>
            </a:r>
            <a:r>
              <a:rPr lang="en-US" altLang="en-US" sz="2400" dirty="0" err="1">
                <a:latin typeface="Arial" charset="0"/>
                <a:ea typeface="Arial" charset="0"/>
                <a:cs typeface="Arial" charset="0"/>
              </a:rPr>
              <a:t>updateView</a:t>
            </a:r>
            <a:r>
              <a:rPr lang="en-US" altLang="en-US" sz="2400" dirty="0">
                <a:latin typeface="Arial" charset="0"/>
                <a:ea typeface="Arial" charset="0"/>
                <a:cs typeface="Arial" charset="0"/>
              </a:rPr>
              <a:t>( ) {</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TextView</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amountTV</a:t>
            </a:r>
            <a:r>
              <a:rPr lang="en-US" altLang="en-US" sz="2400" dirty="0">
                <a:latin typeface="Arial" charset="0"/>
                <a:ea typeface="Arial" charset="0"/>
                <a:cs typeface="Arial" charset="0"/>
              </a:rPr>
              <a:t> = </a:t>
            </a:r>
            <a:r>
              <a:rPr lang="en-US" altLang="en-US" sz="2400" dirty="0" err="1">
                <a:latin typeface="Arial" charset="0"/>
                <a:ea typeface="Arial" charset="0"/>
                <a:cs typeface="Arial" charset="0"/>
              </a:rPr>
              <a:t>findViewById</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R.id.amount</a:t>
            </a: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amountTV.setText</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mortgage.getFormattedAmount</a:t>
            </a:r>
            <a:r>
              <a:rPr lang="en-US" altLang="en-US" sz="2400" dirty="0">
                <a:latin typeface="Arial" charset="0"/>
                <a:ea typeface="Arial" charset="0"/>
                <a:cs typeface="Arial" charset="0"/>
              </a:rPr>
              <a:t>( ) );</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TextView</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yearsTV</a:t>
            </a:r>
            <a:r>
              <a:rPr lang="en-US" altLang="en-US" sz="2400" dirty="0">
                <a:latin typeface="Arial" charset="0"/>
                <a:ea typeface="Arial" charset="0"/>
                <a:cs typeface="Arial" charset="0"/>
              </a:rPr>
              <a:t> = </a:t>
            </a:r>
            <a:r>
              <a:rPr lang="en-US" altLang="en-US" sz="2400" dirty="0" err="1">
                <a:latin typeface="Arial" charset="0"/>
                <a:ea typeface="Arial" charset="0"/>
                <a:cs typeface="Arial" charset="0"/>
              </a:rPr>
              <a:t>findViewById</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R.id.years</a:t>
            </a: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yearsTV.setText</a:t>
            </a:r>
            <a:r>
              <a:rPr lang="en-US" altLang="en-US" sz="2400" dirty="0">
                <a:latin typeface="Arial" charset="0"/>
                <a:ea typeface="Arial" charset="0"/>
                <a:cs typeface="Arial" charset="0"/>
              </a:rPr>
              <a:t>( "" + </a:t>
            </a:r>
            <a:r>
              <a:rPr lang="en-US" altLang="en-US" sz="2400" dirty="0" err="1">
                <a:latin typeface="Arial" charset="0"/>
                <a:ea typeface="Arial" charset="0"/>
                <a:cs typeface="Arial" charset="0"/>
              </a:rPr>
              <a:t>mortgage.getYears</a:t>
            </a:r>
            <a:r>
              <a:rPr lang="en-US" altLang="en-US" sz="2400" dirty="0">
                <a:latin typeface="Arial" charset="0"/>
                <a:ea typeface="Arial" charset="0"/>
                <a:cs typeface="Arial" charset="0"/>
              </a:rPr>
              <a:t>( ) );</a:t>
            </a:r>
          </a:p>
          <a:p>
            <a:pPr marL="0" indent="0">
              <a:buFontTx/>
              <a:buNone/>
            </a:pPr>
            <a:r>
              <a:rPr lang="en-US" altLang="en-US" sz="2400" dirty="0">
                <a:latin typeface="Arial" charset="0"/>
                <a:ea typeface="Arial" charset="0"/>
                <a:cs typeface="Arial" charset="0"/>
              </a:rPr>
              <a:t>   …</a:t>
            </a:r>
          </a:p>
          <a:p>
            <a:pPr marL="0" indent="0">
              <a:buFontTx/>
              <a:buNone/>
            </a:pPr>
            <a:r>
              <a:rPr lang="en-US" altLang="en-US" sz="2400" dirty="0">
                <a:latin typeface="Arial" charset="0"/>
                <a:ea typeface="Arial" charset="0"/>
                <a:cs typeface="Arial" charset="0"/>
              </a:rPr>
              <a:t>}</a:t>
            </a:r>
            <a:br>
              <a:rPr lang="en-US" altLang="en-US" sz="2400" dirty="0">
                <a:latin typeface="Arial" charset="0"/>
                <a:ea typeface="Arial" charset="0"/>
                <a:cs typeface="Arial" charset="0"/>
              </a:rPr>
            </a:b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F2FE8C-B241-49BB-BB78-FF9A4D143115}"/>
              </a:ext>
            </a:extLst>
          </p:cNvPr>
          <p:cNvPicPr>
            <a:picLocks noChangeAspect="1"/>
          </p:cNvPicPr>
          <p:nvPr/>
        </p:nvPicPr>
        <p:blipFill>
          <a:blip r:embed="rId3"/>
          <a:stretch>
            <a:fillRect/>
          </a:stretch>
        </p:blipFill>
        <p:spPr>
          <a:xfrm>
            <a:off x="107156" y="457200"/>
            <a:ext cx="8929687" cy="4800600"/>
          </a:xfrm>
          <a:prstGeom prst="rect">
            <a:avLst/>
          </a:prstGeom>
        </p:spPr>
      </p:pic>
      <p:sp>
        <p:nvSpPr>
          <p:cNvPr id="6" name="TextBox 5">
            <a:extLst>
              <a:ext uri="{FF2B5EF4-FFF2-40B4-BE49-F238E27FC236}">
                <a16:creationId xmlns:a16="http://schemas.microsoft.com/office/drawing/2014/main" id="{B4DB27B9-82E2-44D2-B045-70E8089BCF3A}"/>
              </a:ext>
            </a:extLst>
          </p:cNvPr>
          <p:cNvSpPr txBox="1"/>
          <p:nvPr/>
        </p:nvSpPr>
        <p:spPr>
          <a:xfrm>
            <a:off x="1371600" y="5486401"/>
            <a:ext cx="1828800" cy="3048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Dr. Modafar Ati</a:t>
            </a:r>
          </a:p>
        </p:txBody>
      </p:sp>
    </p:spTree>
    <p:extLst>
      <p:ext uri="{BB962C8B-B14F-4D97-AF65-F5344CB8AC3E}">
        <p14:creationId xmlns:p14="http://schemas.microsoft.com/office/powerpoint/2010/main" val="1105935200"/>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Updating the GUI in Screen 1 </a:t>
            </a:r>
            <a:r>
              <a:rPr lang="en-US" altLang="en-US" sz="1800" dirty="0"/>
              <a:t>(4 of 4)</a:t>
            </a:r>
            <a:endParaRPr lang="en-US" altLang="en-US" dirty="0"/>
          </a:p>
        </p:txBody>
      </p:sp>
      <p:sp>
        <p:nvSpPr>
          <p:cNvPr id="50179" name="Rectangle 3"/>
          <p:cNvSpPr>
            <a:spLocks noGrp="1" noChangeArrowheads="1"/>
          </p:cNvSpPr>
          <p:nvPr>
            <p:ph idx="1"/>
          </p:nvPr>
        </p:nvSpPr>
        <p:spPr/>
        <p:txBody>
          <a:bodyPr/>
          <a:lstStyle/>
          <a:p>
            <a:pPr>
              <a:defRPr/>
            </a:pPr>
            <a:r>
              <a:rPr lang="en-US" sz="2800" dirty="0">
                <a:latin typeface="Arial" charset="0"/>
                <a:ea typeface="Arial" charset="0"/>
                <a:cs typeface="Arial" charset="0"/>
              </a:rPr>
              <a:t>Call </a:t>
            </a:r>
            <a:r>
              <a:rPr lang="en-US" sz="2800" b="1" dirty="0" err="1">
                <a:solidFill>
                  <a:srgbClr val="C00000"/>
                </a:solidFill>
                <a:latin typeface="Arial" charset="0"/>
                <a:ea typeface="Arial" charset="0"/>
                <a:cs typeface="Arial" charset="0"/>
              </a:rPr>
              <a:t>updateView</a:t>
            </a:r>
            <a:r>
              <a:rPr lang="en-US" sz="2800" dirty="0">
                <a:latin typeface="Arial" charset="0"/>
                <a:ea typeface="Arial" charset="0"/>
                <a:cs typeface="Arial" charset="0"/>
              </a:rPr>
              <a:t> every time the View shows.</a:t>
            </a:r>
          </a:p>
          <a:p>
            <a:pPr marL="0" indent="0">
              <a:spcBef>
                <a:spcPts val="1800"/>
              </a:spcBef>
              <a:buFontTx/>
              <a:buNone/>
              <a:defRPr/>
            </a:pPr>
            <a:r>
              <a:rPr lang="en-US" sz="2800" dirty="0">
                <a:latin typeface="Arial" charset="0"/>
                <a:ea typeface="Arial" charset="0"/>
                <a:cs typeface="Arial" charset="0"/>
              </a:rPr>
              <a:t>	public void </a:t>
            </a:r>
            <a:r>
              <a:rPr lang="en-US" sz="2800" dirty="0" err="1">
                <a:latin typeface="Arial" charset="0"/>
                <a:ea typeface="Arial" charset="0"/>
                <a:cs typeface="Arial" charset="0"/>
              </a:rPr>
              <a:t>onStart</a:t>
            </a:r>
            <a:r>
              <a:rPr lang="en-US" sz="2800" dirty="0">
                <a:latin typeface="Arial" charset="0"/>
                <a:ea typeface="Arial" charset="0"/>
                <a:cs typeface="Arial" charset="0"/>
              </a:rPr>
              <a:t>( ) {</a:t>
            </a:r>
            <a:br>
              <a:rPr lang="en-US" sz="2800" dirty="0">
                <a:latin typeface="Arial" charset="0"/>
                <a:ea typeface="Arial" charset="0"/>
                <a:cs typeface="Arial" charset="0"/>
              </a:rPr>
            </a:br>
            <a:r>
              <a:rPr lang="en-US" sz="2800" dirty="0">
                <a:latin typeface="Arial" charset="0"/>
                <a:ea typeface="Arial" charset="0"/>
                <a:cs typeface="Arial" charset="0"/>
              </a:rPr>
              <a:t>     	</a:t>
            </a:r>
            <a:r>
              <a:rPr lang="en-US" sz="2800" dirty="0" err="1">
                <a:latin typeface="Arial" charset="0"/>
                <a:ea typeface="Arial" charset="0"/>
                <a:cs typeface="Arial" charset="0"/>
              </a:rPr>
              <a:t>super.onStart</a:t>
            </a:r>
            <a:r>
              <a:rPr lang="en-US" sz="2800" dirty="0">
                <a:latin typeface="Arial" charset="0"/>
                <a:ea typeface="Arial" charset="0"/>
                <a:cs typeface="Arial" charset="0"/>
              </a:rPr>
              <a:t>( );</a:t>
            </a:r>
            <a:br>
              <a:rPr lang="en-US" sz="2800" dirty="0">
                <a:latin typeface="Arial" charset="0"/>
                <a:ea typeface="Arial" charset="0"/>
                <a:cs typeface="Arial" charset="0"/>
              </a:rPr>
            </a:br>
            <a:r>
              <a:rPr lang="en-US" sz="2800" dirty="0">
                <a:latin typeface="Arial" charset="0"/>
                <a:ea typeface="Arial" charset="0"/>
                <a:cs typeface="Arial" charset="0"/>
              </a:rPr>
              <a:t>     	</a:t>
            </a:r>
            <a:r>
              <a:rPr lang="en-US" sz="2800" dirty="0" err="1">
                <a:latin typeface="Arial" charset="0"/>
                <a:ea typeface="Arial" charset="0"/>
                <a:cs typeface="Arial" charset="0"/>
              </a:rPr>
              <a:t>updateView</a:t>
            </a:r>
            <a:r>
              <a:rPr lang="en-US" sz="2800" dirty="0">
                <a:latin typeface="Arial" charset="0"/>
                <a:ea typeface="Arial" charset="0"/>
                <a:cs typeface="Arial" charset="0"/>
              </a:rPr>
              <a:t>( );  </a:t>
            </a:r>
          </a:p>
          <a:p>
            <a:pPr marL="0" indent="0">
              <a:buFontTx/>
              <a:buNone/>
              <a:defRPr/>
            </a:pPr>
            <a:r>
              <a:rPr lang="en-US" sz="2800" dirty="0">
                <a:latin typeface="Arial" charset="0"/>
                <a:ea typeface="Arial" charset="0"/>
                <a:cs typeface="Arial" charset="0"/>
              </a:rPr>
              <a:t>	}</a:t>
            </a:r>
            <a:br>
              <a:rPr lang="en-US" sz="2800" dirty="0">
                <a:latin typeface="Arial" charset="0"/>
                <a:ea typeface="Arial" charset="0"/>
                <a:cs typeface="Arial" charset="0"/>
              </a:rPr>
            </a:br>
            <a:br>
              <a:rPr lang="en-US" sz="2400" dirty="0">
                <a:latin typeface="Arial" charset="0"/>
                <a:ea typeface="Arial" charset="0"/>
                <a:cs typeface="Arial" charset="0"/>
              </a:rPr>
            </a:b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(1 of 8)</a:t>
            </a:r>
            <a:endParaRPr lang="en-US" altLang="en-US" dirty="0"/>
          </a:p>
        </p:txBody>
      </p:sp>
      <p:sp>
        <p:nvSpPr>
          <p:cNvPr id="54275" name="Rectangle 3"/>
          <p:cNvSpPr>
            <a:spLocks noGrp="1" noChangeArrowheads="1"/>
          </p:cNvSpPr>
          <p:nvPr>
            <p:ph idx="1"/>
          </p:nvPr>
        </p:nvSpPr>
        <p:spPr/>
        <p:txBody>
          <a:bodyPr/>
          <a:lstStyle/>
          <a:p>
            <a:r>
              <a:rPr lang="en-US" altLang="en-US" dirty="0">
                <a:latin typeface="Arial" charset="0"/>
                <a:ea typeface="Arial" charset="0"/>
                <a:cs typeface="Arial" charset="0"/>
              </a:rPr>
              <a:t>Same as for screen 1</a:t>
            </a:r>
          </a:p>
          <a:p>
            <a:r>
              <a:rPr lang="en-US" altLang="en-US" dirty="0">
                <a:latin typeface="Arial" charset="0"/>
                <a:ea typeface="Arial" charset="0"/>
                <a:cs typeface="Arial" charset="0"/>
              </a:rPr>
              <a:t>Use the </a:t>
            </a:r>
            <a:r>
              <a:rPr lang="en-US" altLang="en-US" b="1" dirty="0" err="1">
                <a:solidFill>
                  <a:srgbClr val="C00000"/>
                </a:solidFill>
                <a:latin typeface="Arial" charset="0"/>
                <a:ea typeface="Arial" charset="0"/>
                <a:cs typeface="Arial" charset="0"/>
              </a:rPr>
              <a:t>findViewById</a:t>
            </a:r>
            <a:r>
              <a:rPr lang="en-US" altLang="en-US" dirty="0">
                <a:latin typeface="Arial" charset="0"/>
                <a:ea typeface="Arial" charset="0"/>
                <a:cs typeface="Arial" charset="0"/>
              </a:rPr>
              <a:t> method to retrieve a </a:t>
            </a:r>
            <a:r>
              <a:rPr lang="en-US" altLang="en-US" b="1" dirty="0" err="1">
                <a:solidFill>
                  <a:srgbClr val="C00000"/>
                </a:solidFill>
                <a:latin typeface="Arial" charset="0"/>
                <a:ea typeface="Arial" charset="0"/>
                <a:cs typeface="Arial" charset="0"/>
              </a:rPr>
              <a:t>TextView</a:t>
            </a:r>
            <a:r>
              <a:rPr lang="en-US" altLang="en-US" dirty="0">
                <a:latin typeface="Arial" charset="0"/>
                <a:ea typeface="Arial" charset="0"/>
                <a:cs typeface="Arial" charset="0"/>
              </a:rPr>
              <a:t> or a </a:t>
            </a:r>
            <a:r>
              <a:rPr lang="en-US" altLang="en-US" b="1" dirty="0" err="1">
                <a:solidFill>
                  <a:srgbClr val="C00000"/>
                </a:solidFill>
                <a:latin typeface="Arial" charset="0"/>
                <a:ea typeface="Arial" charset="0"/>
                <a:cs typeface="Arial" charset="0"/>
              </a:rPr>
              <a:t>RadioButton</a:t>
            </a:r>
            <a:endParaRPr lang="en-US" altLang="en-US" b="1" dirty="0">
              <a:solidFill>
                <a:srgbClr val="C00000"/>
              </a:solidFill>
              <a:latin typeface="Arial" charset="0"/>
              <a:ea typeface="Arial" charset="0"/>
              <a:cs typeface="Arial" charset="0"/>
            </a:endParaRPr>
          </a:p>
          <a:p>
            <a:r>
              <a:rPr lang="en-US" altLang="en-US" dirty="0">
                <a:latin typeface="Arial" charset="0"/>
                <a:ea typeface="Arial" charset="0"/>
                <a:cs typeface="Arial" charset="0"/>
              </a:rPr>
              <a:t>Update the text inside the </a:t>
            </a:r>
            <a:r>
              <a:rPr lang="en-US" altLang="en-US" b="1" dirty="0" err="1">
                <a:solidFill>
                  <a:srgbClr val="C00000"/>
                </a:solidFill>
                <a:latin typeface="Arial" charset="0"/>
                <a:ea typeface="Arial" charset="0"/>
                <a:cs typeface="Arial" charset="0"/>
              </a:rPr>
              <a:t>TextView</a:t>
            </a:r>
            <a:r>
              <a:rPr lang="en-US" altLang="en-US" dirty="0">
                <a:latin typeface="Arial" charset="0"/>
                <a:ea typeface="Arial" charset="0"/>
                <a:cs typeface="Arial" charset="0"/>
              </a:rPr>
              <a:t> with data retrieved from the Model</a:t>
            </a:r>
          </a:p>
          <a:p>
            <a:r>
              <a:rPr lang="en-US" altLang="en-US" dirty="0">
                <a:solidFill>
                  <a:srgbClr val="C00000"/>
                </a:solidFill>
                <a:latin typeface="Arial" charset="0"/>
                <a:ea typeface="Arial" charset="0"/>
                <a:cs typeface="Arial" charset="0"/>
              </a:rPr>
              <a:t>Check the radio button depending on state of Model</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(2 of 8)</a:t>
            </a:r>
            <a:endParaRPr lang="en-US" altLang="en-US" dirty="0"/>
          </a:p>
        </p:txBody>
      </p:sp>
      <p:sp>
        <p:nvSpPr>
          <p:cNvPr id="55299" name="Rectangle 3"/>
          <p:cNvSpPr>
            <a:spLocks noGrp="1" noChangeArrowheads="1"/>
          </p:cNvSpPr>
          <p:nvPr>
            <p:ph idx="1"/>
          </p:nvPr>
        </p:nvSpPr>
        <p:spPr/>
        <p:txBody>
          <a:bodyPr/>
          <a:lstStyle/>
          <a:p>
            <a:pPr marL="0" indent="0">
              <a:buFontTx/>
              <a:buNone/>
            </a:pPr>
            <a:r>
              <a:rPr lang="en-US" altLang="en-US" sz="2800">
                <a:latin typeface="Arial" charset="0"/>
                <a:ea typeface="Arial" charset="0"/>
                <a:cs typeface="Arial" charset="0"/>
              </a:rPr>
              <a:t>public void updateView( ) {</a:t>
            </a:r>
          </a:p>
          <a:p>
            <a:pPr marL="0" indent="0">
              <a:buFontTx/>
              <a:buNone/>
            </a:pPr>
            <a:r>
              <a:rPr lang="en-US" altLang="en-US" sz="2800">
                <a:latin typeface="Arial" charset="0"/>
                <a:ea typeface="Arial" charset="0"/>
                <a:cs typeface="Arial" charset="0"/>
              </a:rPr>
              <a:t>   // Get a reference to our Mortgage object</a:t>
            </a:r>
            <a:br>
              <a:rPr lang="en-US" altLang="en-US" sz="2800">
                <a:latin typeface="Arial" charset="0"/>
                <a:ea typeface="Arial" charset="0"/>
                <a:cs typeface="Arial" charset="0"/>
              </a:rPr>
            </a:br>
            <a:r>
              <a:rPr lang="en-US" altLang="en-US" sz="2800">
                <a:latin typeface="Arial" charset="0"/>
                <a:ea typeface="Arial" charset="0"/>
                <a:cs typeface="Arial" charset="0"/>
              </a:rPr>
              <a:t>   Mortgage mortgage =MainActivity.mortgage;</a:t>
            </a:r>
          </a:p>
          <a:p>
            <a:pPr marL="0" indent="0">
              <a:buFontTx/>
              <a:buNone/>
            </a:pPr>
            <a:br>
              <a:rPr lang="en-US" altLang="en-US" sz="2800">
                <a:latin typeface="Arial" charset="0"/>
                <a:ea typeface="Arial" charset="0"/>
                <a:cs typeface="Arial" charset="0"/>
              </a:rPr>
            </a:br>
            <a:r>
              <a:rPr lang="en-US" altLang="en-US" sz="2800">
                <a:latin typeface="Arial" charset="0"/>
                <a:ea typeface="Arial" charset="0"/>
                <a:cs typeface="Arial" charset="0"/>
              </a:rPr>
              <a:t>   // update the View</a:t>
            </a:r>
            <a:br>
              <a:rPr lang="en-US" altLang="en-US" sz="2800">
                <a:latin typeface="Arial" charset="0"/>
                <a:ea typeface="Arial" charset="0"/>
                <a:cs typeface="Arial" charset="0"/>
              </a:rPr>
            </a:br>
            <a:r>
              <a:rPr lang="en-US" altLang="en-US" sz="2800">
                <a:latin typeface="Arial" charset="0"/>
                <a:ea typeface="Arial" charset="0"/>
                <a:cs typeface="Arial" charset="0"/>
              </a:rPr>
              <a:t>}</a:t>
            </a:r>
            <a:br>
              <a:rPr lang="en-US" altLang="en-US" sz="2800">
                <a:latin typeface="Arial" charset="0"/>
                <a:ea typeface="Arial" charset="0"/>
                <a:cs typeface="Arial" charset="0"/>
              </a:rPr>
            </a:br>
            <a:endParaRPr lang="en-US" altLang="en-US" sz="280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(3 of 8)</a:t>
            </a:r>
            <a:endParaRPr lang="en-US" altLang="en-US" dirty="0"/>
          </a:p>
        </p:txBody>
      </p:sp>
      <p:sp>
        <p:nvSpPr>
          <p:cNvPr id="56323" name="Rectangle 3"/>
          <p:cNvSpPr>
            <a:spLocks noGrp="1" noChangeArrowheads="1"/>
          </p:cNvSpPr>
          <p:nvPr>
            <p:ph idx="1"/>
          </p:nvPr>
        </p:nvSpPr>
        <p:spPr/>
        <p:txBody>
          <a:bodyPr/>
          <a:lstStyle/>
          <a:p>
            <a:pPr marL="0" indent="0">
              <a:buFontTx/>
              <a:buNone/>
            </a:pPr>
            <a:r>
              <a:rPr lang="en-US" altLang="en-US" sz="2600" dirty="0">
                <a:latin typeface="Arial" charset="0"/>
                <a:ea typeface="Arial" charset="0"/>
                <a:cs typeface="Arial" charset="0"/>
              </a:rPr>
              <a:t>// update the radio buttons</a:t>
            </a:r>
          </a:p>
          <a:p>
            <a:pPr marL="0" indent="0">
              <a:buFontTx/>
              <a:buNone/>
            </a:pPr>
            <a:r>
              <a:rPr lang="en-US" altLang="en-US" sz="2600" dirty="0">
                <a:latin typeface="Arial" charset="0"/>
                <a:ea typeface="Arial" charset="0"/>
                <a:cs typeface="Arial" charset="0"/>
              </a:rPr>
              <a:t>if( </a:t>
            </a:r>
            <a:r>
              <a:rPr lang="en-US" altLang="en-US" sz="2600" dirty="0" err="1">
                <a:latin typeface="Arial" charset="0"/>
                <a:ea typeface="Arial" charset="0"/>
                <a:cs typeface="Arial" charset="0"/>
              </a:rPr>
              <a:t>mortgage.getYears</a:t>
            </a:r>
            <a:r>
              <a:rPr lang="en-US" altLang="en-US" sz="2600" dirty="0">
                <a:latin typeface="Arial" charset="0"/>
                <a:ea typeface="Arial" charset="0"/>
                <a:cs typeface="Arial" charset="0"/>
              </a:rPr>
              <a:t>( ) == 10 ) {</a:t>
            </a:r>
            <a:br>
              <a:rPr lang="en-US" altLang="en-US" sz="2600" dirty="0">
                <a:latin typeface="Arial" charset="0"/>
                <a:ea typeface="Arial" charset="0"/>
                <a:cs typeface="Arial" charset="0"/>
              </a:rPr>
            </a:b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RadioButton</a:t>
            </a:r>
            <a:r>
              <a:rPr lang="en-US" altLang="en-US" sz="2600" dirty="0">
                <a:latin typeface="Arial" charset="0"/>
                <a:ea typeface="Arial" charset="0"/>
                <a:cs typeface="Arial" charset="0"/>
              </a:rPr>
              <a:t> rb10 = </a:t>
            </a:r>
            <a:r>
              <a:rPr lang="en-US" altLang="en-US" sz="2600" dirty="0" err="1">
                <a:latin typeface="Arial" charset="0"/>
                <a:ea typeface="Arial" charset="0"/>
                <a:cs typeface="Arial" charset="0"/>
              </a:rPr>
              <a:t>findViewById</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R.id.ten</a:t>
            </a:r>
            <a:r>
              <a:rPr lang="en-US" altLang="en-US" sz="2600" dirty="0">
                <a:latin typeface="Arial" charset="0"/>
                <a:ea typeface="Arial" charset="0"/>
                <a:cs typeface="Arial" charset="0"/>
              </a:rPr>
              <a:t> );</a:t>
            </a:r>
            <a:br>
              <a:rPr lang="en-US" altLang="en-US" sz="2600" dirty="0">
                <a:latin typeface="Arial" charset="0"/>
                <a:ea typeface="Arial" charset="0"/>
                <a:cs typeface="Arial" charset="0"/>
              </a:rPr>
            </a:br>
            <a:r>
              <a:rPr lang="en-US" altLang="en-US" sz="2600" dirty="0">
                <a:latin typeface="Arial" charset="0"/>
                <a:ea typeface="Arial" charset="0"/>
                <a:cs typeface="Arial" charset="0"/>
              </a:rPr>
              <a:t>     rb10.setChecked( true );</a:t>
            </a:r>
            <a:br>
              <a:rPr lang="en-US" altLang="en-US" sz="2600" dirty="0">
                <a:latin typeface="Arial" charset="0"/>
                <a:ea typeface="Arial" charset="0"/>
                <a:cs typeface="Arial" charset="0"/>
              </a:rPr>
            </a:br>
            <a:r>
              <a:rPr lang="en-US" altLang="en-US" sz="2600" dirty="0">
                <a:latin typeface="Arial" charset="0"/>
                <a:ea typeface="Arial" charset="0"/>
                <a:cs typeface="Arial" charset="0"/>
              </a:rPr>
              <a:t>} else if( </a:t>
            </a:r>
            <a:r>
              <a:rPr lang="en-US" altLang="en-US" sz="2600" dirty="0" err="1">
                <a:latin typeface="Arial" charset="0"/>
                <a:ea typeface="Arial" charset="0"/>
                <a:cs typeface="Arial" charset="0"/>
              </a:rPr>
              <a:t>mortgage.getYears</a:t>
            </a:r>
            <a:r>
              <a:rPr lang="en-US" altLang="en-US" sz="2600" dirty="0">
                <a:latin typeface="Arial" charset="0"/>
                <a:ea typeface="Arial" charset="0"/>
                <a:cs typeface="Arial" charset="0"/>
              </a:rPr>
              <a:t>( ) == 15 ) {</a:t>
            </a:r>
            <a:br>
              <a:rPr lang="en-US" altLang="en-US" sz="2600" dirty="0">
                <a:latin typeface="Arial" charset="0"/>
                <a:ea typeface="Arial" charset="0"/>
                <a:cs typeface="Arial" charset="0"/>
              </a:rPr>
            </a:b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RadioButton</a:t>
            </a:r>
            <a:r>
              <a:rPr lang="en-US" altLang="en-US" sz="2600" dirty="0">
                <a:latin typeface="Arial" charset="0"/>
                <a:ea typeface="Arial" charset="0"/>
                <a:cs typeface="Arial" charset="0"/>
              </a:rPr>
              <a:t> rb15 = </a:t>
            </a:r>
            <a:r>
              <a:rPr lang="en-US" altLang="en-US" sz="2600" dirty="0" err="1">
                <a:latin typeface="Arial" charset="0"/>
                <a:ea typeface="Arial" charset="0"/>
                <a:cs typeface="Arial" charset="0"/>
              </a:rPr>
              <a:t>findViewById</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R.id.fifteen</a:t>
            </a:r>
            <a:r>
              <a:rPr lang="en-US" altLang="en-US" sz="2600" dirty="0">
                <a:latin typeface="Arial" charset="0"/>
                <a:ea typeface="Arial" charset="0"/>
                <a:cs typeface="Arial" charset="0"/>
              </a:rPr>
              <a:t> );</a:t>
            </a:r>
            <a:br>
              <a:rPr lang="en-US" altLang="en-US" sz="2600" dirty="0">
                <a:latin typeface="Arial" charset="0"/>
                <a:ea typeface="Arial" charset="0"/>
                <a:cs typeface="Arial" charset="0"/>
              </a:rPr>
            </a:br>
            <a:r>
              <a:rPr lang="en-US" altLang="en-US" sz="2600" dirty="0">
                <a:latin typeface="Arial" charset="0"/>
                <a:ea typeface="Arial" charset="0"/>
                <a:cs typeface="Arial" charset="0"/>
              </a:rPr>
              <a:t>     rb15.setChecked( true );</a:t>
            </a:r>
            <a:br>
              <a:rPr lang="en-US" altLang="en-US" sz="2600" dirty="0">
                <a:latin typeface="Arial" charset="0"/>
                <a:ea typeface="Arial" charset="0"/>
                <a:cs typeface="Arial" charset="0"/>
              </a:rPr>
            </a:br>
            <a:r>
              <a:rPr lang="en-US" altLang="en-US" sz="2600" dirty="0">
                <a:latin typeface="Arial" charset="0"/>
                <a:ea typeface="Arial" charset="0"/>
                <a:cs typeface="Arial" charset="0"/>
              </a:rPr>
              <a:t>} // else do nothing (default is 30)</a:t>
            </a:r>
            <a:br>
              <a:rPr lang="en-US" altLang="en-US" sz="2800" dirty="0">
                <a:latin typeface="Arial" charset="0"/>
                <a:ea typeface="Arial" charset="0"/>
                <a:cs typeface="Arial" charset="0"/>
              </a:rPr>
            </a:br>
            <a:r>
              <a:rPr lang="en-US" altLang="en-US" b="1" dirty="0">
                <a:latin typeface="Arial" charset="0"/>
                <a:ea typeface="Arial" charset="0"/>
                <a:cs typeface="Arial" charset="0"/>
              </a:rPr>
              <a:t> </a:t>
            </a:r>
            <a:br>
              <a:rPr lang="en-US" altLang="en-US" b="1" dirty="0">
                <a:latin typeface="Arial" charset="0"/>
                <a:ea typeface="Arial" charset="0"/>
                <a:cs typeface="Arial" charset="0"/>
              </a:rPr>
            </a:b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(4 of 8)</a:t>
            </a:r>
            <a:endParaRPr lang="en-US" altLang="en-US" dirty="0"/>
          </a:p>
        </p:txBody>
      </p:sp>
      <p:sp>
        <p:nvSpPr>
          <p:cNvPr id="57347" name="Rectangle 3"/>
          <p:cNvSpPr>
            <a:spLocks noGrp="1" noChangeArrowheads="1"/>
          </p:cNvSpPr>
          <p:nvPr>
            <p:ph idx="1"/>
          </p:nvPr>
        </p:nvSpPr>
        <p:spPr>
          <a:xfrm>
            <a:off x="0" y="1600200"/>
            <a:ext cx="9144000" cy="4114800"/>
          </a:xfrm>
        </p:spPr>
        <p:txBody>
          <a:bodyPr/>
          <a:lstStyle/>
          <a:p>
            <a:pPr marL="0" indent="0">
              <a:buFontTx/>
              <a:buNone/>
            </a:pPr>
            <a:r>
              <a:rPr lang="en-US" altLang="en-US" sz="2800" dirty="0">
                <a:latin typeface="Arial" charset="0"/>
                <a:ea typeface="Arial" charset="0"/>
                <a:cs typeface="Arial" charset="0"/>
              </a:rPr>
              <a:t>// update the </a:t>
            </a:r>
            <a:r>
              <a:rPr lang="en-US" altLang="en-US" sz="2800" dirty="0" err="1">
                <a:latin typeface="Arial" charset="0"/>
                <a:ea typeface="Arial" charset="0"/>
                <a:cs typeface="Arial" charset="0"/>
              </a:rPr>
              <a:t>EditTexts</a:t>
            </a:r>
            <a:endParaRPr lang="en-US" altLang="en-US" sz="2800" dirty="0">
              <a:latin typeface="Arial" charset="0"/>
              <a:ea typeface="Arial" charset="0"/>
              <a:cs typeface="Arial" charset="0"/>
            </a:endParaRPr>
          </a:p>
          <a:p>
            <a:pPr marL="0" indent="0">
              <a:buFontTx/>
              <a:buNone/>
            </a:pP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amountET</a:t>
            </a: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findViewById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R.id.data_amount</a:t>
            </a: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amountET.setText</a:t>
            </a:r>
            <a:r>
              <a:rPr lang="en-US" altLang="en-US" sz="2800" dirty="0">
                <a:latin typeface="Arial" charset="0"/>
                <a:ea typeface="Arial" charset="0"/>
                <a:cs typeface="Arial" charset="0"/>
              </a:rPr>
              <a:t>( "" + </a:t>
            </a:r>
            <a:r>
              <a:rPr lang="en-US" altLang="en-US" sz="2800" dirty="0" err="1">
                <a:latin typeface="Arial" charset="0"/>
                <a:ea typeface="Arial" charset="0"/>
                <a:cs typeface="Arial" charset="0"/>
              </a:rPr>
              <a:t>mortgage.getAmount</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rateET</a:t>
            </a: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findViewById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R.id.data_rate</a:t>
            </a:r>
            <a:r>
              <a:rPr lang="en-US" altLang="en-US" sz="2800" dirty="0">
                <a:latin typeface="Arial" charset="0"/>
                <a:ea typeface="Arial" charset="0"/>
                <a:cs typeface="Arial" charset="0"/>
              </a:rPr>
              <a:t> );     </a:t>
            </a:r>
          </a:p>
          <a:p>
            <a:pPr marL="0" indent="0">
              <a:buFontTx/>
              <a:buNone/>
            </a:pPr>
            <a:r>
              <a:rPr lang="en-US" altLang="en-US" sz="2800" dirty="0" err="1">
                <a:latin typeface="Arial" charset="0"/>
                <a:ea typeface="Arial" charset="0"/>
                <a:cs typeface="Arial" charset="0"/>
              </a:rPr>
              <a:t>rateET.setText</a:t>
            </a:r>
            <a:r>
              <a:rPr lang="en-US" altLang="en-US" sz="2800" dirty="0">
                <a:latin typeface="Arial" charset="0"/>
                <a:ea typeface="Arial" charset="0"/>
                <a:cs typeface="Arial" charset="0"/>
              </a:rPr>
              <a:t>( "" + </a:t>
            </a:r>
            <a:r>
              <a:rPr lang="en-US" altLang="en-US" sz="2800" dirty="0" err="1">
                <a:latin typeface="Arial" charset="0"/>
                <a:ea typeface="Arial" charset="0"/>
                <a:cs typeface="Arial" charset="0"/>
              </a:rPr>
              <a:t>mortgage.getRate</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b="1" dirty="0">
                <a:latin typeface="Arial" charset="0"/>
                <a:ea typeface="Arial" charset="0"/>
                <a:cs typeface="Arial" charset="0"/>
              </a:rPr>
              <a:t> </a:t>
            </a:r>
            <a:br>
              <a:rPr lang="en-US" altLang="en-US" b="1" dirty="0">
                <a:latin typeface="Arial" charset="0"/>
                <a:ea typeface="Arial" charset="0"/>
                <a:cs typeface="Arial" charset="0"/>
              </a:rPr>
            </a:b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07B3D3-E964-47F9-AA8F-F97C1552446B}"/>
              </a:ext>
            </a:extLst>
          </p:cNvPr>
          <p:cNvSpPr/>
          <p:nvPr/>
        </p:nvSpPr>
        <p:spPr>
          <a:xfrm>
            <a:off x="1066800" y="838200"/>
            <a:ext cx="4572000" cy="4185761"/>
          </a:xfrm>
          <a:prstGeom prst="rect">
            <a:avLst/>
          </a:prstGeom>
        </p:spPr>
        <p:txBody>
          <a:bodyPr>
            <a:spAutoFit/>
          </a:bodyPr>
          <a:lstStyle/>
          <a:p>
            <a:r>
              <a:rPr lang="en-US" sz="1400" dirty="0">
                <a:latin typeface="Arial" panose="020B0604020202020204" pitchFamily="34" charset="0"/>
                <a:cs typeface="Arial" panose="020B0604020202020204" pitchFamily="34" charset="0"/>
              </a:rPr>
              <a:t>  public float </a:t>
            </a:r>
            <a:r>
              <a:rPr lang="en-US" sz="1400" dirty="0" err="1">
                <a:latin typeface="Arial" panose="020B0604020202020204" pitchFamily="34" charset="0"/>
                <a:cs typeface="Arial" panose="020B0604020202020204" pitchFamily="34" charset="0"/>
              </a:rPr>
              <a:t>monthlyPayment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float </a:t>
            </a:r>
            <a:r>
              <a:rPr lang="en-US" sz="1400" dirty="0" err="1">
                <a:latin typeface="Arial" panose="020B0604020202020204" pitchFamily="34" charset="0"/>
                <a:cs typeface="Arial" panose="020B0604020202020204" pitchFamily="34" charset="0"/>
              </a:rPr>
              <a:t>mRate</a:t>
            </a:r>
            <a:r>
              <a:rPr lang="en-US" sz="1400" dirty="0">
                <a:latin typeface="Arial" panose="020B0604020202020204" pitchFamily="34" charset="0"/>
                <a:cs typeface="Arial" panose="020B0604020202020204" pitchFamily="34" charset="0"/>
              </a:rPr>
              <a:t> = rate / 12;  // monthly interest rate</a:t>
            </a:r>
          </a:p>
          <a:p>
            <a:r>
              <a:rPr lang="en-US" sz="1400" dirty="0">
                <a:latin typeface="Arial" panose="020B0604020202020204" pitchFamily="34" charset="0"/>
                <a:cs typeface="Arial" panose="020B0604020202020204" pitchFamily="34" charset="0"/>
              </a:rPr>
              <a:t>    double temp = </a:t>
            </a:r>
            <a:r>
              <a:rPr lang="en-US" sz="1400" dirty="0" err="1">
                <a:latin typeface="Arial" panose="020B0604020202020204" pitchFamily="34" charset="0"/>
                <a:cs typeface="Arial" panose="020B0604020202020204" pitchFamily="34" charset="0"/>
              </a:rPr>
              <a:t>Math.pow</a:t>
            </a:r>
            <a:r>
              <a:rPr lang="en-US" sz="1400" dirty="0">
                <a:latin typeface="Arial" panose="020B0604020202020204" pitchFamily="34" charset="0"/>
                <a:cs typeface="Arial" panose="020B0604020202020204" pitchFamily="34" charset="0"/>
              </a:rPr>
              <a:t>( 1/( 1 + </a:t>
            </a:r>
            <a:r>
              <a:rPr lang="en-US" sz="1400" dirty="0" err="1">
                <a:latin typeface="Arial" panose="020B0604020202020204" pitchFamily="34" charset="0"/>
                <a:cs typeface="Arial" panose="020B0604020202020204" pitchFamily="34" charset="0"/>
              </a:rPr>
              <a:t>mRate</a:t>
            </a:r>
            <a:r>
              <a:rPr lang="en-US" sz="1400" dirty="0">
                <a:latin typeface="Arial" panose="020B0604020202020204" pitchFamily="34" charset="0"/>
                <a:cs typeface="Arial" panose="020B0604020202020204" pitchFamily="34" charset="0"/>
              </a:rPr>
              <a:t> ), years * 12 );</a:t>
            </a:r>
          </a:p>
          <a:p>
            <a:r>
              <a:rPr lang="en-US" sz="1400" dirty="0">
                <a:latin typeface="Arial" panose="020B0604020202020204" pitchFamily="34" charset="0"/>
                <a:cs typeface="Arial" panose="020B0604020202020204" pitchFamily="34" charset="0"/>
              </a:rPr>
              <a:t>    return amount * </a:t>
            </a:r>
            <a:r>
              <a:rPr lang="en-US" sz="1400" dirty="0" err="1">
                <a:latin typeface="Arial" panose="020B0604020202020204" pitchFamily="34" charset="0"/>
                <a:cs typeface="Arial" panose="020B0604020202020204" pitchFamily="34" charset="0"/>
              </a:rPr>
              <a:t>mRate</a:t>
            </a:r>
            <a:r>
              <a:rPr lang="en-US" sz="1400" dirty="0">
                <a:latin typeface="Arial" panose="020B0604020202020204" pitchFamily="34" charset="0"/>
                <a:cs typeface="Arial" panose="020B0604020202020204" pitchFamily="34" charset="0"/>
              </a:rPr>
              <a:t> / ( float ) ( 1 - temp );</a:t>
            </a:r>
          </a:p>
          <a:p>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String </a:t>
            </a:r>
            <a:r>
              <a:rPr lang="en-US" sz="1400" dirty="0" err="1">
                <a:latin typeface="Arial" panose="020B0604020202020204" pitchFamily="34" charset="0"/>
                <a:cs typeface="Arial" panose="020B0604020202020204" pitchFamily="34" charset="0"/>
              </a:rPr>
              <a:t>formattedMonthlyPayment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a:t>
            </a:r>
            <a:r>
              <a:rPr lang="en-US" sz="1400" dirty="0" err="1">
                <a:latin typeface="Arial" panose="020B0604020202020204" pitchFamily="34" charset="0"/>
                <a:cs typeface="Arial" panose="020B0604020202020204" pitchFamily="34" charset="0"/>
              </a:rPr>
              <a:t>MONEY.format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monthlyPayment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float </a:t>
            </a:r>
            <a:r>
              <a:rPr lang="en-US" sz="1400" dirty="0" err="1">
                <a:latin typeface="Arial" panose="020B0604020202020204" pitchFamily="34" charset="0"/>
                <a:cs typeface="Arial" panose="020B0604020202020204" pitchFamily="34" charset="0"/>
              </a:rPr>
              <a:t>totalPayment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a:t>
            </a:r>
            <a:r>
              <a:rPr lang="en-US" sz="1400" dirty="0" err="1">
                <a:latin typeface="Arial" panose="020B0604020202020204" pitchFamily="34" charset="0"/>
                <a:cs typeface="Arial" panose="020B0604020202020204" pitchFamily="34" charset="0"/>
              </a:rPr>
              <a:t>monthlyPayment</a:t>
            </a:r>
            <a:r>
              <a:rPr lang="en-US" sz="1400" dirty="0">
                <a:latin typeface="Arial" panose="020B0604020202020204" pitchFamily="34" charset="0"/>
                <a:cs typeface="Arial" panose="020B0604020202020204" pitchFamily="34" charset="0"/>
              </a:rPr>
              <a:t>( ) * years * 12;</a:t>
            </a:r>
          </a:p>
          <a:p>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public String </a:t>
            </a:r>
            <a:r>
              <a:rPr lang="en-US" sz="1400" dirty="0" err="1">
                <a:latin typeface="Arial" panose="020B0604020202020204" pitchFamily="34" charset="0"/>
                <a:cs typeface="Arial" panose="020B0604020202020204" pitchFamily="34" charset="0"/>
              </a:rPr>
              <a:t>formattedTotalPayment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return </a:t>
            </a:r>
            <a:r>
              <a:rPr lang="en-US" sz="1400" dirty="0" err="1">
                <a:latin typeface="Arial" panose="020B0604020202020204" pitchFamily="34" charset="0"/>
                <a:cs typeface="Arial" panose="020B0604020202020204" pitchFamily="34" charset="0"/>
              </a:rPr>
              <a:t>MONEY.format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totalPayment</a:t>
            </a:r>
            <a:r>
              <a:rPr lang="en-US" sz="1400" dirty="0">
                <a:latin typeface="Arial" panose="020B0604020202020204" pitchFamily="34" charset="0"/>
                <a:cs typeface="Arial" panose="020B0604020202020204" pitchFamily="34" charset="0"/>
              </a:rPr>
              <a:t>( ) );</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3300355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(5 of 8)</a:t>
            </a:r>
            <a:endParaRPr lang="en-US" altLang="en-US" dirty="0"/>
          </a:p>
        </p:txBody>
      </p:sp>
      <p:sp>
        <p:nvSpPr>
          <p:cNvPr id="58371" name="Rectangle 3"/>
          <p:cNvSpPr>
            <a:spLocks noGrp="1" noChangeArrowheads="1"/>
          </p:cNvSpPr>
          <p:nvPr>
            <p:ph idx="1"/>
          </p:nvPr>
        </p:nvSpPr>
        <p:spPr/>
        <p:txBody>
          <a:bodyPr/>
          <a:lstStyle/>
          <a:p>
            <a:pPr>
              <a:lnSpc>
                <a:spcPct val="90000"/>
              </a:lnSpc>
            </a:pPr>
            <a:r>
              <a:rPr lang="en-US" altLang="en-US" sz="2800" dirty="0">
                <a:latin typeface="Arial" charset="0"/>
                <a:ea typeface="Arial" charset="0"/>
                <a:cs typeface="Arial" charset="0"/>
              </a:rPr>
              <a:t>Access the Mortgage object using </a:t>
            </a:r>
            <a:r>
              <a:rPr lang="en-US" altLang="en-US" sz="2800" b="1" dirty="0" err="1">
                <a:solidFill>
                  <a:srgbClr val="C00000"/>
                </a:solidFill>
                <a:latin typeface="Arial" charset="0"/>
                <a:ea typeface="Arial" charset="0"/>
                <a:cs typeface="Arial" charset="0"/>
              </a:rPr>
              <a:t>MainActivity.mortgage</a:t>
            </a:r>
            <a:endParaRPr lang="en-US" altLang="en-US" sz="2800" b="1" dirty="0">
              <a:solidFill>
                <a:srgbClr val="C00000"/>
              </a:solidFill>
              <a:latin typeface="Arial" charset="0"/>
              <a:ea typeface="Arial" charset="0"/>
              <a:cs typeface="Arial" charset="0"/>
            </a:endParaRPr>
          </a:p>
          <a:p>
            <a:pPr>
              <a:lnSpc>
                <a:spcPct val="90000"/>
              </a:lnSpc>
            </a:pPr>
            <a:r>
              <a:rPr lang="en-US" altLang="en-US" sz="2800" dirty="0">
                <a:latin typeface="Arial" charset="0"/>
                <a:ea typeface="Arial" charset="0"/>
                <a:cs typeface="Arial" charset="0"/>
              </a:rPr>
              <a:t>Access the GUI elements using the </a:t>
            </a:r>
            <a:r>
              <a:rPr lang="en-US" altLang="en-US" sz="2800" b="1" dirty="0" err="1">
                <a:solidFill>
                  <a:srgbClr val="C00000"/>
                </a:solidFill>
                <a:latin typeface="Arial" charset="0"/>
                <a:ea typeface="Arial" charset="0"/>
                <a:cs typeface="Arial" charset="0"/>
              </a:rPr>
              <a:t>findViewById</a:t>
            </a:r>
            <a:r>
              <a:rPr lang="en-US" altLang="en-US" sz="2800" dirty="0">
                <a:latin typeface="Arial" charset="0"/>
                <a:ea typeface="Arial" charset="0"/>
                <a:cs typeface="Arial" charset="0"/>
              </a:rPr>
              <a:t> method</a:t>
            </a:r>
          </a:p>
          <a:p>
            <a:pPr>
              <a:lnSpc>
                <a:spcPct val="90000"/>
              </a:lnSpc>
            </a:pPr>
            <a:r>
              <a:rPr lang="en-US" altLang="en-US" sz="2800" dirty="0">
                <a:latin typeface="Arial" charset="0"/>
                <a:ea typeface="Arial" charset="0"/>
                <a:cs typeface="Arial" charset="0"/>
              </a:rPr>
              <a:t>Retrieve user input</a:t>
            </a:r>
          </a:p>
          <a:p>
            <a:pPr>
              <a:lnSpc>
                <a:spcPct val="90000"/>
              </a:lnSpc>
            </a:pPr>
            <a:r>
              <a:rPr lang="en-US" altLang="en-US" sz="2800" dirty="0">
                <a:latin typeface="Arial" charset="0"/>
                <a:ea typeface="Arial" charset="0"/>
                <a:cs typeface="Arial" charset="0"/>
              </a:rPr>
              <a:t>Convert user input (a String) to a float as necessary</a:t>
            </a:r>
          </a:p>
          <a:p>
            <a:pPr>
              <a:lnSpc>
                <a:spcPct val="90000"/>
              </a:lnSpc>
            </a:pPr>
            <a:r>
              <a:rPr lang="en-US" altLang="en-US" sz="2800" dirty="0">
                <a:latin typeface="Arial" charset="0"/>
                <a:ea typeface="Arial" charset="0"/>
                <a:cs typeface="Arial" charset="0"/>
              </a:rPr>
              <a:t>Use the </a:t>
            </a:r>
            <a:r>
              <a:rPr lang="en-US" altLang="en-US" sz="2800" dirty="0" err="1">
                <a:latin typeface="Arial" charset="0"/>
                <a:ea typeface="Arial" charset="0"/>
                <a:cs typeface="Arial" charset="0"/>
              </a:rPr>
              <a:t>mutators</a:t>
            </a:r>
            <a:r>
              <a:rPr lang="en-US" altLang="en-US" sz="2800" dirty="0">
                <a:latin typeface="Arial" charset="0"/>
                <a:ea typeface="Arial" charset="0"/>
                <a:cs typeface="Arial" charset="0"/>
              </a:rPr>
              <a:t> of the Mortgage class to change the data inside the Mortgage object</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3FDD93-0D30-4857-8680-A46123AB9BF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8600" y="10998"/>
            <a:ext cx="8403447" cy="6161588"/>
          </a:xfrm>
          <a:prstGeom prst="rect">
            <a:avLst/>
          </a:prstGeom>
        </p:spPr>
      </p:pic>
      <p:sp>
        <p:nvSpPr>
          <p:cNvPr id="6" name="TextBox 5">
            <a:extLst>
              <a:ext uri="{FF2B5EF4-FFF2-40B4-BE49-F238E27FC236}">
                <a16:creationId xmlns:a16="http://schemas.microsoft.com/office/drawing/2014/main" id="{00C6CE8B-D49D-49F4-96E8-6754FDE92DD9}"/>
              </a:ext>
            </a:extLst>
          </p:cNvPr>
          <p:cNvSpPr txBox="1"/>
          <p:nvPr/>
        </p:nvSpPr>
        <p:spPr>
          <a:xfrm>
            <a:off x="228600" y="6248400"/>
            <a:ext cx="1828800" cy="3048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Dr. Modafar Ati</a:t>
            </a:r>
          </a:p>
        </p:txBody>
      </p:sp>
    </p:spTree>
    <p:extLst>
      <p:ext uri="{BB962C8B-B14F-4D97-AF65-F5344CB8AC3E}">
        <p14:creationId xmlns:p14="http://schemas.microsoft.com/office/powerpoint/2010/main" val="2607400422"/>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(6 of 8)</a:t>
            </a:r>
            <a:endParaRPr lang="en-US" altLang="en-US" dirty="0"/>
          </a:p>
        </p:txBody>
      </p:sp>
      <p:sp>
        <p:nvSpPr>
          <p:cNvPr id="59395" name="Rectangle 3"/>
          <p:cNvSpPr>
            <a:spLocks noGrp="1" noChangeArrowheads="1"/>
          </p:cNvSpPr>
          <p:nvPr>
            <p:ph idx="1"/>
          </p:nvPr>
        </p:nvSpPr>
        <p:spPr/>
        <p:txBody>
          <a:bodyPr/>
          <a:lstStyle/>
          <a:p>
            <a:pPr marL="0" indent="0">
              <a:lnSpc>
                <a:spcPct val="90000"/>
              </a:lnSpc>
              <a:buFontTx/>
              <a:buNone/>
            </a:pPr>
            <a:r>
              <a:rPr lang="en-US" altLang="en-US" sz="2200" dirty="0">
                <a:latin typeface="Arial" charset="0"/>
                <a:ea typeface="Arial" charset="0"/>
                <a:cs typeface="Arial" charset="0"/>
              </a:rPr>
              <a:t>public void </a:t>
            </a:r>
            <a:r>
              <a:rPr lang="en-US" altLang="en-US" sz="2200" dirty="0" err="1">
                <a:latin typeface="Arial" charset="0"/>
                <a:ea typeface="Arial" charset="0"/>
                <a:cs typeface="Arial" charset="0"/>
              </a:rPr>
              <a:t>updateMortgageObject</a:t>
            </a:r>
            <a:r>
              <a:rPr lang="en-US" altLang="en-US" sz="2200" dirty="0">
                <a:latin typeface="Arial" charset="0"/>
                <a:ea typeface="Arial" charset="0"/>
                <a:cs typeface="Arial" charset="0"/>
              </a:rPr>
              <a:t>(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Mortgage </a:t>
            </a:r>
            <a:r>
              <a:rPr lang="en-US" altLang="en-US" sz="2200" dirty="0" err="1">
                <a:latin typeface="Arial" charset="0"/>
                <a:ea typeface="Arial" charset="0"/>
                <a:cs typeface="Arial" charset="0"/>
              </a:rPr>
              <a:t>mortgage</a:t>
            </a:r>
            <a:r>
              <a:rPr lang="en-US" altLang="en-US" sz="2200" dirty="0">
                <a:latin typeface="Arial" charset="0"/>
                <a:ea typeface="Arial" charset="0"/>
                <a:cs typeface="Arial" charset="0"/>
              </a:rPr>
              <a:t> = </a:t>
            </a:r>
            <a:r>
              <a:rPr lang="en-US" altLang="en-US" sz="2200" dirty="0" err="1">
                <a:latin typeface="Arial" charset="0"/>
                <a:ea typeface="Arial" charset="0"/>
                <a:cs typeface="Arial" charset="0"/>
              </a:rPr>
              <a:t>MainActivity.mortgage</a:t>
            </a:r>
            <a:r>
              <a:rPr lang="en-US" altLang="en-US" sz="2200" dirty="0">
                <a:latin typeface="Arial" charset="0"/>
                <a:ea typeface="Arial" charset="0"/>
                <a:cs typeface="Arial" charset="0"/>
              </a:rPr>
              <a:t>;</a:t>
            </a:r>
          </a:p>
          <a:p>
            <a:pPr marL="0" indent="0">
              <a:lnSpc>
                <a:spcPct val="90000"/>
              </a:lnSpc>
              <a:buFontTx/>
              <a:buNone/>
            </a:pPr>
            <a:r>
              <a:rPr lang="en-US" altLang="en-US" sz="2200" dirty="0">
                <a:latin typeface="Arial" charset="0"/>
                <a:ea typeface="Arial" charset="0"/>
                <a:cs typeface="Arial" charset="0"/>
              </a:rPr>
              <a:t>  // update years in Model</a:t>
            </a:r>
          </a:p>
          <a:p>
            <a:pPr marL="0" indent="0">
              <a:lnSpc>
                <a:spcPct val="90000"/>
              </a:lnSpc>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RadioButton</a:t>
            </a:r>
            <a:r>
              <a:rPr lang="en-US" altLang="en-US" sz="2200" dirty="0">
                <a:latin typeface="Arial" charset="0"/>
                <a:ea typeface="Arial" charset="0"/>
                <a:cs typeface="Arial" charset="0"/>
              </a:rPr>
              <a:t> rb10 = </a:t>
            </a:r>
            <a:r>
              <a:rPr lang="en-US" altLang="en-US" sz="2200" dirty="0" err="1">
                <a:latin typeface="Arial" charset="0"/>
                <a:ea typeface="Arial" charset="0"/>
                <a:cs typeface="Arial" charset="0"/>
              </a:rPr>
              <a:t>findViewById</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R.id.ten</a:t>
            </a:r>
            <a:r>
              <a:rPr lang="en-US" altLang="en-US" sz="2200" dirty="0">
                <a:latin typeface="Arial" charset="0"/>
                <a:ea typeface="Arial" charset="0"/>
                <a:cs typeface="Arial" charset="0"/>
              </a:rPr>
              <a:t>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RadioButton</a:t>
            </a:r>
            <a:r>
              <a:rPr lang="en-US" altLang="en-US" sz="2200" dirty="0">
                <a:latin typeface="Arial" charset="0"/>
                <a:ea typeface="Arial" charset="0"/>
                <a:cs typeface="Arial" charset="0"/>
              </a:rPr>
              <a:t> rb15 = </a:t>
            </a:r>
            <a:r>
              <a:rPr lang="en-US" altLang="en-US" sz="2200" dirty="0" err="1">
                <a:latin typeface="Arial" charset="0"/>
                <a:ea typeface="Arial" charset="0"/>
                <a:cs typeface="Arial" charset="0"/>
              </a:rPr>
              <a:t>findViewById</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R.id.fifteen</a:t>
            </a:r>
            <a:r>
              <a:rPr lang="en-US" altLang="en-US" sz="2200" dirty="0">
                <a:latin typeface="Arial" charset="0"/>
                <a:ea typeface="Arial" charset="0"/>
                <a:cs typeface="Arial" charset="0"/>
              </a:rPr>
              <a:t> );</a:t>
            </a:r>
            <a:br>
              <a:rPr lang="en-US" altLang="en-US" sz="2200" dirty="0">
                <a:latin typeface="Arial" charset="0"/>
                <a:ea typeface="Arial" charset="0"/>
                <a:cs typeface="Arial" charset="0"/>
              </a:rPr>
            </a:br>
            <a:r>
              <a:rPr lang="en-US" altLang="en-US" sz="2200" dirty="0">
                <a:latin typeface="Arial" charset="0"/>
                <a:ea typeface="Arial" charset="0"/>
                <a:cs typeface="Arial" charset="0"/>
              </a:rPr>
              <a:t>  int years = 30;</a:t>
            </a:r>
            <a:br>
              <a:rPr lang="en-US" altLang="en-US" sz="2200" dirty="0">
                <a:latin typeface="Arial" charset="0"/>
                <a:ea typeface="Arial" charset="0"/>
                <a:cs typeface="Arial" charset="0"/>
              </a:rPr>
            </a:br>
            <a:r>
              <a:rPr lang="en-US" altLang="en-US" sz="2200" dirty="0">
                <a:latin typeface="Arial" charset="0"/>
                <a:ea typeface="Arial" charset="0"/>
                <a:cs typeface="Arial" charset="0"/>
              </a:rPr>
              <a:t>  if( rb10.isChecked(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years = 10;</a:t>
            </a:r>
            <a:br>
              <a:rPr lang="en-US" altLang="en-US" sz="2200" dirty="0">
                <a:latin typeface="Arial" charset="0"/>
                <a:ea typeface="Arial" charset="0"/>
                <a:cs typeface="Arial" charset="0"/>
              </a:rPr>
            </a:br>
            <a:r>
              <a:rPr lang="en-US" altLang="en-US" sz="2200" dirty="0">
                <a:latin typeface="Arial" charset="0"/>
                <a:ea typeface="Arial" charset="0"/>
                <a:cs typeface="Arial" charset="0"/>
              </a:rPr>
              <a:t>  else if( rb15.isChecked(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years = 15;</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mortgage.setYears</a:t>
            </a:r>
            <a:r>
              <a:rPr lang="en-US" altLang="en-US" sz="2200" dirty="0">
                <a:latin typeface="Arial" charset="0"/>
                <a:ea typeface="Arial" charset="0"/>
                <a:cs typeface="Arial" charset="0"/>
              </a:rPr>
              <a:t>( years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p>
          <a:p>
            <a:pPr marL="0" indent="0">
              <a:lnSpc>
                <a:spcPct val="90000"/>
              </a:lnSpc>
              <a:buFontTx/>
              <a:buNone/>
            </a:pPr>
            <a:r>
              <a:rPr lang="en-US" altLang="en-US" sz="2200" dirty="0">
                <a:latin typeface="Arial" charset="0"/>
                <a:ea typeface="Arial" charset="0"/>
                <a:cs typeface="Arial" charset="0"/>
              </a:rPr>
              <a:t>}</a:t>
            </a:r>
            <a:br>
              <a:rPr lang="en-US" altLang="en-US" sz="2400" dirty="0">
                <a:latin typeface="Arial" charset="0"/>
                <a:ea typeface="Arial" charset="0"/>
                <a:cs typeface="Arial" charset="0"/>
              </a:rPr>
            </a:b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(7 of 8)</a:t>
            </a:r>
            <a:endParaRPr lang="en-US" altLang="en-US" dirty="0"/>
          </a:p>
        </p:txBody>
      </p:sp>
      <p:sp>
        <p:nvSpPr>
          <p:cNvPr id="60419" name="Rectangle 3"/>
          <p:cNvSpPr>
            <a:spLocks noGrp="1" noChangeArrowheads="1"/>
          </p:cNvSpPr>
          <p:nvPr>
            <p:ph idx="1"/>
          </p:nvPr>
        </p:nvSpPr>
        <p:spPr/>
        <p:txBody>
          <a:bodyPr/>
          <a:lstStyle/>
          <a:p>
            <a:pPr marL="0" indent="0">
              <a:lnSpc>
                <a:spcPct val="90000"/>
              </a:lnSpc>
              <a:buFontTx/>
              <a:buNone/>
            </a:pPr>
            <a:r>
              <a:rPr lang="en-US" altLang="en-US" sz="2200" dirty="0">
                <a:latin typeface="Arial" charset="0"/>
                <a:ea typeface="Arial" charset="0"/>
                <a:cs typeface="Arial" charset="0"/>
              </a:rPr>
              <a:t>// update data amount in Model</a:t>
            </a:r>
          </a:p>
          <a:p>
            <a:pPr marL="0" indent="0">
              <a:lnSpc>
                <a:spcPct val="80000"/>
              </a:lnSpc>
              <a:buFontTx/>
              <a:buNone/>
            </a:pPr>
            <a:r>
              <a:rPr lang="en-US" altLang="en-US" sz="2200" dirty="0" err="1">
                <a:latin typeface="Arial" charset="0"/>
                <a:ea typeface="Arial" charset="0"/>
                <a:cs typeface="Arial" charset="0"/>
              </a:rPr>
              <a:t>EditText</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amountET</a:t>
            </a:r>
            <a:r>
              <a:rPr lang="en-US" altLang="en-US" sz="2200" dirty="0">
                <a:latin typeface="Arial" charset="0"/>
                <a:ea typeface="Arial" charset="0"/>
                <a:cs typeface="Arial" charset="0"/>
              </a:rPr>
              <a:t> = </a:t>
            </a:r>
            <a:r>
              <a:rPr lang="en-US" altLang="en-US" sz="2200" dirty="0" err="1">
                <a:latin typeface="Arial" charset="0"/>
                <a:ea typeface="Arial" charset="0"/>
                <a:cs typeface="Arial" charset="0"/>
              </a:rPr>
              <a:t>findViewById</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R.id.data_amount</a:t>
            </a:r>
            <a:r>
              <a:rPr lang="en-US" altLang="en-US" sz="2200" dirty="0">
                <a:latin typeface="Arial" charset="0"/>
                <a:ea typeface="Arial" charset="0"/>
                <a:cs typeface="Arial" charset="0"/>
              </a:rPr>
              <a:t> );</a:t>
            </a:r>
            <a:br>
              <a:rPr lang="en-US" altLang="en-US" sz="2200" dirty="0">
                <a:latin typeface="Arial" charset="0"/>
                <a:ea typeface="Arial" charset="0"/>
                <a:cs typeface="Arial" charset="0"/>
              </a:rPr>
            </a:br>
            <a:r>
              <a:rPr lang="en-US" altLang="en-US" sz="2200" dirty="0">
                <a:latin typeface="Arial" charset="0"/>
                <a:ea typeface="Arial" charset="0"/>
                <a:cs typeface="Arial" charset="0"/>
              </a:rPr>
              <a:t>String </a:t>
            </a:r>
            <a:r>
              <a:rPr lang="en-US" altLang="en-US" sz="2200" dirty="0" err="1">
                <a:latin typeface="Arial" charset="0"/>
                <a:ea typeface="Arial" charset="0"/>
                <a:cs typeface="Arial" charset="0"/>
              </a:rPr>
              <a:t>amountString</a:t>
            </a:r>
            <a:r>
              <a:rPr lang="en-US" altLang="en-US" sz="2200" dirty="0">
                <a:latin typeface="Arial" charset="0"/>
                <a:ea typeface="Arial" charset="0"/>
                <a:cs typeface="Arial" charset="0"/>
              </a:rPr>
              <a:t> = </a:t>
            </a:r>
            <a:r>
              <a:rPr lang="en-US" altLang="en-US" sz="2200" dirty="0" err="1">
                <a:latin typeface="Arial" charset="0"/>
                <a:ea typeface="Arial" charset="0"/>
                <a:cs typeface="Arial" charset="0"/>
              </a:rPr>
              <a:t>amountET.getText</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toString</a:t>
            </a:r>
            <a:r>
              <a:rPr lang="en-US" altLang="en-US" sz="2200" dirty="0">
                <a:latin typeface="Arial" charset="0"/>
                <a:ea typeface="Arial" charset="0"/>
                <a:cs typeface="Arial" charset="0"/>
              </a:rPr>
              <a:t>( );</a:t>
            </a:r>
            <a:br>
              <a:rPr lang="en-US" altLang="en-US" sz="2200" dirty="0">
                <a:latin typeface="Arial" charset="0"/>
                <a:ea typeface="Arial" charset="0"/>
                <a:cs typeface="Arial" charset="0"/>
              </a:rPr>
            </a:br>
            <a:r>
              <a:rPr lang="en-US" altLang="en-US" sz="2200" dirty="0">
                <a:latin typeface="Arial" charset="0"/>
                <a:ea typeface="Arial" charset="0"/>
                <a:cs typeface="Arial" charset="0"/>
              </a:rPr>
              <a:t>...</a:t>
            </a:r>
          </a:p>
          <a:p>
            <a:pPr marL="0" indent="0">
              <a:lnSpc>
                <a:spcPct val="90000"/>
              </a:lnSpc>
              <a:buFontTx/>
              <a:buNone/>
            </a:pPr>
            <a:r>
              <a:rPr lang="en-US" altLang="en-US" sz="2200" dirty="0">
                <a:latin typeface="Arial" charset="0"/>
                <a:ea typeface="Arial" charset="0"/>
                <a:cs typeface="Arial" charset="0"/>
              </a:rPr>
              <a:t>try {</a:t>
            </a:r>
            <a:br>
              <a:rPr lang="en-US" altLang="en-US" sz="2200" dirty="0">
                <a:latin typeface="Arial" charset="0"/>
                <a:ea typeface="Arial" charset="0"/>
                <a:cs typeface="Arial" charset="0"/>
              </a:rPr>
            </a:br>
            <a:r>
              <a:rPr lang="en-US" altLang="en-US" sz="2200" dirty="0">
                <a:latin typeface="Arial" charset="0"/>
                <a:ea typeface="Arial" charset="0"/>
                <a:cs typeface="Arial" charset="0"/>
              </a:rPr>
              <a:t>    float amount = </a:t>
            </a:r>
            <a:r>
              <a:rPr lang="en-US" altLang="en-US" sz="2200" dirty="0" err="1">
                <a:latin typeface="Arial" charset="0"/>
                <a:ea typeface="Arial" charset="0"/>
                <a:cs typeface="Arial" charset="0"/>
              </a:rPr>
              <a:t>Float.parseFloat</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amountString</a:t>
            </a:r>
            <a:r>
              <a:rPr lang="en-US" altLang="en-US" sz="2200" dirty="0">
                <a:latin typeface="Arial" charset="0"/>
                <a:ea typeface="Arial" charset="0"/>
                <a:cs typeface="Arial" charset="0"/>
              </a:rPr>
              <a:t> );</a:t>
            </a:r>
          </a:p>
          <a:p>
            <a:pPr marL="0" indent="0">
              <a:lnSpc>
                <a:spcPct val="90000"/>
              </a:lnSpc>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mortgage.setAmount</a:t>
            </a:r>
            <a:r>
              <a:rPr lang="en-US" altLang="en-US" sz="2200" dirty="0">
                <a:latin typeface="Arial" charset="0"/>
                <a:ea typeface="Arial" charset="0"/>
                <a:cs typeface="Arial" charset="0"/>
              </a:rPr>
              <a:t>( amount );  </a:t>
            </a:r>
          </a:p>
          <a:p>
            <a:pPr marL="0" indent="0">
              <a:lnSpc>
                <a:spcPct val="80000"/>
              </a:lnSpc>
              <a:buFontTx/>
              <a:buNone/>
            </a:pPr>
            <a:r>
              <a:rPr lang="en-US" altLang="en-US" sz="2200" dirty="0">
                <a:latin typeface="Arial" charset="0"/>
                <a:ea typeface="Arial" charset="0"/>
                <a:cs typeface="Arial" charset="0"/>
              </a:rPr>
              <a:t>    …     </a:t>
            </a:r>
          </a:p>
          <a:p>
            <a:pPr marL="0" indent="0">
              <a:lnSpc>
                <a:spcPct val="90000"/>
              </a:lnSpc>
              <a:buFontTx/>
              <a:buNone/>
            </a:pPr>
            <a:r>
              <a:rPr lang="en-US" altLang="en-US" sz="2200" dirty="0">
                <a:latin typeface="Arial" charset="0"/>
                <a:ea typeface="Arial" charset="0"/>
                <a:cs typeface="Arial" charset="0"/>
              </a:rPr>
              <a:t>} catch( </a:t>
            </a:r>
            <a:r>
              <a:rPr lang="en-US" altLang="en-US" sz="2200" dirty="0" err="1">
                <a:latin typeface="Arial" charset="0"/>
                <a:ea typeface="Arial" charset="0"/>
                <a:cs typeface="Arial" charset="0"/>
              </a:rPr>
              <a:t>NumberFormatException</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nfe</a:t>
            </a:r>
            <a:r>
              <a:rPr lang="en-US" altLang="en-US" sz="2200" dirty="0">
                <a:latin typeface="Arial" charset="0"/>
                <a:ea typeface="Arial" charset="0"/>
                <a:cs typeface="Arial" charset="0"/>
              </a:rPr>
              <a:t>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mortgage.setAmount</a:t>
            </a:r>
            <a:r>
              <a:rPr lang="en-US" altLang="en-US" sz="2200" dirty="0">
                <a:latin typeface="Arial" charset="0"/>
                <a:ea typeface="Arial" charset="0"/>
                <a:cs typeface="Arial" charset="0"/>
              </a:rPr>
              <a:t>( 100000.0f );</a:t>
            </a:r>
            <a:br>
              <a:rPr lang="en-US" altLang="en-US" sz="2200" dirty="0">
                <a:latin typeface="Arial" charset="0"/>
                <a:ea typeface="Arial" charset="0"/>
                <a:cs typeface="Arial" charset="0"/>
              </a:rPr>
            </a:br>
            <a:r>
              <a:rPr lang="en-US" altLang="en-US" sz="2200" dirty="0">
                <a:latin typeface="Arial" charset="0"/>
                <a:ea typeface="Arial" charset="0"/>
                <a:cs typeface="Arial" charset="0"/>
              </a:rPr>
              <a:t>    …    </a:t>
            </a:r>
          </a:p>
          <a:p>
            <a:pPr marL="0" indent="0">
              <a:lnSpc>
                <a:spcPct val="90000"/>
              </a:lnSpc>
              <a:buFontTx/>
              <a:buNone/>
            </a:pPr>
            <a:r>
              <a:rPr lang="en-US" altLang="en-US" sz="2200" dirty="0">
                <a:latin typeface="Arial" charset="0"/>
                <a:ea typeface="Arial" charset="0"/>
                <a:cs typeface="Arial" charset="0"/>
              </a:rPr>
              <a:t>}</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84004-B6EA-471F-8B6D-FD2220B087A7}"/>
              </a:ext>
            </a:extLst>
          </p:cNvPr>
          <p:cNvPicPr>
            <a:picLocks noChangeAspect="1"/>
          </p:cNvPicPr>
          <p:nvPr/>
        </p:nvPicPr>
        <p:blipFill>
          <a:blip r:embed="rId3"/>
          <a:stretch>
            <a:fillRect/>
          </a:stretch>
        </p:blipFill>
        <p:spPr>
          <a:xfrm>
            <a:off x="1600200" y="4713"/>
            <a:ext cx="5600700" cy="6372225"/>
          </a:xfrm>
          <a:prstGeom prst="rect">
            <a:avLst/>
          </a:prstGeom>
        </p:spPr>
      </p:pic>
      <p:sp>
        <p:nvSpPr>
          <p:cNvPr id="6" name="TextBox 5">
            <a:extLst>
              <a:ext uri="{FF2B5EF4-FFF2-40B4-BE49-F238E27FC236}">
                <a16:creationId xmlns:a16="http://schemas.microsoft.com/office/drawing/2014/main" id="{B871E51B-F29C-4F2A-843F-930AC73CD282}"/>
              </a:ext>
            </a:extLst>
          </p:cNvPr>
          <p:cNvSpPr txBox="1"/>
          <p:nvPr/>
        </p:nvSpPr>
        <p:spPr>
          <a:xfrm>
            <a:off x="228600" y="6477000"/>
            <a:ext cx="1828800" cy="3048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Dr. Modafar Ati</a:t>
            </a:r>
          </a:p>
        </p:txBody>
      </p:sp>
    </p:spTree>
    <p:extLst>
      <p:ext uri="{BB962C8B-B14F-4D97-AF65-F5344CB8AC3E}">
        <p14:creationId xmlns:p14="http://schemas.microsoft.com/office/powerpoint/2010/main" val="3289583335"/>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Updating the GUI in Screen 2 </a:t>
            </a:r>
            <a:r>
              <a:rPr lang="en-US" altLang="en-US" sz="1800" dirty="0"/>
              <a:t>(8 of 8)</a:t>
            </a:r>
            <a:endParaRPr lang="en-US" altLang="en-US" dirty="0"/>
          </a:p>
        </p:txBody>
      </p:sp>
      <p:sp>
        <p:nvSpPr>
          <p:cNvPr id="52227" name="Rectangle 3"/>
          <p:cNvSpPr>
            <a:spLocks noGrp="1" noChangeArrowheads="1"/>
          </p:cNvSpPr>
          <p:nvPr>
            <p:ph idx="1"/>
          </p:nvPr>
        </p:nvSpPr>
        <p:spPr/>
        <p:txBody>
          <a:bodyPr/>
          <a:lstStyle/>
          <a:p>
            <a:pPr>
              <a:lnSpc>
                <a:spcPct val="90000"/>
              </a:lnSpc>
              <a:defRPr/>
            </a:pPr>
            <a:r>
              <a:rPr lang="en-US" dirty="0">
                <a:latin typeface="Arial" charset="0"/>
                <a:ea typeface="Arial" charset="0"/>
                <a:cs typeface="Arial" charset="0"/>
              </a:rPr>
              <a:t>We update the state of the Model before we go back to activity 1.</a:t>
            </a:r>
          </a:p>
          <a:p>
            <a:pPr marL="0" indent="0">
              <a:lnSpc>
                <a:spcPct val="90000"/>
              </a:lnSpc>
              <a:buFontTx/>
              <a:buNone/>
              <a:defRPr/>
            </a:pPr>
            <a:endParaRPr lang="en-US" altLang="en-US" dirty="0">
              <a:latin typeface="Arial" charset="0"/>
              <a:ea typeface="Arial" charset="0"/>
              <a:cs typeface="Arial" charset="0"/>
            </a:endParaRPr>
          </a:p>
          <a:p>
            <a:pPr marL="0" indent="0">
              <a:lnSpc>
                <a:spcPct val="90000"/>
              </a:lnSpc>
              <a:buFontTx/>
              <a:buNone/>
              <a:defRPr/>
            </a:pPr>
            <a:r>
              <a:rPr lang="en-US" dirty="0">
                <a:latin typeface="Arial" charset="0"/>
                <a:ea typeface="Arial" charset="0"/>
                <a:cs typeface="Arial" charset="0"/>
              </a:rPr>
              <a:t>	public void </a:t>
            </a:r>
            <a:r>
              <a:rPr lang="en-US" dirty="0" err="1">
                <a:latin typeface="Arial" charset="0"/>
                <a:ea typeface="Arial" charset="0"/>
                <a:cs typeface="Arial" charset="0"/>
              </a:rPr>
              <a:t>goBack</a:t>
            </a:r>
            <a:r>
              <a:rPr lang="en-US" dirty="0">
                <a:latin typeface="Arial" charset="0"/>
                <a:ea typeface="Arial" charset="0"/>
                <a:cs typeface="Arial" charset="0"/>
              </a:rPr>
              <a:t>( View v ) {</a:t>
            </a:r>
            <a:br>
              <a:rPr lang="en-US" dirty="0">
                <a:latin typeface="Arial" charset="0"/>
                <a:ea typeface="Arial" charset="0"/>
                <a:cs typeface="Arial" charset="0"/>
              </a:rPr>
            </a:br>
            <a:r>
              <a:rPr lang="en-US" b="1" dirty="0">
                <a:latin typeface="Arial" charset="0"/>
                <a:ea typeface="Arial" charset="0"/>
                <a:cs typeface="Arial" charset="0"/>
              </a:rPr>
              <a:t>    	</a:t>
            </a:r>
            <a:r>
              <a:rPr lang="en-US" b="1" dirty="0" err="1">
                <a:solidFill>
                  <a:srgbClr val="C00000"/>
                </a:solidFill>
                <a:latin typeface="Arial" charset="0"/>
                <a:ea typeface="Arial" charset="0"/>
                <a:cs typeface="Arial" charset="0"/>
              </a:rPr>
              <a:t>updateMortgageObject</a:t>
            </a:r>
            <a:r>
              <a:rPr lang="en-US" b="1" dirty="0">
                <a:solidFill>
                  <a:srgbClr val="C00000"/>
                </a:solidFill>
                <a:latin typeface="Arial" charset="0"/>
                <a:ea typeface="Arial" charset="0"/>
                <a:cs typeface="Arial" charset="0"/>
              </a:rPr>
              <a:t>( );</a:t>
            </a:r>
            <a:br>
              <a:rPr lang="en-US" b="1" dirty="0">
                <a:latin typeface="Arial" charset="0"/>
                <a:ea typeface="Arial" charset="0"/>
                <a:cs typeface="Arial" charset="0"/>
              </a:rPr>
            </a:br>
            <a:r>
              <a:rPr lang="en-US" dirty="0">
                <a:latin typeface="Arial" charset="0"/>
                <a:ea typeface="Arial" charset="0"/>
                <a:cs typeface="Arial" charset="0"/>
              </a:rPr>
              <a:t>    	</a:t>
            </a:r>
            <a:r>
              <a:rPr lang="en-US" dirty="0" err="1">
                <a:latin typeface="Arial" charset="0"/>
                <a:ea typeface="Arial" charset="0"/>
                <a:cs typeface="Arial" charset="0"/>
              </a:rPr>
              <a:t>this.finish</a:t>
            </a:r>
            <a:r>
              <a:rPr lang="en-US" dirty="0">
                <a:latin typeface="Arial" charset="0"/>
                <a:ea typeface="Arial" charset="0"/>
                <a:cs typeface="Arial" charset="0"/>
              </a:rPr>
              <a:t>( );</a:t>
            </a:r>
            <a:br>
              <a:rPr lang="en-US" dirty="0">
                <a:latin typeface="Arial" charset="0"/>
                <a:ea typeface="Arial" charset="0"/>
                <a:cs typeface="Arial" charset="0"/>
              </a:rPr>
            </a:br>
            <a:r>
              <a:rPr lang="en-US" dirty="0">
                <a:latin typeface="Arial" charset="0"/>
                <a:ea typeface="Arial" charset="0"/>
                <a:cs typeface="Arial" charset="0"/>
              </a:rPr>
              <a:t>	}</a:t>
            </a:r>
            <a:br>
              <a:rPr lang="en-US" dirty="0">
                <a:latin typeface="Arial" charset="0"/>
                <a:ea typeface="Arial" charset="0"/>
                <a:cs typeface="Arial" charset="0"/>
              </a:rPr>
            </a:b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a:t>Transitions/Animations</a:t>
            </a:r>
          </a:p>
        </p:txBody>
      </p:sp>
      <p:sp>
        <p:nvSpPr>
          <p:cNvPr id="62467" name="Rectangle 3"/>
          <p:cNvSpPr>
            <a:spLocks noGrp="1" noChangeArrowheads="1"/>
          </p:cNvSpPr>
          <p:nvPr>
            <p:ph idx="1"/>
          </p:nvPr>
        </p:nvSpPr>
        <p:spPr/>
        <p:txBody>
          <a:bodyPr/>
          <a:lstStyle/>
          <a:p>
            <a:r>
              <a:rPr lang="en-US" altLang="en-US" dirty="0">
                <a:latin typeface="Arial" charset="0"/>
                <a:ea typeface="Arial" charset="0"/>
                <a:cs typeface="Arial" charset="0"/>
              </a:rPr>
              <a:t>In Version 3, we enhance the user experience by setting up transitions between screens.</a:t>
            </a:r>
          </a:p>
          <a:p>
            <a:r>
              <a:rPr lang="en-US" altLang="en-US" dirty="0">
                <a:latin typeface="Arial" charset="0"/>
                <a:ea typeface="Arial" charset="0"/>
                <a:cs typeface="Arial" charset="0"/>
              </a:rPr>
              <a:t>Fade, scale, move left to right …</a:t>
            </a:r>
          </a:p>
          <a:p>
            <a:r>
              <a:rPr lang="en-US" altLang="en-US" dirty="0">
                <a:latin typeface="Arial" charset="0"/>
                <a:ea typeface="Arial" charset="0"/>
                <a:cs typeface="Arial" charset="0"/>
              </a:rPr>
              <a:t>Frame by frame or tween (automatically defined between a start frame and an end frame).</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Animations</a:t>
            </a:r>
          </a:p>
        </p:txBody>
      </p:sp>
      <p:sp>
        <p:nvSpPr>
          <p:cNvPr id="2" name="Content Placeholder 1"/>
          <p:cNvSpPr>
            <a:spLocks noGrp="1"/>
          </p:cNvSpPr>
          <p:nvPr>
            <p:ph idx="1"/>
          </p:nvPr>
        </p:nvSpPr>
        <p:spPr/>
        <p:txBody>
          <a:bodyPr/>
          <a:lstStyle/>
          <a:p>
            <a:pPr marL="0" indent="0">
              <a:buNone/>
            </a:pPr>
            <a:r>
              <a:rPr lang="en-US" dirty="0"/>
              <a:t> </a:t>
            </a:r>
          </a:p>
        </p:txBody>
      </p:sp>
      <p:graphicFrame>
        <p:nvGraphicFramePr>
          <p:cNvPr id="323627" name="Group 43"/>
          <p:cNvGraphicFramePr>
            <a:graphicFrameLocks noGrp="1"/>
          </p:cNvGraphicFramePr>
          <p:nvPr>
            <p:extLst>
              <p:ext uri="{D42A27DB-BD31-4B8C-83A1-F6EECF244321}">
                <p14:modId xmlns:p14="http://schemas.microsoft.com/office/powerpoint/2010/main" val="1784672414"/>
              </p:ext>
            </p:extLst>
          </p:nvPr>
        </p:nvGraphicFramePr>
        <p:xfrm>
          <a:off x="266700" y="1600200"/>
          <a:ext cx="8610600" cy="4048127"/>
        </p:xfrm>
        <a:graphic>
          <a:graphicData uri="http://schemas.openxmlformats.org/drawingml/2006/table">
            <a:tbl>
              <a:tblPr/>
              <a:tblGrid>
                <a:gridCol w="14478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661988">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XML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charset="0"/>
                          <a:ea typeface="Arial" charset="0"/>
                          <a:cs typeface="Arial" charset="0"/>
                        </a:rPr>
                        <a:t>AnimationSet</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A set of several animations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alpha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AlphaAnimation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Fade in or 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Rotate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RotateAnimation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Rotate around a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scale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charset="0"/>
                          <a:ea typeface="Arial" charset="0"/>
                          <a:cs typeface="Arial" charset="0"/>
                        </a:rPr>
                        <a:t>ScaleAnimation</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Scale from a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translate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TranslateAnimation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Sliding animation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dirty="0"/>
              <a:t>Transitions/Animations </a:t>
            </a:r>
            <a:r>
              <a:rPr lang="en-US" altLang="en-US" sz="1800" dirty="0"/>
              <a:t>(1 of 2)</a:t>
            </a:r>
            <a:endParaRPr lang="en-US" altLang="en-US" dirty="0"/>
          </a:p>
        </p:txBody>
      </p:sp>
      <p:sp>
        <p:nvSpPr>
          <p:cNvPr id="55299" name="Rectangle 3"/>
          <p:cNvSpPr>
            <a:spLocks noGrp="1" noChangeArrowheads="1"/>
          </p:cNvSpPr>
          <p:nvPr>
            <p:ph idx="1"/>
          </p:nvPr>
        </p:nvSpPr>
        <p:spPr>
          <a:xfrm>
            <a:off x="457200" y="1600200"/>
            <a:ext cx="4800600" cy="4114800"/>
          </a:xfrm>
        </p:spPr>
        <p:txBody>
          <a:bodyPr/>
          <a:lstStyle/>
          <a:p>
            <a:pPr>
              <a:defRPr/>
            </a:pPr>
            <a:r>
              <a:rPr lang="en-US" altLang="en-US" dirty="0">
                <a:latin typeface="Arial" charset="0"/>
                <a:ea typeface="Arial" charset="0"/>
                <a:cs typeface="Arial" charset="0"/>
              </a:rPr>
              <a:t>We can use either XML or code to define animations.</a:t>
            </a:r>
          </a:p>
          <a:p>
            <a:pPr>
              <a:defRPr/>
            </a:pPr>
            <a:r>
              <a:rPr lang="en-US" altLang="en-US" dirty="0">
                <a:latin typeface="Arial" charset="0"/>
                <a:ea typeface="Arial" charset="0"/>
                <a:cs typeface="Arial" charset="0"/>
              </a:rPr>
              <a:t>We use XML.</a:t>
            </a:r>
          </a:p>
        </p:txBody>
      </p:sp>
      <p:pic>
        <p:nvPicPr>
          <p:cNvPr id="3074" name="Picture 2" descr="\\10.1.1.17\productions\ART\ART PROCESS\PPT Projects\Franceschi_PPT_163645\TIF files\Chapter 4\9781284093650_CH04_FIGF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1219200"/>
            <a:ext cx="2743200" cy="499899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dirty="0"/>
              <a:t>Transitions/Animations </a:t>
            </a:r>
            <a:r>
              <a:rPr lang="en-US" altLang="en-US" sz="1800" dirty="0"/>
              <a:t>(2 of 2)</a:t>
            </a:r>
            <a:endParaRPr lang="en-US" altLang="en-US" dirty="0"/>
          </a:p>
        </p:txBody>
      </p:sp>
      <p:sp>
        <p:nvSpPr>
          <p:cNvPr id="65539" name="Rectangle 3"/>
          <p:cNvSpPr>
            <a:spLocks noGrp="1" noChangeArrowheads="1"/>
          </p:cNvSpPr>
          <p:nvPr>
            <p:ph idx="1"/>
          </p:nvPr>
        </p:nvSpPr>
        <p:spPr/>
        <p:txBody>
          <a:bodyPr/>
          <a:lstStyle/>
          <a:p>
            <a:r>
              <a:rPr lang="en-US" altLang="en-US" dirty="0">
                <a:latin typeface="Arial" charset="0"/>
                <a:ea typeface="Arial" charset="0"/>
                <a:cs typeface="Arial" charset="0"/>
              </a:rPr>
              <a:t>Create a directory (</a:t>
            </a:r>
            <a:r>
              <a:rPr lang="en-US" altLang="en-US" dirty="0" err="1">
                <a:latin typeface="Arial" charset="0"/>
                <a:ea typeface="Arial" charset="0"/>
                <a:cs typeface="Arial" charset="0"/>
              </a:rPr>
              <a:t>anim</a:t>
            </a:r>
            <a:r>
              <a:rPr lang="en-US" altLang="en-US" dirty="0">
                <a:latin typeface="Arial" charset="0"/>
                <a:ea typeface="Arial" charset="0"/>
                <a:cs typeface="Arial" charset="0"/>
              </a:rPr>
              <a:t>) inside the res directory.</a:t>
            </a:r>
          </a:p>
          <a:p>
            <a:r>
              <a:rPr lang="en-US" altLang="en-US" dirty="0">
                <a:latin typeface="Arial" charset="0"/>
                <a:ea typeface="Arial" charset="0"/>
                <a:cs typeface="Arial" charset="0"/>
              </a:rPr>
              <a:t>Define animations in XML (one animation per XML file).</a:t>
            </a:r>
          </a:p>
          <a:p>
            <a:r>
              <a:rPr lang="en-US" altLang="en-US" dirty="0">
                <a:latin typeface="Arial" charset="0"/>
                <a:ea typeface="Arial" charset="0"/>
                <a:cs typeface="Arial" charset="0"/>
              </a:rPr>
              <a:t>Each XML element has attributes to define the animation.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28600"/>
            <a:ext cx="8229600" cy="1143000"/>
          </a:xfrm>
        </p:spPr>
        <p:txBody>
          <a:bodyPr/>
          <a:lstStyle/>
          <a:p>
            <a:pPr eaLnBrk="1" hangingPunct="1"/>
            <a:r>
              <a:rPr lang="en-US" altLang="en-US" dirty="0"/>
              <a:t>Two Screens</a:t>
            </a:r>
          </a:p>
        </p:txBody>
      </p:sp>
      <p:sp>
        <p:nvSpPr>
          <p:cNvPr id="5123"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Screen 1: summary, monthly payment, total payment</a:t>
            </a:r>
          </a:p>
          <a:p>
            <a:pPr eaLnBrk="1" hangingPunct="1"/>
            <a:r>
              <a:rPr lang="en-US" altLang="en-US" dirty="0">
                <a:latin typeface="Arial" charset="0"/>
                <a:ea typeface="Arial" charset="0"/>
                <a:cs typeface="Arial" charset="0"/>
              </a:rPr>
              <a:t>Screen 2: user input for amount, interest rate, number of years</a:t>
            </a:r>
          </a:p>
          <a:p>
            <a:pPr eaLnBrk="1" hangingPunct="1"/>
            <a:r>
              <a:rPr lang="en-US" altLang="en-US" dirty="0">
                <a:latin typeface="Arial" charset="0"/>
                <a:ea typeface="Arial" charset="0"/>
                <a:cs typeface="Arial" charset="0"/>
              </a:rPr>
              <a:t>When going from screen 2 to screen 1, we update the data in screen 1.</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slide_from_left.xml </a:t>
            </a:r>
            <a:r>
              <a:rPr lang="en-US" altLang="en-US" sz="1800" dirty="0"/>
              <a:t>(1 of 2)</a:t>
            </a:r>
            <a:endParaRPr lang="en-US" altLang="en-US" dirty="0"/>
          </a:p>
        </p:txBody>
      </p:sp>
      <p:sp>
        <p:nvSpPr>
          <p:cNvPr id="66563" name="Rectangle 3"/>
          <p:cNvSpPr>
            <a:spLocks noGrp="1" noChangeArrowheads="1"/>
          </p:cNvSpPr>
          <p:nvPr>
            <p:ph idx="1"/>
          </p:nvPr>
        </p:nvSpPr>
        <p:spPr/>
        <p:txBody>
          <a:bodyPr/>
          <a:lstStyle/>
          <a:p>
            <a:r>
              <a:rPr lang="en-US" altLang="en-US" dirty="0">
                <a:latin typeface="Arial" charset="0"/>
                <a:ea typeface="Arial" charset="0"/>
                <a:cs typeface="Arial" charset="0"/>
              </a:rPr>
              <a:t>Translation: main parameters are:</a:t>
            </a:r>
          </a:p>
          <a:p>
            <a:pPr lvl="1">
              <a:spcBef>
                <a:spcPts val="1800"/>
              </a:spcBef>
            </a:pPr>
            <a:r>
              <a:rPr lang="en-US" altLang="en-US" dirty="0">
                <a:latin typeface="Arial" charset="0"/>
                <a:ea typeface="Arial" charset="0"/>
                <a:cs typeface="Arial" charset="0"/>
              </a:rPr>
              <a:t>From position, to position, duration.</a:t>
            </a:r>
          </a:p>
          <a:p>
            <a:pPr>
              <a:buFontTx/>
              <a:buNone/>
            </a:pPr>
            <a:r>
              <a:rPr lang="en-US" altLang="en-US" sz="2800" dirty="0">
                <a:latin typeface="Arial" charset="0"/>
                <a:ea typeface="Arial" charset="0"/>
                <a:cs typeface="Arial" charset="0"/>
              </a:rPr>
              <a:t>	&lt;translate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android:fromXDelta</a:t>
            </a:r>
            <a:r>
              <a:rPr lang="en-US" altLang="en-US" sz="2800" dirty="0">
                <a:latin typeface="Arial" charset="0"/>
                <a:ea typeface="Arial" charset="0"/>
                <a:cs typeface="Arial" charset="0"/>
              </a:rPr>
              <a:t>="-100%p"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android:toXDelta</a:t>
            </a:r>
            <a:r>
              <a:rPr lang="en-US" altLang="en-US" sz="2800" dirty="0">
                <a:latin typeface="Arial" charset="0"/>
                <a:ea typeface="Arial" charset="0"/>
                <a:cs typeface="Arial" charset="0"/>
              </a:rPr>
              <a:t>="0"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android:duration</a:t>
            </a:r>
            <a:r>
              <a:rPr lang="en-US" altLang="en-US" sz="2800" dirty="0">
                <a:latin typeface="Arial" charset="0"/>
                <a:ea typeface="Arial" charset="0"/>
                <a:cs typeface="Arial" charset="0"/>
              </a:rPr>
              <a:t>="4000" /&gt;</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dirty="0"/>
              <a:t>slide_from_left.xml </a:t>
            </a:r>
            <a:r>
              <a:rPr lang="en-US" altLang="en-US" sz="1800" dirty="0"/>
              <a:t>(2 of 2)</a:t>
            </a:r>
            <a:endParaRPr lang="en-US" altLang="en-US" dirty="0"/>
          </a:p>
        </p:txBody>
      </p:sp>
      <p:sp>
        <p:nvSpPr>
          <p:cNvPr id="327683" name="Rectangle 3"/>
          <p:cNvSpPr>
            <a:spLocks noGrp="1" noChangeArrowheads="1"/>
          </p:cNvSpPr>
          <p:nvPr>
            <p:ph idx="1"/>
          </p:nvPr>
        </p:nvSpPr>
        <p:spPr/>
        <p:txBody>
          <a:bodyPr/>
          <a:lstStyle/>
          <a:p>
            <a:pPr>
              <a:lnSpc>
                <a:spcPct val="90000"/>
              </a:lnSpc>
              <a:buFontTx/>
              <a:buNone/>
              <a:defRPr/>
            </a:pPr>
            <a:r>
              <a:rPr lang="en-US" altLang="en-US" sz="2800" dirty="0">
                <a:latin typeface="Arial" charset="0"/>
                <a:ea typeface="Arial" charset="0"/>
                <a:cs typeface="Arial" charset="0"/>
              </a:rPr>
              <a:t>&lt;?xml version="1.0" encoding="utf-8"?&gt;</a:t>
            </a:r>
          </a:p>
          <a:p>
            <a:pPr>
              <a:lnSpc>
                <a:spcPct val="90000"/>
              </a:lnSpc>
              <a:buFontTx/>
              <a:buNone/>
              <a:defRPr/>
            </a:pPr>
            <a:r>
              <a:rPr lang="en-US" altLang="en-US" sz="2800" dirty="0">
                <a:latin typeface="Arial" charset="0"/>
                <a:ea typeface="Arial" charset="0"/>
                <a:cs typeface="Arial" charset="0"/>
              </a:rPr>
              <a:t>&lt;set </a:t>
            </a:r>
            <a:r>
              <a:rPr lang="en-US" altLang="en-US" sz="2800" dirty="0" err="1">
                <a:latin typeface="Arial" charset="0"/>
                <a:ea typeface="Arial" charset="0"/>
                <a:cs typeface="Arial" charset="0"/>
              </a:rPr>
              <a:t>xmlns:android</a:t>
            </a:r>
            <a:r>
              <a:rPr lang="en-US" altLang="en-US" sz="2800" dirty="0">
                <a:latin typeface="Arial" charset="0"/>
                <a:ea typeface="Arial" charset="0"/>
                <a:cs typeface="Arial" charset="0"/>
              </a:rPr>
              <a:t>=   </a:t>
            </a:r>
          </a:p>
          <a:p>
            <a:pPr>
              <a:lnSpc>
                <a:spcPct val="90000"/>
              </a:lnSpc>
              <a:buFontTx/>
              <a:buNone/>
              <a:defRPr/>
            </a:pPr>
            <a:r>
              <a:rPr lang="en-US" altLang="en-US" sz="2800" dirty="0">
                <a:latin typeface="Arial" charset="0"/>
                <a:ea typeface="Arial" charset="0"/>
                <a:cs typeface="Arial" charset="0"/>
              </a:rPr>
              <a:t>       "http://schemas.android.com/</a:t>
            </a:r>
            <a:r>
              <a:rPr lang="en-US" altLang="en-US" sz="2800" dirty="0" err="1">
                <a:latin typeface="Arial" charset="0"/>
                <a:ea typeface="Arial" charset="0"/>
                <a:cs typeface="Arial" charset="0"/>
              </a:rPr>
              <a:t>apk</a:t>
            </a:r>
            <a:r>
              <a:rPr lang="en-US" altLang="en-US" sz="2800" dirty="0">
                <a:latin typeface="Arial" charset="0"/>
                <a:ea typeface="Arial" charset="0"/>
                <a:cs typeface="Arial" charset="0"/>
              </a:rPr>
              <a:t>/res/android"    </a:t>
            </a:r>
            <a:r>
              <a:rPr lang="en-US" altLang="en-US" sz="2800" dirty="0" err="1">
                <a:latin typeface="Arial" charset="0"/>
                <a:ea typeface="Arial" charset="0"/>
                <a:cs typeface="Arial" charset="0"/>
              </a:rPr>
              <a:t>android:interpolator</a:t>
            </a:r>
            <a:r>
              <a:rPr lang="en-US" altLang="en-US" sz="2800" dirty="0">
                <a:latin typeface="Arial" charset="0"/>
                <a:ea typeface="Arial" charset="0"/>
                <a:cs typeface="Arial" charset="0"/>
              </a:rPr>
              <a:t>=  </a:t>
            </a:r>
          </a:p>
          <a:p>
            <a:pPr>
              <a:lnSpc>
                <a:spcPct val="90000"/>
              </a:lnSpc>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android:anim</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accelerate_interpolator</a:t>
            </a:r>
            <a:r>
              <a:rPr lang="en-US" altLang="en-US" sz="2800" dirty="0">
                <a:latin typeface="Arial" charset="0"/>
                <a:ea typeface="Arial" charset="0"/>
                <a:cs typeface="Arial" charset="0"/>
              </a:rPr>
              <a:t>" &gt;</a:t>
            </a:r>
            <a:br>
              <a:rPr lang="en-US" altLang="en-US" sz="2800" dirty="0">
                <a:latin typeface="Arial" charset="0"/>
                <a:ea typeface="Arial" charset="0"/>
                <a:cs typeface="Arial" charset="0"/>
              </a:rPr>
            </a:br>
            <a:r>
              <a:rPr lang="en-US" altLang="en-US" sz="2800" dirty="0">
                <a:latin typeface="Arial" charset="0"/>
                <a:ea typeface="Arial" charset="0"/>
                <a:cs typeface="Arial" charset="0"/>
              </a:rPr>
              <a:t>&lt;translate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android:fromXDelta</a:t>
            </a:r>
            <a:r>
              <a:rPr lang="en-US" altLang="en-US" sz="2800" dirty="0">
                <a:latin typeface="Arial" charset="0"/>
                <a:ea typeface="Arial" charset="0"/>
                <a:cs typeface="Arial" charset="0"/>
              </a:rPr>
              <a:t>="-100%p"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android:toXDelta</a:t>
            </a:r>
            <a:r>
              <a:rPr lang="en-US" altLang="en-US" sz="2800" dirty="0">
                <a:latin typeface="Arial" charset="0"/>
                <a:ea typeface="Arial" charset="0"/>
                <a:cs typeface="Arial" charset="0"/>
              </a:rPr>
              <a:t>="0"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android:duration</a:t>
            </a:r>
            <a:r>
              <a:rPr lang="en-US" altLang="en-US" sz="2800" dirty="0">
                <a:latin typeface="Arial" charset="0"/>
                <a:ea typeface="Arial" charset="0"/>
                <a:cs typeface="Arial" charset="0"/>
              </a:rPr>
              <a:t>="4000" /&gt;</a:t>
            </a:r>
          </a:p>
          <a:p>
            <a:pPr>
              <a:lnSpc>
                <a:spcPct val="90000"/>
              </a:lnSpc>
              <a:buFontTx/>
              <a:buNone/>
              <a:defRPr/>
            </a:pPr>
            <a:r>
              <a:rPr lang="en-US" altLang="en-US" sz="2800" dirty="0">
                <a:latin typeface="Arial" charset="0"/>
                <a:ea typeface="Arial" charset="0"/>
                <a:cs typeface="Arial" charset="0"/>
              </a:rPr>
              <a:t>&lt;/set&gt;</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dirty="0"/>
              <a:t>fade_in_and_scale.xml </a:t>
            </a:r>
            <a:r>
              <a:rPr lang="en-US" altLang="en-US" sz="1800" dirty="0"/>
              <a:t>(1 of 2)</a:t>
            </a:r>
            <a:endParaRPr lang="en-US" altLang="en-US" dirty="0"/>
          </a:p>
        </p:txBody>
      </p:sp>
      <p:sp>
        <p:nvSpPr>
          <p:cNvPr id="68611" name="Rectangle 3"/>
          <p:cNvSpPr>
            <a:spLocks noGrp="1" noChangeArrowheads="1"/>
          </p:cNvSpPr>
          <p:nvPr>
            <p:ph idx="1"/>
          </p:nvPr>
        </p:nvSpPr>
        <p:spPr/>
        <p:txBody>
          <a:bodyPr/>
          <a:lstStyle/>
          <a:p>
            <a:r>
              <a:rPr lang="en-US" altLang="en-US" dirty="0">
                <a:latin typeface="Arial" charset="0"/>
                <a:ea typeface="Arial" charset="0"/>
                <a:cs typeface="Arial" charset="0"/>
              </a:rPr>
              <a:t>Can define several animations that will run concurrently</a:t>
            </a:r>
          </a:p>
          <a:p>
            <a:r>
              <a:rPr lang="en-US" altLang="en-US" dirty="0">
                <a:latin typeface="Arial" charset="0"/>
                <a:ea typeface="Arial" charset="0"/>
                <a:cs typeface="Arial" charset="0"/>
              </a:rPr>
              <a:t>We place them inside a set element.</a:t>
            </a:r>
          </a:p>
          <a:p>
            <a:r>
              <a:rPr lang="en-US" altLang="en-US" dirty="0">
                <a:latin typeface="Arial" charset="0"/>
                <a:ea typeface="Arial" charset="0"/>
                <a:cs typeface="Arial" charset="0"/>
              </a:rPr>
              <a:t>First, we define a fade animation.</a:t>
            </a:r>
          </a:p>
          <a:p>
            <a:r>
              <a:rPr lang="en-US" altLang="en-US" dirty="0">
                <a:latin typeface="Arial" charset="0"/>
                <a:ea typeface="Arial" charset="0"/>
                <a:cs typeface="Arial" charset="0"/>
              </a:rPr>
              <a:t>We follow it with a scale animation.</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dirty="0"/>
              <a:t>fade_in_and_scale.xml </a:t>
            </a:r>
            <a:r>
              <a:rPr lang="en-US" altLang="en-US" sz="1800" dirty="0"/>
              <a:t>(2 of 2)</a:t>
            </a:r>
            <a:endParaRPr lang="en-US" altLang="en-US" dirty="0"/>
          </a:p>
        </p:txBody>
      </p:sp>
      <p:sp>
        <p:nvSpPr>
          <p:cNvPr id="69635" name="Rectangle 3"/>
          <p:cNvSpPr>
            <a:spLocks noGrp="1" noChangeArrowheads="1"/>
          </p:cNvSpPr>
          <p:nvPr>
            <p:ph idx="1"/>
          </p:nvPr>
        </p:nvSpPr>
        <p:spPr/>
        <p:txBody>
          <a:bodyPr/>
          <a:lstStyle/>
          <a:p>
            <a:pPr>
              <a:lnSpc>
                <a:spcPct val="90000"/>
              </a:lnSpc>
            </a:pPr>
            <a:r>
              <a:rPr lang="en-US" altLang="en-US" sz="2600" dirty="0">
                <a:latin typeface="Arial" charset="0"/>
                <a:ea typeface="Arial" charset="0"/>
                <a:cs typeface="Arial" charset="0"/>
              </a:rPr>
              <a:t>Translation: main parameters</a:t>
            </a:r>
          </a:p>
          <a:p>
            <a:pPr>
              <a:lnSpc>
                <a:spcPct val="90000"/>
              </a:lnSpc>
            </a:pPr>
            <a:r>
              <a:rPr lang="en-US" altLang="en-US" sz="2600" dirty="0">
                <a:latin typeface="Arial" charset="0"/>
                <a:ea typeface="Arial" charset="0"/>
                <a:cs typeface="Arial" charset="0"/>
              </a:rPr>
              <a:t>From position, to position, duration</a:t>
            </a:r>
          </a:p>
          <a:p>
            <a:pPr>
              <a:lnSpc>
                <a:spcPct val="90000"/>
              </a:lnSpc>
              <a:buFontTx/>
              <a:buNone/>
            </a:pPr>
            <a:r>
              <a:rPr lang="en-US" altLang="en-US" sz="2200" dirty="0">
                <a:latin typeface="Arial" charset="0"/>
                <a:ea typeface="Arial" charset="0"/>
                <a:cs typeface="Arial" charset="0"/>
              </a:rPr>
              <a:t>	&lt;set … &gt;</a:t>
            </a:r>
            <a:br>
              <a:rPr lang="en-US" altLang="en-US" sz="2200" dirty="0">
                <a:latin typeface="Arial" charset="0"/>
                <a:ea typeface="Arial" charset="0"/>
                <a:cs typeface="Arial" charset="0"/>
              </a:rPr>
            </a:br>
            <a:r>
              <a:rPr lang="en-US" altLang="en-US" sz="2200" dirty="0">
                <a:latin typeface="Arial" charset="0"/>
                <a:ea typeface="Arial" charset="0"/>
                <a:cs typeface="Arial" charset="0"/>
              </a:rPr>
              <a:t>	&lt;alpha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android:fromAlpha</a:t>
            </a:r>
            <a:r>
              <a:rPr lang="en-US" altLang="en-US" sz="2200" dirty="0">
                <a:latin typeface="Arial" charset="0"/>
                <a:ea typeface="Arial" charset="0"/>
                <a:cs typeface="Arial" charset="0"/>
              </a:rPr>
              <a:t>="0.0"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android:toAlpha</a:t>
            </a:r>
            <a:r>
              <a:rPr lang="en-US" altLang="en-US" sz="2200" dirty="0">
                <a:latin typeface="Arial" charset="0"/>
                <a:ea typeface="Arial" charset="0"/>
                <a:cs typeface="Arial" charset="0"/>
              </a:rPr>
              <a:t>="1.0"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android:duration</a:t>
            </a:r>
            <a:r>
              <a:rPr lang="en-US" altLang="en-US" sz="2200" dirty="0">
                <a:latin typeface="Arial" charset="0"/>
                <a:ea typeface="Arial" charset="0"/>
                <a:cs typeface="Arial" charset="0"/>
              </a:rPr>
              <a:t>="3000" /&gt;</a:t>
            </a:r>
            <a:br>
              <a:rPr lang="en-US" altLang="en-US" sz="2200" dirty="0">
                <a:latin typeface="Arial" charset="0"/>
                <a:ea typeface="Arial" charset="0"/>
                <a:cs typeface="Arial" charset="0"/>
              </a:rPr>
            </a:br>
            <a:r>
              <a:rPr lang="en-US" altLang="en-US" sz="2200" dirty="0">
                <a:latin typeface="Arial" charset="0"/>
                <a:ea typeface="Arial" charset="0"/>
                <a:cs typeface="Arial" charset="0"/>
              </a:rPr>
              <a:t>	&lt;scale </a:t>
            </a:r>
          </a:p>
          <a:p>
            <a:pPr>
              <a:lnSpc>
                <a:spcPct val="90000"/>
              </a:lnSpc>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android:fromXScale</a:t>
            </a:r>
            <a:r>
              <a:rPr lang="en-US" altLang="en-US" sz="2200" dirty="0">
                <a:latin typeface="Arial" charset="0"/>
                <a:ea typeface="Arial" charset="0"/>
                <a:cs typeface="Arial" charset="0"/>
              </a:rPr>
              <a:t>="0.0"       </a:t>
            </a:r>
          </a:p>
          <a:p>
            <a:pPr>
              <a:lnSpc>
                <a:spcPct val="90000"/>
              </a:lnSpc>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android:toXScale</a:t>
            </a:r>
            <a:r>
              <a:rPr lang="en-US" altLang="en-US" sz="2200" dirty="0">
                <a:latin typeface="Arial" charset="0"/>
                <a:ea typeface="Arial" charset="0"/>
                <a:cs typeface="Arial" charset="0"/>
              </a:rPr>
              <a:t>="1.0"  </a:t>
            </a:r>
          </a:p>
          <a:p>
            <a:pPr>
              <a:lnSpc>
                <a:spcPct val="90000"/>
              </a:lnSpc>
              <a:buFontTx/>
              <a:buNone/>
            </a:pPr>
            <a:r>
              <a:rPr lang="en-US" altLang="en-US" sz="2200" dirty="0">
                <a:latin typeface="Arial" charset="0"/>
                <a:ea typeface="Arial" charset="0"/>
                <a:cs typeface="Arial" charset="0"/>
              </a:rPr>
              <a:t>   	 … /&gt;</a:t>
            </a:r>
          </a:p>
          <a:p>
            <a:pPr>
              <a:lnSpc>
                <a:spcPct val="90000"/>
              </a:lnSpc>
              <a:buFontTx/>
              <a:buNone/>
            </a:pPr>
            <a:r>
              <a:rPr lang="en-US" altLang="en-US" sz="2200" dirty="0">
                <a:latin typeface="Arial" charset="0"/>
                <a:ea typeface="Arial" charset="0"/>
                <a:cs typeface="Arial" charset="0"/>
              </a:rPr>
              <a:t>	&lt;/set&gt; </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Specifying a Transition</a:t>
            </a:r>
          </a:p>
        </p:txBody>
      </p:sp>
      <p:sp>
        <p:nvSpPr>
          <p:cNvPr id="70659" name="Rectangle 3"/>
          <p:cNvSpPr>
            <a:spLocks noGrp="1" noChangeArrowheads="1"/>
          </p:cNvSpPr>
          <p:nvPr>
            <p:ph idx="1"/>
          </p:nvPr>
        </p:nvSpPr>
        <p:spPr/>
        <p:txBody>
          <a:bodyPr/>
          <a:lstStyle/>
          <a:p>
            <a:r>
              <a:rPr lang="en-US" altLang="en-US" dirty="0">
                <a:latin typeface="Arial" charset="0"/>
                <a:ea typeface="Arial" charset="0"/>
                <a:cs typeface="Arial" charset="0"/>
              </a:rPr>
              <a:t>Now that we have defined animations, </a:t>
            </a:r>
            <a:br>
              <a:rPr lang="en-US" altLang="en-US" dirty="0">
                <a:latin typeface="Arial" charset="0"/>
                <a:ea typeface="Arial" charset="0"/>
                <a:cs typeface="Arial" charset="0"/>
              </a:rPr>
            </a:br>
            <a:r>
              <a:rPr lang="en-US" altLang="en-US" dirty="0">
                <a:latin typeface="Arial" charset="0"/>
                <a:ea typeface="Arial" charset="0"/>
                <a:cs typeface="Arial" charset="0"/>
              </a:rPr>
              <a:t>we can use them in order to transition from screen 1 to screen 2 and back </a:t>
            </a:r>
            <a:br>
              <a:rPr lang="en-US" altLang="en-US" dirty="0">
                <a:latin typeface="Arial" charset="0"/>
                <a:ea typeface="Arial" charset="0"/>
                <a:cs typeface="Arial" charset="0"/>
              </a:rPr>
            </a:br>
            <a:r>
              <a:rPr lang="en-US" altLang="en-US" dirty="0">
                <a:latin typeface="Arial" charset="0"/>
                <a:ea typeface="Arial" charset="0"/>
                <a:cs typeface="Arial" charset="0"/>
              </a:rPr>
              <a:t>from screen 2 to screen 1.</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dirty="0" err="1"/>
              <a:t>overridePendingTransition</a:t>
            </a:r>
            <a:r>
              <a:rPr lang="en-US" altLang="en-US" dirty="0"/>
              <a:t> </a:t>
            </a:r>
            <a:r>
              <a:rPr lang="en-US" altLang="en-US" sz="1800" dirty="0"/>
              <a:t>(1 of 2)</a:t>
            </a:r>
            <a:endParaRPr lang="en-US" altLang="en-US" dirty="0"/>
          </a:p>
        </p:txBody>
      </p:sp>
      <p:sp>
        <p:nvSpPr>
          <p:cNvPr id="71683" name="Rectangle 3"/>
          <p:cNvSpPr>
            <a:spLocks noGrp="1" noChangeArrowheads="1"/>
          </p:cNvSpPr>
          <p:nvPr>
            <p:ph idx="1"/>
          </p:nvPr>
        </p:nvSpPr>
        <p:spPr/>
        <p:txBody>
          <a:bodyPr/>
          <a:lstStyle/>
          <a:p>
            <a:r>
              <a:rPr lang="en-US" altLang="en-US" dirty="0">
                <a:latin typeface="Arial" charset="0"/>
                <a:ea typeface="Arial" charset="0"/>
                <a:cs typeface="Arial" charset="0"/>
              </a:rPr>
              <a:t>Two animation resources are specified.</a:t>
            </a:r>
          </a:p>
          <a:p>
            <a:r>
              <a:rPr lang="en-US" altLang="en-US" dirty="0">
                <a:latin typeface="Arial" charset="0"/>
                <a:ea typeface="Arial" charset="0"/>
                <a:cs typeface="Arial" charset="0"/>
              </a:rPr>
              <a:t>One to enter the new activity and one to exit the current activity.</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dirty="0" err="1"/>
              <a:t>overridePendingTransition</a:t>
            </a:r>
            <a:r>
              <a:rPr lang="en-US" altLang="en-US" dirty="0"/>
              <a:t> </a:t>
            </a:r>
            <a:r>
              <a:rPr lang="en-US" altLang="en-US" sz="1800" dirty="0"/>
              <a:t>(2 of 2)</a:t>
            </a:r>
            <a:endParaRPr lang="en-US" altLang="en-US" dirty="0"/>
          </a:p>
        </p:txBody>
      </p:sp>
      <p:sp>
        <p:nvSpPr>
          <p:cNvPr id="63491" name="Rectangle 3"/>
          <p:cNvSpPr>
            <a:spLocks noGrp="1" noChangeArrowheads="1"/>
          </p:cNvSpPr>
          <p:nvPr>
            <p:ph idx="1"/>
          </p:nvPr>
        </p:nvSpPr>
        <p:spPr/>
        <p:txBody>
          <a:bodyPr/>
          <a:lstStyle/>
          <a:p>
            <a:pPr>
              <a:defRPr/>
            </a:pPr>
            <a:r>
              <a:rPr lang="en-US" altLang="en-US" dirty="0">
                <a:latin typeface="Arial" charset="0"/>
                <a:ea typeface="Arial" charset="0"/>
                <a:cs typeface="Arial" charset="0"/>
              </a:rPr>
              <a:t>We use this method from the Activity class to specify a transition from one activity to another.</a:t>
            </a:r>
          </a:p>
          <a:p>
            <a:pPr marL="0" indent="0">
              <a:buFontTx/>
              <a:buNone/>
              <a:defRPr/>
            </a:pPr>
            <a:r>
              <a:rPr lang="en-US" altLang="en-US" dirty="0">
                <a:latin typeface="Arial" charset="0"/>
                <a:ea typeface="Arial" charset="0"/>
                <a:cs typeface="Arial" charset="0"/>
              </a:rPr>
              <a:t>void </a:t>
            </a:r>
            <a:r>
              <a:rPr lang="en-US" altLang="en-US" dirty="0" err="1">
                <a:latin typeface="Arial" charset="0"/>
                <a:ea typeface="Arial" charset="0"/>
                <a:cs typeface="Arial" charset="0"/>
              </a:rPr>
              <a:t>overridePendingTransition</a:t>
            </a:r>
            <a:r>
              <a:rPr lang="en-US" altLang="en-US" dirty="0">
                <a:latin typeface="Arial" charset="0"/>
                <a:ea typeface="Arial" charset="0"/>
                <a:cs typeface="Arial" charset="0"/>
              </a:rPr>
              <a:t> ( </a:t>
            </a:r>
            <a:r>
              <a:rPr lang="en-US" altLang="en-US" dirty="0" err="1">
                <a:latin typeface="Arial" charset="0"/>
                <a:ea typeface="Arial" charset="0"/>
                <a:cs typeface="Arial" charset="0"/>
              </a:rPr>
              <a:t>int</a:t>
            </a:r>
            <a:r>
              <a:rPr lang="en-US" altLang="en-US" dirty="0">
                <a:latin typeface="Arial" charset="0"/>
                <a:ea typeface="Arial" charset="0"/>
                <a:cs typeface="Arial" charset="0"/>
              </a:rPr>
              <a:t> </a:t>
            </a:r>
            <a:r>
              <a:rPr lang="en-US" altLang="en-US" dirty="0" err="1">
                <a:latin typeface="Arial" charset="0"/>
                <a:ea typeface="Arial" charset="0"/>
                <a:cs typeface="Arial" charset="0"/>
              </a:rPr>
              <a:t>enterAnimResource</a:t>
            </a:r>
            <a:r>
              <a:rPr lang="en-US" altLang="en-US" dirty="0">
                <a:latin typeface="Arial" charset="0"/>
                <a:ea typeface="Arial" charset="0"/>
                <a:cs typeface="Arial" charset="0"/>
              </a:rPr>
              <a:t>, </a:t>
            </a:r>
            <a:r>
              <a:rPr lang="en-US" altLang="en-US" dirty="0" err="1">
                <a:latin typeface="Arial" charset="0"/>
                <a:ea typeface="Arial" charset="0"/>
                <a:cs typeface="Arial" charset="0"/>
              </a:rPr>
              <a:t>int</a:t>
            </a:r>
            <a:r>
              <a:rPr lang="en-US" altLang="en-US" dirty="0">
                <a:latin typeface="Arial" charset="0"/>
                <a:ea typeface="Arial" charset="0"/>
                <a:cs typeface="Arial" charset="0"/>
              </a:rPr>
              <a:t> </a:t>
            </a:r>
            <a:r>
              <a:rPr lang="en-US" altLang="en-US" dirty="0" err="1">
                <a:latin typeface="Arial" charset="0"/>
                <a:ea typeface="Arial" charset="0"/>
                <a:cs typeface="Arial" charset="0"/>
              </a:rPr>
              <a:t>exitAnimResource</a:t>
            </a:r>
            <a:r>
              <a:rPr lang="en-US" altLang="en-US"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a:t>Inside MainActivity</a:t>
            </a:r>
          </a:p>
        </p:txBody>
      </p:sp>
      <p:sp>
        <p:nvSpPr>
          <p:cNvPr id="73731" name="Rectangle 3"/>
          <p:cNvSpPr>
            <a:spLocks noGrp="1" noChangeArrowheads="1"/>
          </p:cNvSpPr>
          <p:nvPr>
            <p:ph idx="1"/>
          </p:nvPr>
        </p:nvSpPr>
        <p:spPr/>
        <p:txBody>
          <a:bodyPr/>
          <a:lstStyle/>
          <a:p>
            <a:pPr>
              <a:buFontTx/>
              <a:buNone/>
            </a:pPr>
            <a:r>
              <a:rPr lang="en-US" altLang="en-US" sz="2800">
                <a:latin typeface="Arial" charset="0"/>
                <a:ea typeface="Arial" charset="0"/>
                <a:cs typeface="Arial" charset="0"/>
              </a:rPr>
              <a:t>public void modifyData( View v ) {</a:t>
            </a:r>
            <a:br>
              <a:rPr lang="en-US" altLang="en-US" sz="2800">
                <a:latin typeface="Arial" charset="0"/>
                <a:ea typeface="Arial" charset="0"/>
                <a:cs typeface="Arial" charset="0"/>
              </a:rPr>
            </a:br>
            <a:r>
              <a:rPr lang="en-US" altLang="en-US" sz="2800">
                <a:latin typeface="Arial" charset="0"/>
                <a:ea typeface="Arial" charset="0"/>
                <a:cs typeface="Arial" charset="0"/>
              </a:rPr>
              <a:t>Intent myIntent = new Intent( this,  </a:t>
            </a:r>
          </a:p>
          <a:p>
            <a:pPr>
              <a:buFontTx/>
              <a:buNone/>
            </a:pPr>
            <a:r>
              <a:rPr lang="en-US" altLang="en-US" sz="2800">
                <a:latin typeface="Arial" charset="0"/>
                <a:ea typeface="Arial" charset="0"/>
                <a:cs typeface="Arial" charset="0"/>
              </a:rPr>
              <a:t>              DataActivity.class );</a:t>
            </a:r>
            <a:br>
              <a:rPr lang="en-US" altLang="en-US" sz="2800">
                <a:latin typeface="Arial" charset="0"/>
                <a:ea typeface="Arial" charset="0"/>
                <a:cs typeface="Arial" charset="0"/>
              </a:rPr>
            </a:br>
            <a:r>
              <a:rPr lang="en-US" altLang="en-US" sz="2800">
                <a:latin typeface="Arial" charset="0"/>
                <a:ea typeface="Arial" charset="0"/>
                <a:cs typeface="Arial" charset="0"/>
              </a:rPr>
              <a:t>this.startActivity( myIntent );</a:t>
            </a:r>
            <a:br>
              <a:rPr lang="en-US" altLang="en-US" sz="2800">
                <a:latin typeface="Arial" charset="0"/>
                <a:ea typeface="Arial" charset="0"/>
                <a:cs typeface="Arial" charset="0"/>
              </a:rPr>
            </a:br>
            <a:r>
              <a:rPr lang="en-US" altLang="en-US" sz="2800" b="1">
                <a:latin typeface="Arial" charset="0"/>
                <a:ea typeface="Arial" charset="0"/>
                <a:cs typeface="Arial" charset="0"/>
              </a:rPr>
              <a:t>overridePendingTransition(  </a:t>
            </a:r>
          </a:p>
          <a:p>
            <a:pPr>
              <a:buFontTx/>
              <a:buNone/>
            </a:pPr>
            <a:r>
              <a:rPr lang="en-US" altLang="en-US" sz="2800" b="1">
                <a:latin typeface="Arial" charset="0"/>
                <a:ea typeface="Arial" charset="0"/>
                <a:cs typeface="Arial" charset="0"/>
              </a:rPr>
              <a:t>              R.anim.slide_from_left, 0 );</a:t>
            </a:r>
          </a:p>
          <a:p>
            <a:pPr>
              <a:buFontTx/>
              <a:buNone/>
            </a:pPr>
            <a:r>
              <a:rPr lang="en-US" altLang="en-US" sz="2800" b="1">
                <a:latin typeface="Arial" charset="0"/>
                <a:ea typeface="Arial" charset="0"/>
                <a:cs typeface="Arial" charset="0"/>
              </a:rPr>
              <a:t>    /* 0 </a:t>
            </a:r>
            <a:r>
              <a:rPr lang="en-US" altLang="en-US" sz="2800" b="1">
                <a:latin typeface="Arial" charset="0"/>
                <a:ea typeface="Arial" charset="0"/>
                <a:cs typeface="Arial" charset="0"/>
                <a:sym typeface="Wingdings" panose="05000000000000000000" pitchFamily="2" charset="2"/>
              </a:rPr>
              <a:t> no animation is used to transition from screen 1 */</a:t>
            </a:r>
            <a:endParaRPr lang="en-US" altLang="en-US" sz="2800" b="1">
              <a:latin typeface="Arial" charset="0"/>
              <a:ea typeface="Arial" charset="0"/>
              <a:cs typeface="Arial" charset="0"/>
            </a:endParaRPr>
          </a:p>
          <a:p>
            <a:pPr>
              <a:buFontTx/>
              <a:buNone/>
            </a:pPr>
            <a:r>
              <a:rPr lang="en-US" altLang="en-US" sz="280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a:t>Inside DataActivity</a:t>
            </a:r>
          </a:p>
        </p:txBody>
      </p:sp>
      <p:sp>
        <p:nvSpPr>
          <p:cNvPr id="74755" name="Rectangle 3"/>
          <p:cNvSpPr>
            <a:spLocks noGrp="1" noChangeArrowheads="1"/>
          </p:cNvSpPr>
          <p:nvPr>
            <p:ph idx="1"/>
          </p:nvPr>
        </p:nvSpPr>
        <p:spPr/>
        <p:txBody>
          <a:bodyPr/>
          <a:lstStyle/>
          <a:p>
            <a:pPr>
              <a:buFontTx/>
              <a:buNone/>
            </a:pPr>
            <a:r>
              <a:rPr lang="en-US" altLang="en-US">
                <a:latin typeface="Arial" charset="0"/>
                <a:ea typeface="Arial" charset="0"/>
                <a:cs typeface="Arial" charset="0"/>
              </a:rPr>
              <a:t>public void goBack( View v ) { </a:t>
            </a:r>
            <a:br>
              <a:rPr lang="en-US" altLang="en-US">
                <a:latin typeface="Arial" charset="0"/>
                <a:ea typeface="Arial" charset="0"/>
                <a:cs typeface="Arial" charset="0"/>
              </a:rPr>
            </a:br>
            <a:r>
              <a:rPr lang="en-US" altLang="en-US">
                <a:latin typeface="Arial" charset="0"/>
                <a:ea typeface="Arial" charset="0"/>
                <a:cs typeface="Arial" charset="0"/>
              </a:rPr>
              <a:t>updateMortgageObject( );</a:t>
            </a:r>
            <a:br>
              <a:rPr lang="en-US" altLang="en-US">
                <a:latin typeface="Arial" charset="0"/>
                <a:ea typeface="Arial" charset="0"/>
                <a:cs typeface="Arial" charset="0"/>
              </a:rPr>
            </a:br>
            <a:r>
              <a:rPr lang="en-US" altLang="en-US">
                <a:latin typeface="Arial" charset="0"/>
                <a:ea typeface="Arial" charset="0"/>
                <a:cs typeface="Arial" charset="0"/>
              </a:rPr>
              <a:t>this.finish( );</a:t>
            </a:r>
          </a:p>
          <a:p>
            <a:pPr>
              <a:buFontTx/>
              <a:buNone/>
            </a:pPr>
            <a:r>
              <a:rPr lang="en-US" altLang="en-US" b="1">
                <a:latin typeface="Arial" charset="0"/>
                <a:ea typeface="Arial" charset="0"/>
                <a:cs typeface="Arial" charset="0"/>
              </a:rPr>
              <a:t>   overridePendingTransition(  </a:t>
            </a:r>
          </a:p>
          <a:p>
            <a:pPr>
              <a:buFontTx/>
              <a:buNone/>
            </a:pPr>
            <a:r>
              <a:rPr lang="en-US" altLang="en-US" b="1">
                <a:latin typeface="Arial" charset="0"/>
                <a:ea typeface="Arial" charset="0"/>
                <a:cs typeface="Arial" charset="0"/>
              </a:rPr>
              <a:t>          R.anim.fade_in_and_scale, 0 );</a:t>
            </a:r>
          </a:p>
          <a:p>
            <a:pPr>
              <a:buFontTx/>
              <a:buNone/>
            </a:pPr>
            <a:r>
              <a:rPr lang="en-US" altLang="en-US">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dirty="0"/>
              <a:t>Managing Persistent Data </a:t>
            </a:r>
            <a:r>
              <a:rPr lang="en-US" altLang="en-US" sz="1800" dirty="0"/>
              <a:t>(1 of 5)</a:t>
            </a:r>
            <a:endParaRPr lang="en-US" altLang="en-US" dirty="0"/>
          </a:p>
        </p:txBody>
      </p:sp>
      <p:sp>
        <p:nvSpPr>
          <p:cNvPr id="75779" name="Rectangle 3"/>
          <p:cNvSpPr>
            <a:spLocks noGrp="1" noChangeArrowheads="1"/>
          </p:cNvSpPr>
          <p:nvPr>
            <p:ph idx="1"/>
          </p:nvPr>
        </p:nvSpPr>
        <p:spPr/>
        <p:txBody>
          <a:bodyPr/>
          <a:lstStyle/>
          <a:p>
            <a:r>
              <a:rPr lang="en-US" altLang="en-US" dirty="0">
                <a:latin typeface="Arial" charset="0"/>
                <a:ea typeface="Arial" charset="0"/>
                <a:cs typeface="Arial" charset="0"/>
              </a:rPr>
              <a:t>Next time we use the app, we want the app to remember the last mortgage data and use that data on the first and second screens.</a:t>
            </a:r>
          </a:p>
          <a:p>
            <a:r>
              <a:rPr lang="en-US" altLang="en-US" dirty="0">
                <a:latin typeface="Arial" charset="0"/>
                <a:ea typeface="Arial" charset="0"/>
                <a:cs typeface="Arial" charset="0"/>
                <a:sym typeface="Wingdings" panose="05000000000000000000" pitchFamily="2" charset="2"/>
              </a:rPr>
              <a:t> that data is persistent.</a:t>
            </a:r>
          </a:p>
          <a:p>
            <a:r>
              <a:rPr lang="en-US" altLang="en-US" dirty="0">
                <a:latin typeface="Arial" charset="0"/>
                <a:ea typeface="Arial" charset="0"/>
                <a:cs typeface="Arial" charset="0"/>
                <a:sym typeface="Wingdings" panose="05000000000000000000" pitchFamily="2" charset="2"/>
              </a:rPr>
              <a:t>In Version 4, we make the data persistent.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228600"/>
            <a:ext cx="8229600" cy="1143000"/>
          </a:xfrm>
        </p:spPr>
        <p:txBody>
          <a:bodyPr/>
          <a:lstStyle/>
          <a:p>
            <a:pPr eaLnBrk="1" hangingPunct="1"/>
            <a:r>
              <a:rPr lang="en-US" altLang="en-US"/>
              <a:t>Screen 1</a:t>
            </a:r>
          </a:p>
        </p:txBody>
      </p:sp>
      <p:pic>
        <p:nvPicPr>
          <p:cNvPr id="1026" name="Picture 2" descr="\\10.1.1.17\productions\ART\ART PROCESS\PPT Projects\Franceschi_PPT_163645\TIF files\Chapter 4\9781284093650_CH04_FIGF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2457" y="1219200"/>
            <a:ext cx="2979086" cy="49720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dirty="0"/>
              <a:t>Managing Persistent Data </a:t>
            </a:r>
            <a:r>
              <a:rPr lang="en-US" altLang="en-US" sz="1800" dirty="0"/>
              <a:t>(2 of 5)</a:t>
            </a:r>
            <a:endParaRPr lang="en-US" altLang="en-US" dirty="0"/>
          </a:p>
        </p:txBody>
      </p:sp>
      <p:sp>
        <p:nvSpPr>
          <p:cNvPr id="76803" name="Rectangle 3"/>
          <p:cNvSpPr>
            <a:spLocks noGrp="1" noChangeArrowheads="1"/>
          </p:cNvSpPr>
          <p:nvPr>
            <p:ph idx="1"/>
          </p:nvPr>
        </p:nvSpPr>
        <p:spPr/>
        <p:txBody>
          <a:bodyPr/>
          <a:lstStyle/>
          <a:p>
            <a:pPr>
              <a:defRPr/>
            </a:pPr>
            <a:r>
              <a:rPr lang="en-US" dirty="0">
                <a:latin typeface="Arial" charset="0"/>
                <a:ea typeface="Arial" charset="0"/>
                <a:cs typeface="Arial" charset="0"/>
              </a:rPr>
              <a:t>When the user uses the app for the first time, we show the default values for the three mortgage parameters: the mortgage amount, the interest rate, and the number of years. </a:t>
            </a:r>
          </a:p>
          <a:p>
            <a:pPr>
              <a:defRPr/>
            </a:pPr>
            <a:r>
              <a:rPr lang="en-US" dirty="0">
                <a:latin typeface="Arial" charset="0"/>
                <a:ea typeface="Arial" charset="0"/>
                <a:cs typeface="Arial" charset="0"/>
              </a:rPr>
              <a:t>But when the user uses the app again, we want to show the values that were used the last time the user used the app.</a:t>
            </a: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a:t>Managing Persistent Data </a:t>
            </a:r>
            <a:r>
              <a:rPr lang="en-US" altLang="en-US" sz="1800" dirty="0"/>
              <a:t>(3 of 5)</a:t>
            </a:r>
            <a:endParaRPr lang="en-US" altLang="en-US" dirty="0"/>
          </a:p>
        </p:txBody>
      </p:sp>
      <p:sp>
        <p:nvSpPr>
          <p:cNvPr id="77827" name="Rectangle 3"/>
          <p:cNvSpPr>
            <a:spLocks noGrp="1" noChangeArrowheads="1"/>
          </p:cNvSpPr>
          <p:nvPr>
            <p:ph idx="1"/>
          </p:nvPr>
        </p:nvSpPr>
        <p:spPr/>
        <p:txBody>
          <a:bodyPr/>
          <a:lstStyle/>
          <a:p>
            <a:r>
              <a:rPr lang="en-US" altLang="en-US" sz="3000" dirty="0">
                <a:latin typeface="Arial" charset="0"/>
                <a:ea typeface="Arial" charset="0"/>
                <a:cs typeface="Arial" charset="0"/>
              </a:rPr>
              <a:t>In order to implement that functionality, we write to a file on the device the mortgage parameters every time they are changed.</a:t>
            </a:r>
          </a:p>
          <a:p>
            <a:pPr>
              <a:spcBef>
                <a:spcPts val="1800"/>
              </a:spcBef>
            </a:pPr>
            <a:r>
              <a:rPr lang="en-US" altLang="en-US" sz="3000" dirty="0">
                <a:latin typeface="Arial" charset="0"/>
                <a:ea typeface="Arial" charset="0"/>
                <a:cs typeface="Arial" charset="0"/>
              </a:rPr>
              <a:t>When we start the app the first time, the file does not exist and we use the default parameters for the mortgage. When we run the app afterwards, we read the mortgage parameters from the file. </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dirty="0"/>
              <a:t>Managing Persistent Data </a:t>
            </a:r>
            <a:r>
              <a:rPr lang="en-US" altLang="en-US" sz="1800" dirty="0"/>
              <a:t>(4 of 5)</a:t>
            </a:r>
            <a:endParaRPr lang="en-US" altLang="en-US" dirty="0"/>
          </a:p>
        </p:txBody>
      </p:sp>
      <p:sp>
        <p:nvSpPr>
          <p:cNvPr id="78851" name="Rectangle 3"/>
          <p:cNvSpPr>
            <a:spLocks noGrp="1" noChangeArrowheads="1"/>
          </p:cNvSpPr>
          <p:nvPr>
            <p:ph idx="1"/>
          </p:nvPr>
        </p:nvSpPr>
        <p:spPr/>
        <p:txBody>
          <a:bodyPr/>
          <a:lstStyle/>
          <a:p>
            <a:r>
              <a:rPr lang="en-US" altLang="en-US" dirty="0">
                <a:latin typeface="Arial" charset="0"/>
                <a:ea typeface="Arial" charset="0"/>
                <a:cs typeface="Arial" charset="0"/>
              </a:rPr>
              <a:t>Although we could use the </a:t>
            </a:r>
            <a:r>
              <a:rPr lang="en-US" altLang="en-US" b="1" dirty="0" err="1">
                <a:solidFill>
                  <a:srgbClr val="C00000"/>
                </a:solidFill>
                <a:latin typeface="Arial" charset="0"/>
                <a:ea typeface="Arial" charset="0"/>
                <a:cs typeface="Arial" charset="0"/>
              </a:rPr>
              <a:t>openFileOutput</a:t>
            </a:r>
            <a:r>
              <a:rPr lang="en-US" altLang="en-US" dirty="0">
                <a:latin typeface="Arial" charset="0"/>
                <a:ea typeface="Arial" charset="0"/>
                <a:cs typeface="Arial" charset="0"/>
              </a:rPr>
              <a:t> and </a:t>
            </a:r>
            <a:r>
              <a:rPr lang="en-US" altLang="en-US" b="1" dirty="0" err="1">
                <a:solidFill>
                  <a:srgbClr val="C00000"/>
                </a:solidFill>
                <a:latin typeface="Arial" charset="0"/>
                <a:ea typeface="Arial" charset="0"/>
                <a:cs typeface="Arial" charset="0"/>
              </a:rPr>
              <a:t>openFileInput</a:t>
            </a:r>
            <a:r>
              <a:rPr lang="en-US" altLang="en-US" dirty="0">
                <a:latin typeface="Arial" charset="0"/>
                <a:ea typeface="Arial" charset="0"/>
                <a:cs typeface="Arial" charset="0"/>
              </a:rPr>
              <a:t> methods of the </a:t>
            </a:r>
            <a:r>
              <a:rPr lang="en-US" altLang="en-US" b="1" dirty="0" err="1">
                <a:solidFill>
                  <a:srgbClr val="C00000"/>
                </a:solidFill>
                <a:latin typeface="Arial" charset="0"/>
                <a:ea typeface="Arial" charset="0"/>
                <a:cs typeface="Arial" charset="0"/>
              </a:rPr>
              <a:t>ContextWrapper</a:t>
            </a:r>
            <a:r>
              <a:rPr lang="en-US" altLang="en-US" dirty="0">
                <a:latin typeface="Arial" charset="0"/>
                <a:ea typeface="Arial" charset="0"/>
                <a:cs typeface="Arial" charset="0"/>
              </a:rPr>
              <a:t> class to open a file for writing and reading, it is easier to use the user preferences system in order to store and retrieve persistent data. </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dirty="0"/>
              <a:t>Managing Persistent Data </a:t>
            </a:r>
            <a:r>
              <a:rPr lang="en-US" altLang="en-US" sz="1800" dirty="0"/>
              <a:t>(5 of 5)</a:t>
            </a:r>
            <a:endParaRPr lang="en-US" altLang="en-US" dirty="0"/>
          </a:p>
        </p:txBody>
      </p:sp>
      <p:sp>
        <p:nvSpPr>
          <p:cNvPr id="76803" name="Rectangle 3"/>
          <p:cNvSpPr>
            <a:spLocks noGrp="1" noChangeArrowheads="1"/>
          </p:cNvSpPr>
          <p:nvPr>
            <p:ph idx="1"/>
          </p:nvPr>
        </p:nvSpPr>
        <p:spPr/>
        <p:txBody>
          <a:bodyPr/>
          <a:lstStyle/>
          <a:p>
            <a:pPr>
              <a:defRPr/>
            </a:pPr>
            <a:r>
              <a:rPr lang="en-US" dirty="0">
                <a:latin typeface="Arial" charset="0"/>
                <a:ea typeface="Arial" charset="0"/>
                <a:cs typeface="Arial" charset="0"/>
              </a:rPr>
              <a:t>Preferences for an app are organized as a set of key/value pairs, like a </a:t>
            </a:r>
            <a:r>
              <a:rPr lang="en-US" b="1" i="1" dirty="0" err="1">
                <a:solidFill>
                  <a:srgbClr val="C00000"/>
                </a:solidFill>
                <a:latin typeface="Arial" charset="0"/>
                <a:ea typeface="Arial" charset="0"/>
                <a:cs typeface="Arial" charset="0"/>
              </a:rPr>
              <a:t>hashtable</a:t>
            </a:r>
            <a:r>
              <a:rPr lang="en-US" dirty="0">
                <a:latin typeface="Arial" charset="0"/>
                <a:ea typeface="Arial" charset="0"/>
                <a:cs typeface="Arial" charset="0"/>
              </a:rPr>
              <a:t>. </a:t>
            </a:r>
          </a:p>
          <a:p>
            <a:pPr>
              <a:defRPr/>
            </a:pPr>
            <a:r>
              <a:rPr lang="en-US" dirty="0">
                <a:latin typeface="Arial" charset="0"/>
                <a:ea typeface="Arial" charset="0"/>
                <a:cs typeface="Arial" charset="0"/>
              </a:rPr>
              <a:t>In this app, since we have three values for a mortgage, </a:t>
            </a:r>
            <a:r>
              <a:rPr lang="en-US" i="1" dirty="0">
                <a:solidFill>
                  <a:srgbClr val="C00000"/>
                </a:solidFill>
                <a:latin typeface="Arial" charset="0"/>
                <a:ea typeface="Arial" charset="0"/>
                <a:cs typeface="Arial" charset="0"/>
              </a:rPr>
              <a:t>we have three key/value pairs.</a:t>
            </a: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SharedPreferences</a:t>
            </a:r>
          </a:p>
        </p:txBody>
      </p:sp>
      <p:sp>
        <p:nvSpPr>
          <p:cNvPr id="76803" name="Rectangle 3"/>
          <p:cNvSpPr>
            <a:spLocks noGrp="1" noChangeArrowheads="1"/>
          </p:cNvSpPr>
          <p:nvPr>
            <p:ph idx="1"/>
          </p:nvPr>
        </p:nvSpPr>
        <p:spPr/>
        <p:txBody>
          <a:bodyPr/>
          <a:lstStyle/>
          <a:p>
            <a:pPr>
              <a:defRPr/>
            </a:pPr>
            <a:r>
              <a:rPr lang="en-US" dirty="0">
                <a:latin typeface="Arial" charset="0"/>
                <a:ea typeface="Arial" charset="0"/>
                <a:cs typeface="Arial" charset="0"/>
              </a:rPr>
              <a:t>The </a:t>
            </a:r>
            <a:r>
              <a:rPr lang="en-US" b="1" i="1" dirty="0" err="1">
                <a:solidFill>
                  <a:srgbClr val="C00000"/>
                </a:solidFill>
                <a:latin typeface="Arial" charset="0"/>
                <a:ea typeface="Arial" charset="0"/>
                <a:cs typeface="Arial" charset="0"/>
              </a:rPr>
              <a:t>SharedPreferences</a:t>
            </a:r>
            <a:r>
              <a:rPr lang="en-US" dirty="0">
                <a:latin typeface="Arial" charset="0"/>
                <a:ea typeface="Arial" charset="0"/>
                <a:cs typeface="Arial" charset="0"/>
              </a:rPr>
              <a:t> interface includes the functionality to write to and read from the user preferences.</a:t>
            </a:r>
          </a:p>
          <a:p>
            <a:pPr>
              <a:defRPr/>
            </a:pPr>
            <a:r>
              <a:rPr lang="en-US" dirty="0">
                <a:latin typeface="Arial" charset="0"/>
                <a:ea typeface="Arial" charset="0"/>
                <a:cs typeface="Arial" charset="0"/>
              </a:rPr>
              <a:t>Its static inner interface, Editor, enables us to store user preferences.</a:t>
            </a: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a:t>SharedPreferences.Editor</a:t>
            </a:r>
          </a:p>
        </p:txBody>
      </p:sp>
      <p:sp>
        <p:nvSpPr>
          <p:cNvPr id="76803" name="Rectangle 3"/>
          <p:cNvSpPr>
            <a:spLocks noGrp="1" noChangeArrowheads="1"/>
          </p:cNvSpPr>
          <p:nvPr>
            <p:ph idx="1"/>
          </p:nvPr>
        </p:nvSpPr>
        <p:spPr/>
        <p:txBody>
          <a:bodyPr/>
          <a:lstStyle/>
          <a:p>
            <a:pPr>
              <a:defRPr/>
            </a:pPr>
            <a:r>
              <a:rPr lang="en-US" sz="2800" dirty="0">
                <a:latin typeface="Arial" charset="0"/>
                <a:ea typeface="Arial" charset="0"/>
                <a:cs typeface="Arial" charset="0"/>
              </a:rPr>
              <a:t>We can use the </a:t>
            </a:r>
            <a:r>
              <a:rPr lang="en-US" sz="2800" b="1" dirty="0" err="1">
                <a:solidFill>
                  <a:srgbClr val="C00000"/>
                </a:solidFill>
                <a:latin typeface="Arial" charset="0"/>
                <a:ea typeface="Arial" charset="0"/>
                <a:cs typeface="Arial" charset="0"/>
              </a:rPr>
              <a:t>putDataType</a:t>
            </a:r>
            <a:r>
              <a:rPr lang="en-US" sz="2800" dirty="0">
                <a:latin typeface="Arial" charset="0"/>
                <a:ea typeface="Arial" charset="0"/>
                <a:cs typeface="Arial" charset="0"/>
              </a:rPr>
              <a:t> methods  of </a:t>
            </a:r>
            <a:r>
              <a:rPr lang="en-US" sz="2800" b="1" dirty="0" err="1">
                <a:solidFill>
                  <a:srgbClr val="C00000"/>
                </a:solidFill>
                <a:latin typeface="Arial" charset="0"/>
                <a:ea typeface="Arial" charset="0"/>
                <a:cs typeface="Arial" charset="0"/>
              </a:rPr>
              <a:t>SharedPreferences.Editor</a:t>
            </a:r>
            <a:r>
              <a:rPr lang="en-US" sz="2800" dirty="0">
                <a:latin typeface="Arial" charset="0"/>
                <a:ea typeface="Arial" charset="0"/>
                <a:cs typeface="Arial" charset="0"/>
              </a:rPr>
              <a:t> to store data on the device. They have this general method header: </a:t>
            </a:r>
          </a:p>
          <a:p>
            <a:pPr marL="0" indent="0">
              <a:spcBef>
                <a:spcPts val="1800"/>
              </a:spcBef>
              <a:buFontTx/>
              <a:buNone/>
              <a:defRPr/>
            </a:pPr>
            <a:r>
              <a:rPr lang="en-US" sz="2800" b="1" dirty="0">
                <a:solidFill>
                  <a:srgbClr val="C00000"/>
                </a:solidFill>
                <a:latin typeface="Arial" charset="0"/>
                <a:ea typeface="Arial" charset="0"/>
                <a:cs typeface="Arial" charset="0"/>
              </a:rPr>
              <a:t>public </a:t>
            </a:r>
            <a:r>
              <a:rPr lang="en-US" sz="2800" b="1" dirty="0" err="1">
                <a:solidFill>
                  <a:srgbClr val="C00000"/>
                </a:solidFill>
                <a:latin typeface="Arial" charset="0"/>
                <a:ea typeface="Arial" charset="0"/>
                <a:cs typeface="Arial" charset="0"/>
              </a:rPr>
              <a:t>SharedPreferences.Editor</a:t>
            </a:r>
            <a:r>
              <a:rPr lang="en-US" sz="2800" b="1" dirty="0">
                <a:solidFill>
                  <a:srgbClr val="C00000"/>
                </a:solidFill>
                <a:latin typeface="Arial" charset="0"/>
                <a:ea typeface="Arial" charset="0"/>
                <a:cs typeface="Arial" charset="0"/>
              </a:rPr>
              <a:t> </a:t>
            </a:r>
            <a:r>
              <a:rPr lang="en-US" sz="2800" b="1" dirty="0" err="1">
                <a:solidFill>
                  <a:srgbClr val="C00000"/>
                </a:solidFill>
                <a:latin typeface="Arial" charset="0"/>
                <a:ea typeface="Arial" charset="0"/>
                <a:cs typeface="Arial" charset="0"/>
              </a:rPr>
              <a:t>putDataType</a:t>
            </a:r>
            <a:r>
              <a:rPr lang="en-US" sz="2800" b="1" dirty="0">
                <a:solidFill>
                  <a:srgbClr val="C00000"/>
                </a:solidFill>
                <a:latin typeface="Arial" charset="0"/>
                <a:ea typeface="Arial" charset="0"/>
                <a:cs typeface="Arial" charset="0"/>
              </a:rPr>
              <a:t>( String key, </a:t>
            </a:r>
            <a:r>
              <a:rPr lang="en-US" sz="2800" b="1" dirty="0" err="1">
                <a:solidFill>
                  <a:srgbClr val="C00000"/>
                </a:solidFill>
                <a:latin typeface="Arial" charset="0"/>
                <a:ea typeface="Arial" charset="0"/>
                <a:cs typeface="Arial" charset="0"/>
              </a:rPr>
              <a:t>DataType</a:t>
            </a:r>
            <a:r>
              <a:rPr lang="en-US" sz="2800" b="1" dirty="0">
                <a:solidFill>
                  <a:srgbClr val="C00000"/>
                </a:solidFill>
                <a:latin typeface="Arial" charset="0"/>
                <a:ea typeface="Arial" charset="0"/>
                <a:cs typeface="Arial" charset="0"/>
              </a:rPr>
              <a:t> value )</a:t>
            </a:r>
          </a:p>
          <a:p>
            <a:pPr marL="0" indent="0">
              <a:buFontTx/>
              <a:buNone/>
              <a:defRPr/>
            </a:pPr>
            <a:endParaRPr 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pPr marL="0" indent="0">
              <a:buFontTx/>
              <a:buNone/>
            </a:pPr>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1162008728"/>
              </p:ext>
            </p:extLst>
          </p:nvPr>
        </p:nvGraphicFramePr>
        <p:xfrm>
          <a:off x="228600" y="546100"/>
          <a:ext cx="8686800" cy="5181600"/>
        </p:xfrm>
        <a:graphic>
          <a:graphicData uri="http://schemas.openxmlformats.org/drawingml/2006/table">
            <a:tbl>
              <a:tblPr/>
              <a:tblGrid>
                <a:gridCol w="3495675">
                  <a:extLst>
                    <a:ext uri="{9D8B030D-6E8A-4147-A177-3AD203B41FA5}">
                      <a16:colId xmlns:a16="http://schemas.microsoft.com/office/drawing/2014/main" val="20000"/>
                    </a:ext>
                  </a:extLst>
                </a:gridCol>
                <a:gridCol w="5191125">
                  <a:extLst>
                    <a:ext uri="{9D8B030D-6E8A-4147-A177-3AD203B41FA5}">
                      <a16:colId xmlns:a16="http://schemas.microsoft.com/office/drawing/2014/main" val="20001"/>
                    </a:ext>
                  </a:extLst>
                </a:gridCol>
              </a:tblGrid>
              <a:tr h="3429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Method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3716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putInt</a:t>
                      </a:r>
                      <a:r>
                        <a:rPr kumimoji="0" lang="en-US" altLang="en-US" sz="2200" b="0" i="0" u="none" strike="noStrike" cap="none" normalizeH="0" baseline="0" dirty="0">
                          <a:ln>
                            <a:noFill/>
                          </a:ln>
                          <a:solidFill>
                            <a:srgbClr val="000000"/>
                          </a:solidFill>
                          <a:effectLst/>
                          <a:latin typeface="Arial" charset="0"/>
                          <a:ea typeface="Arial" charset="0"/>
                          <a:cs typeface="Arial" charset="0"/>
                        </a:rPr>
                        <a:t>( String key,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2200" b="0" i="0" u="none" strike="noStrike" cap="none" normalizeH="0" baseline="0" dirty="0">
                          <a:ln>
                            <a:noFill/>
                          </a:ln>
                          <a:solidFill>
                            <a:srgbClr val="000000"/>
                          </a:solidFill>
                          <a:effectLst/>
                          <a:latin typeface="Arial" charset="0"/>
                          <a:ea typeface="Arial" charset="0"/>
                          <a:cs typeface="Arial" charset="0"/>
                        </a:rPr>
                        <a:t> value)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charset="0"/>
                          <a:ea typeface="Arial" charset="0"/>
                          <a:cs typeface="Arial" charset="0"/>
                        </a:rPr>
                        <a:t>Associates value with key in this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These key/value pairs should be committed by calling either the commit or apply method. Returns this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so that method calls can be chained.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13716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putFloat</a:t>
                      </a:r>
                      <a:r>
                        <a:rPr kumimoji="0" lang="en-US" altLang="en-US" sz="2200" b="0" i="0" u="none" strike="noStrike" cap="none" normalizeH="0" baseline="0" dirty="0">
                          <a:ln>
                            <a:noFill/>
                          </a:ln>
                          <a:solidFill>
                            <a:srgbClr val="000000"/>
                          </a:solidFill>
                          <a:effectLst/>
                          <a:latin typeface="Arial" charset="0"/>
                          <a:ea typeface="Arial" charset="0"/>
                          <a:cs typeface="Arial" charset="0"/>
                        </a:rPr>
                        <a:t>( String key, float value)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charset="0"/>
                          <a:ea typeface="Arial" charset="0"/>
                          <a:cs typeface="Arial" charset="0"/>
                        </a:rPr>
                        <a:t>Associates value with key in this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These key/value pairs should be committed by calling either the commit or apply method. Returns this </a:t>
                      </a:r>
                      <a:r>
                        <a:rPr kumimoji="0" lang="en-US" altLang="en-US" sz="2200" b="0" i="0" u="none" strike="noStrike" cap="none" normalizeH="0" baseline="0" dirty="0" err="1">
                          <a:ln>
                            <a:noFill/>
                          </a:ln>
                          <a:solidFill>
                            <a:srgbClr val="000000"/>
                          </a:solidFill>
                          <a:effectLst/>
                          <a:latin typeface="Arial" charset="0"/>
                          <a:ea typeface="Arial" charset="0"/>
                          <a:cs typeface="Arial" charset="0"/>
                        </a:rPr>
                        <a:t>SharedPreferences.Editor</a:t>
                      </a:r>
                      <a:r>
                        <a:rPr kumimoji="0" lang="en-US" altLang="en-US" sz="2200" b="0" i="0" u="none" strike="noStrike" cap="none" normalizeH="0" baseline="0" dirty="0">
                          <a:ln>
                            <a:noFill/>
                          </a:ln>
                          <a:solidFill>
                            <a:srgbClr val="000000"/>
                          </a:solidFill>
                          <a:effectLst/>
                          <a:latin typeface="Arial" charset="0"/>
                          <a:ea typeface="Arial" charset="0"/>
                          <a:cs typeface="Arial" charset="0"/>
                        </a:rPr>
                        <a:t> so that method calls can be chained.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dirty="0" err="1"/>
              <a:t>SharedPreferences.Editor</a:t>
            </a:r>
            <a:r>
              <a:rPr lang="en-US" altLang="en-US" dirty="0"/>
              <a:t> </a:t>
            </a:r>
            <a:r>
              <a:rPr lang="en-US" altLang="en-US" sz="1800" dirty="0"/>
              <a:t>(1 of 2)</a:t>
            </a:r>
            <a:endParaRPr lang="en-US" altLang="en-US" dirty="0"/>
          </a:p>
        </p:txBody>
      </p:sp>
      <p:sp>
        <p:nvSpPr>
          <p:cNvPr id="76803" name="Rectangle 3"/>
          <p:cNvSpPr>
            <a:spLocks noGrp="1" noChangeArrowheads="1"/>
          </p:cNvSpPr>
          <p:nvPr>
            <p:ph idx="1"/>
          </p:nvPr>
        </p:nvSpPr>
        <p:spPr/>
        <p:txBody>
          <a:bodyPr/>
          <a:lstStyle/>
          <a:p>
            <a:pPr>
              <a:defRPr/>
            </a:pPr>
            <a:r>
              <a:rPr lang="en-US" dirty="0">
                <a:latin typeface="Arial" charset="0"/>
                <a:ea typeface="Arial" charset="0"/>
                <a:cs typeface="Arial" charset="0"/>
              </a:rPr>
              <a:t>Assuming we have a </a:t>
            </a:r>
            <a:r>
              <a:rPr lang="en-US" dirty="0" err="1">
                <a:latin typeface="Arial" charset="0"/>
                <a:ea typeface="Arial" charset="0"/>
                <a:cs typeface="Arial" charset="0"/>
              </a:rPr>
              <a:t>SharedPreferences.Editor</a:t>
            </a:r>
            <a:r>
              <a:rPr lang="en-US" dirty="0">
                <a:latin typeface="Arial" charset="0"/>
                <a:ea typeface="Arial" charset="0"/>
                <a:cs typeface="Arial" charset="0"/>
              </a:rPr>
              <a:t> reference named editor, in order to associate the value 10 with the key rating, we write:</a:t>
            </a:r>
          </a:p>
          <a:p>
            <a:pPr marL="0" indent="0">
              <a:spcBef>
                <a:spcPts val="1800"/>
              </a:spcBef>
              <a:buNone/>
              <a:defRPr/>
            </a:pPr>
            <a:r>
              <a:rPr lang="en-US" dirty="0">
                <a:latin typeface="Arial" charset="0"/>
                <a:ea typeface="Arial" charset="0"/>
                <a:cs typeface="Arial" charset="0"/>
              </a:rPr>
              <a:t>	// editor is a </a:t>
            </a:r>
            <a:r>
              <a:rPr lang="en-US" dirty="0" err="1">
                <a:latin typeface="Arial" charset="0"/>
                <a:ea typeface="Arial" charset="0"/>
                <a:cs typeface="Arial" charset="0"/>
              </a:rPr>
              <a:t>SharedPreferences.Editor</a:t>
            </a:r>
            <a:br>
              <a:rPr lang="en-US" dirty="0">
                <a:latin typeface="Arial" charset="0"/>
                <a:ea typeface="Arial" charset="0"/>
                <a:cs typeface="Arial" charset="0"/>
              </a:rPr>
            </a:br>
            <a:r>
              <a:rPr lang="en-US" dirty="0">
                <a:latin typeface="Arial" charset="0"/>
                <a:ea typeface="Arial" charset="0"/>
                <a:cs typeface="Arial" charset="0"/>
              </a:rPr>
              <a:t>	</a:t>
            </a:r>
            <a:r>
              <a:rPr lang="en-US" dirty="0" err="1">
                <a:latin typeface="Arial" charset="0"/>
                <a:ea typeface="Arial" charset="0"/>
                <a:cs typeface="Arial" charset="0"/>
              </a:rPr>
              <a:t>editor.putInt</a:t>
            </a:r>
            <a:r>
              <a:rPr lang="en-US" dirty="0">
                <a:latin typeface="Arial" charset="0"/>
                <a:ea typeface="Arial" charset="0"/>
                <a:cs typeface="Arial" charset="0"/>
              </a:rPr>
              <a:t>( "rating", 10 );</a:t>
            </a:r>
            <a:br>
              <a:rPr lang="en-US" dirty="0">
                <a:latin typeface="Arial" charset="0"/>
                <a:ea typeface="Arial" charset="0"/>
                <a:cs typeface="Arial" charset="0"/>
              </a:rPr>
            </a:br>
            <a:endParaRPr lang="en-US" dirty="0">
              <a:latin typeface="Arial" charset="0"/>
              <a:ea typeface="Arial" charset="0"/>
              <a:cs typeface="Arial" charset="0"/>
            </a:endParaRP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dirty="0" err="1"/>
              <a:t>SharedPreferences.Editor</a:t>
            </a:r>
            <a:r>
              <a:rPr lang="en-US" altLang="en-US" dirty="0"/>
              <a:t> </a:t>
            </a:r>
            <a:r>
              <a:rPr lang="en-US" altLang="en-US" sz="1800" dirty="0"/>
              <a:t>(2 of 2)</a:t>
            </a:r>
            <a:endParaRPr lang="en-US" altLang="en-US" dirty="0"/>
          </a:p>
        </p:txBody>
      </p:sp>
      <p:sp>
        <p:nvSpPr>
          <p:cNvPr id="76803" name="Rectangle 3"/>
          <p:cNvSpPr>
            <a:spLocks noGrp="1" noChangeArrowheads="1"/>
          </p:cNvSpPr>
          <p:nvPr>
            <p:ph idx="1"/>
          </p:nvPr>
        </p:nvSpPr>
        <p:spPr/>
        <p:txBody>
          <a:bodyPr/>
          <a:lstStyle/>
          <a:p>
            <a:pPr>
              <a:defRPr/>
            </a:pPr>
            <a:r>
              <a:rPr lang="en-US" dirty="0">
                <a:latin typeface="Arial" charset="0"/>
                <a:ea typeface="Arial" charset="0"/>
                <a:cs typeface="Arial" charset="0"/>
              </a:rPr>
              <a:t>In order to actually write to the user preferences, we need to call the commit or apply method. </a:t>
            </a:r>
          </a:p>
          <a:p>
            <a:pPr marL="0" indent="0">
              <a:spcBef>
                <a:spcPts val="1800"/>
              </a:spcBef>
              <a:buFontTx/>
              <a:buNone/>
              <a:defRPr/>
            </a:pPr>
            <a:r>
              <a:rPr lang="en-US" dirty="0">
                <a:latin typeface="Arial" charset="0"/>
                <a:ea typeface="Arial" charset="0"/>
                <a:cs typeface="Arial" charset="0"/>
              </a:rPr>
              <a:t>// editor is a </a:t>
            </a:r>
            <a:r>
              <a:rPr lang="en-US" dirty="0" err="1">
                <a:latin typeface="Arial" charset="0"/>
                <a:ea typeface="Arial" charset="0"/>
                <a:cs typeface="Arial" charset="0"/>
              </a:rPr>
              <a:t>SharedPreferences.Editor</a:t>
            </a:r>
            <a:br>
              <a:rPr lang="en-US" dirty="0">
                <a:latin typeface="Arial" charset="0"/>
                <a:ea typeface="Arial" charset="0"/>
                <a:cs typeface="Arial" charset="0"/>
              </a:rPr>
            </a:br>
            <a:r>
              <a:rPr lang="en-US" b="1" dirty="0" err="1">
                <a:solidFill>
                  <a:srgbClr val="C00000"/>
                </a:solidFill>
                <a:latin typeface="Arial" charset="0"/>
                <a:ea typeface="Arial" charset="0"/>
                <a:cs typeface="Arial" charset="0"/>
              </a:rPr>
              <a:t>editor.putInt</a:t>
            </a:r>
            <a:r>
              <a:rPr lang="en-US" b="1" dirty="0">
                <a:solidFill>
                  <a:srgbClr val="C00000"/>
                </a:solidFill>
                <a:latin typeface="Arial" charset="0"/>
                <a:ea typeface="Arial" charset="0"/>
                <a:cs typeface="Arial" charset="0"/>
              </a:rPr>
              <a:t>( "rating", 10 );</a:t>
            </a:r>
          </a:p>
          <a:p>
            <a:pPr marL="0" indent="0">
              <a:buFontTx/>
              <a:buNone/>
              <a:defRPr/>
            </a:pPr>
            <a:r>
              <a:rPr lang="en-US" b="1" dirty="0" err="1">
                <a:solidFill>
                  <a:srgbClr val="C00000"/>
                </a:solidFill>
                <a:latin typeface="Arial" charset="0"/>
                <a:ea typeface="Arial" charset="0"/>
                <a:cs typeface="Arial" charset="0"/>
              </a:rPr>
              <a:t>editor.commit</a:t>
            </a:r>
            <a:r>
              <a:rPr lang="en-US" b="1" dirty="0">
                <a:solidFill>
                  <a:srgbClr val="C00000"/>
                </a:solidFill>
                <a:latin typeface="Arial" charset="0"/>
                <a:ea typeface="Arial" charset="0"/>
                <a:cs typeface="Arial" charset="0"/>
              </a:rPr>
              <a:t>( );</a:t>
            </a:r>
            <a:br>
              <a:rPr lang="en-US" b="1" dirty="0">
                <a:solidFill>
                  <a:srgbClr val="C00000"/>
                </a:solidFill>
                <a:latin typeface="Arial" charset="0"/>
                <a:ea typeface="Arial" charset="0"/>
                <a:cs typeface="Arial" charset="0"/>
              </a:rPr>
            </a:br>
            <a:endParaRPr lang="en-US" b="1" dirty="0">
              <a:solidFill>
                <a:srgbClr val="C00000"/>
              </a:solidFill>
              <a:latin typeface="Arial" charset="0"/>
              <a:ea typeface="Arial" charset="0"/>
              <a:cs typeface="Arial" charset="0"/>
            </a:endParaRP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err="1"/>
              <a:t>SharedPreferences</a:t>
            </a:r>
            <a:r>
              <a:rPr lang="en-US" altLang="en-US" dirty="0"/>
              <a:t> </a:t>
            </a:r>
            <a:r>
              <a:rPr lang="en-US" altLang="en-US" sz="1800" dirty="0"/>
              <a:t>(1 of 5)</a:t>
            </a:r>
            <a:endParaRPr lang="en-US" altLang="en-US" dirty="0"/>
          </a:p>
        </p:txBody>
      </p:sp>
      <p:sp>
        <p:nvSpPr>
          <p:cNvPr id="76803" name="Rectangle 3"/>
          <p:cNvSpPr>
            <a:spLocks noGrp="1" noChangeArrowheads="1"/>
          </p:cNvSpPr>
          <p:nvPr>
            <p:ph idx="1"/>
          </p:nvPr>
        </p:nvSpPr>
        <p:spPr>
          <a:xfrm>
            <a:off x="304800" y="1600200"/>
            <a:ext cx="8763000" cy="4114800"/>
          </a:xfrm>
        </p:spPr>
        <p:txBody>
          <a:bodyPr/>
          <a:lstStyle/>
          <a:p>
            <a:pPr>
              <a:defRPr/>
            </a:pPr>
            <a:r>
              <a:rPr lang="en-US" dirty="0">
                <a:latin typeface="Arial" charset="0"/>
                <a:ea typeface="Arial" charset="0"/>
                <a:cs typeface="Arial" charset="0"/>
              </a:rPr>
              <a:t>To retrieve data previously written to the user preferences, we use the </a:t>
            </a:r>
            <a:r>
              <a:rPr lang="en-US" b="1" dirty="0" err="1">
                <a:solidFill>
                  <a:srgbClr val="C00000"/>
                </a:solidFill>
                <a:latin typeface="Arial" charset="0"/>
                <a:ea typeface="Arial" charset="0"/>
                <a:cs typeface="Arial" charset="0"/>
              </a:rPr>
              <a:t>getDataType</a:t>
            </a:r>
            <a:r>
              <a:rPr lang="en-US" dirty="0">
                <a:latin typeface="Arial" charset="0"/>
                <a:ea typeface="Arial" charset="0"/>
                <a:cs typeface="Arial" charset="0"/>
              </a:rPr>
              <a:t> methods of the </a:t>
            </a:r>
            <a:r>
              <a:rPr lang="en-US" b="1" dirty="0" err="1">
                <a:solidFill>
                  <a:srgbClr val="C00000"/>
                </a:solidFill>
                <a:latin typeface="Arial" charset="0"/>
                <a:ea typeface="Arial" charset="0"/>
                <a:cs typeface="Arial" charset="0"/>
              </a:rPr>
              <a:t>SharedPreferences</a:t>
            </a:r>
            <a:r>
              <a:rPr lang="en-US" dirty="0">
                <a:latin typeface="Arial" charset="0"/>
                <a:ea typeface="Arial" charset="0"/>
                <a:cs typeface="Arial" charset="0"/>
              </a:rPr>
              <a:t> interface.</a:t>
            </a:r>
          </a:p>
          <a:p>
            <a:pPr>
              <a:defRPr/>
            </a:pPr>
            <a:r>
              <a:rPr lang="en-US" dirty="0">
                <a:latin typeface="Arial" charset="0"/>
                <a:ea typeface="Arial" charset="0"/>
                <a:cs typeface="Arial" charset="0"/>
              </a:rPr>
              <a:t>The </a:t>
            </a:r>
            <a:r>
              <a:rPr lang="en-US" b="1" dirty="0" err="1">
                <a:solidFill>
                  <a:srgbClr val="C00000"/>
                </a:solidFill>
                <a:latin typeface="Arial" charset="0"/>
                <a:ea typeface="Arial" charset="0"/>
                <a:cs typeface="Arial" charset="0"/>
              </a:rPr>
              <a:t>getDataType</a:t>
            </a:r>
            <a:r>
              <a:rPr lang="en-US" dirty="0">
                <a:latin typeface="Arial" charset="0"/>
                <a:ea typeface="Arial" charset="0"/>
                <a:cs typeface="Arial" charset="0"/>
              </a:rPr>
              <a:t> methods have this general method header:</a:t>
            </a:r>
          </a:p>
          <a:p>
            <a:pPr marL="0" indent="0">
              <a:buFontTx/>
              <a:buNone/>
              <a:defRPr/>
            </a:pPr>
            <a:r>
              <a:rPr lang="en-US" sz="3000" dirty="0">
                <a:latin typeface="Arial" charset="0"/>
                <a:ea typeface="Arial" charset="0"/>
                <a:cs typeface="Arial" charset="0"/>
              </a:rPr>
              <a:t>	</a:t>
            </a:r>
            <a:r>
              <a:rPr lang="en-US" sz="3000" b="1" dirty="0">
                <a:solidFill>
                  <a:srgbClr val="C00000"/>
                </a:solidFill>
                <a:latin typeface="Arial" charset="0"/>
                <a:ea typeface="Arial" charset="0"/>
                <a:cs typeface="Arial" charset="0"/>
              </a:rPr>
              <a:t>public </a:t>
            </a:r>
            <a:r>
              <a:rPr lang="en-US" sz="3000" b="1" dirty="0" err="1">
                <a:solidFill>
                  <a:srgbClr val="C00000"/>
                </a:solidFill>
                <a:latin typeface="Arial" charset="0"/>
                <a:ea typeface="Arial" charset="0"/>
                <a:cs typeface="Arial" charset="0"/>
              </a:rPr>
              <a:t>DataType</a:t>
            </a:r>
            <a:r>
              <a:rPr lang="en-US" sz="3000" b="1" dirty="0">
                <a:solidFill>
                  <a:srgbClr val="C00000"/>
                </a:solidFill>
                <a:latin typeface="Arial" charset="0"/>
                <a:ea typeface="Arial" charset="0"/>
                <a:cs typeface="Arial" charset="0"/>
              </a:rPr>
              <a:t> </a:t>
            </a:r>
            <a:r>
              <a:rPr lang="en-US" sz="3000" b="1" dirty="0" err="1">
                <a:solidFill>
                  <a:srgbClr val="C00000"/>
                </a:solidFill>
                <a:latin typeface="Arial" charset="0"/>
                <a:ea typeface="Arial" charset="0"/>
                <a:cs typeface="Arial" charset="0"/>
              </a:rPr>
              <a:t>getDataType</a:t>
            </a:r>
            <a:r>
              <a:rPr lang="en-US" sz="3000" b="1" dirty="0">
                <a:solidFill>
                  <a:srgbClr val="C00000"/>
                </a:solidFill>
                <a:latin typeface="Arial" charset="0"/>
                <a:ea typeface="Arial" charset="0"/>
                <a:cs typeface="Arial" charset="0"/>
              </a:rPr>
              <a:t>( String key, </a:t>
            </a:r>
          </a:p>
          <a:p>
            <a:pPr marL="0" indent="0">
              <a:buFontTx/>
              <a:buNone/>
              <a:defRPr/>
            </a:pPr>
            <a:r>
              <a:rPr lang="en-US" sz="3000" b="1" dirty="0">
                <a:solidFill>
                  <a:srgbClr val="C00000"/>
                </a:solidFill>
                <a:latin typeface="Arial" charset="0"/>
                <a:ea typeface="Arial" charset="0"/>
                <a:cs typeface="Arial" charset="0"/>
              </a:rPr>
              <a:t>           	</a:t>
            </a:r>
            <a:r>
              <a:rPr lang="en-US" sz="3000" b="1" dirty="0" err="1">
                <a:solidFill>
                  <a:srgbClr val="C00000"/>
                </a:solidFill>
                <a:latin typeface="Arial" charset="0"/>
                <a:ea typeface="Arial" charset="0"/>
                <a:cs typeface="Arial" charset="0"/>
              </a:rPr>
              <a:t>DataType</a:t>
            </a:r>
            <a:r>
              <a:rPr lang="en-US" sz="3000" b="1" dirty="0">
                <a:solidFill>
                  <a:srgbClr val="C00000"/>
                </a:solidFill>
                <a:latin typeface="Arial" charset="0"/>
                <a:ea typeface="Arial" charset="0"/>
                <a:cs typeface="Arial" charset="0"/>
              </a:rPr>
              <a:t> </a:t>
            </a:r>
            <a:r>
              <a:rPr lang="en-US" sz="3000" b="1" dirty="0" err="1">
                <a:solidFill>
                  <a:srgbClr val="C00000"/>
                </a:solidFill>
                <a:latin typeface="Arial" charset="0"/>
                <a:ea typeface="Arial" charset="0"/>
                <a:cs typeface="Arial" charset="0"/>
              </a:rPr>
              <a:t>defaultValue</a:t>
            </a:r>
            <a:r>
              <a:rPr lang="en-US" sz="3000" b="1" dirty="0">
                <a:solidFill>
                  <a:srgbClr val="C00000"/>
                </a:solidFill>
                <a:latin typeface="Arial" charset="0"/>
                <a:ea typeface="Arial" charset="0"/>
                <a:cs typeface="Arial" charset="0"/>
              </a:rPr>
              <a:t> )</a:t>
            </a:r>
          </a:p>
          <a:p>
            <a:pPr marL="0" indent="0">
              <a:buFontTx/>
              <a:buNone/>
              <a:defRPr/>
            </a:pP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err="1"/>
              <a:t>TableLayout</a:t>
            </a:r>
            <a:r>
              <a:rPr lang="en-US" altLang="en-US" dirty="0"/>
              <a:t> </a:t>
            </a:r>
            <a:r>
              <a:rPr lang="en-US" altLang="en-US" sz="1800" dirty="0"/>
              <a:t>(1 of 8)</a:t>
            </a:r>
            <a:endParaRPr lang="en-US" altLang="en-US" dirty="0"/>
          </a:p>
        </p:txBody>
      </p:sp>
      <p:sp>
        <p:nvSpPr>
          <p:cNvPr id="7171" name="Rectangle 3"/>
          <p:cNvSpPr>
            <a:spLocks noGrp="1" noChangeArrowheads="1"/>
          </p:cNvSpPr>
          <p:nvPr>
            <p:ph idx="1"/>
          </p:nvPr>
        </p:nvSpPr>
        <p:spPr/>
        <p:txBody>
          <a:bodyPr/>
          <a:lstStyle/>
          <a:p>
            <a:r>
              <a:rPr lang="en-US" altLang="en-US" dirty="0">
                <a:latin typeface="Arial" charset="0"/>
                <a:ea typeface="Arial" charset="0"/>
                <a:cs typeface="Arial" charset="0"/>
              </a:rPr>
              <a:t>We use a </a:t>
            </a:r>
            <a:r>
              <a:rPr lang="en-US" altLang="en-US" dirty="0" err="1">
                <a:latin typeface="Arial" charset="0"/>
                <a:ea typeface="Arial" charset="0"/>
                <a:cs typeface="Arial" charset="0"/>
              </a:rPr>
              <a:t>TableLayout</a:t>
            </a:r>
            <a:r>
              <a:rPr lang="en-US" altLang="en-US" dirty="0">
                <a:latin typeface="Arial" charset="0"/>
                <a:ea typeface="Arial" charset="0"/>
                <a:cs typeface="Arial" charset="0"/>
              </a:rPr>
              <a:t> for screen 1.</a:t>
            </a:r>
          </a:p>
          <a:p>
            <a:r>
              <a:rPr lang="en-US" altLang="en-US" dirty="0" err="1">
                <a:latin typeface="Arial" charset="0"/>
                <a:ea typeface="Arial" charset="0"/>
                <a:cs typeface="Arial" charset="0"/>
              </a:rPr>
              <a:t>TableLayout</a:t>
            </a:r>
            <a:r>
              <a:rPr lang="en-US" altLang="en-US" dirty="0">
                <a:latin typeface="Arial" charset="0"/>
                <a:ea typeface="Arial" charset="0"/>
                <a:cs typeface="Arial" charset="0"/>
              </a:rPr>
              <a:t> is a subclass of </a:t>
            </a:r>
            <a:r>
              <a:rPr lang="en-US" altLang="en-US" dirty="0" err="1">
                <a:latin typeface="Arial" charset="0"/>
                <a:ea typeface="Arial" charset="0"/>
                <a:cs typeface="Arial" charset="0"/>
              </a:rPr>
              <a:t>LinearLayout</a:t>
            </a:r>
            <a:r>
              <a:rPr lang="en-US" altLang="en-US" dirty="0">
                <a:latin typeface="Arial" charset="0"/>
                <a:ea typeface="Arial" charset="0"/>
                <a:cs typeface="Arial" charset="0"/>
              </a:rPr>
              <a:t>, itself a subclass of </a:t>
            </a:r>
            <a:r>
              <a:rPr lang="en-US" altLang="en-US" dirty="0" err="1">
                <a:latin typeface="Arial" charset="0"/>
                <a:ea typeface="Arial" charset="0"/>
                <a:cs typeface="Arial" charset="0"/>
              </a:rPr>
              <a:t>ViewGroup</a:t>
            </a:r>
            <a:r>
              <a:rPr lang="en-US" altLang="en-US" dirty="0">
                <a:latin typeface="Arial" charset="0"/>
                <a:ea typeface="Arial" charset="0"/>
                <a:cs typeface="Arial" charset="0"/>
              </a:rPr>
              <a:t>.</a:t>
            </a:r>
          </a:p>
          <a:p>
            <a:r>
              <a:rPr lang="en-US" altLang="en-US" dirty="0">
                <a:latin typeface="Arial" charset="0"/>
                <a:ea typeface="Arial" charset="0"/>
                <a:cs typeface="Arial" charset="0"/>
              </a:rPr>
              <a:t>A </a:t>
            </a:r>
            <a:r>
              <a:rPr lang="en-US" altLang="en-US" dirty="0" err="1">
                <a:latin typeface="Arial" charset="0"/>
                <a:ea typeface="Arial" charset="0"/>
                <a:cs typeface="Arial" charset="0"/>
              </a:rPr>
              <a:t>TableLayout</a:t>
            </a:r>
            <a:r>
              <a:rPr lang="en-US" altLang="en-US" dirty="0">
                <a:latin typeface="Arial" charset="0"/>
                <a:ea typeface="Arial" charset="0"/>
                <a:cs typeface="Arial" charset="0"/>
              </a:rPr>
              <a:t> arranges its children in rows and columns.</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dirty="0" err="1"/>
              <a:t>SharedPreferences</a:t>
            </a:r>
            <a:r>
              <a:rPr lang="en-US" altLang="en-US" dirty="0"/>
              <a:t> </a:t>
            </a:r>
            <a:r>
              <a:rPr lang="en-US" altLang="en-US" sz="1800" dirty="0"/>
              <a:t>(2 of 5)</a:t>
            </a: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248210816"/>
              </p:ext>
            </p:extLst>
          </p:nvPr>
        </p:nvGraphicFramePr>
        <p:xfrm>
          <a:off x="342900" y="1752600"/>
          <a:ext cx="8458200" cy="3658553"/>
        </p:xfrm>
        <a:graphic>
          <a:graphicData uri="http://schemas.openxmlformats.org/drawingml/2006/table">
            <a:tbl>
              <a:tblPr/>
              <a:tblGrid>
                <a:gridCol w="3322638">
                  <a:extLst>
                    <a:ext uri="{9D8B030D-6E8A-4147-A177-3AD203B41FA5}">
                      <a16:colId xmlns:a16="http://schemas.microsoft.com/office/drawing/2014/main" val="20000"/>
                    </a:ext>
                  </a:extLst>
                </a:gridCol>
                <a:gridCol w="5135562">
                  <a:extLst>
                    <a:ext uri="{9D8B030D-6E8A-4147-A177-3AD203B41FA5}">
                      <a16:colId xmlns:a16="http://schemas.microsoft.com/office/drawing/2014/main" val="20001"/>
                    </a:ext>
                  </a:extLst>
                </a:gridCol>
              </a:tblGrid>
              <a:tr h="5492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Method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1588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charset="0"/>
                          <a:ea typeface="Arial" charset="0"/>
                          <a:cs typeface="Arial" charset="0"/>
                        </a:rPr>
                        <a:t>int getInt( String key, int defaultValue)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charset="0"/>
                          <a:ea typeface="Arial" charset="0"/>
                          <a:cs typeface="Arial" charset="0"/>
                        </a:rPr>
                        <a:t>Returns the int value associated with key in this SharedPreferences object; returns defaultValue if the key is not found.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16462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charset="0"/>
                          <a:ea typeface="Arial" charset="0"/>
                          <a:cs typeface="Arial" charset="0"/>
                        </a:rPr>
                        <a:t>float getFloat( String key, float defaultValue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Returns the float value associated with key in this </a:t>
                      </a:r>
                      <a:r>
                        <a:rPr kumimoji="0" lang="en-US" altLang="en-US" sz="2400" b="0" i="0" u="none" strike="noStrike" cap="none" normalizeH="0" baseline="0" dirty="0" err="1">
                          <a:ln>
                            <a:noFill/>
                          </a:ln>
                          <a:solidFill>
                            <a:srgbClr val="000000"/>
                          </a:solidFill>
                          <a:effectLst/>
                          <a:latin typeface="Arial" charset="0"/>
                          <a:ea typeface="Arial" charset="0"/>
                          <a:cs typeface="Arial" charset="0"/>
                        </a:rPr>
                        <a:t>SharedPreferences</a:t>
                      </a:r>
                      <a:r>
                        <a:rPr kumimoji="0" lang="en-US" altLang="en-US" sz="2400" b="0" i="0" u="none" strike="noStrike" cap="none" normalizeH="0" baseline="0" dirty="0">
                          <a:ln>
                            <a:noFill/>
                          </a:ln>
                          <a:solidFill>
                            <a:srgbClr val="000000"/>
                          </a:solidFill>
                          <a:effectLst/>
                          <a:latin typeface="Arial" charset="0"/>
                          <a:ea typeface="Arial" charset="0"/>
                          <a:cs typeface="Arial" charset="0"/>
                        </a:rPr>
                        <a:t> object; returns </a:t>
                      </a:r>
                      <a:r>
                        <a:rPr kumimoji="0" lang="en-US" altLang="en-US" sz="2400" b="0" i="0" u="none" strike="noStrike" cap="none" normalizeH="0" baseline="0" dirty="0" err="1">
                          <a:ln>
                            <a:noFill/>
                          </a:ln>
                          <a:solidFill>
                            <a:srgbClr val="000000"/>
                          </a:solidFill>
                          <a:effectLst/>
                          <a:latin typeface="Arial" charset="0"/>
                          <a:ea typeface="Arial" charset="0"/>
                          <a:cs typeface="Arial" charset="0"/>
                        </a:rPr>
                        <a:t>defaultValue</a:t>
                      </a:r>
                      <a:r>
                        <a:rPr kumimoji="0" lang="en-US" altLang="en-US" sz="2400" b="0" i="0" u="none" strike="noStrike" cap="none" normalizeH="0" baseline="0" dirty="0">
                          <a:ln>
                            <a:noFill/>
                          </a:ln>
                          <a:solidFill>
                            <a:srgbClr val="000000"/>
                          </a:solidFill>
                          <a:effectLst/>
                          <a:latin typeface="Arial" charset="0"/>
                          <a:ea typeface="Arial" charset="0"/>
                          <a:cs typeface="Arial" charset="0"/>
                        </a:rPr>
                        <a:t> if the key is not found.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dirty="0" err="1"/>
              <a:t>SharedPreferences</a:t>
            </a:r>
            <a:r>
              <a:rPr lang="en-US" altLang="en-US" dirty="0"/>
              <a:t> </a:t>
            </a:r>
            <a:r>
              <a:rPr lang="en-US" altLang="en-US" sz="1800" dirty="0"/>
              <a:t>(3 of 5)</a:t>
            </a:r>
            <a:endParaRPr lang="en-US" altLang="en-US" dirty="0"/>
          </a:p>
        </p:txBody>
      </p:sp>
      <p:sp>
        <p:nvSpPr>
          <p:cNvPr id="77827" name="Rectangle 3"/>
          <p:cNvSpPr>
            <a:spLocks noGrp="1" noChangeArrowheads="1"/>
          </p:cNvSpPr>
          <p:nvPr>
            <p:ph idx="1"/>
          </p:nvPr>
        </p:nvSpPr>
        <p:spPr>
          <a:xfrm>
            <a:off x="457200" y="1600200"/>
            <a:ext cx="8534400" cy="4114800"/>
          </a:xfrm>
        </p:spPr>
        <p:txBody>
          <a:bodyPr/>
          <a:lstStyle/>
          <a:p>
            <a:pPr>
              <a:defRPr/>
            </a:pPr>
            <a:r>
              <a:rPr lang="en-US" dirty="0">
                <a:latin typeface="Arial" charset="0"/>
                <a:ea typeface="Arial" charset="0"/>
                <a:cs typeface="Arial" charset="0"/>
              </a:rPr>
              <a:t>Assuming we have a </a:t>
            </a:r>
            <a:r>
              <a:rPr lang="en-US" b="1" dirty="0" err="1">
                <a:solidFill>
                  <a:srgbClr val="C00000"/>
                </a:solidFill>
                <a:latin typeface="Arial" charset="0"/>
                <a:ea typeface="Arial" charset="0"/>
                <a:cs typeface="Arial" charset="0"/>
              </a:rPr>
              <a:t>SharedPreferences</a:t>
            </a:r>
            <a:r>
              <a:rPr lang="en-US" dirty="0">
                <a:latin typeface="Arial" charset="0"/>
                <a:ea typeface="Arial" charset="0"/>
                <a:cs typeface="Arial" charset="0"/>
              </a:rPr>
              <a:t> reference named </a:t>
            </a:r>
            <a:r>
              <a:rPr lang="en-US" b="1" dirty="0" err="1">
                <a:solidFill>
                  <a:srgbClr val="C00000"/>
                </a:solidFill>
                <a:latin typeface="Arial" charset="0"/>
                <a:ea typeface="Arial" charset="0"/>
                <a:cs typeface="Arial" charset="0"/>
              </a:rPr>
              <a:t>pref</a:t>
            </a:r>
            <a:r>
              <a:rPr lang="en-US" dirty="0">
                <a:latin typeface="Arial" charset="0"/>
                <a:ea typeface="Arial" charset="0"/>
                <a:cs typeface="Arial" charset="0"/>
              </a:rPr>
              <a:t>, in order to retrieve the value that was previously associated with the key rating and written to the preferences, we write:</a:t>
            </a:r>
          </a:p>
          <a:p>
            <a:pPr marL="0" indent="0">
              <a:buFontTx/>
              <a:buNone/>
              <a:defRPr/>
            </a:pPr>
            <a:r>
              <a:rPr lang="en-US" dirty="0">
                <a:latin typeface="Arial" charset="0"/>
                <a:ea typeface="Arial" charset="0"/>
                <a:cs typeface="Arial" charset="0"/>
              </a:rPr>
              <a:t>// </a:t>
            </a:r>
            <a:r>
              <a:rPr lang="en-US" dirty="0" err="1">
                <a:latin typeface="Arial" charset="0"/>
                <a:ea typeface="Arial" charset="0"/>
                <a:cs typeface="Arial" charset="0"/>
              </a:rPr>
              <a:t>pref</a:t>
            </a:r>
            <a:r>
              <a:rPr lang="en-US" dirty="0">
                <a:latin typeface="Arial" charset="0"/>
                <a:ea typeface="Arial" charset="0"/>
                <a:cs typeface="Arial" charset="0"/>
              </a:rPr>
              <a:t> is a </a:t>
            </a:r>
            <a:r>
              <a:rPr lang="en-US" dirty="0" err="1">
                <a:latin typeface="Arial" charset="0"/>
                <a:ea typeface="Arial" charset="0"/>
                <a:cs typeface="Arial" charset="0"/>
              </a:rPr>
              <a:t>SharedPreferences</a:t>
            </a:r>
            <a:endParaRPr lang="en-US" dirty="0">
              <a:latin typeface="Arial" charset="0"/>
              <a:ea typeface="Arial" charset="0"/>
              <a:cs typeface="Arial" charset="0"/>
            </a:endParaRPr>
          </a:p>
          <a:p>
            <a:pPr marL="0" indent="0">
              <a:buFontTx/>
              <a:buNone/>
              <a:defRPr/>
            </a:pPr>
            <a:r>
              <a:rPr lang="en-US" dirty="0">
                <a:latin typeface="Arial" charset="0"/>
                <a:ea typeface="Arial" charset="0"/>
                <a:cs typeface="Arial" charset="0"/>
              </a:rPr>
              <a:t>// default value is 1 </a:t>
            </a:r>
            <a:br>
              <a:rPr lang="en-US" dirty="0">
                <a:latin typeface="Arial" charset="0"/>
                <a:ea typeface="Arial" charset="0"/>
                <a:cs typeface="Arial" charset="0"/>
              </a:rPr>
            </a:br>
            <a:r>
              <a:rPr lang="en-US" b="1" dirty="0" err="1">
                <a:latin typeface="Arial" charset="0"/>
                <a:ea typeface="Arial" charset="0"/>
                <a:cs typeface="Arial" charset="0"/>
              </a:rPr>
              <a:t>int</a:t>
            </a:r>
            <a:r>
              <a:rPr lang="en-US" b="1" dirty="0">
                <a:latin typeface="Arial" charset="0"/>
                <a:ea typeface="Arial" charset="0"/>
                <a:cs typeface="Arial" charset="0"/>
              </a:rPr>
              <a:t> </a:t>
            </a:r>
            <a:r>
              <a:rPr lang="en-US" b="1" dirty="0" err="1">
                <a:latin typeface="Arial" charset="0"/>
                <a:ea typeface="Arial" charset="0"/>
                <a:cs typeface="Arial" charset="0"/>
              </a:rPr>
              <a:t>storedRating</a:t>
            </a:r>
            <a:r>
              <a:rPr lang="en-US" b="1" dirty="0">
                <a:latin typeface="Arial" charset="0"/>
                <a:ea typeface="Arial" charset="0"/>
                <a:cs typeface="Arial" charset="0"/>
              </a:rPr>
              <a:t> = </a:t>
            </a:r>
            <a:r>
              <a:rPr lang="en-US" b="1" dirty="0" err="1">
                <a:latin typeface="Arial" charset="0"/>
                <a:ea typeface="Arial" charset="0"/>
                <a:cs typeface="Arial" charset="0"/>
              </a:rPr>
              <a:t>pref.getInt</a:t>
            </a:r>
            <a:r>
              <a:rPr lang="en-US" b="1" dirty="0">
                <a:latin typeface="Arial" charset="0"/>
                <a:ea typeface="Arial" charset="0"/>
                <a:cs typeface="Arial" charset="0"/>
              </a:rPr>
              <a:t>( "rating", 1 );</a:t>
            </a:r>
            <a:br>
              <a:rPr lang="en-US" dirty="0">
                <a:latin typeface="Arial" charset="0"/>
                <a:ea typeface="Arial" charset="0"/>
                <a:cs typeface="Arial" charset="0"/>
              </a:rPr>
            </a:br>
            <a:endParaRPr 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dirty="0" err="1"/>
              <a:t>SharedPreferences</a:t>
            </a:r>
            <a:r>
              <a:rPr lang="en-US" altLang="en-US" dirty="0"/>
              <a:t> </a:t>
            </a:r>
            <a:r>
              <a:rPr lang="en-US" altLang="en-US" sz="1800" dirty="0"/>
              <a:t>(4 of 5)</a:t>
            </a:r>
            <a:endParaRPr lang="en-US" altLang="en-US" dirty="0"/>
          </a:p>
        </p:txBody>
      </p:sp>
      <p:sp>
        <p:nvSpPr>
          <p:cNvPr id="89091" name="Rectangle 3"/>
          <p:cNvSpPr>
            <a:spLocks noGrp="1" noChangeArrowheads="1"/>
          </p:cNvSpPr>
          <p:nvPr>
            <p:ph idx="1"/>
          </p:nvPr>
        </p:nvSpPr>
        <p:spPr/>
        <p:txBody>
          <a:bodyPr/>
          <a:lstStyle/>
          <a:p>
            <a:r>
              <a:rPr lang="en-US" altLang="en-US" dirty="0">
                <a:latin typeface="Arial" charset="0"/>
                <a:ea typeface="Arial" charset="0"/>
                <a:cs typeface="Arial" charset="0"/>
              </a:rPr>
              <a:t>We can use the </a:t>
            </a:r>
            <a:r>
              <a:rPr lang="en-US" altLang="en-US" b="1" dirty="0" err="1">
                <a:solidFill>
                  <a:srgbClr val="C00000"/>
                </a:solidFill>
                <a:latin typeface="Arial" charset="0"/>
                <a:ea typeface="Arial" charset="0"/>
                <a:cs typeface="Arial" charset="0"/>
              </a:rPr>
              <a:t>getDefaultSharedPreferences</a:t>
            </a:r>
            <a:r>
              <a:rPr lang="en-US" altLang="en-US" dirty="0">
                <a:latin typeface="Arial" charset="0"/>
                <a:ea typeface="Arial" charset="0"/>
                <a:cs typeface="Arial" charset="0"/>
              </a:rPr>
              <a:t> </a:t>
            </a:r>
            <a:r>
              <a:rPr lang="en-US" altLang="en-US" i="1" dirty="0">
                <a:solidFill>
                  <a:srgbClr val="C00000"/>
                </a:solidFill>
                <a:latin typeface="Arial" charset="0"/>
                <a:ea typeface="Arial" charset="0"/>
                <a:cs typeface="Arial" charset="0"/>
              </a:rPr>
              <a:t>static</a:t>
            </a:r>
            <a:r>
              <a:rPr lang="en-US" altLang="en-US" dirty="0">
                <a:latin typeface="Arial" charset="0"/>
                <a:ea typeface="Arial" charset="0"/>
                <a:cs typeface="Arial" charset="0"/>
              </a:rPr>
              <a:t> </a:t>
            </a:r>
            <a:r>
              <a:rPr lang="en-US" altLang="en-US" i="1" dirty="0">
                <a:solidFill>
                  <a:srgbClr val="C00000"/>
                </a:solidFill>
                <a:latin typeface="Arial" charset="0"/>
                <a:ea typeface="Arial" charset="0"/>
                <a:cs typeface="Arial" charset="0"/>
              </a:rPr>
              <a:t>method</a:t>
            </a:r>
            <a:r>
              <a:rPr lang="en-US" altLang="en-US" dirty="0">
                <a:latin typeface="Arial" charset="0"/>
                <a:ea typeface="Arial" charset="0"/>
                <a:cs typeface="Arial" charset="0"/>
              </a:rPr>
              <a:t> of the </a:t>
            </a:r>
            <a:r>
              <a:rPr lang="en-US" altLang="en-US" b="1" dirty="0" err="1">
                <a:solidFill>
                  <a:srgbClr val="C00000"/>
                </a:solidFill>
                <a:latin typeface="Arial" charset="0"/>
                <a:ea typeface="Arial" charset="0"/>
                <a:cs typeface="Arial" charset="0"/>
              </a:rPr>
              <a:t>PreferenceManager</a:t>
            </a:r>
            <a:r>
              <a:rPr lang="en-US" altLang="en-US" dirty="0">
                <a:latin typeface="Arial" charset="0"/>
                <a:ea typeface="Arial" charset="0"/>
                <a:cs typeface="Arial" charset="0"/>
              </a:rPr>
              <a:t> class in order to get a </a:t>
            </a:r>
            <a:r>
              <a:rPr lang="en-US" altLang="en-US" b="1" dirty="0" err="1">
                <a:solidFill>
                  <a:srgbClr val="C00000"/>
                </a:solidFill>
                <a:latin typeface="Arial" charset="0"/>
                <a:ea typeface="Arial" charset="0"/>
                <a:cs typeface="Arial" charset="0"/>
              </a:rPr>
              <a:t>SharedPreferences</a:t>
            </a:r>
            <a:r>
              <a:rPr lang="en-US" altLang="en-US" dirty="0">
                <a:latin typeface="Arial" charset="0"/>
                <a:ea typeface="Arial" charset="0"/>
                <a:cs typeface="Arial" charset="0"/>
              </a:rPr>
              <a:t> reference. </a:t>
            </a:r>
          </a:p>
        </p:txBody>
      </p:sp>
      <p:graphicFrame>
        <p:nvGraphicFramePr>
          <p:cNvPr id="2" name="Table 1"/>
          <p:cNvGraphicFramePr>
            <a:graphicFrameLocks noGrp="1"/>
          </p:cNvGraphicFramePr>
          <p:nvPr>
            <p:extLst>
              <p:ext uri="{D42A27DB-BD31-4B8C-83A1-F6EECF244321}">
                <p14:modId xmlns:p14="http://schemas.microsoft.com/office/powerpoint/2010/main" val="882349302"/>
              </p:ext>
            </p:extLst>
          </p:nvPr>
        </p:nvGraphicFramePr>
        <p:xfrm>
          <a:off x="571500" y="4382770"/>
          <a:ext cx="8001000" cy="1573530"/>
        </p:xfrm>
        <a:graphic>
          <a:graphicData uri="http://schemas.openxmlformats.org/drawingml/2006/table">
            <a:tbl>
              <a:tblPr/>
              <a:tblGrid>
                <a:gridCol w="4040188">
                  <a:extLst>
                    <a:ext uri="{9D8B030D-6E8A-4147-A177-3AD203B41FA5}">
                      <a16:colId xmlns:a16="http://schemas.microsoft.com/office/drawing/2014/main" val="20000"/>
                    </a:ext>
                  </a:extLst>
                </a:gridCol>
                <a:gridCol w="3960812">
                  <a:extLst>
                    <a:ext uri="{9D8B030D-6E8A-4147-A177-3AD203B41FA5}">
                      <a16:colId xmlns:a16="http://schemas.microsoft.com/office/drawing/2014/main" val="20001"/>
                    </a:ext>
                  </a:extLst>
                </a:gridCol>
              </a:tblGrid>
              <a:tr h="3619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Method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charset="0"/>
                          <a:ea typeface="Arial" charset="0"/>
                          <a:cs typeface="Arial"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0858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rial" charset="0"/>
                          <a:ea typeface="Arial" charset="0"/>
                          <a:cs typeface="Arial" charset="0"/>
                        </a:rPr>
                        <a:t>static SharedPreferences getDefaultSharedPreferences( Context context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ea typeface="Arial" charset="0"/>
                          <a:cs typeface="Arial" charset="0"/>
                        </a:rPr>
                        <a:t>Returns the </a:t>
                      </a:r>
                      <a:r>
                        <a:rPr kumimoji="0" lang="en-US" altLang="en-US" sz="2000" b="0" i="0" u="none" strike="noStrike" cap="none" normalizeH="0" baseline="0" dirty="0" err="1">
                          <a:ln>
                            <a:noFill/>
                          </a:ln>
                          <a:solidFill>
                            <a:srgbClr val="000000"/>
                          </a:solidFill>
                          <a:effectLst/>
                          <a:latin typeface="Arial" charset="0"/>
                          <a:ea typeface="Arial" charset="0"/>
                          <a:cs typeface="Arial" charset="0"/>
                        </a:rPr>
                        <a:t>SharedPreferences</a:t>
                      </a:r>
                      <a:r>
                        <a:rPr kumimoji="0" lang="en-US" altLang="en-US" sz="2000" b="0" i="0" u="none" strike="noStrike" cap="none" normalizeH="0" baseline="0" dirty="0">
                          <a:ln>
                            <a:noFill/>
                          </a:ln>
                          <a:solidFill>
                            <a:srgbClr val="000000"/>
                          </a:solidFill>
                          <a:effectLst/>
                          <a:latin typeface="Arial" charset="0"/>
                          <a:ea typeface="Arial" charset="0"/>
                          <a:cs typeface="Arial" charset="0"/>
                        </a:rPr>
                        <a:t> for context.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dirty="0" err="1"/>
              <a:t>SharedPreferences</a:t>
            </a:r>
            <a:r>
              <a:rPr lang="en-US" altLang="en-US" dirty="0"/>
              <a:t> </a:t>
            </a:r>
            <a:r>
              <a:rPr lang="en-US" altLang="en-US" sz="1800" dirty="0"/>
              <a:t>(5 of 5)</a:t>
            </a:r>
            <a:endParaRPr lang="en-US" altLang="en-US" dirty="0"/>
          </a:p>
        </p:txBody>
      </p:sp>
      <p:sp>
        <p:nvSpPr>
          <p:cNvPr id="77827" name="Rectangle 3"/>
          <p:cNvSpPr>
            <a:spLocks noGrp="1" noChangeArrowheads="1"/>
          </p:cNvSpPr>
          <p:nvPr>
            <p:ph idx="1"/>
          </p:nvPr>
        </p:nvSpPr>
        <p:spPr>
          <a:xfrm>
            <a:off x="457200" y="1600200"/>
            <a:ext cx="8686800" cy="4114800"/>
          </a:xfrm>
        </p:spPr>
        <p:txBody>
          <a:bodyPr/>
          <a:lstStyle/>
          <a:p>
            <a:pPr>
              <a:defRPr/>
            </a:pPr>
            <a:r>
              <a:rPr lang="en-US" sz="2800" dirty="0">
                <a:latin typeface="Arial" charset="0"/>
                <a:ea typeface="Arial" charset="0"/>
                <a:cs typeface="Arial" charset="0"/>
              </a:rPr>
              <a:t>Since the Activity class inherits from Context and our </a:t>
            </a:r>
            <a:r>
              <a:rPr lang="en-US" sz="2800" b="1" dirty="0" err="1">
                <a:solidFill>
                  <a:srgbClr val="C00000"/>
                </a:solidFill>
                <a:latin typeface="Arial" charset="0"/>
                <a:ea typeface="Arial" charset="0"/>
                <a:cs typeface="Arial" charset="0"/>
              </a:rPr>
              <a:t>MainActivity</a:t>
            </a:r>
            <a:r>
              <a:rPr lang="en-US" sz="2800" dirty="0">
                <a:latin typeface="Arial" charset="0"/>
                <a:ea typeface="Arial" charset="0"/>
                <a:cs typeface="Arial" charset="0"/>
              </a:rPr>
              <a:t> and </a:t>
            </a:r>
            <a:r>
              <a:rPr lang="en-US" sz="2800" b="1" dirty="0" err="1">
                <a:solidFill>
                  <a:srgbClr val="C00000"/>
                </a:solidFill>
                <a:latin typeface="Arial" charset="0"/>
                <a:ea typeface="Arial" charset="0"/>
                <a:cs typeface="Arial" charset="0"/>
              </a:rPr>
              <a:t>DataActivity</a:t>
            </a:r>
            <a:r>
              <a:rPr lang="en-US" sz="2800" dirty="0">
                <a:latin typeface="Arial" charset="0"/>
                <a:ea typeface="Arial" charset="0"/>
                <a:cs typeface="Arial" charset="0"/>
              </a:rPr>
              <a:t> classes inherit from Activity, we can pass the keyword </a:t>
            </a:r>
            <a:r>
              <a:rPr lang="en-US" sz="2800" i="1" dirty="0">
                <a:latin typeface="Arial" charset="0"/>
                <a:ea typeface="Arial" charset="0"/>
                <a:cs typeface="Arial" charset="0"/>
              </a:rPr>
              <a:t>this</a:t>
            </a:r>
            <a:r>
              <a:rPr lang="en-US" sz="2800" dirty="0">
                <a:latin typeface="Arial" charset="0"/>
                <a:ea typeface="Arial" charset="0"/>
                <a:cs typeface="Arial" charset="0"/>
              </a:rPr>
              <a:t> as the argument of this method. </a:t>
            </a:r>
          </a:p>
          <a:p>
            <a:pPr>
              <a:defRPr/>
            </a:pPr>
            <a:r>
              <a:rPr lang="en-US" sz="2800" dirty="0">
                <a:latin typeface="Arial" charset="0"/>
                <a:ea typeface="Arial" charset="0"/>
                <a:cs typeface="Arial" charset="0"/>
              </a:rPr>
              <a:t>Thus, inside an Activity class, in order to get a </a:t>
            </a:r>
            <a:r>
              <a:rPr lang="en-US" sz="2800" b="1" dirty="0" err="1">
                <a:solidFill>
                  <a:srgbClr val="C00000"/>
                </a:solidFill>
                <a:latin typeface="Arial" charset="0"/>
                <a:ea typeface="Arial" charset="0"/>
                <a:cs typeface="Arial" charset="0"/>
              </a:rPr>
              <a:t>SharedReferences</a:t>
            </a:r>
            <a:r>
              <a:rPr lang="en-US" sz="2800" dirty="0">
                <a:latin typeface="Arial" charset="0"/>
                <a:ea typeface="Arial" charset="0"/>
                <a:cs typeface="Arial" charset="0"/>
              </a:rPr>
              <a:t> inside our two classes, we can write:</a:t>
            </a:r>
          </a:p>
          <a:p>
            <a:pPr marL="0" indent="0">
              <a:buFontTx/>
              <a:buNone/>
              <a:defRPr/>
            </a:pPr>
            <a:r>
              <a:rPr lang="en-US" sz="2400" b="1" dirty="0" err="1">
                <a:solidFill>
                  <a:srgbClr val="C00000"/>
                </a:solidFill>
                <a:latin typeface="Arial" charset="0"/>
                <a:ea typeface="Arial" charset="0"/>
                <a:cs typeface="Arial" charset="0"/>
              </a:rPr>
              <a:t>SharedPreferences</a:t>
            </a:r>
            <a:r>
              <a:rPr lang="en-US" sz="2400" b="1" dirty="0">
                <a:solidFill>
                  <a:srgbClr val="C00000"/>
                </a:solidFill>
                <a:latin typeface="Arial" charset="0"/>
                <a:ea typeface="Arial" charset="0"/>
                <a:cs typeface="Arial" charset="0"/>
              </a:rPr>
              <a:t> </a:t>
            </a:r>
            <a:r>
              <a:rPr lang="en-US" sz="2400" b="1" dirty="0" err="1">
                <a:solidFill>
                  <a:srgbClr val="C00000"/>
                </a:solidFill>
                <a:latin typeface="Arial" charset="0"/>
                <a:ea typeface="Arial" charset="0"/>
                <a:cs typeface="Arial" charset="0"/>
              </a:rPr>
              <a:t>pref</a:t>
            </a:r>
            <a:r>
              <a:rPr lang="en-US" sz="2400" b="1" dirty="0">
                <a:solidFill>
                  <a:srgbClr val="C00000"/>
                </a:solidFill>
                <a:latin typeface="Arial" charset="0"/>
                <a:ea typeface="Arial" charset="0"/>
                <a:cs typeface="Arial" charset="0"/>
              </a:rPr>
              <a:t> = </a:t>
            </a:r>
            <a:br>
              <a:rPr lang="en-US" sz="2400" b="1" dirty="0">
                <a:solidFill>
                  <a:srgbClr val="C00000"/>
                </a:solidFill>
                <a:latin typeface="Arial" charset="0"/>
                <a:ea typeface="Arial" charset="0"/>
                <a:cs typeface="Arial" charset="0"/>
              </a:rPr>
            </a:br>
            <a:r>
              <a:rPr lang="en-US" sz="2400" b="1" dirty="0">
                <a:solidFill>
                  <a:srgbClr val="C00000"/>
                </a:solidFill>
                <a:latin typeface="Arial" charset="0"/>
                <a:ea typeface="Arial" charset="0"/>
                <a:cs typeface="Arial" charset="0"/>
              </a:rPr>
              <a:t>    </a:t>
            </a:r>
            <a:r>
              <a:rPr lang="en-US" sz="2400" b="1" dirty="0" err="1">
                <a:solidFill>
                  <a:srgbClr val="C00000"/>
                </a:solidFill>
                <a:latin typeface="Arial" charset="0"/>
                <a:ea typeface="Arial" charset="0"/>
                <a:cs typeface="Arial" charset="0"/>
              </a:rPr>
              <a:t>ReferenceManager.getDefaultSharedPreferences</a:t>
            </a:r>
            <a:r>
              <a:rPr lang="en-US" sz="2400" b="1" dirty="0">
                <a:solidFill>
                  <a:srgbClr val="C00000"/>
                </a:solidFill>
                <a:latin typeface="Arial" charset="0"/>
                <a:ea typeface="Arial" charset="0"/>
                <a:cs typeface="Arial" charset="0"/>
              </a:rPr>
              <a:t>( this ); </a:t>
            </a:r>
            <a:br>
              <a:rPr lang="en-US" sz="2800" dirty="0">
                <a:latin typeface="Arial" charset="0"/>
                <a:ea typeface="Arial" charset="0"/>
                <a:cs typeface="Arial" charset="0"/>
              </a:rPr>
            </a:br>
            <a:endParaRPr 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SharedPreferences.Editor</a:t>
            </a:r>
          </a:p>
        </p:txBody>
      </p:sp>
      <p:sp>
        <p:nvSpPr>
          <p:cNvPr id="77827" name="Rectangle 3"/>
          <p:cNvSpPr>
            <a:spLocks noGrp="1" noChangeArrowheads="1"/>
          </p:cNvSpPr>
          <p:nvPr>
            <p:ph idx="1"/>
          </p:nvPr>
        </p:nvSpPr>
        <p:spPr>
          <a:xfrm>
            <a:off x="457200" y="1600200"/>
            <a:ext cx="8534400" cy="4114800"/>
          </a:xfrm>
        </p:spPr>
        <p:txBody>
          <a:bodyPr/>
          <a:lstStyle/>
          <a:p>
            <a:pPr>
              <a:defRPr/>
            </a:pPr>
            <a:r>
              <a:rPr lang="en-US" sz="2800" dirty="0">
                <a:latin typeface="Arial" charset="0"/>
                <a:ea typeface="Arial" charset="0"/>
                <a:cs typeface="Arial" charset="0"/>
              </a:rPr>
              <a:t>Once we have a </a:t>
            </a:r>
            <a:r>
              <a:rPr lang="en-US" sz="2800" b="1" dirty="0" err="1">
                <a:solidFill>
                  <a:srgbClr val="C00000"/>
                </a:solidFill>
                <a:latin typeface="Arial" charset="0"/>
                <a:ea typeface="Arial" charset="0"/>
                <a:cs typeface="Arial" charset="0"/>
              </a:rPr>
              <a:t>SharedReferences</a:t>
            </a:r>
            <a:r>
              <a:rPr lang="en-US" sz="2800" dirty="0">
                <a:latin typeface="Arial" charset="0"/>
                <a:ea typeface="Arial" charset="0"/>
                <a:cs typeface="Arial" charset="0"/>
              </a:rPr>
              <a:t> </a:t>
            </a:r>
            <a:r>
              <a:rPr lang="en-US" sz="2800" b="1" dirty="0">
                <a:solidFill>
                  <a:srgbClr val="C00000"/>
                </a:solidFill>
                <a:latin typeface="Arial" charset="0"/>
                <a:ea typeface="Arial" charset="0"/>
                <a:cs typeface="Arial" charset="0"/>
              </a:rPr>
              <a:t>reference</a:t>
            </a:r>
            <a:r>
              <a:rPr lang="en-US" sz="2800" dirty="0">
                <a:latin typeface="Arial" charset="0"/>
                <a:ea typeface="Arial" charset="0"/>
                <a:cs typeface="Arial" charset="0"/>
              </a:rPr>
              <a:t>, we can call the edit method of </a:t>
            </a:r>
            <a:r>
              <a:rPr lang="en-US" sz="2800" dirty="0" err="1">
                <a:latin typeface="Arial" charset="0"/>
                <a:ea typeface="Arial" charset="0"/>
                <a:cs typeface="Arial" charset="0"/>
              </a:rPr>
              <a:t>SharedPreferences</a:t>
            </a:r>
            <a:r>
              <a:rPr lang="en-US" sz="2800" dirty="0">
                <a:latin typeface="Arial" charset="0"/>
                <a:ea typeface="Arial" charset="0"/>
                <a:cs typeface="Arial" charset="0"/>
              </a:rPr>
              <a:t> to obtain a </a:t>
            </a:r>
            <a:r>
              <a:rPr lang="en-US" sz="2800" b="1" dirty="0" err="1">
                <a:solidFill>
                  <a:srgbClr val="C00000"/>
                </a:solidFill>
                <a:latin typeface="Arial" charset="0"/>
                <a:ea typeface="Arial" charset="0"/>
                <a:cs typeface="Arial" charset="0"/>
              </a:rPr>
              <a:t>Sharedpreferences.Editor</a:t>
            </a:r>
            <a:r>
              <a:rPr lang="en-US" sz="2800" dirty="0">
                <a:latin typeface="Arial" charset="0"/>
                <a:ea typeface="Arial" charset="0"/>
                <a:cs typeface="Arial" charset="0"/>
              </a:rPr>
              <a:t> reference:</a:t>
            </a:r>
          </a:p>
          <a:p>
            <a:pPr marL="0" indent="0">
              <a:spcBef>
                <a:spcPts val="1800"/>
              </a:spcBef>
              <a:buFontTx/>
              <a:buNone/>
              <a:defRPr/>
            </a:pPr>
            <a:r>
              <a:rPr lang="en-US" sz="2800" dirty="0" err="1">
                <a:latin typeface="Arial" charset="0"/>
                <a:ea typeface="Arial" charset="0"/>
                <a:cs typeface="Arial" charset="0"/>
              </a:rPr>
              <a:t>SharedPreferences</a:t>
            </a:r>
            <a:r>
              <a:rPr lang="en-US" sz="2800" dirty="0">
                <a:latin typeface="Arial" charset="0"/>
                <a:ea typeface="Arial" charset="0"/>
                <a:cs typeface="Arial" charset="0"/>
              </a:rPr>
              <a:t> </a:t>
            </a:r>
            <a:r>
              <a:rPr lang="en-US" sz="2800" dirty="0" err="1">
                <a:latin typeface="Arial" charset="0"/>
                <a:ea typeface="Arial" charset="0"/>
                <a:cs typeface="Arial" charset="0"/>
              </a:rPr>
              <a:t>pref</a:t>
            </a:r>
            <a:r>
              <a:rPr lang="en-US" sz="2800" dirty="0">
                <a:latin typeface="Arial" charset="0"/>
                <a:ea typeface="Arial" charset="0"/>
                <a:cs typeface="Arial" charset="0"/>
              </a:rPr>
              <a:t> = </a:t>
            </a:r>
            <a:r>
              <a:rPr lang="en-US" sz="2800" dirty="0" err="1">
                <a:latin typeface="Arial" charset="0"/>
                <a:ea typeface="Arial" charset="0"/>
                <a:cs typeface="Arial" charset="0"/>
              </a:rPr>
              <a:t>ReferenceManager</a:t>
            </a:r>
            <a:r>
              <a:rPr lang="en-US" sz="2800" dirty="0">
                <a:latin typeface="Arial" charset="0"/>
                <a:ea typeface="Arial" charset="0"/>
                <a:cs typeface="Arial" charset="0"/>
              </a:rPr>
              <a:t>  </a:t>
            </a:r>
          </a:p>
          <a:p>
            <a:pPr marL="0" indent="0">
              <a:buFontTx/>
              <a:buNone/>
              <a:defRPr/>
            </a:pPr>
            <a:r>
              <a:rPr lang="en-US" sz="2800" dirty="0">
                <a:latin typeface="Arial" charset="0"/>
                <a:ea typeface="Arial" charset="0"/>
                <a:cs typeface="Arial" charset="0"/>
              </a:rPr>
              <a:t>           .</a:t>
            </a:r>
            <a:r>
              <a:rPr lang="en-US" sz="2800" dirty="0" err="1">
                <a:latin typeface="Arial" charset="0"/>
                <a:ea typeface="Arial" charset="0"/>
                <a:cs typeface="Arial" charset="0"/>
              </a:rPr>
              <a:t>getDefaultSharedPreferences</a:t>
            </a:r>
            <a:r>
              <a:rPr lang="en-US" sz="2800" dirty="0">
                <a:latin typeface="Arial" charset="0"/>
                <a:ea typeface="Arial" charset="0"/>
                <a:cs typeface="Arial" charset="0"/>
              </a:rPr>
              <a:t>( this );</a:t>
            </a:r>
          </a:p>
          <a:p>
            <a:pPr marL="0" indent="0">
              <a:buFontTx/>
              <a:buNone/>
              <a:defRPr/>
            </a:pPr>
            <a:r>
              <a:rPr lang="en-US" sz="2800" b="1" dirty="0" err="1">
                <a:latin typeface="Arial" charset="0"/>
                <a:ea typeface="Arial" charset="0"/>
                <a:cs typeface="Arial" charset="0"/>
              </a:rPr>
              <a:t>SharedPreferences.Editor</a:t>
            </a:r>
            <a:r>
              <a:rPr lang="en-US" sz="2800" b="1" dirty="0">
                <a:latin typeface="Arial" charset="0"/>
                <a:ea typeface="Arial" charset="0"/>
                <a:cs typeface="Arial" charset="0"/>
              </a:rPr>
              <a:t> editor = </a:t>
            </a:r>
            <a:r>
              <a:rPr lang="en-US" sz="2800" b="1" dirty="0" err="1">
                <a:latin typeface="Arial" charset="0"/>
                <a:ea typeface="Arial" charset="0"/>
                <a:cs typeface="Arial" charset="0"/>
              </a:rPr>
              <a:t>pref.edit</a:t>
            </a:r>
            <a:r>
              <a:rPr lang="en-US" sz="2800" b="1" dirty="0">
                <a:latin typeface="Arial" charset="0"/>
                <a:ea typeface="Arial" charset="0"/>
                <a:cs typeface="Arial" charset="0"/>
              </a:rPr>
              <a:t>( );</a:t>
            </a:r>
            <a:r>
              <a:rPr lang="en-US" sz="2800" dirty="0">
                <a:latin typeface="Arial" charset="0"/>
                <a:ea typeface="Arial" charset="0"/>
                <a:cs typeface="Arial" charset="0"/>
              </a:rPr>
              <a:t> </a:t>
            </a:r>
            <a:br>
              <a:rPr lang="en-US" sz="2800" dirty="0">
                <a:latin typeface="Arial" charset="0"/>
                <a:ea typeface="Arial" charset="0"/>
                <a:cs typeface="Arial" charset="0"/>
              </a:rPr>
            </a:br>
            <a:endParaRPr 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dirty="0"/>
              <a:t>Impact on Our Classes </a:t>
            </a:r>
            <a:r>
              <a:rPr lang="en-US" altLang="en-US" sz="1800" dirty="0"/>
              <a:t>(1 of 2)</a:t>
            </a:r>
            <a:endParaRPr lang="en-US" altLang="en-US" dirty="0"/>
          </a:p>
        </p:txBody>
      </p:sp>
      <p:sp>
        <p:nvSpPr>
          <p:cNvPr id="92163" name="Rectangle 3"/>
          <p:cNvSpPr>
            <a:spLocks noGrp="1" noChangeArrowheads="1"/>
          </p:cNvSpPr>
          <p:nvPr>
            <p:ph idx="1"/>
          </p:nvPr>
        </p:nvSpPr>
        <p:spPr/>
        <p:txBody>
          <a:bodyPr/>
          <a:lstStyle/>
          <a:p>
            <a:r>
              <a:rPr lang="en-US" altLang="en-US" dirty="0">
                <a:latin typeface="Arial" charset="0"/>
                <a:ea typeface="Arial" charset="0"/>
                <a:cs typeface="Arial" charset="0"/>
              </a:rPr>
              <a:t>The View components of our app are still the same. </a:t>
            </a:r>
          </a:p>
          <a:p>
            <a:r>
              <a:rPr lang="en-US" altLang="en-US" dirty="0">
                <a:latin typeface="Arial" charset="0"/>
                <a:ea typeface="Arial" charset="0"/>
                <a:cs typeface="Arial" charset="0"/>
              </a:rPr>
              <a:t>Most of the changes take place in the Model, the Mortgage class. </a:t>
            </a:r>
          </a:p>
          <a:p>
            <a:r>
              <a:rPr lang="en-US" altLang="en-US" dirty="0">
                <a:latin typeface="Arial" charset="0"/>
                <a:ea typeface="Arial" charset="0"/>
                <a:cs typeface="Arial" charset="0"/>
              </a:rPr>
              <a:t>We also have small changes in the Controller classes, </a:t>
            </a:r>
            <a:r>
              <a:rPr lang="en-US" altLang="en-US" i="1" dirty="0" err="1">
                <a:solidFill>
                  <a:srgbClr val="C00000"/>
                </a:solidFill>
                <a:latin typeface="Arial" charset="0"/>
                <a:ea typeface="Arial" charset="0"/>
                <a:cs typeface="Arial" charset="0"/>
              </a:rPr>
              <a:t>MainActivity</a:t>
            </a:r>
            <a:r>
              <a:rPr lang="en-US" altLang="en-US" dirty="0">
                <a:latin typeface="Arial" charset="0"/>
                <a:ea typeface="Arial" charset="0"/>
                <a:cs typeface="Arial" charset="0"/>
              </a:rPr>
              <a:t> and </a:t>
            </a:r>
            <a:r>
              <a:rPr lang="en-US" altLang="en-US" i="1" dirty="0" err="1">
                <a:solidFill>
                  <a:srgbClr val="C00000"/>
                </a:solidFill>
                <a:latin typeface="Arial" charset="0"/>
                <a:ea typeface="Arial" charset="0"/>
                <a:cs typeface="Arial" charset="0"/>
              </a:rPr>
              <a:t>DataActivity</a:t>
            </a:r>
            <a:r>
              <a:rPr lang="en-US" altLang="en-US"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dirty="0"/>
              <a:t>Impact on Our Classes </a:t>
            </a:r>
            <a:r>
              <a:rPr lang="en-US" altLang="en-US" sz="1800" dirty="0"/>
              <a:t>(2 of 2)</a:t>
            </a:r>
            <a:endParaRPr lang="en-US" altLang="en-US" dirty="0"/>
          </a:p>
        </p:txBody>
      </p:sp>
      <p:sp>
        <p:nvSpPr>
          <p:cNvPr id="93187" name="Rectangle 3"/>
          <p:cNvSpPr>
            <a:spLocks noGrp="1" noChangeArrowheads="1"/>
          </p:cNvSpPr>
          <p:nvPr>
            <p:ph idx="1"/>
          </p:nvPr>
        </p:nvSpPr>
        <p:spPr/>
        <p:txBody>
          <a:bodyPr/>
          <a:lstStyle/>
          <a:p>
            <a:r>
              <a:rPr lang="en-US" altLang="en-US" dirty="0">
                <a:latin typeface="Arial" charset="0"/>
                <a:ea typeface="Arial" charset="0"/>
                <a:cs typeface="Arial" charset="0"/>
              </a:rPr>
              <a:t>We modify the Mortgage class so that it includes a method to write mortgage data to the user preferences system and a constructor to read data from it. </a:t>
            </a:r>
          </a:p>
          <a:p>
            <a:r>
              <a:rPr lang="en-US" altLang="en-US" dirty="0">
                <a:latin typeface="Arial" charset="0"/>
                <a:ea typeface="Arial" charset="0"/>
                <a:cs typeface="Arial" charset="0"/>
              </a:rPr>
              <a:t>In both the </a:t>
            </a:r>
            <a:r>
              <a:rPr lang="en-US" altLang="en-US" i="1" dirty="0" err="1">
                <a:solidFill>
                  <a:srgbClr val="C00000"/>
                </a:solidFill>
                <a:latin typeface="Arial" charset="0"/>
                <a:ea typeface="Arial" charset="0"/>
                <a:cs typeface="Arial" charset="0"/>
              </a:rPr>
              <a:t>MainActivity</a:t>
            </a:r>
            <a:r>
              <a:rPr lang="en-US" altLang="en-US" dirty="0">
                <a:latin typeface="Arial" charset="0"/>
                <a:ea typeface="Arial" charset="0"/>
                <a:cs typeface="Arial" charset="0"/>
              </a:rPr>
              <a:t> and </a:t>
            </a:r>
            <a:r>
              <a:rPr lang="en-US" altLang="en-US" i="1" dirty="0" err="1">
                <a:solidFill>
                  <a:srgbClr val="C00000"/>
                </a:solidFill>
                <a:latin typeface="Arial" charset="0"/>
                <a:ea typeface="Arial" charset="0"/>
                <a:cs typeface="Arial" charset="0"/>
              </a:rPr>
              <a:t>DataActivity</a:t>
            </a:r>
            <a:r>
              <a:rPr lang="en-US" altLang="en-US" dirty="0">
                <a:latin typeface="Arial" charset="0"/>
                <a:ea typeface="Arial" charset="0"/>
                <a:cs typeface="Arial" charset="0"/>
              </a:rPr>
              <a:t> classes, we use these methods to either load or write the mortgage parameters from and to the user preferences system.</a:t>
            </a: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dirty="0"/>
              <a:t>Mortgage Class </a:t>
            </a:r>
            <a:r>
              <a:rPr lang="en-US" altLang="en-US" sz="1800" dirty="0"/>
              <a:t>(1 of 2)</a:t>
            </a:r>
            <a:endParaRPr lang="en-US" altLang="en-US" dirty="0"/>
          </a:p>
        </p:txBody>
      </p:sp>
      <p:sp>
        <p:nvSpPr>
          <p:cNvPr id="94211" name="Rectangle 3"/>
          <p:cNvSpPr>
            <a:spLocks noGrp="1" noChangeArrowheads="1"/>
          </p:cNvSpPr>
          <p:nvPr>
            <p:ph idx="1"/>
          </p:nvPr>
        </p:nvSpPr>
        <p:spPr/>
        <p:txBody>
          <a:bodyPr/>
          <a:lstStyle/>
          <a:p>
            <a:r>
              <a:rPr lang="en-US" altLang="en-US" dirty="0">
                <a:latin typeface="Arial" charset="0"/>
                <a:ea typeface="Arial" charset="0"/>
                <a:cs typeface="Arial" charset="0"/>
              </a:rPr>
              <a:t>Inside the constructor, we read the preferences and assign the corresponding values to the three instance variables: </a:t>
            </a:r>
            <a:r>
              <a:rPr lang="en-US" altLang="en-US" b="1" dirty="0">
                <a:solidFill>
                  <a:srgbClr val="C00000"/>
                </a:solidFill>
                <a:latin typeface="Arial" charset="0"/>
                <a:ea typeface="Arial" charset="0"/>
                <a:cs typeface="Arial" charset="0"/>
              </a:rPr>
              <a:t>amount</a:t>
            </a:r>
            <a:r>
              <a:rPr lang="en-US" altLang="en-US" dirty="0">
                <a:latin typeface="Arial" charset="0"/>
                <a:ea typeface="Arial" charset="0"/>
                <a:cs typeface="Arial" charset="0"/>
              </a:rPr>
              <a:t>, </a:t>
            </a:r>
            <a:r>
              <a:rPr lang="en-US" altLang="en-US" b="1" dirty="0">
                <a:solidFill>
                  <a:srgbClr val="C00000"/>
                </a:solidFill>
                <a:latin typeface="Arial" charset="0"/>
                <a:ea typeface="Arial" charset="0"/>
                <a:cs typeface="Arial" charset="0"/>
              </a:rPr>
              <a:t>rate</a:t>
            </a:r>
            <a:r>
              <a:rPr lang="en-US" altLang="en-US" dirty="0">
                <a:latin typeface="Arial" charset="0"/>
                <a:ea typeface="Arial" charset="0"/>
                <a:cs typeface="Arial" charset="0"/>
              </a:rPr>
              <a:t>, and </a:t>
            </a:r>
            <a:r>
              <a:rPr lang="en-US" altLang="en-US" b="1" dirty="0">
                <a:solidFill>
                  <a:srgbClr val="C00000"/>
                </a:solidFill>
                <a:latin typeface="Arial" charset="0"/>
                <a:ea typeface="Arial" charset="0"/>
                <a:cs typeface="Arial" charset="0"/>
              </a:rPr>
              <a:t>years</a:t>
            </a:r>
            <a:r>
              <a:rPr lang="en-US" altLang="en-US" dirty="0">
                <a:latin typeface="Arial" charset="0"/>
                <a:ea typeface="Arial" charset="0"/>
                <a:cs typeface="Arial" charset="0"/>
              </a:rPr>
              <a:t>.</a:t>
            </a:r>
          </a:p>
          <a:p>
            <a:r>
              <a:rPr lang="en-US" altLang="en-US" dirty="0">
                <a:latin typeface="Arial" charset="0"/>
                <a:ea typeface="Arial" charset="0"/>
                <a:cs typeface="Arial" charset="0"/>
              </a:rPr>
              <a:t>If it is the first time the app is run, there are no preferences set; we assign default values to the three instance variables.</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Mortgage Class </a:t>
            </a:r>
            <a:r>
              <a:rPr lang="en-US" altLang="en-US" sz="1800" dirty="0"/>
              <a:t>(2 of 2)</a:t>
            </a:r>
            <a:endParaRPr lang="en-US" altLang="en-US" dirty="0"/>
          </a:p>
        </p:txBody>
      </p:sp>
      <p:sp>
        <p:nvSpPr>
          <p:cNvPr id="93187" name="Rectangle 3"/>
          <p:cNvSpPr>
            <a:spLocks noGrp="1" noChangeArrowheads="1"/>
          </p:cNvSpPr>
          <p:nvPr>
            <p:ph idx="1"/>
          </p:nvPr>
        </p:nvSpPr>
        <p:spPr/>
        <p:txBody>
          <a:bodyPr/>
          <a:lstStyle/>
          <a:p>
            <a:pPr>
              <a:defRPr/>
            </a:pPr>
            <a:r>
              <a:rPr lang="en-US" sz="2600" dirty="0">
                <a:latin typeface="Arial" charset="0"/>
                <a:ea typeface="Arial" charset="0"/>
                <a:cs typeface="Arial" charset="0"/>
              </a:rPr>
              <a:t>Since we need three keys (for three values that we store in the preferences), we define three constants for them:</a:t>
            </a:r>
          </a:p>
          <a:p>
            <a:pPr marL="0" indent="0">
              <a:buFontTx/>
              <a:buNone/>
              <a:defRPr/>
            </a:pPr>
            <a:r>
              <a:rPr lang="en-US" sz="2600" b="1" dirty="0">
                <a:solidFill>
                  <a:srgbClr val="C00000"/>
                </a:solidFill>
                <a:latin typeface="Arial" charset="0"/>
                <a:ea typeface="Arial" charset="0"/>
                <a:cs typeface="Arial" charset="0"/>
              </a:rPr>
              <a:t>private static final String PREFERENCE_AMOUNT </a:t>
            </a:r>
          </a:p>
          <a:p>
            <a:pPr marL="0" indent="0">
              <a:buFontTx/>
              <a:buNone/>
              <a:defRPr/>
            </a:pPr>
            <a:r>
              <a:rPr lang="en-US" sz="2600" b="1" dirty="0">
                <a:solidFill>
                  <a:srgbClr val="C00000"/>
                </a:solidFill>
                <a:latin typeface="Arial" charset="0"/>
                <a:ea typeface="Arial" charset="0"/>
                <a:cs typeface="Arial" charset="0"/>
              </a:rPr>
              <a:t>    = "amount";</a:t>
            </a:r>
          </a:p>
          <a:p>
            <a:pPr marL="0" indent="0">
              <a:buFontTx/>
              <a:buNone/>
              <a:defRPr/>
            </a:pPr>
            <a:r>
              <a:rPr lang="en-US" sz="2600" b="1" dirty="0">
                <a:solidFill>
                  <a:srgbClr val="C00000"/>
                </a:solidFill>
                <a:latin typeface="Arial" charset="0"/>
                <a:ea typeface="Arial" charset="0"/>
                <a:cs typeface="Arial" charset="0"/>
              </a:rPr>
              <a:t>private static final String PREFERENCE_YEARS </a:t>
            </a:r>
          </a:p>
          <a:p>
            <a:pPr marL="0" indent="0">
              <a:buFontTx/>
              <a:buNone/>
              <a:defRPr/>
            </a:pPr>
            <a:r>
              <a:rPr lang="en-US" sz="2600" b="1" dirty="0">
                <a:solidFill>
                  <a:srgbClr val="C00000"/>
                </a:solidFill>
                <a:latin typeface="Arial" charset="0"/>
                <a:ea typeface="Arial" charset="0"/>
                <a:cs typeface="Arial" charset="0"/>
              </a:rPr>
              <a:t>    = "years";</a:t>
            </a:r>
            <a:br>
              <a:rPr lang="en-US" sz="2600" b="1" dirty="0">
                <a:solidFill>
                  <a:srgbClr val="C00000"/>
                </a:solidFill>
                <a:latin typeface="Arial" charset="0"/>
                <a:ea typeface="Arial" charset="0"/>
                <a:cs typeface="Arial" charset="0"/>
              </a:rPr>
            </a:br>
            <a:r>
              <a:rPr lang="en-US" sz="2600" b="1" dirty="0">
                <a:solidFill>
                  <a:srgbClr val="C00000"/>
                </a:solidFill>
                <a:latin typeface="Arial" charset="0"/>
                <a:ea typeface="Arial" charset="0"/>
                <a:cs typeface="Arial" charset="0"/>
              </a:rPr>
              <a:t>private static final String PREFERENCE_RATE </a:t>
            </a:r>
          </a:p>
          <a:p>
            <a:pPr marL="0" indent="0">
              <a:buFontTx/>
              <a:buNone/>
              <a:defRPr/>
            </a:pPr>
            <a:r>
              <a:rPr lang="en-US" sz="2600" b="1" dirty="0">
                <a:solidFill>
                  <a:srgbClr val="C00000"/>
                </a:solidFill>
                <a:latin typeface="Arial" charset="0"/>
                <a:ea typeface="Arial" charset="0"/>
                <a:cs typeface="Arial" charset="0"/>
              </a:rPr>
              <a:t>    = "rate";</a:t>
            </a:r>
            <a:br>
              <a:rPr lang="en-US" sz="2600" dirty="0">
                <a:latin typeface="Arial" charset="0"/>
                <a:ea typeface="Arial" charset="0"/>
                <a:cs typeface="Arial" charset="0"/>
              </a:rPr>
            </a:br>
            <a:endParaRPr lang="en-US" sz="26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dirty="0"/>
              <a:t>Mortgage Constructor</a:t>
            </a:r>
          </a:p>
        </p:txBody>
      </p:sp>
      <p:sp>
        <p:nvSpPr>
          <p:cNvPr id="96259" name="Rectangle 3"/>
          <p:cNvSpPr>
            <a:spLocks noGrp="1" noChangeArrowheads="1"/>
          </p:cNvSpPr>
          <p:nvPr>
            <p:ph idx="1"/>
          </p:nvPr>
        </p:nvSpPr>
        <p:spPr/>
        <p:txBody>
          <a:bodyPr/>
          <a:lstStyle/>
          <a:p>
            <a:pPr marL="0" indent="0">
              <a:buFontTx/>
              <a:buNone/>
            </a:pPr>
            <a:r>
              <a:rPr lang="en-US" altLang="en-US" sz="2200" dirty="0">
                <a:latin typeface="Arial" charset="0"/>
                <a:ea typeface="Arial" charset="0"/>
                <a:cs typeface="Arial" charset="0"/>
              </a:rPr>
              <a:t>public Mortgage( Context </a:t>
            </a:r>
            <a:r>
              <a:rPr lang="en-US" altLang="en-US" sz="2200" dirty="0" err="1">
                <a:latin typeface="Arial" charset="0"/>
                <a:ea typeface="Arial" charset="0"/>
                <a:cs typeface="Arial" charset="0"/>
              </a:rPr>
              <a:t>context</a:t>
            </a:r>
            <a:r>
              <a:rPr lang="en-US" altLang="en-US" sz="2200" dirty="0">
                <a:latin typeface="Arial" charset="0"/>
                <a:ea typeface="Arial" charset="0"/>
                <a:cs typeface="Arial" charset="0"/>
              </a:rPr>
              <a:t>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SharedPreferences</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pref</a:t>
            </a:r>
            <a:r>
              <a:rPr lang="en-US" altLang="en-US" sz="2200" dirty="0">
                <a:latin typeface="Arial" charset="0"/>
                <a:ea typeface="Arial" charset="0"/>
                <a:cs typeface="Arial" charset="0"/>
              </a:rPr>
              <a:t> =    </a:t>
            </a:r>
            <a:r>
              <a:rPr lang="en-US" altLang="en-US" sz="2200" dirty="0" err="1">
                <a:latin typeface="Arial" charset="0"/>
                <a:ea typeface="Arial" charset="0"/>
                <a:cs typeface="Arial" charset="0"/>
              </a:rPr>
              <a:t>PreferenceManager</a:t>
            </a:r>
            <a:r>
              <a:rPr lang="en-US" altLang="en-US" sz="2200" dirty="0">
                <a:latin typeface="Arial" charset="0"/>
                <a:ea typeface="Arial" charset="0"/>
                <a:cs typeface="Arial" charset="0"/>
              </a:rPr>
              <a:t>   </a:t>
            </a:r>
          </a:p>
          <a:p>
            <a:pPr marL="0" indent="0">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getDefaultSharedPreferences</a:t>
            </a:r>
            <a:r>
              <a:rPr lang="en-US" altLang="en-US" sz="2200" dirty="0">
                <a:latin typeface="Arial" charset="0"/>
                <a:ea typeface="Arial" charset="0"/>
                <a:cs typeface="Arial" charset="0"/>
              </a:rPr>
              <a:t>( context );</a:t>
            </a:r>
          </a:p>
          <a:p>
            <a:pPr marL="0" indent="0">
              <a:buFontTx/>
              <a:buNone/>
            </a:pP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setAmount</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pref.getFloat</a:t>
            </a:r>
            <a:r>
              <a:rPr lang="en-US" altLang="en-US" sz="2200" dirty="0">
                <a:latin typeface="Arial" charset="0"/>
                <a:ea typeface="Arial" charset="0"/>
                <a:cs typeface="Arial" charset="0"/>
              </a:rPr>
              <a:t>( PREFERENCE_AMOUNT,  </a:t>
            </a:r>
          </a:p>
          <a:p>
            <a:pPr marL="0" indent="0">
              <a:buFontTx/>
              <a:buNone/>
            </a:pPr>
            <a:r>
              <a:rPr lang="en-US" altLang="en-US" sz="2200" dirty="0">
                <a:latin typeface="Arial" charset="0"/>
                <a:ea typeface="Arial" charset="0"/>
                <a:cs typeface="Arial" charset="0"/>
              </a:rPr>
              <a:t>               100000.0f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setYears</a:t>
            </a: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pref.getInt</a:t>
            </a:r>
            <a:r>
              <a:rPr lang="en-US" altLang="en-US" sz="2200" dirty="0">
                <a:latin typeface="Arial" charset="0"/>
                <a:ea typeface="Arial" charset="0"/>
                <a:cs typeface="Arial" charset="0"/>
              </a:rPr>
              <a:t>( PREFERENCE_YEARS, 30 ) );</a:t>
            </a:r>
            <a:br>
              <a:rPr lang="en-US" altLang="en-US" sz="2200" dirty="0">
                <a:latin typeface="Arial" charset="0"/>
                <a:ea typeface="Arial" charset="0"/>
                <a:cs typeface="Arial" charset="0"/>
              </a:rPr>
            </a:br>
            <a:r>
              <a:rPr lang="en-US" altLang="en-US" sz="2200" dirty="0">
                <a:latin typeface="Arial" charset="0"/>
                <a:ea typeface="Arial" charset="0"/>
                <a:cs typeface="Arial" charset="0"/>
              </a:rPr>
              <a:t>      </a:t>
            </a:r>
            <a:r>
              <a:rPr lang="en-US" altLang="en-US" sz="2200" dirty="0" err="1">
                <a:latin typeface="Arial" charset="0"/>
                <a:ea typeface="Arial" charset="0"/>
                <a:cs typeface="Arial" charset="0"/>
              </a:rPr>
              <a:t>setRate</a:t>
            </a:r>
            <a:r>
              <a:rPr lang="en-US" altLang="en-US" sz="2200" dirty="0">
                <a:latin typeface="Arial" charset="0"/>
                <a:ea typeface="Arial" charset="0"/>
                <a:cs typeface="Arial" charset="0"/>
              </a:rPr>
              <a:t> ( </a:t>
            </a:r>
            <a:r>
              <a:rPr lang="en-US" altLang="en-US" sz="2200" dirty="0" err="1">
                <a:latin typeface="Arial" charset="0"/>
                <a:ea typeface="Arial" charset="0"/>
                <a:cs typeface="Arial" charset="0"/>
              </a:rPr>
              <a:t>pref.getFloat</a:t>
            </a:r>
            <a:r>
              <a:rPr lang="en-US" altLang="en-US" sz="2200" dirty="0">
                <a:latin typeface="Arial" charset="0"/>
                <a:ea typeface="Arial" charset="0"/>
                <a:cs typeface="Arial" charset="0"/>
              </a:rPr>
              <a:t>( PREFERENCE_RATE, 0.035f ) );</a:t>
            </a:r>
            <a:br>
              <a:rPr lang="en-US" altLang="en-US" sz="2200" dirty="0">
                <a:latin typeface="Arial" charset="0"/>
                <a:ea typeface="Arial" charset="0"/>
                <a:cs typeface="Arial" charset="0"/>
              </a:rPr>
            </a:br>
            <a:r>
              <a:rPr lang="en-US" altLang="en-US" sz="22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1E4E5D2ED7E4B876DB7F84859CF60" ma:contentTypeVersion="18" ma:contentTypeDescription="Create a new document." ma:contentTypeScope="" ma:versionID="7eeabbfc7006ba3e8afa2fe0ebd1b5a2">
  <xsd:schema xmlns:xsd="http://www.w3.org/2001/XMLSchema" xmlns:xs="http://www.w3.org/2001/XMLSchema" xmlns:p="http://schemas.microsoft.com/office/2006/metadata/properties" xmlns:ns2="5ec72131-a09f-4571-bab6-9470d1828a5e" xmlns:ns3="http://schemas.microsoft.com/sharepoint/v4" xmlns:ns4="0b21d2e5-cd13-4428-8a45-104d83eeb57d" targetNamespace="http://schemas.microsoft.com/office/2006/metadata/properties" ma:root="true" ma:fieldsID="4ad60908a4cf8d35405443f1f1247f85" ns2:_="" ns3:_="" ns4:_="">
    <xsd:import namespace="5ec72131-a09f-4571-bab6-9470d1828a5e"/>
    <xsd:import namespace="http://schemas.microsoft.com/sharepoint/v4"/>
    <xsd:import namespace="0b21d2e5-cd13-4428-8a45-104d83eeb57d"/>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element ref="ns2:MediaServiceMetadata" minOccurs="0"/>
                <xsd:element ref="ns2:MediaServiceFastMetadata" minOccurs="0"/>
                <xsd:element ref="ns2:MediaServiceAutoKeyPoints" minOccurs="0"/>
                <xsd:element ref="ns2:MediaServiceKeyPoints" minOccurs="0"/>
                <xsd:element ref="ns2:MediaLengthInSecond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4:SharedWithUsers" minOccurs="0"/>
                <xsd:element ref="ns4: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72131-a09f-4571-bab6-9470d1828a5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false">
      <xsd:simpleType>
        <xsd:restriction base="dms:Text"/>
      </xsd:simpleType>
    </xsd:element>
    <xsd:element name="_dlc_DocIdUrl" ma:index="9" nillable="true" ma:displayName="Document ID" ma:description="Permanent link to this document." ma:format="Hyperlink"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21d2e5-cd13-4428-8a45-104d83eeb57d"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5ec72131-a09f-4571-bab6-9470d1828a5e">K7VEDEUVCE52-521-278014</_dlc_DocId>
    <_dlc_DocIdUrl xmlns="5ec72131-a09f-4571-bab6-9470d1828a5e">
      <Url>https://infohub.adu.ac.ae/ProvostOffice/CECS/_layouts/15/DocIdRedir.aspx?ID=K7VEDEUVCE52-521-278014</Url>
      <Description>K7VEDEUVCE52-521-278014</Description>
    </_dlc_DocIdUrl>
    <_dlc_DocIdPersistId xmlns="5ec72131-a09f-4571-bab6-9470d1828a5e" xsi:nil="true"/>
  </documentManagement>
</p:properties>
</file>

<file path=customXml/itemProps1.xml><?xml version="1.0" encoding="utf-8"?>
<ds:datastoreItem xmlns:ds="http://schemas.openxmlformats.org/officeDocument/2006/customXml" ds:itemID="{9EA57CB3-38E3-4840-A9C3-8E35F36D32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72131-a09f-4571-bab6-9470d1828a5e"/>
    <ds:schemaRef ds:uri="http://schemas.microsoft.com/sharepoint/v4"/>
    <ds:schemaRef ds:uri="0b21d2e5-cd13-4428-8a45-104d83eeb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910F8D-D0FE-4363-BA30-E9C73165A4FD}">
  <ds:schemaRefs>
    <ds:schemaRef ds:uri="http://schemas.microsoft.com/sharepoint/v3/contenttype/forms"/>
  </ds:schemaRefs>
</ds:datastoreItem>
</file>

<file path=customXml/itemProps3.xml><?xml version="1.0" encoding="utf-8"?>
<ds:datastoreItem xmlns:ds="http://schemas.openxmlformats.org/officeDocument/2006/customXml" ds:itemID="{B130E072-DBFE-4669-B9D3-957716D10327}">
  <ds:schemaRefs>
    <ds:schemaRef ds:uri="http://purl.org/dc/terms/"/>
    <ds:schemaRef ds:uri="http://schemas.microsoft.com/sharepoint/v4"/>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5ec72131-a09f-4571-bab6-9470d1828a5e"/>
    <ds:schemaRef ds:uri="http://purl.org/dc/dcmitype/"/>
    <ds:schemaRef ds:uri="0b21d2e5-cd13-4428-8a45-104d83eeb57d"/>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1788</TotalTime>
  <Words>5222</Words>
  <Application>Microsoft Office PowerPoint</Application>
  <PresentationFormat>On-screen Show (4:3)</PresentationFormat>
  <Paragraphs>516</Paragraphs>
  <Slides>107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Calibri</vt:lpstr>
      <vt:lpstr>Courier New</vt:lpstr>
      <vt:lpstr>Tempus Sans ITC</vt:lpstr>
      <vt:lpstr>Times New Roman</vt:lpstr>
      <vt:lpstr>Verdana</vt:lpstr>
      <vt:lpstr>Wingdings</vt:lpstr>
      <vt:lpstr>Default Design</vt:lpstr>
      <vt:lpstr> Chapter Three  Multiple Activities, Passing Data between Activities, Transitions, Persistent Data </vt:lpstr>
      <vt:lpstr>Learning Objectives</vt:lpstr>
      <vt:lpstr>Mortgage App</vt:lpstr>
      <vt:lpstr>Mortgage—the Model</vt:lpstr>
      <vt:lpstr>PowerPoint Presentation</vt:lpstr>
      <vt:lpstr>PowerPoint Presentation</vt:lpstr>
      <vt:lpstr>Two Screens</vt:lpstr>
      <vt:lpstr>Screen 1</vt:lpstr>
      <vt:lpstr>TableLayout (1 of 8)</vt:lpstr>
      <vt:lpstr>TableLayout (2 of 8)</vt:lpstr>
      <vt:lpstr>TableLayout (3 of 8)</vt:lpstr>
      <vt:lpstr>TableLayout (4 of 8)</vt:lpstr>
      <vt:lpstr>TableLayout (5 of 8)</vt:lpstr>
      <vt:lpstr>TableLayout (6 of 8)</vt:lpstr>
      <vt:lpstr>TableLayout (7 of 8)</vt:lpstr>
      <vt:lpstr>TableLayout (8 of 8)</vt:lpstr>
      <vt:lpstr>strings.xml</vt:lpstr>
      <vt:lpstr>styles.xml</vt:lpstr>
      <vt:lpstr>Screen 2 (1 of 3)</vt:lpstr>
      <vt:lpstr>Screen 2 (2 of 3)</vt:lpstr>
      <vt:lpstr>Screen 2 (3 of 3)</vt:lpstr>
      <vt:lpstr>Radio Buttons</vt:lpstr>
      <vt:lpstr>RadioGroup</vt:lpstr>
      <vt:lpstr>RadioButton</vt:lpstr>
      <vt:lpstr>strings.xml</vt:lpstr>
      <vt:lpstr>Testing Screen 2</vt:lpstr>
      <vt:lpstr>Connecting the Two Activities (1 of 2)</vt:lpstr>
      <vt:lpstr>Connecting the Two Activities (2 of 2)</vt:lpstr>
      <vt:lpstr>Activity Class Methods</vt:lpstr>
      <vt:lpstr>Intent</vt:lpstr>
      <vt:lpstr>From Screen 1 to Screen 2 (1 of 2)</vt:lpstr>
      <vt:lpstr>From Screen 1 to Screen 2 (2 of 2)</vt:lpstr>
      <vt:lpstr>Back to Screen 1 From Screen 2 (1 of 2)</vt:lpstr>
      <vt:lpstr>Back to Screen 1 From Screen 2 (2 of 2)</vt:lpstr>
      <vt:lpstr>AndroidManifest.xml (1 of 2)</vt:lpstr>
      <vt:lpstr>AndroidManifest.xml (2 of 2)</vt:lpstr>
      <vt:lpstr>Run the App</vt:lpstr>
      <vt:lpstr>Life Cycle of an Activity</vt:lpstr>
      <vt:lpstr>Life Cycle Methods of Activity (1 of 4)</vt:lpstr>
      <vt:lpstr>Life Cycle Methods of Activity (2 of 4)</vt:lpstr>
      <vt:lpstr>Life Cycle Methods of Activity (3 of 4)</vt:lpstr>
      <vt:lpstr>Life Cycle Methods of Activity (4 of 4)</vt:lpstr>
      <vt:lpstr>Sharing Data between Activities (1 of 8)</vt:lpstr>
      <vt:lpstr>Sharing Data between Activities (2 of 8)</vt:lpstr>
      <vt:lpstr>Sharing Data between Activities (3 of 8)</vt:lpstr>
      <vt:lpstr>Sharing Data between Activities (4 of 8)</vt:lpstr>
      <vt:lpstr>Sharing Data between Activities (5 of 8)</vt:lpstr>
      <vt:lpstr>Sharing Data between Activities (6 of 8)</vt:lpstr>
      <vt:lpstr>Sharing Data between Activities (7 of 8)</vt:lpstr>
      <vt:lpstr>Sharing Data between Activities (8 of 8)</vt:lpstr>
      <vt:lpstr>Updating the GUI in Screen 1 (1 of 4)</vt:lpstr>
      <vt:lpstr>Updating the GUI in Screen 1 (2 of 4)</vt:lpstr>
      <vt:lpstr>Updating the GUI in Screen 1 (3 of 4)</vt:lpstr>
      <vt:lpstr>PowerPoint Presentation</vt:lpstr>
      <vt:lpstr>Updating the GUI in Screen 1 (4 of 4)</vt:lpstr>
      <vt:lpstr>Updating the GUI in Screen 2 (1 of 8)</vt:lpstr>
      <vt:lpstr>Updating the GUI in Screen 2 (2 of 8)</vt:lpstr>
      <vt:lpstr>Updating the GUI in Screen 2 (3 of 8)</vt:lpstr>
      <vt:lpstr>Updating the GUI in Screen 2 (4 of 8)</vt:lpstr>
      <vt:lpstr>Updating the GUI in Screen 2 (5 of 8)</vt:lpstr>
      <vt:lpstr>PowerPoint Presentation</vt:lpstr>
      <vt:lpstr>Updating the GUI in Screen 2 (6 of 8)</vt:lpstr>
      <vt:lpstr>Updating the GUI in Screen 2 (7 of 8)</vt:lpstr>
      <vt:lpstr>PowerPoint Presentation</vt:lpstr>
      <vt:lpstr>Updating the GUI in Screen 2 (8 of 8)</vt:lpstr>
      <vt:lpstr>Transitions/Animations</vt:lpstr>
      <vt:lpstr>Animations</vt:lpstr>
      <vt:lpstr>Transitions/Animations (1 of 2)</vt:lpstr>
      <vt:lpstr>Transitions/Animations (2 of 2)</vt:lpstr>
      <vt:lpstr>slide_from_left.xml (1 of 2)</vt:lpstr>
      <vt:lpstr>slide_from_left.xml (2 of 2)</vt:lpstr>
      <vt:lpstr>fade_in_and_scale.xml (1 of 2)</vt:lpstr>
      <vt:lpstr>fade_in_and_scale.xml (2 of 2)</vt:lpstr>
      <vt:lpstr>Specifying a Transition</vt:lpstr>
      <vt:lpstr>overridePendingTransition (1 of 2)</vt:lpstr>
      <vt:lpstr>overridePendingTransition (2 of 2)</vt:lpstr>
      <vt:lpstr>Inside MainActivity</vt:lpstr>
      <vt:lpstr>Inside DataActivity</vt:lpstr>
      <vt:lpstr>Managing Persistent Data (1 of 5)</vt:lpstr>
      <vt:lpstr>Managing Persistent Data (2 of 5)</vt:lpstr>
      <vt:lpstr>Managing Persistent Data (3 of 5)</vt:lpstr>
      <vt:lpstr>Managing Persistent Data (4 of 5)</vt:lpstr>
      <vt:lpstr>Managing Persistent Data (5 of 5)</vt:lpstr>
      <vt:lpstr>SharedPreferences</vt:lpstr>
      <vt:lpstr>SharedPreferences.Editor</vt:lpstr>
      <vt:lpstr>PowerPoint Presentation</vt:lpstr>
      <vt:lpstr>SharedPreferences.Editor (1 of 2)</vt:lpstr>
      <vt:lpstr>SharedPreferences.Editor (2 of 2)</vt:lpstr>
      <vt:lpstr>SharedPreferences (1 of 5)</vt:lpstr>
      <vt:lpstr>SharedPreferences (2 of 5)</vt:lpstr>
      <vt:lpstr>SharedPreferences (3 of 5)</vt:lpstr>
      <vt:lpstr>SharedPreferences (4 of 5)</vt:lpstr>
      <vt:lpstr>SharedPreferences (5 of 5)</vt:lpstr>
      <vt:lpstr>SharedPreferences.Editor</vt:lpstr>
      <vt:lpstr>Impact on Our Classes (1 of 2)</vt:lpstr>
      <vt:lpstr>Impact on Our Classes (2 of 2)</vt:lpstr>
      <vt:lpstr>Mortgage Class (1 of 2)</vt:lpstr>
      <vt:lpstr>Mortgage Class (2 of 2)</vt:lpstr>
      <vt:lpstr>Mortgage Constructor</vt:lpstr>
      <vt:lpstr>Mortgage Class (1 of 2)</vt:lpstr>
      <vt:lpstr>Mortgage Class (2 of 2)</vt:lpstr>
      <vt:lpstr>setPreferences Method (1 of 3)</vt:lpstr>
      <vt:lpstr>setPreferences Method (2 of 3)</vt:lpstr>
      <vt:lpstr>setPreferences Method (3 of 3)</vt:lpstr>
      <vt:lpstr>MainActivity—onCreate</vt:lpstr>
      <vt:lpstr>DataActivity—updateMortgageObject</vt:lpstr>
      <vt:lpstr>AndroidManifest.xml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Herve</dc:creator>
  <cp:lastModifiedBy>Modafar Ati</cp:lastModifiedBy>
  <cp:revision>517</cp:revision>
  <dcterms:created xsi:type="dcterms:W3CDTF">2014-11-09T01:10:48Z</dcterms:created>
  <dcterms:modified xsi:type="dcterms:W3CDTF">2023-03-13T09:39:52Z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0x010100EE51E4E5D2ED7E4B876DB7F84859CF60</vt:lpwstr>
  </property>
  <property fmtid="{D5CDD505-2E9C-101B-9397-08002B2CF9AE}" pid="3" name="_dlc_policyId">
    <vt:lpwstr>/ProvostOffice/CECS/Course Files</vt:lpwstr>
  </property>
  <property fmtid="{D5CDD505-2E9C-101B-9397-08002B2CF9AE}" pid="4" name="ItemRetentionFormula">
    <vt:lpwstr>&lt;formula id="Microsoft.Office.RecordsManagement.PolicyFeatures.Expiration.Formula.BuiltIn"&gt;&lt;number&gt;48&lt;/number&gt;&lt;property&gt;Modified&lt;/property&gt;&lt;propertyId&gt;28cf69c5-fa48-462a-b5cd-27b6f9d2bd5f&lt;/propertyId&gt;&lt;period&gt;months&lt;/period&gt;&lt;/formula&gt;</vt:lpwstr>
  </property>
  <property fmtid="{D5CDD505-2E9C-101B-9397-08002B2CF9AE}" pid="5" name="_dlc_DocIdItemGuid">
    <vt:lpwstr>63c28cc4-5aa9-4ceb-be23-64eb233bccd2</vt:lpwstr>
  </property>
  <property fmtid="{D5CDD505-2E9C-101B-9397-08002B2CF9AE}" pid="6" name="Document ID Value">
    <vt:lpwstr>K7VEDEUVCE52-521-278014</vt:lpwstr>
  </property>
  <property fmtid="{D5CDD505-2E9C-101B-9397-08002B2CF9AE}" pid="7" name="Expiration Date">
    <vt:lpwstr>2025-07-03T00:36:19</vt:lpwstr>
  </property>
  <property fmtid="{D5CDD505-2E9C-101B-9397-08002B2CF9AE}" pid="8" name="Order">
    <vt:r8>27801400</vt:r8>
  </property>
</Properties>
</file>