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01"/>
  </p:notesMasterIdLst>
  <p:sldIdLst>
    <p:sldId id="503" r:id="rId6"/>
    <p:sldId id="422" r:id="rId7"/>
    <p:sldId id="257" r:id="rId8"/>
    <p:sldId id="320" r:id="rId9"/>
    <p:sldId id="321" r:id="rId10"/>
    <p:sldId id="322" r:id="rId11"/>
    <p:sldId id="362" r:id="rId12"/>
    <p:sldId id="323" r:id="rId13"/>
    <p:sldId id="324" r:id="rId14"/>
    <p:sldId id="326" r:id="rId15"/>
    <p:sldId id="328" r:id="rId16"/>
    <p:sldId id="330" r:id="rId17"/>
    <p:sldId id="331" r:id="rId18"/>
    <p:sldId id="333" r:id="rId19"/>
    <p:sldId id="417" r:id="rId20"/>
    <p:sldId id="409" r:id="rId21"/>
    <p:sldId id="396" r:id="rId22"/>
    <p:sldId id="336" r:id="rId23"/>
    <p:sldId id="337" r:id="rId24"/>
    <p:sldId id="397" r:id="rId25"/>
    <p:sldId id="399" r:id="rId26"/>
    <p:sldId id="398" r:id="rId27"/>
    <p:sldId id="401" r:id="rId28"/>
    <p:sldId id="400" r:id="rId29"/>
    <p:sldId id="402" r:id="rId30"/>
    <p:sldId id="403" r:id="rId31"/>
    <p:sldId id="404" r:id="rId32"/>
    <p:sldId id="405" r:id="rId33"/>
    <p:sldId id="406" r:id="rId34"/>
    <p:sldId id="338" r:id="rId35"/>
    <p:sldId id="408" r:id="rId36"/>
    <p:sldId id="407" r:id="rId37"/>
    <p:sldId id="339" r:id="rId38"/>
    <p:sldId id="411" r:id="rId39"/>
    <p:sldId id="410" r:id="rId40"/>
    <p:sldId id="420" r:id="rId41"/>
    <p:sldId id="418" r:id="rId42"/>
    <p:sldId id="419" r:id="rId43"/>
    <p:sldId id="340" r:id="rId44"/>
    <p:sldId id="342" r:id="rId45"/>
    <p:sldId id="343" r:id="rId46"/>
    <p:sldId id="344" r:id="rId47"/>
    <p:sldId id="345" r:id="rId48"/>
    <p:sldId id="346" r:id="rId49"/>
    <p:sldId id="347" r:id="rId50"/>
    <p:sldId id="412" r:id="rId51"/>
    <p:sldId id="348" r:id="rId52"/>
    <p:sldId id="349" r:id="rId53"/>
    <p:sldId id="350" r:id="rId54"/>
    <p:sldId id="351" r:id="rId55"/>
    <p:sldId id="352" r:id="rId56"/>
    <p:sldId id="353" r:id="rId57"/>
    <p:sldId id="354" r:id="rId58"/>
    <p:sldId id="355" r:id="rId59"/>
    <p:sldId id="357" r:id="rId60"/>
    <p:sldId id="358" r:id="rId61"/>
    <p:sldId id="359" r:id="rId62"/>
    <p:sldId id="413" r:id="rId63"/>
    <p:sldId id="360" r:id="rId64"/>
    <p:sldId id="361" r:id="rId65"/>
    <p:sldId id="414" r:id="rId66"/>
    <p:sldId id="415" r:id="rId67"/>
    <p:sldId id="363" r:id="rId68"/>
    <p:sldId id="421" r:id="rId69"/>
    <p:sldId id="376" r:id="rId70"/>
    <p:sldId id="364" r:id="rId71"/>
    <p:sldId id="365" r:id="rId72"/>
    <p:sldId id="366" r:id="rId73"/>
    <p:sldId id="378" r:id="rId74"/>
    <p:sldId id="367" r:id="rId75"/>
    <p:sldId id="416" r:id="rId76"/>
    <p:sldId id="368" r:id="rId77"/>
    <p:sldId id="371" r:id="rId78"/>
    <p:sldId id="369" r:id="rId79"/>
    <p:sldId id="370" r:id="rId80"/>
    <p:sldId id="372" r:id="rId81"/>
    <p:sldId id="373" r:id="rId82"/>
    <p:sldId id="374" r:id="rId83"/>
    <p:sldId id="375" r:id="rId84"/>
    <p:sldId id="377" r:id="rId85"/>
    <p:sldId id="379" r:id="rId86"/>
    <p:sldId id="380" r:id="rId87"/>
    <p:sldId id="383" r:id="rId88"/>
    <p:sldId id="386" r:id="rId89"/>
    <p:sldId id="385" r:id="rId90"/>
    <p:sldId id="384" r:id="rId91"/>
    <p:sldId id="387" r:id="rId92"/>
    <p:sldId id="394" r:id="rId93"/>
    <p:sldId id="388" r:id="rId94"/>
    <p:sldId id="389" r:id="rId95"/>
    <p:sldId id="390" r:id="rId96"/>
    <p:sldId id="391" r:id="rId97"/>
    <p:sldId id="392" r:id="rId98"/>
    <p:sldId id="393" r:id="rId99"/>
    <p:sldId id="395" r:id="rId10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46"/>
    <p:restoredTop sz="94192"/>
  </p:normalViewPr>
  <p:slideViewPr>
    <p:cSldViewPr>
      <p:cViewPr varScale="1">
        <p:scale>
          <a:sx n="78" d="100"/>
          <a:sy n="78" d="100"/>
        </p:scale>
        <p:origin x="109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presProps" Target="presProp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D8340-1851-4FE6-9407-60AA532ADC34}" type="datetimeFigureOut">
              <a:rPr lang="en-US" smtClean="0"/>
              <a:t>2/23/2023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F6E222-4AC8-4544-A639-F791BD6CBCF0}" type="slidenum">
              <a:rPr lang="en-US" smtClean="0"/>
              <a:t>‹#›</a:t>
            </a:fld>
            <a:endParaRPr lang="en-US"/>
          </a:p>
        </p:txBody>
      </p:sp>
    </p:spTree>
    <p:extLst>
      <p:ext uri="{BB962C8B-B14F-4D97-AF65-F5344CB8AC3E}">
        <p14:creationId xmlns:p14="http://schemas.microsoft.com/office/powerpoint/2010/main" val="171179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7A40F396-7B06-4572-801D-6B2081D44C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B7C5148B-5999-447B-91CC-00ACBC0BF5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4BCD2FB5-A64A-4064-857D-D929E597DB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D52B353-EC24-4DF1-851B-3381B5193467}"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7A5305C-0649-4B71-B3AF-7D1F00850041}" type="slidenum">
              <a:rPr lang="en-US" altLang="en-US"/>
              <a:pPr>
                <a:defRPr/>
              </a:pPr>
              <a:t>‹#›</a:t>
            </a:fld>
            <a:endParaRPr lang="en-US" altLang="en-US"/>
          </a:p>
        </p:txBody>
      </p:sp>
    </p:spTree>
    <p:extLst>
      <p:ext uri="{BB962C8B-B14F-4D97-AF65-F5344CB8AC3E}">
        <p14:creationId xmlns:p14="http://schemas.microsoft.com/office/powerpoint/2010/main" val="300272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3E1156A-3108-4946-9B57-00158B3AF11E}" type="slidenum">
              <a:rPr lang="en-US" altLang="en-US"/>
              <a:pPr>
                <a:defRPr/>
              </a:pPr>
              <a:t>‹#›</a:t>
            </a:fld>
            <a:endParaRPr lang="en-US" altLang="en-US"/>
          </a:p>
        </p:txBody>
      </p:sp>
    </p:spTree>
    <p:extLst>
      <p:ext uri="{BB962C8B-B14F-4D97-AF65-F5344CB8AC3E}">
        <p14:creationId xmlns:p14="http://schemas.microsoft.com/office/powerpoint/2010/main" val="2844497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83B377E-FBDE-4302-9065-F9246B29A179}" type="slidenum">
              <a:rPr lang="en-US" altLang="en-US"/>
              <a:pPr>
                <a:defRPr/>
              </a:pPr>
              <a:t>‹#›</a:t>
            </a:fld>
            <a:endParaRPr lang="en-US" altLang="en-US"/>
          </a:p>
        </p:txBody>
      </p:sp>
    </p:spTree>
    <p:extLst>
      <p:ext uri="{BB962C8B-B14F-4D97-AF65-F5344CB8AC3E}">
        <p14:creationId xmlns:p14="http://schemas.microsoft.com/office/powerpoint/2010/main" val="1955597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5">
            <a:extLst>
              <a:ext uri="{FF2B5EF4-FFF2-40B4-BE49-F238E27FC236}">
                <a16:creationId xmlns:a16="http://schemas.microsoft.com/office/drawing/2014/main" id="{E3C2FFA9-F52F-4248-838C-20244FBA0067}"/>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2918737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A5A9E442-DE45-405F-8FDB-0E8B4532FCF8}"/>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424496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A525CAB2-2F41-4DD5-A1EB-5986E184A01C}"/>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4201656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961E7FAE-6294-4F13-AD98-FD6115735F1C}"/>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2819829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8F298D88-A163-40DB-B198-C93B309860A8}"/>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2715559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7568346-F2E8-4C37-BE69-1983E532B4B3}"/>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756224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DBD60FF-2702-4806-B3D7-098EB6558792}"/>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1247300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21B9729-B57E-4E2D-AFE5-CEC6B369A7C3}"/>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346180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15894E6-FD10-4EBC-9359-FB6AE71631A4}" type="slidenum">
              <a:rPr lang="en-US" altLang="en-US"/>
              <a:pPr>
                <a:defRPr/>
              </a:pPr>
              <a:t>‹#›</a:t>
            </a:fld>
            <a:endParaRPr lang="en-US" altLang="en-US"/>
          </a:p>
        </p:txBody>
      </p:sp>
    </p:spTree>
    <p:extLst>
      <p:ext uri="{BB962C8B-B14F-4D97-AF65-F5344CB8AC3E}">
        <p14:creationId xmlns:p14="http://schemas.microsoft.com/office/powerpoint/2010/main" val="1892535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594C2B0-F5BA-4B62-9F2F-23911C7AFC22}"/>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3377096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339FD21-FB70-436C-AFA0-853773FDCBC2}"/>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2242012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F0159EC-57D0-41DA-B8C3-14525766B82A}"/>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2540185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AC0E4D3D-D705-4EF3-B342-4B89040E25BC}"/>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1895094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29BB8B3-72E2-4CB3-8539-45B39EA499FA}"/>
              </a:ext>
            </a:extLst>
          </p:cNvPr>
          <p:cNvSpPr>
            <a:spLocks noGrp="1" noChangeArrowheads="1"/>
          </p:cNvSpPr>
          <p:nvPr>
            <p:ph type="ftr" sz="quarter" idx="10"/>
          </p:nvPr>
        </p:nvSpPr>
        <p:spPr>
          <a:ln/>
        </p:spPr>
        <p:txBody>
          <a:bodyPr/>
          <a:lstStyle>
            <a:lvl1pPr>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261910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4D2DCF5-373A-4763-8612-BFBDDA1D2220}" type="slidenum">
              <a:rPr lang="en-US" altLang="en-US"/>
              <a:pPr>
                <a:defRPr/>
              </a:pPr>
              <a:t>‹#›</a:t>
            </a:fld>
            <a:endParaRPr lang="en-US" altLang="en-US"/>
          </a:p>
        </p:txBody>
      </p:sp>
    </p:spTree>
    <p:extLst>
      <p:ext uri="{BB962C8B-B14F-4D97-AF65-F5344CB8AC3E}">
        <p14:creationId xmlns:p14="http://schemas.microsoft.com/office/powerpoint/2010/main" val="88764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0089823-07E8-4236-9C0F-BD82E6359D98}" type="slidenum">
              <a:rPr lang="en-US" altLang="en-US"/>
              <a:pPr>
                <a:defRPr/>
              </a:pPr>
              <a:t>‹#›</a:t>
            </a:fld>
            <a:endParaRPr lang="en-US" altLang="en-US"/>
          </a:p>
        </p:txBody>
      </p:sp>
    </p:spTree>
    <p:extLst>
      <p:ext uri="{BB962C8B-B14F-4D97-AF65-F5344CB8AC3E}">
        <p14:creationId xmlns:p14="http://schemas.microsoft.com/office/powerpoint/2010/main" val="472299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BAD607F7-8029-4775-9144-2399E919DE86}" type="slidenum">
              <a:rPr lang="en-US" altLang="en-US"/>
              <a:pPr>
                <a:defRPr/>
              </a:pPr>
              <a:t>‹#›</a:t>
            </a:fld>
            <a:endParaRPr lang="en-US" altLang="en-US"/>
          </a:p>
        </p:txBody>
      </p:sp>
    </p:spTree>
    <p:extLst>
      <p:ext uri="{BB962C8B-B14F-4D97-AF65-F5344CB8AC3E}">
        <p14:creationId xmlns:p14="http://schemas.microsoft.com/office/powerpoint/2010/main" val="236892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403C09DF-CBDF-48B6-ABE2-7758167F47D7}" type="slidenum">
              <a:rPr lang="en-US" altLang="en-US"/>
              <a:pPr>
                <a:defRPr/>
              </a:pPr>
              <a:t>‹#›</a:t>
            </a:fld>
            <a:endParaRPr lang="en-US" altLang="en-US"/>
          </a:p>
        </p:txBody>
      </p:sp>
    </p:spTree>
    <p:extLst>
      <p:ext uri="{BB962C8B-B14F-4D97-AF65-F5344CB8AC3E}">
        <p14:creationId xmlns:p14="http://schemas.microsoft.com/office/powerpoint/2010/main" val="315440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273BC21A-37B5-45C4-BFC6-4D8317697A37}" type="slidenum">
              <a:rPr lang="en-US" altLang="en-US"/>
              <a:pPr>
                <a:defRPr/>
              </a:pPr>
              <a:t>‹#›</a:t>
            </a:fld>
            <a:endParaRPr lang="en-US" altLang="en-US"/>
          </a:p>
        </p:txBody>
      </p:sp>
    </p:spTree>
    <p:extLst>
      <p:ext uri="{BB962C8B-B14F-4D97-AF65-F5344CB8AC3E}">
        <p14:creationId xmlns:p14="http://schemas.microsoft.com/office/powerpoint/2010/main" val="243349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C1A56F-F93C-4769-81BE-74E6DCC70066}" type="slidenum">
              <a:rPr lang="en-US" altLang="en-US"/>
              <a:pPr>
                <a:defRPr/>
              </a:pPr>
              <a:t>‹#›</a:t>
            </a:fld>
            <a:endParaRPr lang="en-US" altLang="en-US"/>
          </a:p>
        </p:txBody>
      </p:sp>
    </p:spTree>
    <p:extLst>
      <p:ext uri="{BB962C8B-B14F-4D97-AF65-F5344CB8AC3E}">
        <p14:creationId xmlns:p14="http://schemas.microsoft.com/office/powerpoint/2010/main" val="344229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8F841B0-64B2-4B96-8C88-ACC09C5124D5}" type="slidenum">
              <a:rPr lang="en-US" altLang="en-US"/>
              <a:pPr>
                <a:defRPr/>
              </a:pPr>
              <a:t>‹#›</a:t>
            </a:fld>
            <a:endParaRPr lang="en-US" altLang="en-US"/>
          </a:p>
        </p:txBody>
      </p:sp>
    </p:spTree>
    <p:extLst>
      <p:ext uri="{BB962C8B-B14F-4D97-AF65-F5344CB8AC3E}">
        <p14:creationId xmlns:p14="http://schemas.microsoft.com/office/powerpoint/2010/main" val="427213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2B91583-D967-471E-A331-067E036550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a:solidFill>
            <a:schemeClr val="tx2"/>
          </a:solidFill>
          <a:latin typeface="Arial" charset="0"/>
          <a:ea typeface="Arial" charset="0"/>
          <a:cs typeface="Arial" charset="0"/>
        </a:defRPr>
      </a:lvl1pPr>
      <a:lvl2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457200" indent="-457200" algn="l" rtl="0" eaLnBrk="0" fontAlgn="base" hangingPunct="0">
        <a:spcBef>
          <a:spcPct val="20000"/>
        </a:spcBef>
        <a:spcAft>
          <a:spcPct val="0"/>
        </a:spcAft>
        <a:buChar char="•"/>
        <a:tabLst/>
        <a:defRPr sz="3200">
          <a:solidFill>
            <a:schemeClr val="tx1"/>
          </a:solidFill>
          <a:latin typeface="+mn-lt"/>
          <a:ea typeface="+mn-ea"/>
          <a:cs typeface="+mn-cs"/>
        </a:defRPr>
      </a:lvl1pPr>
      <a:lvl2pPr marL="925513" indent="-468313" algn="l" rtl="0" eaLnBrk="0" fontAlgn="base" hangingPunct="0">
        <a:spcBef>
          <a:spcPct val="20000"/>
        </a:spcBef>
        <a:spcAft>
          <a:spcPct val="0"/>
        </a:spcAft>
        <a:buChar char="–"/>
        <a:tabLst/>
        <a:defRPr sz="2800">
          <a:solidFill>
            <a:schemeClr val="tx1"/>
          </a:solidFill>
          <a:latin typeface="+mn-lt"/>
          <a:cs typeface="+mn-cs"/>
        </a:defRPr>
      </a:lvl2pPr>
      <a:lvl3pPr marL="1376363" indent="-461963" algn="l" rtl="0" eaLnBrk="0" fontAlgn="base" hangingPunct="0">
        <a:spcBef>
          <a:spcPct val="20000"/>
        </a:spcBef>
        <a:spcAft>
          <a:spcPct val="0"/>
        </a:spcAft>
        <a:buFont typeface="Courier New" charset="0"/>
        <a:buChar char="o"/>
        <a:tabLst/>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FDA429C-1003-4003-91EF-2168C7E606D8}"/>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a:extLst>
              <a:ext uri="{FF2B5EF4-FFF2-40B4-BE49-F238E27FC236}">
                <a16:creationId xmlns:a16="http://schemas.microsoft.com/office/drawing/2014/main" id="{665A66EB-8A19-423F-90BE-1B19ED076D9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293" name="Rectangle 5">
            <a:extLst>
              <a:ext uri="{FF2B5EF4-FFF2-40B4-BE49-F238E27FC236}">
                <a16:creationId xmlns:a16="http://schemas.microsoft.com/office/drawing/2014/main" id="{37DFD68E-7D0D-4E7E-A6EA-49FCC50C85B5}"/>
              </a:ext>
            </a:extLst>
          </p:cNvPr>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Verdana" pitchFamily="34" charset="0"/>
                <a:cs typeface="Arial" charset="0"/>
              </a:defRPr>
            </a:lvl1pPr>
          </a:lstStyle>
          <a:p>
            <a:pPr>
              <a:defRPr/>
            </a:pPr>
            <a:r>
              <a:rPr lang="en-US" altLang="en-US"/>
              <a:t>Dr. Modafar Ati                                             Mobile Application Development</a:t>
            </a:r>
            <a:endParaRPr lang="en-US" altLang="en-US">
              <a:latin typeface="Times New Roman" pitchFamily="18" charset="0"/>
            </a:endParaRPr>
          </a:p>
        </p:txBody>
      </p:sp>
    </p:spTree>
    <p:extLst>
      <p:ext uri="{BB962C8B-B14F-4D97-AF65-F5344CB8AC3E}">
        <p14:creationId xmlns:p14="http://schemas.microsoft.com/office/powerpoint/2010/main" val="2785942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anose="05000000000000000000"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hemeOverride" Target="../theme/themeOverride3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8.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0.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1.xml"/></Relationships>
</file>

<file path=ppt/slides/_rels/slide5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hemeOverride" Target="../theme/themeOverride5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9.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0.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1.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hemeOverride" Target="../theme/themeOverride6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9.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0.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8.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9.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0.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5.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6.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8.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9.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0.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1.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a:extLst>
              <a:ext uri="{FF2B5EF4-FFF2-40B4-BE49-F238E27FC236}">
                <a16:creationId xmlns:a16="http://schemas.microsoft.com/office/drawing/2014/main" id="{553431B3-8324-4B20-8B2F-F6323035B530}"/>
              </a:ext>
            </a:extLst>
          </p:cNvPr>
          <p:cNvSpPr>
            <a:spLocks noGrp="1"/>
          </p:cNvSpPr>
          <p:nvPr>
            <p:ph type="ctrTitle"/>
          </p:nvPr>
        </p:nvSpPr>
        <p:spPr>
          <a:xfrm>
            <a:off x="762000" y="1219200"/>
            <a:ext cx="7772400" cy="3276600"/>
          </a:xfrm>
        </p:spPr>
        <p:txBody>
          <a:bodyPr/>
          <a:lstStyle/>
          <a:p>
            <a:pPr eaLnBrk="1" hangingPunct="1">
              <a:lnSpc>
                <a:spcPct val="100000"/>
              </a:lnSpc>
              <a:spcBef>
                <a:spcPct val="20000"/>
              </a:spcBef>
            </a:pPr>
            <a:br>
              <a:rPr lang="en-US" altLang="en-US" sz="4200" dirty="0">
                <a:solidFill>
                  <a:schemeClr val="tx1"/>
                </a:solidFill>
              </a:rPr>
            </a:br>
            <a:r>
              <a:rPr lang="en-US" altLang="en-US" sz="4400" b="1" dirty="0">
                <a:solidFill>
                  <a:srgbClr val="000000"/>
                </a:solidFill>
                <a:latin typeface="Tempus Sans ITC" panose="04020404030D07020202" pitchFamily="82" charset="0"/>
              </a:rPr>
              <a:t>Chapter Two</a:t>
            </a:r>
            <a:br>
              <a:rPr lang="en-US" altLang="en-US" sz="4200" dirty="0">
                <a:solidFill>
                  <a:schemeClr val="tx1"/>
                </a:solidFill>
              </a:rPr>
            </a:br>
            <a:br>
              <a:rPr lang="en-US" altLang="en-US" sz="4200" dirty="0">
                <a:solidFill>
                  <a:schemeClr val="tx1"/>
                </a:solidFill>
              </a:rPr>
            </a:br>
            <a:r>
              <a:rPr lang="en-US" altLang="en-US" sz="4400" b="1" dirty="0">
                <a:solidFill>
                  <a:srgbClr val="000000"/>
                </a:solidFill>
                <a:latin typeface="Tempus Sans ITC" panose="04020404030D07020202" pitchFamily="82" charset="0"/>
              </a:rPr>
              <a:t>Model View Controller, GUI Components, Events</a:t>
            </a:r>
            <a:br>
              <a:rPr lang="en-US" altLang="en-US" sz="4400" b="1" dirty="0">
                <a:solidFill>
                  <a:srgbClr val="000000"/>
                </a:solidFill>
                <a:latin typeface="Tempus Sans ITC" panose="04020404030D07020202" pitchFamily="82" charset="0"/>
              </a:rPr>
            </a:br>
            <a:endParaRPr lang="en-US" altLang="en-US" sz="4200" b="1" dirty="0">
              <a:solidFill>
                <a:schemeClr val="tx1"/>
              </a:solidFill>
              <a:latin typeface="Tempus Sans ITC" panose="04020404030D07020202" pitchFamily="82" charset="0"/>
            </a:endParaRPr>
          </a:p>
        </p:txBody>
      </p:sp>
      <p:sp>
        <p:nvSpPr>
          <p:cNvPr id="4099" name="Footer Placeholder 2">
            <a:extLst>
              <a:ext uri="{FF2B5EF4-FFF2-40B4-BE49-F238E27FC236}">
                <a16:creationId xmlns:a16="http://schemas.microsoft.com/office/drawing/2014/main" id="{1BDBC64F-96E3-44A8-80B5-D0F9B4251D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rPr>
              <a:t>Dr. Modafar Ati                                             Mobile Application Development</a:t>
            </a:r>
            <a:endParaRPr kumimoji="0" lang="en-US" altLang="en-US" sz="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Some GUI Components </a:t>
            </a:r>
            <a:r>
              <a:rPr lang="en-US" altLang="en-US" sz="1800" dirty="0">
                <a:latin typeface="Arial" charset="0"/>
                <a:ea typeface="Arial" charset="0"/>
                <a:cs typeface="Arial" charset="0"/>
              </a:rPr>
              <a:t>(1 of 2)</a:t>
            </a:r>
            <a:endParaRPr lang="en-US" altLang="en-US" dirty="0">
              <a:latin typeface="Arial" charset="0"/>
              <a:ea typeface="Arial" charset="0"/>
              <a:cs typeface="Arial" charset="0"/>
            </a:endParaRPr>
          </a:p>
        </p:txBody>
      </p:sp>
      <p:graphicFrame>
        <p:nvGraphicFramePr>
          <p:cNvPr id="131105" name="Group 33"/>
          <p:cNvGraphicFramePr>
            <a:graphicFrameLocks noGrp="1"/>
          </p:cNvGraphicFramePr>
          <p:nvPr>
            <p:extLst>
              <p:ext uri="{D42A27DB-BD31-4B8C-83A1-F6EECF244321}">
                <p14:modId xmlns:p14="http://schemas.microsoft.com/office/powerpoint/2010/main" val="907721832"/>
              </p:ext>
            </p:extLst>
          </p:nvPr>
        </p:nvGraphicFramePr>
        <p:xfrm>
          <a:off x="1524000" y="2057400"/>
          <a:ext cx="6096000" cy="2903538"/>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8102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charset="0"/>
                          <a:ea typeface="Arial" charset="0"/>
                          <a:cs typeface="Arial" charset="0"/>
                        </a:rPr>
                        <a:t>Component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charset="0"/>
                          <a:ea typeface="Arial" charset="0"/>
                          <a:cs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Panel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Keyboard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KeyboardView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Label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TextView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Text 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Arial" charset="0"/>
                          <a:ea typeface="Arial" charset="0"/>
                          <a:cs typeface="Arial" charset="0"/>
                        </a:rPr>
                        <a:t>EditText</a:t>
                      </a:r>
                      <a:endParaRPr kumimoji="0" lang="en-US" altLang="en-US" sz="2800" b="0" i="0" u="none" strike="noStrike" cap="none" normalizeH="0" baseline="0" dirty="0">
                        <a:ln>
                          <a:noFill/>
                        </a:ln>
                        <a:solidFill>
                          <a:schemeClr val="tx1"/>
                        </a:solidFill>
                        <a:effectLst/>
                        <a:latin typeface="Arial"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Some GUI Components </a:t>
            </a:r>
            <a:r>
              <a:rPr lang="en-US" altLang="en-US" sz="1800" dirty="0">
                <a:latin typeface="Arial" charset="0"/>
                <a:ea typeface="Arial" charset="0"/>
                <a:cs typeface="Arial" charset="0"/>
              </a:rPr>
              <a:t>(2 of 2)</a:t>
            </a:r>
            <a:endParaRPr lang="en-US" altLang="en-US" dirty="0">
              <a:latin typeface="Arial" charset="0"/>
              <a:ea typeface="Arial" charset="0"/>
              <a:cs typeface="Arial" charset="0"/>
            </a:endParaRPr>
          </a:p>
        </p:txBody>
      </p:sp>
      <p:graphicFrame>
        <p:nvGraphicFramePr>
          <p:cNvPr id="133148" name="Group 28"/>
          <p:cNvGraphicFramePr>
            <a:graphicFrameLocks noGrp="1"/>
          </p:cNvGraphicFramePr>
          <p:nvPr>
            <p:extLst>
              <p:ext uri="{D42A27DB-BD31-4B8C-83A1-F6EECF244321}">
                <p14:modId xmlns:p14="http://schemas.microsoft.com/office/powerpoint/2010/main" val="844438315"/>
              </p:ext>
            </p:extLst>
          </p:nvPr>
        </p:nvGraphicFramePr>
        <p:xfrm>
          <a:off x="1524000" y="2057400"/>
          <a:ext cx="6096000" cy="3484563"/>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8102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charset="0"/>
                          <a:ea typeface="Arial" charset="0"/>
                          <a:cs typeface="Arial" charset="0"/>
                        </a:rPr>
                        <a:t>Component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charset="0"/>
                          <a:ea typeface="Arial" charset="0"/>
                          <a:cs typeface="Arial" charset="0"/>
                        </a:rPr>
                        <a: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Radio 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RadioButton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Checkbox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CheckBox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2-state 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ToggleButton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02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On-off switch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Switch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GUI Components</a:t>
            </a:r>
          </a:p>
        </p:txBody>
      </p:sp>
      <p:sp>
        <p:nvSpPr>
          <p:cNvPr id="1331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View is the root GUI component.</a:t>
            </a:r>
          </a:p>
          <a:p>
            <a:pPr marL="457200" indent="-457200" eaLnBrk="1" hangingPunct="1"/>
            <a:r>
              <a:rPr lang="en-US" altLang="en-US" dirty="0">
                <a:latin typeface="Arial" charset="0"/>
                <a:ea typeface="Arial" charset="0"/>
                <a:cs typeface="Arial" charset="0"/>
              </a:rPr>
              <a:t>The other GUI components inherit from View, either directly or indirectly.</a:t>
            </a:r>
          </a:p>
          <a:p>
            <a:pPr marL="457200" indent="-457200" eaLnBrk="1" hangingPunct="1"/>
            <a:r>
              <a:rPr lang="en-US" altLang="en-US" dirty="0">
                <a:latin typeface="Arial" charset="0"/>
                <a:ea typeface="Arial" charset="0"/>
                <a:cs typeface="Arial" charset="0"/>
              </a:rPr>
              <a:t>View is in the </a:t>
            </a:r>
            <a:r>
              <a:rPr lang="en-US" altLang="en-US" dirty="0" err="1">
                <a:latin typeface="Arial" charset="0"/>
                <a:ea typeface="Arial" charset="0"/>
                <a:cs typeface="Arial" charset="0"/>
              </a:rPr>
              <a:t>android.view</a:t>
            </a:r>
            <a:r>
              <a:rPr lang="en-US" altLang="en-US" dirty="0">
                <a:latin typeface="Arial" charset="0"/>
                <a:ea typeface="Arial" charset="0"/>
                <a:cs typeface="Arial" charset="0"/>
              </a:rPr>
              <a:t> package.</a:t>
            </a:r>
          </a:p>
          <a:p>
            <a:pPr marL="457200" indent="-457200" eaLnBrk="1" hangingPunct="1"/>
            <a:r>
              <a:rPr lang="en-US" altLang="en-US" dirty="0">
                <a:latin typeface="Arial" charset="0"/>
                <a:ea typeface="Arial" charset="0"/>
                <a:cs typeface="Arial" charset="0"/>
              </a:rPr>
              <a:t>Most GUI components are in the </a:t>
            </a:r>
            <a:r>
              <a:rPr lang="en-US" altLang="en-US" dirty="0" err="1">
                <a:latin typeface="Arial" charset="0"/>
                <a:ea typeface="Arial" charset="0"/>
                <a:cs typeface="Arial" charset="0"/>
              </a:rPr>
              <a:t>android.widget</a:t>
            </a:r>
            <a:r>
              <a:rPr lang="en-US" altLang="en-US" dirty="0">
                <a:latin typeface="Arial" charset="0"/>
                <a:ea typeface="Arial" charset="0"/>
                <a:cs typeface="Arial" charset="0"/>
              </a:rPr>
              <a:t> package.</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0.1.1.17\productions\ART\ART PROCESS\PPT Projects\Franceschi_PPT_163645\EPS files\Chapter 2\9781284093650_CH02_FIGF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762000"/>
            <a:ext cx="8839200" cy="483724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Version 0</a:t>
            </a:r>
          </a:p>
        </p:txBody>
      </p:sp>
      <p:sp>
        <p:nvSpPr>
          <p:cNvPr id="15363"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To keep things simple, we only allow the app to run in vertical orientation.</a:t>
            </a:r>
          </a:p>
          <a:p>
            <a:pPr marL="457200" indent="-457200" eaLnBrk="1" hangingPunct="1"/>
            <a:r>
              <a:rPr lang="en-US" altLang="en-US" dirty="0">
                <a:latin typeface="Arial" charset="0"/>
                <a:ea typeface="Arial" charset="0"/>
                <a:cs typeface="Arial" charset="0"/>
                <a:sym typeface="Wingdings" panose="05000000000000000000" pitchFamily="2" charset="2"/>
              </a:rPr>
              <a:t> in the AndroidManifest.xml file, inside the activity element, we add an </a:t>
            </a:r>
            <a:r>
              <a:rPr lang="en-US" altLang="en-US" dirty="0" err="1">
                <a:latin typeface="Arial" charset="0"/>
                <a:ea typeface="Arial" charset="0"/>
                <a:cs typeface="Arial" charset="0"/>
                <a:sym typeface="Wingdings" panose="05000000000000000000" pitchFamily="2" charset="2"/>
              </a:rPr>
              <a:t>android:screenOrientation</a:t>
            </a:r>
            <a:r>
              <a:rPr lang="en-US" altLang="en-US" dirty="0">
                <a:latin typeface="Arial" charset="0"/>
                <a:ea typeface="Arial" charset="0"/>
                <a:cs typeface="Arial" charset="0"/>
                <a:sym typeface="Wingdings" panose="05000000000000000000" pitchFamily="2" charset="2"/>
              </a:rPr>
              <a:t> attribute and assign to it the value portrait.</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AndroidManifest.xml</a:t>
            </a:r>
          </a:p>
        </p:txBody>
      </p:sp>
      <p:sp>
        <p:nvSpPr>
          <p:cNvPr id="16387" name="Rectangle 3"/>
          <p:cNvSpPr>
            <a:spLocks noGrp="1" noChangeArrowheads="1"/>
          </p:cNvSpPr>
          <p:nvPr>
            <p:ph type="body" idx="4294967295"/>
          </p:nvPr>
        </p:nvSpPr>
        <p:spPr>
          <a:xfrm>
            <a:off x="0" y="1600200"/>
            <a:ext cx="8229600" cy="4114800"/>
          </a:xfrm>
        </p:spPr>
        <p:txBody>
          <a:bodyPr/>
          <a:lstStyle/>
          <a:p>
            <a:pPr marL="0" indent="0" eaLnBrk="1" hangingPunct="1">
              <a:buFontTx/>
              <a:buNone/>
            </a:pPr>
            <a:r>
              <a:rPr lang="en-US" altLang="en-US">
                <a:latin typeface="Arial" charset="0"/>
                <a:ea typeface="Arial" charset="0"/>
                <a:cs typeface="Arial" charset="0"/>
              </a:rPr>
              <a:t>…</a:t>
            </a:r>
          </a:p>
          <a:p>
            <a:pPr marL="0" indent="0" eaLnBrk="1" hangingPunct="1">
              <a:buFontTx/>
              <a:buNone/>
            </a:pPr>
            <a:r>
              <a:rPr lang="en-US" altLang="en-US">
                <a:latin typeface="Arial" charset="0"/>
                <a:ea typeface="Arial" charset="0"/>
                <a:cs typeface="Arial" charset="0"/>
              </a:rPr>
              <a:t>&lt;activity</a:t>
            </a:r>
            <a:br>
              <a:rPr lang="en-US" altLang="en-US">
                <a:latin typeface="Arial" charset="0"/>
                <a:ea typeface="Arial" charset="0"/>
                <a:cs typeface="Arial" charset="0"/>
              </a:rPr>
            </a:br>
            <a:r>
              <a:rPr lang="en-US" altLang="en-US">
                <a:latin typeface="Arial" charset="0"/>
                <a:ea typeface="Arial" charset="0"/>
                <a:cs typeface="Arial" charset="0"/>
              </a:rPr>
              <a:t>  …</a:t>
            </a:r>
          </a:p>
          <a:p>
            <a:pPr marL="0" indent="0" eaLnBrk="1" hangingPunct="1">
              <a:buFontTx/>
              <a:buNone/>
            </a:pPr>
            <a:r>
              <a:rPr lang="en-US" altLang="en-US" b="1">
                <a:latin typeface="Arial" charset="0"/>
                <a:ea typeface="Arial" charset="0"/>
                <a:cs typeface="Arial" charset="0"/>
              </a:rPr>
              <a:t>  android:screenOrientation="portrait" &gt;</a:t>
            </a:r>
            <a:br>
              <a:rPr lang="en-US" altLang="en-US" b="1">
                <a:latin typeface="Arial" charset="0"/>
                <a:ea typeface="Arial" charset="0"/>
                <a:cs typeface="Arial" charset="0"/>
              </a:rPr>
            </a:br>
            <a:r>
              <a:rPr lang="en-US" altLang="en-US" b="1">
                <a:latin typeface="Arial" charset="0"/>
                <a:ea typeface="Arial" charset="0"/>
                <a:cs typeface="Arial" charset="0"/>
              </a:rPr>
              <a:t>  </a:t>
            </a:r>
            <a:r>
              <a:rPr lang="en-US" altLang="en-US">
                <a:latin typeface="Arial" charset="0"/>
                <a:ea typeface="Arial" charset="0"/>
                <a:cs typeface="Arial" charset="0"/>
              </a:rPr>
              <a:t>…</a:t>
            </a:r>
          </a:p>
          <a:p>
            <a:pPr marL="0" indent="0" eaLnBrk="1" hangingPunct="1">
              <a:buFontTx/>
              <a:buNone/>
            </a:pPr>
            <a:r>
              <a:rPr lang="en-US" altLang="en-US">
                <a:latin typeface="Arial" charset="0"/>
                <a:ea typeface="Arial" charset="0"/>
                <a:cs typeface="Arial" charset="0"/>
              </a:rPr>
              <a:t>&lt;/activity&gt;</a:t>
            </a:r>
            <a:br>
              <a:rPr lang="en-US" altLang="en-US">
                <a:latin typeface="Arial" charset="0"/>
                <a:ea typeface="Arial" charset="0"/>
                <a:cs typeface="Arial" charset="0"/>
              </a:rPr>
            </a:br>
            <a:endParaRPr lang="en-US" altLang="en-US">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Version 0 Preview</a:t>
            </a:r>
          </a:p>
        </p:txBody>
      </p:sp>
      <p:sp>
        <p:nvSpPr>
          <p:cNvPr id="216067" name="Rectangle 3"/>
          <p:cNvSpPr>
            <a:spLocks noGrp="1" noChangeArrowheads="1"/>
          </p:cNvSpPr>
          <p:nvPr>
            <p:ph type="body" idx="4294967295"/>
          </p:nvPr>
        </p:nvSpPr>
        <p:spPr>
          <a:xfrm>
            <a:off x="0" y="1600200"/>
            <a:ext cx="8229600" cy="4114800"/>
          </a:xfrm>
        </p:spPr>
        <p:txBody>
          <a:bodyPr/>
          <a:lstStyle/>
          <a:p>
            <a:pPr eaLnBrk="1" hangingPunct="1">
              <a:defRPr/>
            </a:pPr>
            <a:r>
              <a:rPr lang="en-US" altLang="en-US" dirty="0">
                <a:latin typeface="Arial" charset="0"/>
                <a:ea typeface="Arial" charset="0"/>
                <a:cs typeface="Arial" charset="0"/>
              </a:rPr>
              <a:t>Note the less than perfect positioning.</a:t>
            </a:r>
          </a:p>
        </p:txBody>
      </p:sp>
      <p:pic>
        <p:nvPicPr>
          <p:cNvPr id="2050" name="Picture 2" descr="\\10.1.1.17\productions\ART\ART PROCESS\PPT Projects\Franceschi_PPT_163645\EPS files\Chapter 2\9781284093650_CH02_FIGF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2197100"/>
            <a:ext cx="2514600" cy="416851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0 </a:t>
            </a:r>
            <a:r>
              <a:rPr lang="en-US" altLang="en-US" sz="1800" dirty="0">
                <a:latin typeface="Arial" charset="0"/>
                <a:ea typeface="Arial" charset="0"/>
                <a:cs typeface="Arial" charset="0"/>
              </a:rPr>
              <a:t>(1 of 4)</a:t>
            </a:r>
            <a:endParaRPr lang="en-US" altLang="en-US" dirty="0">
              <a:latin typeface="Arial" charset="0"/>
              <a:ea typeface="Arial" charset="0"/>
              <a:cs typeface="Arial" charset="0"/>
            </a:endParaRPr>
          </a:p>
        </p:txBody>
      </p:sp>
      <p:sp>
        <p:nvSpPr>
          <p:cNvPr id="1843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only display the components:</a:t>
            </a:r>
          </a:p>
          <a:p>
            <a:pPr lvl="1" indent="-457200" eaLnBrk="1" hangingPunct="1"/>
            <a:r>
              <a:rPr lang="en-US" altLang="en-US" dirty="0">
                <a:latin typeface="Arial" charset="0"/>
                <a:ea typeface="Arial" charset="0"/>
                <a:cs typeface="Arial" charset="0"/>
              </a:rPr>
              <a:t>Two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 for the bill and the tip percentage</a:t>
            </a:r>
          </a:p>
          <a:p>
            <a:pPr lvl="1" indent="-457200" eaLnBrk="1" hangingPunct="1"/>
            <a:r>
              <a:rPr lang="en-US" altLang="en-US" dirty="0">
                <a:latin typeface="Arial" charset="0"/>
                <a:ea typeface="Arial" charset="0"/>
                <a:cs typeface="Arial" charset="0"/>
              </a:rPr>
              <a:t>Two </a:t>
            </a:r>
            <a:r>
              <a:rPr lang="en-US" altLang="en-US" dirty="0" err="1">
                <a:latin typeface="Arial" charset="0"/>
                <a:ea typeface="Arial" charset="0"/>
                <a:cs typeface="Arial" charset="0"/>
              </a:rPr>
              <a:t>TextViews</a:t>
            </a:r>
            <a:r>
              <a:rPr lang="en-US" altLang="en-US" dirty="0">
                <a:latin typeface="Arial" charset="0"/>
                <a:ea typeface="Arial" charset="0"/>
                <a:cs typeface="Arial" charset="0"/>
              </a:rPr>
              <a:t> to display labels for the above </a:t>
            </a:r>
            <a:r>
              <a:rPr lang="en-US" altLang="en-US" dirty="0" err="1">
                <a:latin typeface="Arial" charset="0"/>
                <a:ea typeface="Arial" charset="0"/>
                <a:cs typeface="Arial" charset="0"/>
              </a:rPr>
              <a:t>EditTexts</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0 </a:t>
            </a:r>
            <a:r>
              <a:rPr lang="en-US" altLang="en-US" sz="1800" dirty="0">
                <a:latin typeface="Arial" charset="0"/>
                <a:ea typeface="Arial" charset="0"/>
                <a:cs typeface="Arial" charset="0"/>
              </a:rPr>
              <a:t>(2 </a:t>
            </a:r>
            <a:r>
              <a:rPr lang="en-US" altLang="en-US" sz="1800" dirty="0"/>
              <a:t>of 4)</a:t>
            </a:r>
            <a:endParaRPr lang="en-US" altLang="en-US" dirty="0">
              <a:latin typeface="Arial" charset="0"/>
              <a:ea typeface="Arial" charset="0"/>
              <a:cs typeface="Arial" charset="0"/>
            </a:endParaRPr>
          </a:p>
        </p:txBody>
      </p:sp>
      <p:sp>
        <p:nvSpPr>
          <p:cNvPr id="19459"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modify the activity_main.xml file so that it has two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and two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elements inside the </a:t>
            </a:r>
            <a:r>
              <a:rPr lang="en-US" altLang="en-US" dirty="0" err="1">
                <a:latin typeface="Arial" charset="0"/>
                <a:ea typeface="Arial" charset="0"/>
                <a:cs typeface="Arial" charset="0"/>
              </a:rPr>
              <a:t>RelativeLayout</a:t>
            </a:r>
            <a:r>
              <a:rPr lang="en-US" altLang="en-US" dirty="0">
                <a:latin typeface="Arial" charset="0"/>
                <a:ea typeface="Arial" charset="0"/>
                <a:cs typeface="Arial" charset="0"/>
              </a:rPr>
              <a:t> element.</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0 </a:t>
            </a:r>
            <a:r>
              <a:rPr lang="en-US" altLang="en-US" sz="1800" dirty="0">
                <a:latin typeface="Arial" charset="0"/>
                <a:ea typeface="Arial" charset="0"/>
                <a:cs typeface="Arial" charset="0"/>
              </a:rPr>
              <a:t>(3 of 4)</a:t>
            </a:r>
            <a:endParaRPr lang="en-US" altLang="en-US" dirty="0">
              <a:latin typeface="Arial" charset="0"/>
              <a:ea typeface="Arial" charset="0"/>
              <a:cs typeface="Arial" charset="0"/>
            </a:endParaRPr>
          </a:p>
        </p:txBody>
      </p:sp>
      <p:sp>
        <p:nvSpPr>
          <p:cNvPr id="20483"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For all widgets, we start by defining the </a:t>
            </a:r>
            <a:r>
              <a:rPr lang="en-US" altLang="en-US" dirty="0" err="1">
                <a:latin typeface="Arial" charset="0"/>
                <a:ea typeface="Arial" charset="0"/>
                <a:cs typeface="Arial" charset="0"/>
              </a:rPr>
              <a:t>android:layout_width</a:t>
            </a:r>
            <a:r>
              <a:rPr lang="en-US" altLang="en-US" dirty="0">
                <a:latin typeface="Arial" charset="0"/>
                <a:ea typeface="Arial" charset="0"/>
                <a:cs typeface="Arial" charset="0"/>
              </a:rPr>
              <a:t> and </a:t>
            </a:r>
            <a:r>
              <a:rPr lang="en-US" altLang="en-US" dirty="0" err="1">
                <a:latin typeface="Arial" charset="0"/>
                <a:ea typeface="Arial" charset="0"/>
                <a:cs typeface="Arial" charset="0"/>
              </a:rPr>
              <a:t>android:layout_height</a:t>
            </a:r>
            <a:r>
              <a:rPr lang="en-US" altLang="en-US" dirty="0">
                <a:latin typeface="Arial" charset="0"/>
                <a:ea typeface="Arial" charset="0"/>
                <a:cs typeface="Arial" charset="0"/>
              </a:rPr>
              <a:t> attributes.</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dirty="0">
                <a:latin typeface="Arial" charset="0"/>
                <a:ea typeface="Arial" charset="0"/>
                <a:cs typeface="Arial" charset="0"/>
              </a:rPr>
              <a:t>Learning Objectives</a:t>
            </a:r>
          </a:p>
        </p:txBody>
      </p:sp>
      <p:sp>
        <p:nvSpPr>
          <p:cNvPr id="3075" name="Rectangle 3"/>
          <p:cNvSpPr>
            <a:spLocks noGrp="1" noChangeArrowheads="1"/>
          </p:cNvSpPr>
          <p:nvPr>
            <p:ph type="body" idx="1"/>
          </p:nvPr>
        </p:nvSpPr>
        <p:spPr/>
        <p:txBody>
          <a:bodyPr/>
          <a:lstStyle/>
          <a:p>
            <a:pPr marL="457200" indent="-457200" eaLnBrk="1" hangingPunct="1"/>
            <a:r>
              <a:rPr lang="en-US" altLang="en-US" dirty="0">
                <a:latin typeface="Arial" charset="0"/>
                <a:ea typeface="Arial" charset="0"/>
                <a:cs typeface="Arial" charset="0"/>
              </a:rPr>
              <a:t>Structure our code using the Model-View-Controller architecture</a:t>
            </a:r>
          </a:p>
          <a:p>
            <a:pPr marL="457200" indent="-457200" eaLnBrk="1" hangingPunct="1"/>
            <a:r>
              <a:rPr lang="en-US" altLang="en-US" dirty="0">
                <a:latin typeface="Arial" charset="0"/>
                <a:ea typeface="Arial" charset="0"/>
                <a:cs typeface="Arial" charset="0"/>
              </a:rPr>
              <a:t>Use various GUI components</a:t>
            </a:r>
          </a:p>
          <a:p>
            <a:pPr marL="457200" indent="-457200" eaLnBrk="1" hangingPunct="1"/>
            <a:r>
              <a:rPr lang="en-US" altLang="en-US" dirty="0">
                <a:latin typeface="Arial" charset="0"/>
                <a:ea typeface="Arial" charset="0"/>
                <a:cs typeface="Arial" charset="0"/>
              </a:rPr>
              <a:t>Define and use Styles and Themes</a:t>
            </a:r>
          </a:p>
          <a:p>
            <a:pPr marL="457200" indent="-457200" eaLnBrk="1" hangingPunct="1"/>
            <a:r>
              <a:rPr lang="en-US" altLang="en-US" dirty="0">
                <a:latin typeface="Arial" charset="0"/>
                <a:ea typeface="Arial" charset="0"/>
                <a:cs typeface="Arial" charset="0"/>
              </a:rPr>
              <a:t>Handle Events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0 </a:t>
            </a:r>
            <a:r>
              <a:rPr lang="en-US" altLang="en-US" sz="1800" dirty="0">
                <a:latin typeface="Arial" charset="0"/>
                <a:ea typeface="Arial" charset="0"/>
                <a:cs typeface="Arial" charset="0"/>
              </a:rPr>
              <a:t>(4 of 4)</a:t>
            </a:r>
            <a:endParaRPr lang="en-US" altLang="en-US" dirty="0">
              <a:latin typeface="Arial" charset="0"/>
              <a:ea typeface="Arial" charset="0"/>
              <a:cs typeface="Arial" charset="0"/>
            </a:endParaRPr>
          </a:p>
        </p:txBody>
      </p:sp>
      <p:sp>
        <p:nvSpPr>
          <p:cNvPr id="21507"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set the width and height of the </a:t>
            </a:r>
            <a:r>
              <a:rPr lang="en-US" altLang="en-US" dirty="0" err="1">
                <a:latin typeface="Arial" charset="0"/>
                <a:ea typeface="Arial" charset="0"/>
                <a:cs typeface="Arial" charset="0"/>
              </a:rPr>
              <a:t>RelativeLayout</a:t>
            </a:r>
            <a:r>
              <a:rPr lang="en-US" altLang="en-US" dirty="0">
                <a:latin typeface="Arial" charset="0"/>
                <a:ea typeface="Arial" charset="0"/>
                <a:cs typeface="Arial" charset="0"/>
              </a:rPr>
              <a:t> to </a:t>
            </a:r>
            <a:r>
              <a:rPr lang="en-US" altLang="en-US" dirty="0" err="1">
                <a:latin typeface="Arial" charset="0"/>
                <a:ea typeface="Arial" charset="0"/>
                <a:cs typeface="Arial" charset="0"/>
              </a:rPr>
              <a:t>match_parent</a:t>
            </a:r>
            <a:r>
              <a:rPr lang="en-US" altLang="en-US" dirty="0">
                <a:latin typeface="Arial" charset="0"/>
                <a:ea typeface="Arial" charset="0"/>
                <a:cs typeface="Arial" charset="0"/>
              </a:rPr>
              <a:t> (that is actually the default for the skeleton code).</a:t>
            </a:r>
          </a:p>
          <a:p>
            <a:pPr marL="457200" indent="-457200" eaLnBrk="1" hangingPunct="1"/>
            <a:r>
              <a:rPr lang="en-US" altLang="en-US" dirty="0">
                <a:latin typeface="Arial" charset="0"/>
                <a:ea typeface="Arial" charset="0"/>
                <a:cs typeface="Arial" charset="0"/>
              </a:rPr>
              <a:t>We set the width and height of the four GUI components to </a:t>
            </a:r>
            <a:r>
              <a:rPr lang="en-US" altLang="en-US" dirty="0" err="1">
                <a:latin typeface="Arial" charset="0"/>
                <a:ea typeface="Arial" charset="0"/>
                <a:cs typeface="Arial" charset="0"/>
              </a:rPr>
              <a:t>wrap_content</a:t>
            </a:r>
            <a:r>
              <a:rPr lang="en-US" altLang="en-US" dirty="0">
                <a:latin typeface="Arial" charset="0"/>
                <a:ea typeface="Arial" charset="0"/>
                <a:cs typeface="Arial" charset="0"/>
              </a:rPr>
              <a:t>: the GUI components are only as big as necessary to contain their contents.</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Layout Parameters</a:t>
            </a:r>
          </a:p>
        </p:txBody>
      </p:sp>
      <p:sp>
        <p:nvSpPr>
          <p:cNvPr id="22531"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Generally, a layout class contains a static inner class, often called </a:t>
            </a:r>
            <a:r>
              <a:rPr lang="en-US" altLang="en-US" dirty="0" err="1">
                <a:latin typeface="Arial" charset="0"/>
                <a:ea typeface="Arial" charset="0"/>
                <a:cs typeface="Arial" charset="0"/>
              </a:rPr>
              <a:t>LayoutParams</a:t>
            </a:r>
            <a:r>
              <a:rPr lang="en-US" altLang="en-US" dirty="0">
                <a:latin typeface="Arial" charset="0"/>
                <a:ea typeface="Arial" charset="0"/>
                <a:cs typeface="Arial" charset="0"/>
              </a:rPr>
              <a:t>, that contains XML attributes that allows us to arrange the components within the layout. </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RelativeLayout</a:t>
            </a:r>
          </a:p>
        </p:txBody>
      </p:sp>
      <p:sp>
        <p:nvSpPr>
          <p:cNvPr id="2355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If static class B is an inner class of class A, we refer to it using A.B</a:t>
            </a:r>
          </a:p>
          <a:p>
            <a:pPr marL="457200" indent="-457200" eaLnBrk="1" hangingPunct="1"/>
            <a:r>
              <a:rPr lang="en-US" altLang="en-US" dirty="0">
                <a:latin typeface="Arial" charset="0"/>
                <a:ea typeface="Arial" charset="0"/>
                <a:cs typeface="Arial" charset="0"/>
                <a:sym typeface="Wingdings" panose="05000000000000000000" pitchFamily="2" charset="2"/>
              </a:rPr>
              <a:t> We use the attributes of </a:t>
            </a:r>
            <a:r>
              <a:rPr lang="en-US" altLang="en-US" dirty="0" err="1">
                <a:latin typeface="Arial" charset="0"/>
                <a:ea typeface="Arial" charset="0"/>
                <a:cs typeface="Arial" charset="0"/>
                <a:sym typeface="Wingdings" panose="05000000000000000000" pitchFamily="2" charset="2"/>
              </a:rPr>
              <a:t>RelativeLayout.LayoutParams</a:t>
            </a:r>
            <a:r>
              <a:rPr lang="en-US" altLang="en-US" dirty="0">
                <a:latin typeface="Arial" charset="0"/>
                <a:ea typeface="Arial" charset="0"/>
                <a:cs typeface="Arial" charset="0"/>
                <a:sym typeface="Wingdings" panose="05000000000000000000" pitchFamily="2" charset="2"/>
              </a:rPr>
              <a:t> to position the XML elements.</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Identifying XML Elements </a:t>
            </a:r>
            <a:r>
              <a:rPr lang="en-US" altLang="en-US" sz="1800" dirty="0">
                <a:latin typeface="Arial" charset="0"/>
                <a:ea typeface="Arial" charset="0"/>
                <a:cs typeface="Arial" charset="0"/>
              </a:rPr>
              <a:t>(1 of 3)</a:t>
            </a:r>
            <a:endParaRPr lang="en-US" altLang="en-US" dirty="0">
              <a:latin typeface="Arial" charset="0"/>
              <a:ea typeface="Arial" charset="0"/>
              <a:cs typeface="Arial" charset="0"/>
            </a:endParaRPr>
          </a:p>
        </p:txBody>
      </p:sp>
      <p:sp>
        <p:nvSpPr>
          <p:cNvPr id="24579" name="Rectangle 3"/>
          <p:cNvSpPr>
            <a:spLocks noGrp="1" noChangeArrowheads="1"/>
          </p:cNvSpPr>
          <p:nvPr>
            <p:ph type="body" idx="4294967295"/>
          </p:nvPr>
        </p:nvSpPr>
        <p:spPr>
          <a:xfrm>
            <a:off x="0" y="1600200"/>
            <a:ext cx="8229600" cy="4114800"/>
          </a:xfrm>
        </p:spPr>
        <p:txBody>
          <a:bodyPr/>
          <a:lstStyle/>
          <a:p>
            <a:pPr eaLnBrk="1" hangingPunct="1"/>
            <a:r>
              <a:rPr lang="en-US" altLang="en-US" dirty="0">
                <a:latin typeface="Arial" charset="0"/>
                <a:ea typeface="Arial" charset="0"/>
                <a:cs typeface="Arial" charset="0"/>
              </a:rPr>
              <a:t>In order to position an XML element (A – representing a GUI component) relative to another XML element (B – also representing a GUI component), we need to be able to reference B.</a:t>
            </a:r>
          </a:p>
          <a:p>
            <a:pPr marL="457200" indent="-457200" eaLnBrk="1" hangingPunct="1"/>
            <a:r>
              <a:rPr lang="en-US" altLang="en-US" dirty="0">
                <a:latin typeface="Arial" charset="0"/>
                <a:ea typeface="Arial" charset="0"/>
                <a:cs typeface="Arial" charset="0"/>
                <a:sym typeface="Wingdings" panose="05000000000000000000" pitchFamily="2" charset="2"/>
              </a:rPr>
              <a:t> the </a:t>
            </a:r>
            <a:r>
              <a:rPr lang="en-US" altLang="en-US" dirty="0" err="1">
                <a:latin typeface="Arial" charset="0"/>
                <a:ea typeface="Arial" charset="0"/>
                <a:cs typeface="Arial" charset="0"/>
                <a:sym typeface="Wingdings" panose="05000000000000000000" pitchFamily="2" charset="2"/>
              </a:rPr>
              <a:t>android:id</a:t>
            </a:r>
            <a:r>
              <a:rPr lang="en-US" altLang="en-US" dirty="0">
                <a:latin typeface="Arial" charset="0"/>
                <a:ea typeface="Arial" charset="0"/>
                <a:cs typeface="Arial" charset="0"/>
                <a:sym typeface="Wingdings" panose="05000000000000000000" pitchFamily="2" charset="2"/>
              </a:rPr>
              <a:t> attribute allows us to give an id to an XML element.</a:t>
            </a:r>
            <a:endParaRPr lang="en-US" altLang="en-US"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Identifying XML Elements </a:t>
            </a:r>
            <a:r>
              <a:rPr lang="en-US" altLang="en-US" sz="1800" dirty="0">
                <a:latin typeface="Arial" charset="0"/>
                <a:ea typeface="Arial" charset="0"/>
                <a:cs typeface="Arial" charset="0"/>
              </a:rPr>
              <a:t>(2 of 3)</a:t>
            </a:r>
            <a:endParaRPr lang="en-US" altLang="en-US" dirty="0">
              <a:latin typeface="Arial" charset="0"/>
              <a:ea typeface="Arial" charset="0"/>
              <a:cs typeface="Arial" charset="0"/>
            </a:endParaRPr>
          </a:p>
        </p:txBody>
      </p:sp>
      <p:sp>
        <p:nvSpPr>
          <p:cNvPr id="206851" name="Rectangle 3"/>
          <p:cNvSpPr>
            <a:spLocks noGrp="1" noChangeArrowheads="1"/>
          </p:cNvSpPr>
          <p:nvPr>
            <p:ph type="body" idx="4294967295"/>
          </p:nvPr>
        </p:nvSpPr>
        <p:spPr>
          <a:xfrm>
            <a:off x="0" y="1600200"/>
            <a:ext cx="8229600" cy="4114800"/>
          </a:xfrm>
        </p:spPr>
        <p:txBody>
          <a:bodyPr/>
          <a:lstStyle/>
          <a:p>
            <a:pPr marL="457200" indent="-457200" eaLnBrk="1" hangingPunct="1">
              <a:defRPr/>
            </a:pPr>
            <a:r>
              <a:rPr lang="en-US" altLang="en-US" dirty="0">
                <a:latin typeface="Arial" charset="0"/>
                <a:ea typeface="Arial" charset="0"/>
                <a:cs typeface="Arial" charset="0"/>
              </a:rPr>
              <a:t>The syntax for assigning an id to an XML element is</a:t>
            </a:r>
          </a:p>
          <a:p>
            <a:pPr marL="457200" indent="-457200" eaLnBrk="1" hangingPunct="1">
              <a:buFontTx/>
              <a:buNone/>
              <a:defRPr/>
            </a:pPr>
            <a:r>
              <a:rPr lang="en-US" altLang="en-US" dirty="0">
                <a:latin typeface="Arial" charset="0"/>
                <a:ea typeface="Arial" charset="0"/>
                <a:cs typeface="Arial" charset="0"/>
              </a:rPr>
              <a:t>		</a:t>
            </a:r>
            <a:r>
              <a:rPr lang="en-US" altLang="en-US" dirty="0" err="1">
                <a:latin typeface="Arial" charset="0"/>
                <a:ea typeface="Arial" charset="0"/>
                <a:cs typeface="Arial" charset="0"/>
              </a:rPr>
              <a:t>android:id</a:t>
            </a:r>
            <a:r>
              <a:rPr lang="en-US" altLang="en-US" dirty="0">
                <a:latin typeface="Arial" charset="0"/>
                <a:ea typeface="Arial" charset="0"/>
                <a:cs typeface="Arial" charset="0"/>
              </a:rPr>
              <a:t> = "@+id/</a:t>
            </a:r>
            <a:r>
              <a:rPr lang="en-US" altLang="en-US" dirty="0" err="1">
                <a:latin typeface="Arial" charset="0"/>
                <a:ea typeface="Arial" charset="0"/>
                <a:cs typeface="Arial" charset="0"/>
              </a:rPr>
              <a:t>idValue</a:t>
            </a:r>
            <a:r>
              <a:rPr lang="en-US" altLang="en-US" dirty="0">
                <a:latin typeface="Arial" charset="0"/>
                <a:ea typeface="Arial" charset="0"/>
                <a:cs typeface="Arial" charset="0"/>
              </a:rPr>
              <a:t>"</a:t>
            </a:r>
          </a:p>
          <a:p>
            <a:pPr marL="457200" indent="-457200" eaLnBrk="1" hangingPunct="1">
              <a:defRPr/>
            </a:pPr>
            <a:r>
              <a:rPr lang="en-US" altLang="en-US" dirty="0">
                <a:latin typeface="Arial" charset="0"/>
                <a:ea typeface="Arial" charset="0"/>
                <a:cs typeface="Arial" charset="0"/>
              </a:rPr>
              <a:t>For example:</a:t>
            </a:r>
          </a:p>
          <a:p>
            <a:pPr marL="0" indent="0" eaLnBrk="1" hangingPunct="1">
              <a:buFontTx/>
              <a:buNone/>
              <a:defRPr/>
            </a:pPr>
            <a:r>
              <a:rPr lang="en-US" altLang="en-US" dirty="0">
                <a:latin typeface="Arial" charset="0"/>
                <a:ea typeface="Arial" charset="0"/>
                <a:cs typeface="Arial" charset="0"/>
              </a:rPr>
              <a:t>	</a:t>
            </a:r>
            <a:r>
              <a:rPr lang="en-US" altLang="en-US" dirty="0" err="1">
                <a:latin typeface="Arial" charset="0"/>
                <a:ea typeface="Arial" charset="0"/>
                <a:cs typeface="Arial" charset="0"/>
              </a:rPr>
              <a:t>android:id</a:t>
            </a:r>
            <a:r>
              <a:rPr lang="en-US" altLang="en-US" dirty="0">
                <a:latin typeface="Arial" charset="0"/>
                <a:ea typeface="Arial" charset="0"/>
                <a:cs typeface="Arial" charset="0"/>
              </a:rPr>
              <a:t> = "@+id/</a:t>
            </a:r>
            <a:r>
              <a:rPr lang="en-US" altLang="en-US" dirty="0" err="1">
                <a:latin typeface="Arial" charset="0"/>
                <a:ea typeface="Arial" charset="0"/>
                <a:cs typeface="Arial" charset="0"/>
              </a:rPr>
              <a:t>amount_bill</a:t>
            </a:r>
            <a:r>
              <a:rPr lang="en-US" altLang="en-US" dirty="0">
                <a:latin typeface="Arial" charset="0"/>
                <a:ea typeface="Arial" charset="0"/>
                <a:cs typeface="Arial" charset="0"/>
              </a:rPr>
              <a:t>"</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Identifying XML Elements </a:t>
            </a:r>
            <a:r>
              <a:rPr lang="en-US" altLang="en-US" sz="1800" dirty="0">
                <a:latin typeface="Arial" charset="0"/>
                <a:ea typeface="Arial" charset="0"/>
                <a:cs typeface="Arial" charset="0"/>
              </a:rPr>
              <a:t>(3 of 3)</a:t>
            </a:r>
            <a:endParaRPr lang="en-US" altLang="en-US" dirty="0">
              <a:latin typeface="Arial" charset="0"/>
              <a:ea typeface="Arial" charset="0"/>
              <a:cs typeface="Arial" charset="0"/>
            </a:endParaRPr>
          </a:p>
        </p:txBody>
      </p:sp>
      <p:sp>
        <p:nvSpPr>
          <p:cNvPr id="26627"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Assigning an id to an XML element helps us position the GUI components represented by these XML elements relative to each other.</a:t>
            </a:r>
          </a:p>
          <a:p>
            <a:pPr marL="457200" indent="-457200" eaLnBrk="1" hangingPunct="1"/>
            <a:r>
              <a:rPr lang="en-US" altLang="en-US" dirty="0">
                <a:latin typeface="Arial" charset="0"/>
                <a:ea typeface="Arial" charset="0"/>
                <a:cs typeface="Arial" charset="0"/>
              </a:rPr>
              <a:t>It also allows us to retrieve the corresponding GUI components (using the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method—more on this later). </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195263"/>
            <a:ext cx="8229600" cy="1143000"/>
          </a:xfrm>
        </p:spPr>
        <p:txBody>
          <a:bodyPr/>
          <a:lstStyle/>
          <a:p>
            <a:pPr eaLnBrk="1" hangingPunct="1"/>
            <a:r>
              <a:rPr lang="en-US" altLang="en-US">
                <a:latin typeface="Arial" charset="0"/>
                <a:ea typeface="Arial" charset="0"/>
                <a:cs typeface="Arial" charset="0"/>
              </a:rPr>
              <a:t>RelativeLayout.LayoutParams</a:t>
            </a:r>
            <a:endParaRPr lang="en-US" altLang="en-US" dirty="0">
              <a:latin typeface="Arial" charset="0"/>
              <a:ea typeface="Arial" charset="0"/>
              <a:cs typeface="Arial" charset="0"/>
            </a:endParaRPr>
          </a:p>
        </p:txBody>
      </p:sp>
      <p:sp>
        <p:nvSpPr>
          <p:cNvPr id="27651" name="Rectangle 3"/>
          <p:cNvSpPr>
            <a:spLocks noGrp="1" noChangeArrowheads="1"/>
          </p:cNvSpPr>
          <p:nvPr>
            <p:ph type="body" idx="4294967295"/>
          </p:nvPr>
        </p:nvSpPr>
        <p:spPr>
          <a:xfrm>
            <a:off x="0" y="1524000"/>
            <a:ext cx="8229600" cy="4572000"/>
          </a:xfrm>
        </p:spPr>
        <p:txBody>
          <a:bodyPr/>
          <a:lstStyle/>
          <a:p>
            <a:pPr marL="0" indent="0" eaLnBrk="1" hangingPunct="1">
              <a:buNone/>
            </a:pPr>
            <a:r>
              <a:rPr lang="en-US" altLang="en-US">
                <a:latin typeface="Arial" charset="0"/>
                <a:ea typeface="Arial" charset="0"/>
                <a:cs typeface="Arial" charset="0"/>
              </a:rPr>
              <a:t>Some attributes include (more in Table 2.5)</a:t>
            </a:r>
          </a:p>
          <a:p>
            <a:pPr eaLnBrk="1" hangingPunct="1"/>
            <a:endParaRPr lang="en-US" altLang="en-US" dirty="0">
              <a:latin typeface="Arial" charset="0"/>
              <a:ea typeface="Arial" charset="0"/>
              <a:cs typeface="Arial" charset="0"/>
            </a:endParaRPr>
          </a:p>
        </p:txBody>
      </p:sp>
      <p:graphicFrame>
        <p:nvGraphicFramePr>
          <p:cNvPr id="209967" name="Group 1071"/>
          <p:cNvGraphicFramePr>
            <a:graphicFrameLocks noGrp="1"/>
          </p:cNvGraphicFramePr>
          <p:nvPr>
            <p:extLst>
              <p:ext uri="{D42A27DB-BD31-4B8C-83A1-F6EECF244321}">
                <p14:modId xmlns:p14="http://schemas.microsoft.com/office/powerpoint/2010/main" val="2023736852"/>
              </p:ext>
            </p:extLst>
          </p:nvPr>
        </p:nvGraphicFramePr>
        <p:xfrm>
          <a:off x="2095500" y="2286000"/>
          <a:ext cx="4953000" cy="3627435"/>
        </p:xfrm>
        <a:graphic>
          <a:graphicData uri="http://schemas.openxmlformats.org/drawingml/2006/table">
            <a:tbl>
              <a:tblPr/>
              <a:tblGrid>
                <a:gridCol w="4953000">
                  <a:extLst>
                    <a:ext uri="{9D8B030D-6E8A-4147-A177-3AD203B41FA5}">
                      <a16:colId xmlns:a16="http://schemas.microsoft.com/office/drawing/2014/main" val="20000"/>
                    </a:ext>
                  </a:extLst>
                </a:gridCol>
              </a:tblGrid>
              <a:tr h="51820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Arial" charset="0"/>
                          <a:ea typeface="Arial" charset="0"/>
                          <a:cs typeface="Arial" charset="0"/>
                        </a:rPr>
                        <a:t>android:layout_alignLeft</a:t>
                      </a:r>
                      <a:r>
                        <a:rPr kumimoji="0" lang="en-US" altLang="en-US" sz="2800" b="0" i="0" u="none" strike="noStrike" cap="none" normalizeH="0" baseline="0" dirty="0">
                          <a:ln>
                            <a:noFill/>
                          </a:ln>
                          <a:solidFill>
                            <a:schemeClr val="tx1"/>
                          </a:solidFill>
                          <a:effectLst/>
                          <a:latin typeface="Arial" charset="0"/>
                          <a:ea typeface="Arial" charset="0"/>
                          <a:cs typeface="Arial" charset="0"/>
                        </a:rPr>
                        <a:t> </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20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android:layout_alignRight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android:layout_alignBottom</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0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android:layout_alignTop</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0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android:layout_above</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0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ea typeface="Arial" charset="0"/>
                          <a:cs typeface="Arial" charset="0"/>
                        </a:rPr>
                        <a:t>android:layout_toLeftOf </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0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charset="0"/>
                          <a:ea typeface="Arial" charset="0"/>
                          <a:cs typeface="Arial" charset="0"/>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Relative Positions</a:t>
            </a:r>
          </a:p>
        </p:txBody>
      </p:sp>
      <p:sp>
        <p:nvSpPr>
          <p:cNvPr id="27651" name="Rectangle 3"/>
          <p:cNvSpPr>
            <a:spLocks noGrp="1" noChangeArrowheads="1"/>
          </p:cNvSpPr>
          <p:nvPr>
            <p:ph type="body" idx="4294967295"/>
          </p:nvPr>
        </p:nvSpPr>
        <p:spPr>
          <a:xfrm>
            <a:off x="0" y="1981200"/>
            <a:ext cx="8229600" cy="4114800"/>
          </a:xfrm>
        </p:spPr>
        <p:txBody>
          <a:bodyPr/>
          <a:lstStyle/>
          <a:p>
            <a:pPr eaLnBrk="1" hangingPunct="1">
              <a:lnSpc>
                <a:spcPct val="90000"/>
              </a:lnSpc>
              <a:buFontTx/>
              <a:buNone/>
              <a:defRPr/>
            </a:pPr>
            <a:r>
              <a:rPr lang="en-US" altLang="en-US" sz="2800" b="1" dirty="0">
                <a:latin typeface="Arial" charset="0"/>
                <a:ea typeface="Arial" charset="0"/>
                <a:cs typeface="Arial" charset="0"/>
              </a:rPr>
              <a:t>&lt;</a:t>
            </a:r>
            <a:r>
              <a:rPr lang="en-US" altLang="en-US" sz="2800" b="1" dirty="0" err="1">
                <a:latin typeface="Arial" charset="0"/>
                <a:ea typeface="Arial" charset="0"/>
                <a:cs typeface="Arial" charset="0"/>
              </a:rPr>
              <a:t>TextView</a:t>
            </a: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android:id</a:t>
            </a:r>
            <a:r>
              <a:rPr lang="en-US" altLang="en-US" sz="2800" b="1" dirty="0">
                <a:latin typeface="Arial" charset="0"/>
                <a:ea typeface="Arial" charset="0"/>
                <a:cs typeface="Arial" charset="0"/>
              </a:rPr>
              <a:t>="@+id/</a:t>
            </a:r>
            <a:r>
              <a:rPr lang="en-US" altLang="en-US" sz="2800" b="1" dirty="0" err="1">
                <a:latin typeface="Arial" charset="0"/>
                <a:ea typeface="Arial" charset="0"/>
                <a:cs typeface="Arial" charset="0"/>
              </a:rPr>
              <a:t>label_bill</a:t>
            </a:r>
            <a:r>
              <a:rPr lang="en-US" altLang="en-US" sz="2800" b="1" dirty="0">
                <a:latin typeface="Arial" charset="0"/>
                <a:ea typeface="Arial" charset="0"/>
                <a:cs typeface="Arial" charset="0"/>
              </a:rPr>
              <a:t>"</a:t>
            </a:r>
          </a:p>
          <a:p>
            <a:pPr eaLnBrk="1" hangingPunct="1">
              <a:lnSpc>
                <a:spcPct val="90000"/>
              </a:lnSpc>
              <a:buFontTx/>
              <a:buNone/>
              <a:defRPr/>
            </a:pPr>
            <a:r>
              <a:rPr lang="en-US" altLang="en-US" sz="2800" b="1" dirty="0">
                <a:latin typeface="Arial" charset="0"/>
                <a:ea typeface="Arial" charset="0"/>
                <a:cs typeface="Arial" charset="0"/>
              </a:rPr>
              <a:t>  …</a:t>
            </a:r>
          </a:p>
          <a:p>
            <a:pPr eaLnBrk="1" hangingPunct="1">
              <a:lnSpc>
                <a:spcPct val="90000"/>
              </a:lnSpc>
              <a:buFontTx/>
              <a:buNone/>
              <a:defRPr/>
            </a:pPr>
            <a:r>
              <a:rPr lang="en-US" altLang="en-US" sz="2800" b="1" dirty="0">
                <a:latin typeface="Arial" charset="0"/>
                <a:ea typeface="Arial" charset="0"/>
                <a:cs typeface="Arial" charset="0"/>
              </a:rPr>
              <a:t>&lt;</a:t>
            </a:r>
            <a:r>
              <a:rPr lang="en-US" altLang="en-US" sz="2800" b="1" dirty="0" err="1">
                <a:latin typeface="Arial" charset="0"/>
                <a:ea typeface="Arial" charset="0"/>
                <a:cs typeface="Arial" charset="0"/>
              </a:rPr>
              <a:t>EditText</a:t>
            </a: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android:id</a:t>
            </a:r>
            <a:r>
              <a:rPr lang="en-US" altLang="en-US" sz="2800" b="1" dirty="0">
                <a:latin typeface="Arial" charset="0"/>
                <a:ea typeface="Arial" charset="0"/>
                <a:cs typeface="Arial" charset="0"/>
              </a:rPr>
              <a:t>="@+id/</a:t>
            </a:r>
            <a:r>
              <a:rPr lang="en-US" altLang="en-US" sz="2800" b="1" dirty="0" err="1">
                <a:latin typeface="Arial" charset="0"/>
                <a:ea typeface="Arial" charset="0"/>
                <a:cs typeface="Arial" charset="0"/>
              </a:rPr>
              <a:t>amount_bill</a:t>
            </a: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android:layout_toRightOf</a:t>
            </a:r>
            <a:r>
              <a:rPr lang="en-US" altLang="en-US" sz="2800" b="1" dirty="0">
                <a:latin typeface="Arial" charset="0"/>
                <a:ea typeface="Arial" charset="0"/>
                <a:cs typeface="Arial" charset="0"/>
              </a:rPr>
              <a:t>="@+id/</a:t>
            </a:r>
            <a:r>
              <a:rPr lang="en-US" altLang="en-US" sz="2800" b="1" dirty="0" err="1">
                <a:latin typeface="Arial" charset="0"/>
                <a:ea typeface="Arial" charset="0"/>
                <a:cs typeface="Arial" charset="0"/>
              </a:rPr>
              <a:t>label_bill</a:t>
            </a: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android:layout_alignBottom</a:t>
            </a:r>
            <a:r>
              <a:rPr lang="en-US" altLang="en-US" sz="2800" b="1" dirty="0">
                <a:latin typeface="Arial" charset="0"/>
                <a:ea typeface="Arial" charset="0"/>
                <a:cs typeface="Arial" charset="0"/>
              </a:rPr>
              <a:t>="@+id/</a:t>
            </a:r>
            <a:r>
              <a:rPr lang="en-US" altLang="en-US" sz="2800" b="1" dirty="0" err="1">
                <a:latin typeface="Arial" charset="0"/>
                <a:ea typeface="Arial" charset="0"/>
                <a:cs typeface="Arial" charset="0"/>
              </a:rPr>
              <a:t>label_bill</a:t>
            </a:r>
            <a:r>
              <a:rPr lang="en-US" altLang="en-US" sz="2800" b="1" dirty="0">
                <a:latin typeface="Arial" charset="0"/>
                <a:ea typeface="Arial" charset="0"/>
                <a:cs typeface="Arial" charset="0"/>
              </a:rPr>
              <a:t>"</a:t>
            </a:r>
          </a:p>
          <a:p>
            <a:pPr eaLnBrk="1" hangingPunct="1">
              <a:lnSpc>
                <a:spcPct val="90000"/>
              </a:lnSpc>
              <a:buFontTx/>
              <a:buNone/>
              <a:defRPr/>
            </a:pPr>
            <a:r>
              <a:rPr lang="en-US" altLang="en-US" sz="2800" b="1" dirty="0">
                <a:latin typeface="Arial" charset="0"/>
                <a:ea typeface="Arial" charset="0"/>
                <a:cs typeface="Arial" charset="0"/>
              </a:rPr>
              <a:t>  …  </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Positions of the </a:t>
            </a:r>
            <a:br>
              <a:rPr lang="en-US" altLang="en-US" dirty="0">
                <a:latin typeface="Arial" charset="0"/>
                <a:ea typeface="Arial" charset="0"/>
                <a:cs typeface="Arial" charset="0"/>
              </a:rPr>
            </a:br>
            <a:r>
              <a:rPr lang="en-US" altLang="en-US" dirty="0">
                <a:latin typeface="Arial" charset="0"/>
                <a:ea typeface="Arial" charset="0"/>
                <a:cs typeface="Arial" charset="0"/>
              </a:rPr>
              <a:t>Four GUI </a:t>
            </a:r>
            <a:r>
              <a:rPr lang="en-US" altLang="en-US" dirty="0"/>
              <a:t>C</a:t>
            </a:r>
            <a:r>
              <a:rPr lang="en-US" altLang="en-US" dirty="0">
                <a:latin typeface="Arial" charset="0"/>
                <a:ea typeface="Arial" charset="0"/>
                <a:cs typeface="Arial" charset="0"/>
              </a:rPr>
              <a:t>omponents</a:t>
            </a:r>
          </a:p>
        </p:txBody>
      </p:sp>
      <p:sp>
        <p:nvSpPr>
          <p:cNvPr id="29699" name="Rectangle 3"/>
          <p:cNvSpPr>
            <a:spLocks noGrp="1" noChangeArrowheads="1"/>
          </p:cNvSpPr>
          <p:nvPr>
            <p:ph type="body" idx="4294967295"/>
          </p:nvPr>
        </p:nvSpPr>
        <p:spPr>
          <a:xfrm>
            <a:off x="0" y="1600200"/>
            <a:ext cx="8229600" cy="4572000"/>
          </a:xfrm>
        </p:spPr>
        <p:txBody>
          <a:bodyPr/>
          <a:lstStyle/>
          <a:p>
            <a:pPr marL="457200" indent="-457200" eaLnBrk="1" hangingPunct="1">
              <a:lnSpc>
                <a:spcPct val="90000"/>
              </a:lnSpc>
            </a:pPr>
            <a:r>
              <a:rPr lang="en-US" altLang="en-US" sz="2800" dirty="0" err="1">
                <a:latin typeface="Arial" charset="0"/>
                <a:ea typeface="Arial" charset="0"/>
                <a:cs typeface="Arial" charset="0"/>
              </a:rPr>
              <a:t>TextView</a:t>
            </a:r>
            <a:r>
              <a:rPr lang="en-US" altLang="en-US" sz="2800" dirty="0">
                <a:latin typeface="Arial" charset="0"/>
                <a:ea typeface="Arial" charset="0"/>
                <a:cs typeface="Arial" charset="0"/>
              </a:rPr>
              <a:t> for the bill: the top left corner of the screen</a:t>
            </a:r>
          </a:p>
          <a:p>
            <a:pPr marL="457200" indent="-457200" eaLnBrk="1" hangingPunct="1">
              <a:lnSpc>
                <a:spcPct val="90000"/>
              </a:lnSpc>
              <a:spcBef>
                <a:spcPts val="1200"/>
              </a:spcBef>
            </a:pPr>
            <a:r>
              <a:rPr lang="en-US" altLang="en-US" sz="2800" dirty="0" err="1">
                <a:latin typeface="Arial" charset="0"/>
                <a:ea typeface="Arial" charset="0"/>
                <a:cs typeface="Arial" charset="0"/>
              </a:rPr>
              <a:t>EditText</a:t>
            </a:r>
            <a:r>
              <a:rPr lang="en-US" altLang="en-US" sz="2800" dirty="0">
                <a:latin typeface="Arial" charset="0"/>
                <a:ea typeface="Arial" charset="0"/>
                <a:cs typeface="Arial" charset="0"/>
              </a:rPr>
              <a:t> for the bill: to the right of the </a:t>
            </a:r>
            <a:r>
              <a:rPr lang="en-US" altLang="en-US" sz="2800" dirty="0" err="1">
                <a:latin typeface="Arial" charset="0"/>
                <a:ea typeface="Arial" charset="0"/>
                <a:cs typeface="Arial" charset="0"/>
              </a:rPr>
              <a:t>TextView</a:t>
            </a:r>
            <a:r>
              <a:rPr lang="en-US" altLang="en-US" sz="2800" dirty="0">
                <a:latin typeface="Arial" charset="0"/>
                <a:ea typeface="Arial" charset="0"/>
                <a:cs typeface="Arial" charset="0"/>
              </a:rPr>
              <a:t> for the bill</a:t>
            </a:r>
          </a:p>
          <a:p>
            <a:pPr marL="457200" indent="-457200" eaLnBrk="1" hangingPunct="1">
              <a:lnSpc>
                <a:spcPct val="90000"/>
              </a:lnSpc>
              <a:spcBef>
                <a:spcPts val="1200"/>
              </a:spcBef>
            </a:pPr>
            <a:r>
              <a:rPr lang="en-US" altLang="en-US" sz="2800" dirty="0" err="1">
                <a:latin typeface="Arial" charset="0"/>
                <a:ea typeface="Arial" charset="0"/>
                <a:cs typeface="Arial" charset="0"/>
              </a:rPr>
              <a:t>TextView</a:t>
            </a:r>
            <a:r>
              <a:rPr lang="en-US" altLang="en-US" sz="2800" dirty="0">
                <a:latin typeface="Arial" charset="0"/>
                <a:ea typeface="Arial" charset="0"/>
                <a:cs typeface="Arial" charset="0"/>
              </a:rPr>
              <a:t> for the tip percentage: below the </a:t>
            </a:r>
            <a:r>
              <a:rPr lang="en-US" altLang="en-US" sz="2800" dirty="0" err="1">
                <a:latin typeface="Arial" charset="0"/>
                <a:ea typeface="Arial" charset="0"/>
                <a:cs typeface="Arial" charset="0"/>
              </a:rPr>
              <a:t>TextView</a:t>
            </a:r>
            <a:r>
              <a:rPr lang="en-US" altLang="en-US" sz="2800" dirty="0">
                <a:latin typeface="Arial" charset="0"/>
                <a:ea typeface="Arial" charset="0"/>
                <a:cs typeface="Arial" charset="0"/>
              </a:rPr>
              <a:t> for the bill</a:t>
            </a:r>
          </a:p>
          <a:p>
            <a:pPr marL="457200" indent="-457200" eaLnBrk="1" hangingPunct="1">
              <a:lnSpc>
                <a:spcPct val="90000"/>
              </a:lnSpc>
              <a:spcBef>
                <a:spcPts val="1200"/>
              </a:spcBef>
            </a:pPr>
            <a:r>
              <a:rPr lang="en-US" altLang="en-US" sz="2800" dirty="0" err="1">
                <a:latin typeface="Arial" charset="0"/>
                <a:ea typeface="Arial" charset="0"/>
                <a:cs typeface="Arial" charset="0"/>
              </a:rPr>
              <a:t>EditText</a:t>
            </a:r>
            <a:r>
              <a:rPr lang="en-US" altLang="en-US" sz="2800" dirty="0">
                <a:latin typeface="Arial" charset="0"/>
                <a:ea typeface="Arial" charset="0"/>
                <a:cs typeface="Arial" charset="0"/>
              </a:rPr>
              <a:t> for the bill: to the right of the </a:t>
            </a:r>
            <a:r>
              <a:rPr lang="en-US" altLang="en-US" sz="2800" dirty="0" err="1">
                <a:latin typeface="Arial" charset="0"/>
                <a:ea typeface="Arial" charset="0"/>
                <a:cs typeface="Arial" charset="0"/>
              </a:rPr>
              <a:t>TextView</a:t>
            </a:r>
            <a:r>
              <a:rPr lang="en-US" altLang="en-US" sz="2800" dirty="0">
                <a:latin typeface="Arial" charset="0"/>
                <a:ea typeface="Arial" charset="0"/>
                <a:cs typeface="Arial" charset="0"/>
              </a:rPr>
              <a:t> for the tip percentage</a:t>
            </a:r>
          </a:p>
          <a:p>
            <a:pPr marL="457200" indent="-457200" eaLnBrk="1" hangingPunct="1">
              <a:lnSpc>
                <a:spcPct val="90000"/>
              </a:lnSpc>
              <a:spcBef>
                <a:spcPts val="1200"/>
              </a:spcBef>
            </a:pPr>
            <a:r>
              <a:rPr lang="en-US" altLang="en-US" sz="2800" dirty="0">
                <a:latin typeface="Arial" charset="0"/>
                <a:ea typeface="Arial" charset="0"/>
                <a:cs typeface="Arial" charset="0"/>
                <a:sym typeface="Wingdings" panose="05000000000000000000" pitchFamily="2" charset="2"/>
              </a:rPr>
              <a:t> See Example 2.3</a:t>
            </a:r>
            <a:endParaRPr lang="en-US" altLang="en-US" sz="28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0 </a:t>
            </a:r>
            <a:r>
              <a:rPr lang="en-US" altLang="en-US" sz="1800" dirty="0">
                <a:latin typeface="Arial" charset="0"/>
                <a:ea typeface="Arial" charset="0"/>
                <a:cs typeface="Arial" charset="0"/>
              </a:rPr>
              <a:t>(1 of 3)</a:t>
            </a:r>
            <a:endParaRPr lang="en-US" altLang="en-US" dirty="0">
              <a:latin typeface="Arial" charset="0"/>
              <a:ea typeface="Arial" charset="0"/>
              <a:cs typeface="Arial" charset="0"/>
            </a:endParaRPr>
          </a:p>
        </p:txBody>
      </p:sp>
      <p:sp>
        <p:nvSpPr>
          <p:cNvPr id="30723"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For all elements of the two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we want to constrain the user to only input valid values, i.e., floating point numbers.</a:t>
            </a:r>
          </a:p>
          <a:p>
            <a:pPr marL="457200" indent="-457200" eaLnBrk="1" hangingPunct="1"/>
            <a:r>
              <a:rPr lang="en-US" altLang="en-US" dirty="0">
                <a:latin typeface="Arial" charset="0"/>
                <a:ea typeface="Arial" charset="0"/>
                <a:cs typeface="Arial" charset="0"/>
              </a:rPr>
              <a:t>We do this by using the </a:t>
            </a:r>
            <a:r>
              <a:rPr lang="en-US" altLang="en-US" dirty="0" err="1">
                <a:latin typeface="Arial" charset="0"/>
                <a:ea typeface="Arial" charset="0"/>
                <a:cs typeface="Arial" charset="0"/>
              </a:rPr>
              <a:t>android:inputType</a:t>
            </a:r>
            <a:r>
              <a:rPr lang="en-US" altLang="en-US" dirty="0">
                <a:latin typeface="Arial" charset="0"/>
                <a:ea typeface="Arial" charset="0"/>
                <a:cs typeface="Arial" charset="0"/>
              </a:rPr>
              <a:t> attribute, assigning the value </a:t>
            </a:r>
            <a:r>
              <a:rPr lang="en-US" altLang="en-US" dirty="0" err="1">
                <a:latin typeface="Arial" charset="0"/>
                <a:ea typeface="Arial" charset="0"/>
                <a:cs typeface="Arial" charset="0"/>
              </a:rPr>
              <a:t>numberDecimal</a:t>
            </a:r>
            <a:r>
              <a:rPr lang="en-US" altLang="en-US" dirty="0">
                <a:latin typeface="Arial" charset="0"/>
                <a:ea typeface="Arial" charset="0"/>
                <a:cs typeface="Arial" charset="0"/>
              </a:rPr>
              <a:t> to it.</a:t>
            </a:r>
          </a:p>
          <a:p>
            <a:pPr eaLnBrk="1" hangingPunct="1">
              <a:buFontTx/>
              <a:buNone/>
            </a:pPr>
            <a:r>
              <a:rPr lang="en-US" altLang="en-US" sz="2400" dirty="0">
                <a:latin typeface="Arial" charset="0"/>
                <a:ea typeface="Arial" charset="0"/>
                <a:cs typeface="Arial" charset="0"/>
              </a:rPr>
              <a:t>	&lt;</a:t>
            </a:r>
            <a:r>
              <a:rPr lang="en-US" altLang="en-US" sz="2400" dirty="0" err="1">
                <a:latin typeface="Arial" charset="0"/>
                <a:ea typeface="Arial" charset="0"/>
                <a:cs typeface="Arial" charset="0"/>
              </a:rPr>
              <a:t>EditText</a:t>
            </a:r>
            <a:r>
              <a:rPr lang="en-US" altLang="en-US" sz="2400" dirty="0">
                <a:latin typeface="Arial" charset="0"/>
                <a:ea typeface="Arial" charset="0"/>
                <a:cs typeface="Arial" charset="0"/>
              </a:rPr>
              <a:t> .. </a:t>
            </a:r>
            <a:r>
              <a:rPr lang="en-US" altLang="en-US" sz="2400" dirty="0" err="1">
                <a:latin typeface="Arial" charset="0"/>
                <a:ea typeface="Arial" charset="0"/>
                <a:cs typeface="Arial" charset="0"/>
              </a:rPr>
              <a:t>android:inputType</a:t>
            </a:r>
            <a:r>
              <a:rPr lang="en-US" altLang="en-US" sz="2400" dirty="0">
                <a:latin typeface="Arial" charset="0"/>
                <a:ea typeface="Arial" charset="0"/>
                <a:cs typeface="Arial" charset="0"/>
              </a:rPr>
              <a:t>="</a:t>
            </a:r>
            <a:r>
              <a:rPr lang="en-US" altLang="en-US" sz="2400" dirty="0" err="1">
                <a:latin typeface="Arial" charset="0"/>
                <a:ea typeface="Arial" charset="0"/>
                <a:cs typeface="Arial" charset="0"/>
              </a:rPr>
              <a:t>numberDecimal</a:t>
            </a:r>
            <a:r>
              <a:rPr lang="en-US" altLang="en-US" sz="2400" dirty="0">
                <a:latin typeface="Arial" charset="0"/>
                <a:ea typeface="Arial" charset="0"/>
                <a:cs typeface="Arial" charset="0"/>
              </a:rPr>
              <a:t>" .. /&gt;</a:t>
            </a:r>
            <a:r>
              <a:rPr lang="en-US" altLang="en-US"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latin typeface="Arial" charset="0"/>
                <a:ea typeface="Arial" charset="0"/>
                <a:cs typeface="Arial" charset="0"/>
              </a:rPr>
              <a:t>Tip Calculator</a:t>
            </a:r>
          </a:p>
        </p:txBody>
      </p:sp>
      <p:sp>
        <p:nvSpPr>
          <p:cNvPr id="4099" name="Rectangle 3"/>
          <p:cNvSpPr>
            <a:spLocks noGrp="1" noChangeArrowheads="1"/>
          </p:cNvSpPr>
          <p:nvPr>
            <p:ph idx="1"/>
          </p:nvPr>
        </p:nvSpPr>
        <p:spPr/>
        <p:txBody>
          <a:bodyPr/>
          <a:lstStyle/>
          <a:p>
            <a:pPr marL="457200" indent="-457200" eaLnBrk="1" hangingPunct="1"/>
            <a:r>
              <a:rPr lang="en-US" altLang="en-US" dirty="0">
                <a:latin typeface="Arial" charset="0"/>
                <a:ea typeface="Arial" charset="0"/>
                <a:cs typeface="Arial" charset="0"/>
              </a:rPr>
              <a:t>Model-View-Controller</a:t>
            </a:r>
          </a:p>
          <a:p>
            <a:pPr marL="457200" indent="-457200" eaLnBrk="1" hangingPunct="1"/>
            <a:r>
              <a:rPr lang="en-US" altLang="en-US" dirty="0">
                <a:latin typeface="Arial" charset="0"/>
                <a:ea typeface="Arial" charset="0"/>
                <a:cs typeface="Arial" charset="0"/>
              </a:rPr>
              <a:t>GUI components</a:t>
            </a:r>
          </a:p>
          <a:p>
            <a:pPr marL="457200" indent="-457200" eaLnBrk="1" hangingPunct="1"/>
            <a:r>
              <a:rPr lang="en-US" altLang="en-US" dirty="0" err="1">
                <a:latin typeface="Arial" charset="0"/>
                <a:ea typeface="Arial" charset="0"/>
                <a:cs typeface="Arial" charset="0"/>
              </a:rPr>
              <a:t>TextView</a:t>
            </a:r>
            <a:r>
              <a:rPr lang="en-US" altLang="en-US" dirty="0">
                <a:latin typeface="Arial" charset="0"/>
                <a:ea typeface="Arial" charset="0"/>
                <a:cs typeface="Arial" charset="0"/>
              </a:rPr>
              <a:t>,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Button</a:t>
            </a:r>
          </a:p>
          <a:p>
            <a:pPr marL="457200" indent="-457200" eaLnBrk="1" hangingPunct="1"/>
            <a:r>
              <a:rPr lang="en-US" altLang="en-US" dirty="0">
                <a:latin typeface="Arial" charset="0"/>
                <a:ea typeface="Arial" charset="0"/>
                <a:cs typeface="Arial" charset="0"/>
              </a:rPr>
              <a:t>XML attributes</a:t>
            </a:r>
          </a:p>
          <a:p>
            <a:pPr marL="457200" indent="-457200" eaLnBrk="1" hangingPunct="1"/>
            <a:r>
              <a:rPr lang="en-US" altLang="en-US" dirty="0">
                <a:latin typeface="Arial" charset="0"/>
                <a:ea typeface="Arial" charset="0"/>
                <a:cs typeface="Arial" charset="0"/>
              </a:rPr>
              <a:t>Styles and Themes</a:t>
            </a:r>
          </a:p>
          <a:p>
            <a:pPr marL="457200" indent="-457200" eaLnBrk="1" hangingPunct="1"/>
            <a:r>
              <a:rPr lang="en-US" altLang="en-US" dirty="0">
                <a:latin typeface="Arial" charset="0"/>
                <a:ea typeface="Arial" charset="0"/>
                <a:cs typeface="Arial" charset="0"/>
              </a:rPr>
              <a:t>Events and Event Handling</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0 </a:t>
            </a:r>
            <a:r>
              <a:rPr lang="en-US" altLang="en-US" sz="1800" dirty="0">
                <a:latin typeface="Arial" charset="0"/>
                <a:ea typeface="Arial" charset="0"/>
                <a:cs typeface="Arial" charset="0"/>
              </a:rPr>
              <a:t>(2 of 3)</a:t>
            </a:r>
            <a:endParaRPr lang="en-US" altLang="en-US" dirty="0">
              <a:latin typeface="Arial" charset="0"/>
              <a:ea typeface="Arial" charset="0"/>
              <a:cs typeface="Arial" charset="0"/>
            </a:endParaRPr>
          </a:p>
        </p:txBody>
      </p:sp>
      <p:sp>
        <p:nvSpPr>
          <p:cNvPr id="31747"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want to tell the user what to enter in the two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a:t>
            </a:r>
          </a:p>
          <a:p>
            <a:pPr marL="457200" indent="-457200" eaLnBrk="1" hangingPunct="1"/>
            <a:r>
              <a:rPr lang="en-US" altLang="en-US" dirty="0">
                <a:latin typeface="Arial" charset="0"/>
                <a:ea typeface="Arial" charset="0"/>
                <a:cs typeface="Arial" charset="0"/>
                <a:sym typeface="Wingdings" panose="05000000000000000000" pitchFamily="2" charset="2"/>
              </a:rPr>
              <a:t> We use the</a:t>
            </a:r>
            <a:r>
              <a:rPr lang="en-US" altLang="en-US" dirty="0">
                <a:latin typeface="Arial" charset="0"/>
                <a:ea typeface="Arial" charset="0"/>
                <a:cs typeface="Arial" charset="0"/>
              </a:rPr>
              <a:t> </a:t>
            </a:r>
            <a:r>
              <a:rPr lang="en-US" altLang="en-US" dirty="0" err="1">
                <a:latin typeface="Arial" charset="0"/>
                <a:ea typeface="Arial" charset="0"/>
                <a:cs typeface="Arial" charset="0"/>
              </a:rPr>
              <a:t>android:hint</a:t>
            </a:r>
            <a:r>
              <a:rPr lang="en-US" altLang="en-US" dirty="0">
                <a:latin typeface="Arial" charset="0"/>
                <a:ea typeface="Arial" charset="0"/>
                <a:cs typeface="Arial" charset="0"/>
              </a:rPr>
              <a:t> attribute</a:t>
            </a:r>
          </a:p>
          <a:p>
            <a:pPr marL="457200" indent="-457200" eaLnBrk="1" hangingPunct="1"/>
            <a:r>
              <a:rPr lang="en-US" altLang="en-US" dirty="0">
                <a:latin typeface="Arial" charset="0"/>
                <a:ea typeface="Arial" charset="0"/>
                <a:cs typeface="Arial" charset="0"/>
              </a:rPr>
              <a:t>Its value will show in light gray, looking like a hint</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android:hint</a:t>
            </a:r>
            <a:r>
              <a:rPr lang="en-US" altLang="en-US" dirty="0">
                <a:latin typeface="Arial" charset="0"/>
                <a:ea typeface="Arial" charset="0"/>
                <a:cs typeface="Arial" charset="0"/>
              </a:rPr>
              <a:t>="@string/</a:t>
            </a:r>
            <a:r>
              <a:rPr lang="en-US" altLang="en-US" dirty="0" err="1">
                <a:latin typeface="Arial" charset="0"/>
                <a:ea typeface="Arial" charset="0"/>
                <a:cs typeface="Arial" charset="0"/>
              </a:rPr>
              <a:t>amount_bill_hint</a:t>
            </a:r>
            <a:r>
              <a:rPr lang="en-US" altLang="en-US"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0 </a:t>
            </a:r>
            <a:r>
              <a:rPr lang="en-US" altLang="en-US" sz="1800" dirty="0">
                <a:latin typeface="Arial" charset="0"/>
                <a:ea typeface="Arial" charset="0"/>
                <a:cs typeface="Arial" charset="0"/>
              </a:rPr>
              <a:t>(3 of 3)</a:t>
            </a:r>
            <a:endParaRPr lang="en-US" altLang="en-US" dirty="0">
              <a:latin typeface="Arial" charset="0"/>
              <a:ea typeface="Arial" charset="0"/>
              <a:cs typeface="Arial" charset="0"/>
            </a:endParaRPr>
          </a:p>
        </p:txBody>
      </p:sp>
      <p:sp>
        <p:nvSpPr>
          <p:cNvPr id="32771"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For the </a:t>
            </a:r>
            <a:r>
              <a:rPr lang="en-US" altLang="en-US" dirty="0" err="1">
                <a:latin typeface="Arial" charset="0"/>
                <a:ea typeface="Arial" charset="0"/>
                <a:cs typeface="Arial" charset="0"/>
              </a:rPr>
              <a:t>android:text</a:t>
            </a:r>
            <a:r>
              <a:rPr lang="en-US" altLang="en-US" dirty="0">
                <a:latin typeface="Arial" charset="0"/>
                <a:ea typeface="Arial" charset="0"/>
                <a:cs typeface="Arial" charset="0"/>
              </a:rPr>
              <a:t> values of the two </a:t>
            </a:r>
            <a:r>
              <a:rPr lang="en-US" altLang="en-US" dirty="0" err="1">
                <a:latin typeface="Arial" charset="0"/>
                <a:ea typeface="Arial" charset="0"/>
                <a:cs typeface="Arial" charset="0"/>
              </a:rPr>
              <a:t>TextViews</a:t>
            </a:r>
            <a:r>
              <a:rPr lang="en-US" altLang="en-US" dirty="0">
                <a:latin typeface="Arial" charset="0"/>
                <a:ea typeface="Arial" charset="0"/>
                <a:cs typeface="Arial" charset="0"/>
              </a:rPr>
              <a:t> and the </a:t>
            </a:r>
            <a:r>
              <a:rPr lang="en-US" altLang="en-US" dirty="0" err="1">
                <a:latin typeface="Arial" charset="0"/>
                <a:ea typeface="Arial" charset="0"/>
                <a:cs typeface="Arial" charset="0"/>
              </a:rPr>
              <a:t>android:hint</a:t>
            </a:r>
            <a:r>
              <a:rPr lang="en-US" altLang="en-US" dirty="0">
                <a:latin typeface="Arial" charset="0"/>
                <a:ea typeface="Arial" charset="0"/>
                <a:cs typeface="Arial" charset="0"/>
              </a:rPr>
              <a:t> values of the two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 we use string values defined in </a:t>
            </a:r>
            <a:r>
              <a:rPr lang="en-US" altLang="en-US" dirty="0" err="1">
                <a:latin typeface="Arial" charset="0"/>
                <a:ea typeface="Arial" charset="0"/>
                <a:cs typeface="Arial" charset="0"/>
              </a:rPr>
              <a:t>strings.xml</a:t>
            </a:r>
            <a:r>
              <a:rPr lang="en-US" altLang="en-US"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The Four Strings in strings.xml</a:t>
            </a:r>
          </a:p>
        </p:txBody>
      </p:sp>
      <p:sp>
        <p:nvSpPr>
          <p:cNvPr id="33795" name="Rectangle 3"/>
          <p:cNvSpPr>
            <a:spLocks noGrp="1" noChangeArrowheads="1"/>
          </p:cNvSpPr>
          <p:nvPr>
            <p:ph type="body" idx="4294967295"/>
          </p:nvPr>
        </p:nvSpPr>
        <p:spPr>
          <a:xfrm>
            <a:off x="0" y="1600200"/>
            <a:ext cx="8229600" cy="4114800"/>
          </a:xfrm>
        </p:spPr>
        <p:txBody>
          <a:bodyPr/>
          <a:lstStyle/>
          <a:p>
            <a:pPr eaLnBrk="1" hangingPunct="1">
              <a:buFontTx/>
              <a:buNone/>
            </a:pPr>
            <a:r>
              <a:rPr lang="en-US" altLang="en-US" sz="2400" dirty="0">
                <a:latin typeface="Arial" charset="0"/>
                <a:ea typeface="Arial" charset="0"/>
                <a:cs typeface="Arial" charset="0"/>
              </a:rPr>
              <a:t>&lt;string name = "</a:t>
            </a:r>
            <a:r>
              <a:rPr lang="en-US" altLang="en-US" sz="2400" dirty="0" err="1">
                <a:latin typeface="Arial" charset="0"/>
                <a:ea typeface="Arial" charset="0"/>
                <a:cs typeface="Arial" charset="0"/>
              </a:rPr>
              <a:t>label_bill</a:t>
            </a:r>
            <a:r>
              <a:rPr lang="en-US" altLang="en-US" sz="2400" dirty="0">
                <a:latin typeface="Arial" charset="0"/>
                <a:ea typeface="Arial" charset="0"/>
                <a:cs typeface="Arial" charset="0"/>
              </a:rPr>
              <a:t>"&gt;Bill&lt;/string&gt;</a:t>
            </a:r>
          </a:p>
          <a:p>
            <a:pPr eaLnBrk="1" hangingPunct="1">
              <a:spcBef>
                <a:spcPts val="1800"/>
              </a:spcBef>
              <a:buFontTx/>
              <a:buNone/>
            </a:pPr>
            <a:r>
              <a:rPr lang="en-US" altLang="en-US" sz="2400" dirty="0">
                <a:latin typeface="Arial" charset="0"/>
                <a:ea typeface="Arial" charset="0"/>
                <a:cs typeface="Arial" charset="0"/>
              </a:rPr>
              <a:t>&lt;string name = "</a:t>
            </a:r>
            <a:r>
              <a:rPr lang="en-US" altLang="en-US" sz="2400" dirty="0" err="1">
                <a:latin typeface="Arial" charset="0"/>
                <a:ea typeface="Arial" charset="0"/>
                <a:cs typeface="Arial" charset="0"/>
              </a:rPr>
              <a:t>label_tip_percent</a:t>
            </a:r>
            <a:r>
              <a:rPr lang="en-US" altLang="en-US" sz="2400" dirty="0">
                <a:latin typeface="Arial" charset="0"/>
                <a:ea typeface="Arial" charset="0"/>
                <a:cs typeface="Arial" charset="0"/>
              </a:rPr>
              <a:t>"&gt;Tip (%)&lt;/string&gt;  </a:t>
            </a:r>
          </a:p>
          <a:p>
            <a:pPr eaLnBrk="1" hangingPunct="1">
              <a:spcBef>
                <a:spcPts val="1800"/>
              </a:spcBef>
              <a:buFontTx/>
              <a:buNone/>
            </a:pPr>
            <a:r>
              <a:rPr lang="en-US" altLang="en-US" sz="2400" dirty="0">
                <a:latin typeface="Arial" charset="0"/>
                <a:ea typeface="Arial" charset="0"/>
                <a:cs typeface="Arial" charset="0"/>
              </a:rPr>
              <a:t>&lt;string name = "</a:t>
            </a:r>
            <a:r>
              <a:rPr lang="en-US" altLang="en-US" sz="2400" dirty="0" err="1">
                <a:latin typeface="Arial" charset="0"/>
                <a:ea typeface="Arial" charset="0"/>
                <a:cs typeface="Arial" charset="0"/>
              </a:rPr>
              <a:t>amount_bill_hint</a:t>
            </a:r>
            <a:r>
              <a:rPr lang="en-US" altLang="en-US" sz="2400" dirty="0">
                <a:latin typeface="Arial" charset="0"/>
                <a:ea typeface="Arial" charset="0"/>
                <a:cs typeface="Arial" charset="0"/>
              </a:rPr>
              <a:t>"&gt;Enter bill&lt;/string&gt;</a:t>
            </a:r>
          </a:p>
          <a:p>
            <a:pPr eaLnBrk="1" hangingPunct="1">
              <a:spcBef>
                <a:spcPts val="1800"/>
              </a:spcBef>
              <a:buFontTx/>
              <a:buNone/>
            </a:pPr>
            <a:r>
              <a:rPr lang="en-US" altLang="en-US" sz="2400" dirty="0">
                <a:latin typeface="Arial" charset="0"/>
                <a:ea typeface="Arial" charset="0"/>
                <a:cs typeface="Arial" charset="0"/>
              </a:rPr>
              <a:t>&lt;string name = "</a:t>
            </a:r>
            <a:r>
              <a:rPr lang="en-US" altLang="en-US" sz="2400" dirty="0" err="1">
                <a:latin typeface="Arial" charset="0"/>
                <a:ea typeface="Arial" charset="0"/>
                <a:cs typeface="Arial" charset="0"/>
              </a:rPr>
              <a:t>amount_tip_percent_hint</a:t>
            </a:r>
            <a:r>
              <a:rPr lang="en-US" altLang="en-US" sz="2400" dirty="0">
                <a:latin typeface="Arial" charset="0"/>
                <a:ea typeface="Arial" charset="0"/>
                <a:cs typeface="Arial" charset="0"/>
              </a:rPr>
              <a:t>"&gt;Enter tip</a:t>
            </a:r>
          </a:p>
          <a:p>
            <a:pPr eaLnBrk="1" hangingPunct="1">
              <a:spcBef>
                <a:spcPts val="1800"/>
              </a:spcBef>
              <a:buFontTx/>
              <a:buNone/>
            </a:pPr>
            <a:r>
              <a:rPr lang="en-US" altLang="en-US" sz="2400" dirty="0">
                <a:latin typeface="Arial" charset="0"/>
                <a:ea typeface="Arial" charset="0"/>
                <a:cs typeface="Arial" charset="0"/>
              </a:rPr>
              <a:t>&lt;/string&gt;</a:t>
            </a:r>
            <a:endParaRPr lang="en-US" altLang="en-US" sz="28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Version 1</a:t>
            </a:r>
          </a:p>
        </p:txBody>
      </p:sp>
      <p:sp>
        <p:nvSpPr>
          <p:cNvPr id="34819"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In Version 1, we add GUI components and use colors.</a:t>
            </a:r>
          </a:p>
          <a:p>
            <a:pPr marL="457200" indent="-457200" eaLnBrk="1" hangingPunct="1"/>
            <a:r>
              <a:rPr lang="en-US" altLang="en-US" dirty="0">
                <a:latin typeface="Arial" charset="0"/>
                <a:ea typeface="Arial" charset="0"/>
                <a:cs typeface="Arial" charset="0"/>
              </a:rPr>
              <a:t>We add a red line and four more </a:t>
            </a:r>
            <a:r>
              <a:rPr lang="en-US" altLang="en-US" dirty="0" err="1">
                <a:latin typeface="Arial" charset="0"/>
                <a:ea typeface="Arial" charset="0"/>
                <a:cs typeface="Arial" charset="0"/>
              </a:rPr>
              <a:t>TextViews</a:t>
            </a:r>
            <a:r>
              <a:rPr lang="en-US" altLang="en-US" dirty="0">
                <a:latin typeface="Arial" charset="0"/>
                <a:ea typeface="Arial" charset="0"/>
                <a:cs typeface="Arial" charset="0"/>
              </a:rPr>
              <a:t> (label and display View for the tip amount and total), as well as a button (to trigger the calculations).</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1 Preview</a:t>
            </a:r>
          </a:p>
        </p:txBody>
      </p:sp>
      <p:pic>
        <p:nvPicPr>
          <p:cNvPr id="3074" name="Picture 2" descr="\\10.1.1.17\productions\ART\ART PROCESS\PPT Projects\Franceschi_PPT_163645\EPS files\Chapter 2\9781284093650_CH02_FIGF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1219200"/>
            <a:ext cx="3048001" cy="508706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Version 1</a:t>
            </a:r>
          </a:p>
        </p:txBody>
      </p:sp>
      <p:sp>
        <p:nvSpPr>
          <p:cNvPr id="36867"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can use many attributes to specify how a GUI component will look.</a:t>
            </a:r>
          </a:p>
          <a:p>
            <a:pPr marL="457200" indent="-457200" eaLnBrk="1" hangingPunct="1"/>
            <a:r>
              <a:rPr lang="en-US" altLang="en-US" dirty="0">
                <a:latin typeface="Arial" charset="0"/>
                <a:ea typeface="Arial" charset="0"/>
                <a:cs typeface="Arial" charset="0"/>
              </a:rPr>
              <a:t>For example, we can specify the background of a component, its foreground color, its text style, its size, the margins around it, or the padding inside it.</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Margins and Padding</a:t>
            </a:r>
          </a:p>
        </p:txBody>
      </p:sp>
      <p:sp>
        <p:nvSpPr>
          <p:cNvPr id="37891"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The top margin is 70.</a:t>
            </a:r>
          </a:p>
          <a:p>
            <a:pPr marL="457200" indent="-457200" eaLnBrk="1" hangingPunct="1"/>
            <a:r>
              <a:rPr lang="en-US" altLang="en-US" dirty="0">
                <a:latin typeface="Arial" charset="0"/>
                <a:ea typeface="Arial" charset="0"/>
                <a:cs typeface="Arial" charset="0"/>
              </a:rPr>
              <a:t>The left margin is 50.</a:t>
            </a:r>
          </a:p>
          <a:p>
            <a:pPr marL="457200" indent="-457200" eaLnBrk="1" hangingPunct="1"/>
            <a:r>
              <a:rPr lang="en-US" altLang="en-US" dirty="0">
                <a:latin typeface="Arial" charset="0"/>
                <a:ea typeface="Arial" charset="0"/>
                <a:cs typeface="Arial" charset="0"/>
              </a:rPr>
              <a:t>The left padding is 10.</a:t>
            </a:r>
          </a:p>
        </p:txBody>
      </p:sp>
      <p:pic>
        <p:nvPicPr>
          <p:cNvPr id="4099" name="Picture 3" descr="\\10.1.1.17\productions\ART\ART PROCESS\PPT Projects\Franceschi_PPT_163645\EPS files\Chapter 2\9781284093650_CH02_FIGF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914" y="1737023"/>
            <a:ext cx="3886200" cy="336837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1 </a:t>
            </a:r>
            <a:r>
              <a:rPr lang="en-US" altLang="en-US" sz="1800" dirty="0">
                <a:latin typeface="Arial" charset="0"/>
                <a:ea typeface="Arial" charset="0"/>
                <a:cs typeface="Arial" charset="0"/>
              </a:rPr>
              <a:t>(1 of 2)</a:t>
            </a:r>
            <a:endParaRPr lang="en-US" altLang="en-US" dirty="0">
              <a:latin typeface="Arial" charset="0"/>
              <a:ea typeface="Arial" charset="0"/>
              <a:cs typeface="Arial" charset="0"/>
            </a:endParaRPr>
          </a:p>
        </p:txBody>
      </p:sp>
      <p:sp>
        <p:nvSpPr>
          <p:cNvPr id="38915" name="Rectangle 3"/>
          <p:cNvSpPr>
            <a:spLocks noGrp="1" noChangeArrowheads="1"/>
          </p:cNvSpPr>
          <p:nvPr>
            <p:ph type="body" idx="4294967295"/>
          </p:nvPr>
        </p:nvSpPr>
        <p:spPr>
          <a:xfrm>
            <a:off x="0" y="1371600"/>
            <a:ext cx="8229600" cy="4343400"/>
          </a:xfrm>
        </p:spPr>
        <p:txBody>
          <a:bodyPr/>
          <a:lstStyle/>
          <a:p>
            <a:pPr marL="0" indent="0" eaLnBrk="1" hangingPunct="1">
              <a:spcAft>
                <a:spcPts val="1200"/>
              </a:spcAft>
              <a:buNone/>
            </a:pPr>
            <a:r>
              <a:rPr lang="en-US" altLang="en-US" sz="2400" dirty="0">
                <a:latin typeface="Arial" charset="0"/>
                <a:ea typeface="Arial" charset="0"/>
                <a:cs typeface="Arial" charset="0"/>
              </a:rPr>
              <a:t>We can also specify the margins around a component</a:t>
            </a:r>
            <a:r>
              <a:rPr lang="en-US" altLang="en-US" dirty="0">
                <a:latin typeface="Arial" charset="0"/>
                <a:ea typeface="Arial" charset="0"/>
                <a:cs typeface="Arial" charset="0"/>
              </a:rPr>
              <a:t>.</a:t>
            </a:r>
          </a:p>
          <a:p>
            <a:pPr eaLnBrk="1" hangingPunct="1"/>
            <a:endParaRPr lang="en-US" altLang="en-US" dirty="0">
              <a:latin typeface="Arial" charset="0"/>
              <a:ea typeface="Arial" charset="0"/>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46048018"/>
              </p:ext>
            </p:extLst>
          </p:nvPr>
        </p:nvGraphicFramePr>
        <p:xfrm>
          <a:off x="152400" y="2057400"/>
          <a:ext cx="8915400" cy="2720062"/>
        </p:xfrm>
        <a:graphic>
          <a:graphicData uri="http://schemas.openxmlformats.org/drawingml/2006/table">
            <a:tbl>
              <a:tblPr/>
              <a:tblGrid>
                <a:gridCol w="3124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341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Attribute Name</a:t>
                      </a:r>
                      <a:endParaRPr kumimoji="0" lang="en-US" altLang="en-US" sz="2400" b="1" i="0" u="none" strike="noStrike" cap="none" normalizeH="0" baseline="0" dirty="0">
                        <a:ln>
                          <a:noFill/>
                        </a:ln>
                        <a:solidFill>
                          <a:srgbClr val="000000"/>
                        </a:solidFill>
                        <a:effectLst/>
                        <a:latin typeface="Arial" charset="0"/>
                        <a:ea typeface="Arial"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Related Method</a:t>
                      </a:r>
                      <a:endParaRPr kumimoji="0" lang="en-US" altLang="en-US" sz="2400" b="1" i="0" u="none" strike="noStrike" cap="none" normalizeH="0" baseline="0" dirty="0">
                        <a:ln>
                          <a:noFill/>
                        </a:ln>
                        <a:solidFill>
                          <a:srgbClr val="000000"/>
                        </a:solidFill>
                        <a:effectLst/>
                        <a:latin typeface="Arial" charset="0"/>
                        <a:ea typeface="Arial"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Description</a:t>
                      </a:r>
                      <a:endParaRPr kumimoji="0" lang="en-US" altLang="en-US" sz="2400" b="1" i="0" u="none" strike="noStrike" cap="none" normalizeH="0" baseline="0" dirty="0">
                        <a:ln>
                          <a:noFill/>
                        </a:ln>
                        <a:solidFill>
                          <a:srgbClr val="000000"/>
                        </a:solidFill>
                        <a:effectLst/>
                        <a:latin typeface="Arial" charset="0"/>
                        <a:ea typeface="Arial"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51787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android:layout_marginBottom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setMargins( int, int, int, int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Set extra space at the bottom of this View</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515187">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android:layout_marginLeft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setMargins( int, int, int, int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Set extra space at the left of this View</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515187">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android:layout_marginRight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setMargins( int, int, int, int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Set extra space at the right of this View</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70838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android:layout_marginTop</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charset="0"/>
                          <a:ea typeface="Arial" charset="0"/>
                          <a:cs typeface="Arial" charset="0"/>
                        </a:rPr>
                        <a:t>setMargins</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Arial" charset="0"/>
                          <a:cs typeface="Arial" charset="0"/>
                        </a:rPr>
                        <a:t>Set extra space at the top of this View</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Version 1 </a:t>
            </a:r>
            <a:r>
              <a:rPr lang="en-US" altLang="en-US" sz="1800" dirty="0">
                <a:latin typeface="Arial" charset="0"/>
                <a:ea typeface="Arial" charset="0"/>
                <a:cs typeface="Arial" charset="0"/>
              </a:rPr>
              <a:t>(2 of 2)</a:t>
            </a:r>
            <a:endParaRPr lang="en-US" altLang="en-US" dirty="0">
              <a:latin typeface="Arial" charset="0"/>
              <a:ea typeface="Arial" charset="0"/>
              <a:cs typeface="Arial" charset="0"/>
            </a:endParaRPr>
          </a:p>
        </p:txBody>
      </p:sp>
      <p:sp>
        <p:nvSpPr>
          <p:cNvPr id="217091" name="Rectangle 3"/>
          <p:cNvSpPr>
            <a:spLocks noGrp="1" noChangeArrowheads="1"/>
          </p:cNvSpPr>
          <p:nvPr>
            <p:ph type="body" idx="4294967295"/>
          </p:nvPr>
        </p:nvSpPr>
        <p:spPr>
          <a:xfrm>
            <a:off x="0" y="1371600"/>
            <a:ext cx="8229600" cy="4876800"/>
          </a:xfrm>
        </p:spPr>
        <p:txBody>
          <a:bodyPr/>
          <a:lstStyle/>
          <a:p>
            <a:pPr marL="0" indent="0" eaLnBrk="1" hangingPunct="1">
              <a:buNone/>
              <a:defRPr/>
            </a:pPr>
            <a:r>
              <a:rPr lang="en-US" altLang="en-US" sz="2400" dirty="0">
                <a:latin typeface="Arial" charset="0"/>
                <a:ea typeface="Arial" charset="0"/>
                <a:cs typeface="Arial" charset="0"/>
              </a:rPr>
              <a:t>We can also specify the padding inside a component</a:t>
            </a:r>
            <a:r>
              <a:rPr lang="en-US" altLang="en-US" dirty="0">
                <a:latin typeface="Arial" charset="0"/>
                <a:ea typeface="Arial" charset="0"/>
                <a:cs typeface="Arial" charset="0"/>
              </a:rPr>
              <a:t>.</a:t>
            </a:r>
          </a:p>
          <a:p>
            <a:pPr marL="0" indent="0" eaLnBrk="1" hangingPunct="1">
              <a:buFontTx/>
              <a:buNone/>
              <a:defRPr/>
            </a:pPr>
            <a:endParaRPr lang="en-US" altLang="en-US" dirty="0">
              <a:latin typeface="Arial" charset="0"/>
              <a:ea typeface="Arial" charset="0"/>
              <a:cs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79887809"/>
              </p:ext>
            </p:extLst>
          </p:nvPr>
        </p:nvGraphicFramePr>
        <p:xfrm>
          <a:off x="152400" y="2133600"/>
          <a:ext cx="8839200" cy="2704787"/>
        </p:xfrm>
        <a:graphic>
          <a:graphicData uri="http://schemas.openxmlformats.org/drawingml/2006/table">
            <a:tbl>
              <a:tblPr/>
              <a:tblGrid>
                <a:gridCol w="28194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56702">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Attribute Name</a:t>
                      </a:r>
                      <a:endParaRPr kumimoji="0" lang="en-US" altLang="en-US" sz="2400" b="1" i="0" u="none" strike="noStrike" cap="none" normalizeH="0" baseline="0" dirty="0">
                        <a:ln>
                          <a:noFill/>
                        </a:ln>
                        <a:solidFill>
                          <a:srgbClr val="000000"/>
                        </a:solidFill>
                        <a:effectLst/>
                        <a:latin typeface="Arial" charset="0"/>
                        <a:ea typeface="Arial"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Related Method</a:t>
                      </a:r>
                      <a:endParaRPr kumimoji="0" lang="en-US" altLang="en-US" sz="2400" b="1" i="0" u="none" strike="noStrike" cap="none" normalizeH="0" baseline="0" dirty="0">
                        <a:ln>
                          <a:noFill/>
                        </a:ln>
                        <a:solidFill>
                          <a:srgbClr val="000000"/>
                        </a:solidFill>
                        <a:effectLst/>
                        <a:latin typeface="Arial" charset="0"/>
                        <a:ea typeface="Arial"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charset="0"/>
                          <a:ea typeface="Arial" charset="0"/>
                          <a:cs typeface="Arial" charset="0"/>
                        </a:rPr>
                        <a:t>Description</a:t>
                      </a:r>
                      <a:endParaRPr kumimoji="0" lang="en-US" altLang="en-US" sz="2400" b="1" i="0" u="none" strike="noStrike" cap="none" normalizeH="0" baseline="0" dirty="0">
                        <a:ln>
                          <a:noFill/>
                        </a:ln>
                        <a:solidFill>
                          <a:srgbClr val="000000"/>
                        </a:solidFill>
                        <a:effectLst/>
                        <a:latin typeface="Arial" charset="0"/>
                        <a:ea typeface="Arial" charset="0"/>
                        <a:cs typeface="Arial"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53505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android:paddingBottom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charset="0"/>
                          <a:ea typeface="Arial" charset="0"/>
                          <a:cs typeface="Arial" charset="0"/>
                        </a:rPr>
                        <a:t>SetPadding</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Arial" charset="0"/>
                          <a:cs typeface="Arial" charset="0"/>
                        </a:rPr>
                        <a:t>Set the padding, in pixels, of the View’s bottom edge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53505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android:paddingLeft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SetPadding( int, int, int, int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Set the padding, in pixels, of the View’s left edge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53505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android:paddingRight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charset="0"/>
                          <a:ea typeface="Arial" charset="0"/>
                          <a:cs typeface="Arial" charset="0"/>
                        </a:rPr>
                        <a:t>SetPadding</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Set the padding, in pixels, of the View’s right edge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693107">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ea typeface="Arial" charset="0"/>
                          <a:cs typeface="Arial" charset="0"/>
                        </a:rPr>
                        <a:t>android:paddingTop</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charset="0"/>
                          <a:ea typeface="Arial" charset="0"/>
                          <a:cs typeface="Arial" charset="0"/>
                        </a:rPr>
                        <a:t>SetPadding</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r>
                        <a:rPr kumimoji="0" lang="en-US" altLang="en-US" sz="1800" b="0" i="0" u="none" strike="noStrike" cap="none" normalizeH="0" baseline="0" dirty="0" err="1">
                          <a:ln>
                            <a:noFill/>
                          </a:ln>
                          <a:solidFill>
                            <a:srgbClr val="000000"/>
                          </a:solidFill>
                          <a:effectLst/>
                          <a:latin typeface="Arial" charset="0"/>
                          <a:ea typeface="Arial" charset="0"/>
                          <a:cs typeface="Arial" charset="0"/>
                        </a:rPr>
                        <a:t>int</a:t>
                      </a:r>
                      <a:r>
                        <a:rPr kumimoji="0" lang="en-US" altLang="en-US" sz="1800" b="0" i="0" u="none" strike="noStrike" cap="none" normalizeH="0" baseline="0" dirty="0">
                          <a:ln>
                            <a:noFill/>
                          </a:ln>
                          <a:solidFill>
                            <a:srgbClr val="000000"/>
                          </a:solidFill>
                          <a:effectLst/>
                          <a:latin typeface="Arial" charset="0"/>
                          <a:ea typeface="Arial" charset="0"/>
                          <a:cs typeface="Arial" charset="0"/>
                        </a:rPr>
                        <a:t>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ea typeface="Arial" charset="0"/>
                          <a:cs typeface="Arial" charset="0"/>
                        </a:rPr>
                        <a:t>Set the padding, in pixels, of the View’s top edge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More XML Attributes</a:t>
            </a:r>
          </a:p>
        </p:txBody>
      </p:sp>
      <p:graphicFrame>
        <p:nvGraphicFramePr>
          <p:cNvPr id="145536" name="Group 128"/>
          <p:cNvGraphicFramePr>
            <a:graphicFrameLocks noGrp="1"/>
          </p:cNvGraphicFramePr>
          <p:nvPr>
            <p:extLst>
              <p:ext uri="{D42A27DB-BD31-4B8C-83A1-F6EECF244321}">
                <p14:modId xmlns:p14="http://schemas.microsoft.com/office/powerpoint/2010/main" val="1832969722"/>
              </p:ext>
            </p:extLst>
          </p:nvPr>
        </p:nvGraphicFramePr>
        <p:xfrm>
          <a:off x="266700" y="1676400"/>
          <a:ext cx="8610600" cy="2621121"/>
        </p:xfrm>
        <a:graphic>
          <a:graphicData uri="http://schemas.openxmlformats.org/drawingml/2006/table">
            <a:tbl>
              <a:tblPr>
                <a:tableStyleId>{5C22544A-7EE6-4342-B048-85BDC9FD1C3A}</a:tableStyleId>
              </a:tblPr>
              <a:tblGrid>
                <a:gridCol w="30861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4000500">
                  <a:extLst>
                    <a:ext uri="{9D8B030D-6E8A-4147-A177-3AD203B41FA5}">
                      <a16:colId xmlns:a16="http://schemas.microsoft.com/office/drawing/2014/main" val="20002"/>
                    </a:ext>
                  </a:extLst>
                </a:gridCol>
              </a:tblGrid>
              <a:tr h="541785">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3200" u="none" strike="noStrike" cap="none" normalizeH="0" baseline="0" dirty="0">
                          <a:ln>
                            <a:noFill/>
                          </a:ln>
                          <a:effectLst/>
                          <a:latin typeface="Arial" charset="0"/>
                          <a:ea typeface="Arial" charset="0"/>
                          <a:cs typeface="Arial" charset="0"/>
                        </a:rPr>
                        <a:t>Attribute</a:t>
                      </a:r>
                      <a:endParaRPr kumimoji="0" lang="en-US" altLang="en-US" sz="3200" b="1" i="0" u="none" strike="noStrike" cap="none" normalizeH="0" baseline="0" dirty="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3200" u="none" strike="noStrike" cap="none" normalizeH="0" baseline="0" dirty="0">
                          <a:ln>
                            <a:noFill/>
                          </a:ln>
                          <a:effectLst/>
                          <a:latin typeface="Arial" charset="0"/>
                          <a:ea typeface="Arial" charset="0"/>
                          <a:cs typeface="Arial" charset="0"/>
                        </a:rPr>
                        <a:t>Class</a:t>
                      </a:r>
                      <a:endParaRPr kumimoji="0" lang="en-US" altLang="en-US" sz="3200" b="1" i="0" u="none" strike="noStrike" cap="none" normalizeH="0" baseline="0" dirty="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3200" u="none" strike="noStrike" cap="none" normalizeH="0" baseline="0" dirty="0">
                          <a:ln>
                            <a:noFill/>
                          </a:ln>
                          <a:effectLst/>
                          <a:latin typeface="Arial" charset="0"/>
                          <a:ea typeface="Arial" charset="0"/>
                          <a:cs typeface="Arial" charset="0"/>
                        </a:rPr>
                        <a:t>Description</a:t>
                      </a:r>
                      <a:endParaRPr kumimoji="0" lang="en-US" altLang="en-US" sz="3200" b="1" i="0" u="none" strike="noStrike" cap="none" normalizeH="0" baseline="0" dirty="0">
                        <a:ln>
                          <a:noFill/>
                        </a:ln>
                        <a:solidFill>
                          <a:schemeClr val="tx1"/>
                        </a:solidFill>
                        <a:effectLst/>
                        <a:latin typeface="Arial" charset="0"/>
                        <a:ea typeface="Arial" charset="0"/>
                        <a:cs typeface="Arial" charset="0"/>
                      </a:endParaRPr>
                    </a:p>
                  </a:txBody>
                  <a:tcPr marT="45716" marB="45716" horzOverflow="overflow"/>
                </a:tc>
                <a:extLst>
                  <a:ext uri="{0D108BD9-81ED-4DB2-BD59-A6C34878D82A}">
                    <a16:rowId xmlns:a16="http://schemas.microsoft.com/office/drawing/2014/main" val="10000"/>
                  </a:ext>
                </a:extLst>
              </a:tr>
              <a:tr h="655847">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err="1">
                          <a:ln>
                            <a:noFill/>
                          </a:ln>
                          <a:effectLst/>
                          <a:latin typeface="Arial" charset="0"/>
                          <a:ea typeface="Arial" charset="0"/>
                          <a:cs typeface="Arial" charset="0"/>
                        </a:rPr>
                        <a:t>android:background</a:t>
                      </a:r>
                      <a:endParaRPr kumimoji="0" lang="en-US" altLang="en-US" sz="2000" b="0" i="0" u="none" strike="noStrike" cap="none" normalizeH="0" baseline="0" dirty="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effectLst/>
                          <a:latin typeface="Arial" charset="0"/>
                          <a:ea typeface="Arial" charset="0"/>
                          <a:cs typeface="Arial" charset="0"/>
                        </a:rPr>
                        <a:t>View</a:t>
                      </a:r>
                      <a:endParaRPr kumimoji="0" lang="en-US" altLang="en-US" sz="2000" b="0" i="0" u="none" strike="noStrike" cap="none" normalizeH="0" baseline="0" dirty="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Arial" charset="0"/>
                          <a:ea typeface="Arial" charset="0"/>
                          <a:cs typeface="Arial" charset="0"/>
                        </a:rPr>
                        <a:t>A drawable resource, for example an image or a color</a:t>
                      </a: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716" marB="45716" horzOverflow="overflow"/>
                </a:tc>
                <a:extLst>
                  <a:ext uri="{0D108BD9-81ED-4DB2-BD59-A6C34878D82A}">
                    <a16:rowId xmlns:a16="http://schemas.microsoft.com/office/drawing/2014/main" val="10001"/>
                  </a:ext>
                </a:extLst>
              </a:tr>
              <a:tr h="370693">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Arial" charset="0"/>
                          <a:ea typeface="Arial" charset="0"/>
                          <a:cs typeface="Arial" charset="0"/>
                        </a:rPr>
                        <a:t>android:textColor</a:t>
                      </a: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Arial" charset="0"/>
                          <a:ea typeface="Arial" charset="0"/>
                          <a:cs typeface="Arial" charset="0"/>
                        </a:rPr>
                        <a:t>TextView</a:t>
                      </a: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Arial" charset="0"/>
                          <a:ea typeface="Arial" charset="0"/>
                          <a:cs typeface="Arial" charset="0"/>
                        </a:rPr>
                        <a:t>The text color</a:t>
                      </a: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716" marB="45716" horzOverflow="overflow"/>
                </a:tc>
                <a:extLst>
                  <a:ext uri="{0D108BD9-81ED-4DB2-BD59-A6C34878D82A}">
                    <a16:rowId xmlns:a16="http://schemas.microsoft.com/office/drawing/2014/main" val="10002"/>
                  </a:ext>
                </a:extLst>
              </a:tr>
              <a:tr h="370693">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Arial" charset="0"/>
                          <a:ea typeface="Arial" charset="0"/>
                          <a:cs typeface="Arial" charset="0"/>
                        </a:rPr>
                        <a:t>android:textSize</a:t>
                      </a: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Arial" charset="0"/>
                          <a:ea typeface="Arial" charset="0"/>
                          <a:cs typeface="Arial" charset="0"/>
                        </a:rPr>
                        <a:t>TextView</a:t>
                      </a: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Arial" charset="0"/>
                          <a:ea typeface="Arial" charset="0"/>
                          <a:cs typeface="Arial" charset="0"/>
                        </a:rPr>
                        <a:t>The text size</a:t>
                      </a: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716" marB="45716" horzOverflow="overflow"/>
                </a:tc>
                <a:extLst>
                  <a:ext uri="{0D108BD9-81ED-4DB2-BD59-A6C34878D82A}">
                    <a16:rowId xmlns:a16="http://schemas.microsoft.com/office/drawing/2014/main" val="10003"/>
                  </a:ext>
                </a:extLst>
              </a:tr>
              <a:tr h="548513">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Arial" charset="0"/>
                          <a:ea typeface="Arial" charset="0"/>
                          <a:cs typeface="Arial" charset="0"/>
                        </a:rPr>
                        <a:t>android:textStyle</a:t>
                      </a: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Arial" charset="0"/>
                          <a:ea typeface="Arial" charset="0"/>
                          <a:cs typeface="Arial" charset="0"/>
                        </a:rPr>
                        <a:t>TextView</a:t>
                      </a:r>
                      <a:endParaRPr kumimoji="0" lang="en-US" altLang="en-US" sz="2000" b="0" i="0" u="none" strike="noStrike" cap="none" normalizeH="0" baseline="0">
                        <a:ln>
                          <a:noFill/>
                        </a:ln>
                        <a:solidFill>
                          <a:schemeClr val="tx1"/>
                        </a:solidFill>
                        <a:effectLst/>
                        <a:latin typeface="Arial" charset="0"/>
                        <a:ea typeface="Arial" charset="0"/>
                        <a:cs typeface="Arial" charset="0"/>
                      </a:endParaRPr>
                    </a:p>
                  </a:txBody>
                  <a:tcPr marT="45716" marB="45716" horzOverflow="overflow"/>
                </a:tc>
                <a:tc>
                  <a:txBody>
                    <a:bodyPr/>
                    <a:lstStyle>
                      <a:lvl1pPr eaLnBrk="0" hangingPunct="0">
                        <a:spcBef>
                          <a:spcPct val="20000"/>
                        </a:spcBef>
                        <a:defRPr sz="2800">
                          <a:solidFill>
                            <a:schemeClr val="tx1"/>
                          </a:solidFill>
                          <a:latin typeface="Times New Roman" panose="02020603050405020304" pitchFamily="18" charset="0"/>
                          <a:cs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cs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cs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cs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cs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u="none" strike="noStrike" cap="none" normalizeH="0" baseline="0" dirty="0">
                          <a:ln>
                            <a:noFill/>
                          </a:ln>
                          <a:effectLst/>
                          <a:latin typeface="Arial" charset="0"/>
                          <a:ea typeface="Arial" charset="0"/>
                          <a:cs typeface="Arial" charset="0"/>
                        </a:rPr>
                        <a:t>The text style (bold, ..)</a:t>
                      </a:r>
                      <a:endParaRPr kumimoji="0" lang="en-US" altLang="en-US" sz="2000" b="0" i="0" u="none" strike="noStrike" cap="none" normalizeH="0" baseline="0" dirty="0">
                        <a:ln>
                          <a:noFill/>
                        </a:ln>
                        <a:solidFill>
                          <a:schemeClr val="tx1"/>
                        </a:solidFill>
                        <a:effectLst/>
                        <a:latin typeface="Arial" charset="0"/>
                        <a:ea typeface="Arial" charset="0"/>
                        <a:cs typeface="Arial" charset="0"/>
                      </a:endParaRPr>
                    </a:p>
                  </a:txBody>
                  <a:tcPr marT="45716" marB="45716" horzOverflow="overflow"/>
                </a:tc>
                <a:extLst>
                  <a:ext uri="{0D108BD9-81ED-4DB2-BD59-A6C34878D82A}">
                    <a16:rowId xmlns:a16="http://schemas.microsoft.com/office/drawing/2014/main" val="10004"/>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Model View Controller </a:t>
            </a:r>
            <a:r>
              <a:rPr lang="en-US" altLang="en-US" sz="1800" dirty="0">
                <a:latin typeface="Arial" charset="0"/>
                <a:ea typeface="Arial" charset="0"/>
                <a:cs typeface="Arial" charset="0"/>
              </a:rPr>
              <a:t>(1 of 2)</a:t>
            </a:r>
            <a:endParaRPr lang="en-US" altLang="en-US" dirty="0">
              <a:latin typeface="Arial" charset="0"/>
              <a:ea typeface="Arial" charset="0"/>
              <a:cs typeface="Arial" charset="0"/>
            </a:endParaRPr>
          </a:p>
        </p:txBody>
      </p:sp>
      <p:sp>
        <p:nvSpPr>
          <p:cNvPr id="5123" name="Rectangle 3"/>
          <p:cNvSpPr>
            <a:spLocks noGrp="1" noChangeArrowheads="1"/>
          </p:cNvSpPr>
          <p:nvPr>
            <p:ph type="body" idx="4294967295"/>
          </p:nvPr>
        </p:nvSpPr>
        <p:spPr>
          <a:xfrm>
            <a:off x="0" y="1600200"/>
            <a:ext cx="8229600" cy="4114800"/>
          </a:xfrm>
        </p:spPr>
        <p:txBody>
          <a:bodyPr/>
          <a:lstStyle/>
          <a:p>
            <a:pPr marL="457200" indent="-457200" eaLnBrk="1" hangingPunct="1">
              <a:lnSpc>
                <a:spcPct val="90000"/>
              </a:lnSpc>
            </a:pPr>
            <a:r>
              <a:rPr lang="en-US" altLang="en-US" dirty="0">
                <a:latin typeface="Arial" charset="0"/>
                <a:ea typeface="Arial" charset="0"/>
                <a:cs typeface="Arial" charset="0"/>
              </a:rPr>
              <a:t>Model: the functionality of the app</a:t>
            </a:r>
          </a:p>
          <a:p>
            <a:pPr marL="457200" indent="-457200" eaLnBrk="1" hangingPunct="1">
              <a:lnSpc>
                <a:spcPct val="90000"/>
              </a:lnSpc>
            </a:pPr>
            <a:r>
              <a:rPr lang="en-US" altLang="en-US" dirty="0">
                <a:latin typeface="Arial" charset="0"/>
                <a:ea typeface="Arial" charset="0"/>
                <a:cs typeface="Arial" charset="0"/>
              </a:rPr>
              <a:t>View: The graphical user interface</a:t>
            </a:r>
          </a:p>
          <a:p>
            <a:pPr marL="457200" indent="-457200" eaLnBrk="1" hangingPunct="1">
              <a:lnSpc>
                <a:spcPct val="90000"/>
              </a:lnSpc>
            </a:pPr>
            <a:r>
              <a:rPr lang="en-US" altLang="en-US" dirty="0">
                <a:latin typeface="Arial" charset="0"/>
                <a:ea typeface="Arial" charset="0"/>
                <a:cs typeface="Arial" charset="0"/>
              </a:rPr>
              <a:t>Controller: The middleman between the Model and The View</a:t>
            </a:r>
          </a:p>
          <a:p>
            <a:pPr marL="457200" indent="-457200" eaLnBrk="1" hangingPunct="1">
              <a:lnSpc>
                <a:spcPct val="90000"/>
              </a:lnSpc>
            </a:pPr>
            <a:r>
              <a:rPr lang="en-US" altLang="en-US" dirty="0">
                <a:latin typeface="Arial" charset="0"/>
                <a:ea typeface="Arial" charset="0"/>
                <a:cs typeface="Arial" charset="0"/>
              </a:rPr>
              <a:t>The user interacts with the View, the Controller sends new data to the Model and asks for some calculations, then displays the result in the View.</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304800"/>
            <a:ext cx="8229600" cy="1143000"/>
          </a:xfrm>
        </p:spPr>
        <p:txBody>
          <a:bodyPr/>
          <a:lstStyle/>
          <a:p>
            <a:pPr eaLnBrk="1" hangingPunct="1"/>
            <a:r>
              <a:rPr lang="en-US" altLang="en-US" dirty="0" err="1">
                <a:latin typeface="Arial" charset="0"/>
                <a:ea typeface="Arial" charset="0"/>
                <a:cs typeface="Arial" charset="0"/>
              </a:rPr>
              <a:t>android:textColor</a:t>
            </a:r>
            <a:r>
              <a:rPr lang="en-US" altLang="en-US" dirty="0">
                <a:latin typeface="Arial" charset="0"/>
                <a:ea typeface="Arial" charset="0"/>
                <a:cs typeface="Arial" charset="0"/>
              </a:rPr>
              <a:t> </a:t>
            </a:r>
            <a:r>
              <a:rPr lang="en-US" altLang="en-US" sz="1800" dirty="0">
                <a:latin typeface="Arial" charset="0"/>
                <a:ea typeface="Arial" charset="0"/>
                <a:cs typeface="Arial" charset="0"/>
              </a:rPr>
              <a:t>(1 of 5)</a:t>
            </a:r>
            <a:endParaRPr lang="en-US" altLang="en-US" dirty="0">
              <a:latin typeface="Arial" charset="0"/>
              <a:ea typeface="Arial" charset="0"/>
              <a:cs typeface="Arial" charset="0"/>
            </a:endParaRPr>
          </a:p>
        </p:txBody>
      </p:sp>
      <p:sp>
        <p:nvSpPr>
          <p:cNvPr id="41987" name="Rectangle 3"/>
          <p:cNvSpPr>
            <a:spLocks noGrp="1" noChangeArrowheads="1"/>
          </p:cNvSpPr>
          <p:nvPr>
            <p:ph type="body" idx="4294967295"/>
          </p:nvPr>
        </p:nvSpPr>
        <p:spPr>
          <a:xfrm>
            <a:off x="0" y="1676400"/>
            <a:ext cx="8229600" cy="4572000"/>
          </a:xfrm>
        </p:spPr>
        <p:txBody>
          <a:bodyPr/>
          <a:lstStyle/>
          <a:p>
            <a:pPr marL="457200" indent="-457200" eaLnBrk="1" hangingPunct="1">
              <a:lnSpc>
                <a:spcPct val="90000"/>
              </a:lnSpc>
            </a:pPr>
            <a:r>
              <a:rPr lang="en-US" altLang="en-US" dirty="0">
                <a:latin typeface="Arial" charset="0"/>
                <a:ea typeface="Arial" charset="0"/>
                <a:cs typeface="Arial" charset="0"/>
              </a:rPr>
              <a:t>Values for the </a:t>
            </a:r>
            <a:r>
              <a:rPr lang="en-US" altLang="en-US" dirty="0" err="1">
                <a:latin typeface="Arial" charset="0"/>
                <a:ea typeface="Arial" charset="0"/>
                <a:cs typeface="Arial" charset="0"/>
              </a:rPr>
              <a:t>android:textColor</a:t>
            </a:r>
            <a:r>
              <a:rPr lang="en-US" altLang="en-US" dirty="0">
                <a:latin typeface="Arial" charset="0"/>
                <a:ea typeface="Arial" charset="0"/>
                <a:cs typeface="Arial" charset="0"/>
              </a:rPr>
              <a:t> attribute can be either a string representing an RGB color, a resource, or a “theme” attribute.</a:t>
            </a:r>
          </a:p>
          <a:p>
            <a:pPr marL="457200" indent="-457200" eaLnBrk="1" hangingPunct="1">
              <a:lnSpc>
                <a:spcPct val="90000"/>
              </a:lnSpc>
            </a:pPr>
            <a:r>
              <a:rPr lang="en-US" altLang="en-US" dirty="0">
                <a:latin typeface="Arial" charset="0"/>
                <a:ea typeface="Arial" charset="0"/>
                <a:cs typeface="Arial" charset="0"/>
              </a:rPr>
              <a:t>The string can have many formats:</a:t>
            </a:r>
          </a:p>
          <a:p>
            <a:pPr eaLnBrk="1" hangingPunct="1">
              <a:lnSpc>
                <a:spcPct val="90000"/>
              </a:lnSpc>
              <a:spcBef>
                <a:spcPts val="1200"/>
              </a:spcBef>
              <a:buFontTx/>
              <a:buNone/>
            </a:pP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aarrggbb</a:t>
            </a:r>
            <a:r>
              <a:rPr lang="en-US" altLang="en-US" sz="2400" dirty="0">
                <a:latin typeface="Arial" charset="0"/>
                <a:ea typeface="Arial" charset="0"/>
                <a:cs typeface="Arial" charset="0"/>
              </a:rPr>
              <a:t>” </a:t>
            </a:r>
            <a:r>
              <a:rPr lang="en-US" altLang="en-US" sz="2400" dirty="0">
                <a:latin typeface="Arial" charset="0"/>
                <a:ea typeface="Arial" charset="0"/>
                <a:cs typeface="Arial" charset="0"/>
                <a:sym typeface="Wingdings" panose="05000000000000000000" pitchFamily="2" charset="2"/>
              </a:rPr>
              <a:t> aa is the alpha value</a:t>
            </a:r>
            <a:endParaRPr lang="en-US" altLang="en-US" sz="2400" dirty="0">
              <a:latin typeface="Arial" charset="0"/>
              <a:ea typeface="Arial" charset="0"/>
              <a:cs typeface="Arial" charset="0"/>
            </a:endParaRPr>
          </a:p>
          <a:p>
            <a:pPr eaLnBrk="1" hangingPunct="1">
              <a:lnSpc>
                <a:spcPct val="90000"/>
              </a:lnSpc>
              <a:spcBef>
                <a:spcPts val="1200"/>
              </a:spcBef>
              <a:buFontTx/>
              <a:buNone/>
            </a:pP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rrggbb</a:t>
            </a:r>
            <a:r>
              <a:rPr lang="en-US" altLang="en-US" sz="2400" dirty="0">
                <a:latin typeface="Arial" charset="0"/>
                <a:ea typeface="Arial" charset="0"/>
                <a:cs typeface="Arial" charset="0"/>
              </a:rPr>
              <a:t>” </a:t>
            </a:r>
            <a:r>
              <a:rPr lang="en-US" altLang="en-US" sz="2400" dirty="0">
                <a:latin typeface="Arial" charset="0"/>
                <a:ea typeface="Arial" charset="0"/>
                <a:cs typeface="Arial" charset="0"/>
                <a:sym typeface="Wingdings" panose="05000000000000000000" pitchFamily="2" charset="2"/>
              </a:rPr>
              <a:t>opaque</a:t>
            </a:r>
            <a:endParaRPr lang="en-US" altLang="en-US" sz="2400" dirty="0">
              <a:latin typeface="Arial" charset="0"/>
              <a:ea typeface="Arial" charset="0"/>
              <a:cs typeface="Arial" charset="0"/>
            </a:endParaRPr>
          </a:p>
          <a:p>
            <a:pPr eaLnBrk="1" hangingPunct="1">
              <a:lnSpc>
                <a:spcPct val="90000"/>
              </a:lnSpc>
              <a:spcBef>
                <a:spcPts val="1200"/>
              </a:spcBef>
              <a:buFontTx/>
              <a:buNone/>
            </a:pP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argb</a:t>
            </a:r>
            <a:r>
              <a:rPr lang="en-US" altLang="en-US" sz="2400" dirty="0">
                <a:latin typeface="Arial" charset="0"/>
                <a:ea typeface="Arial" charset="0"/>
                <a:cs typeface="Arial" charset="0"/>
              </a:rPr>
              <a:t>” </a:t>
            </a:r>
            <a:r>
              <a:rPr lang="en-US" altLang="en-US" sz="2400" dirty="0">
                <a:latin typeface="Arial" charset="0"/>
                <a:ea typeface="Arial" charset="0"/>
                <a:cs typeface="Arial" charset="0"/>
                <a:sym typeface="Wingdings" panose="05000000000000000000" pitchFamily="2" charset="2"/>
              </a:rPr>
              <a:t> equivalent to “#</a:t>
            </a:r>
            <a:r>
              <a:rPr lang="en-US" altLang="en-US" sz="2400" dirty="0" err="1">
                <a:latin typeface="Arial" charset="0"/>
                <a:ea typeface="Arial" charset="0"/>
                <a:cs typeface="Arial" charset="0"/>
                <a:sym typeface="Wingdings" panose="05000000000000000000" pitchFamily="2" charset="2"/>
              </a:rPr>
              <a:t>aarrggbb</a:t>
            </a:r>
            <a:r>
              <a:rPr lang="en-US" altLang="en-US" sz="2400" dirty="0">
                <a:latin typeface="Arial" charset="0"/>
                <a:ea typeface="Arial" charset="0"/>
                <a:cs typeface="Arial" charset="0"/>
                <a:sym typeface="Wingdings" panose="05000000000000000000" pitchFamily="2" charset="2"/>
              </a:rPr>
              <a:t>”</a:t>
            </a:r>
            <a:endParaRPr lang="en-US" altLang="en-US" sz="2400" dirty="0">
              <a:latin typeface="Arial" charset="0"/>
              <a:ea typeface="Arial" charset="0"/>
              <a:cs typeface="Arial" charset="0"/>
            </a:endParaRPr>
          </a:p>
          <a:p>
            <a:pPr eaLnBrk="1" hangingPunct="1">
              <a:lnSpc>
                <a:spcPct val="90000"/>
              </a:lnSpc>
              <a:spcBef>
                <a:spcPts val="1200"/>
              </a:spcBef>
              <a:buFontTx/>
              <a:buNone/>
            </a:pPr>
            <a:r>
              <a:rPr lang="en-US" altLang="en-US" sz="2400" dirty="0">
                <a:latin typeface="Arial" charset="0"/>
                <a:ea typeface="Arial" charset="0"/>
                <a:cs typeface="Arial" charset="0"/>
              </a:rPr>
              <a:t>	“#</a:t>
            </a:r>
            <a:r>
              <a:rPr lang="en-US" altLang="en-US" sz="2400" dirty="0" err="1">
                <a:latin typeface="Arial" charset="0"/>
                <a:ea typeface="Arial" charset="0"/>
                <a:cs typeface="Arial" charset="0"/>
              </a:rPr>
              <a:t>rgb</a:t>
            </a:r>
            <a:r>
              <a:rPr lang="en-US" altLang="en-US" sz="2400" dirty="0">
                <a:latin typeface="Arial" charset="0"/>
                <a:ea typeface="Arial" charset="0"/>
                <a:cs typeface="Arial" charset="0"/>
              </a:rPr>
              <a:t>” </a:t>
            </a:r>
            <a:r>
              <a:rPr lang="en-US" altLang="en-US" sz="2400" dirty="0">
                <a:latin typeface="Arial" charset="0"/>
                <a:ea typeface="Arial" charset="0"/>
                <a:cs typeface="Arial" charset="0"/>
                <a:sym typeface="Wingdings" panose="05000000000000000000" pitchFamily="2" charset="2"/>
              </a:rPr>
              <a:t> opaque</a:t>
            </a:r>
            <a:endParaRPr lang="en-US" altLang="en-US" sz="24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0" y="228600"/>
            <a:ext cx="8229600" cy="1143000"/>
          </a:xfrm>
        </p:spPr>
        <p:txBody>
          <a:bodyPr/>
          <a:lstStyle/>
          <a:p>
            <a:pPr eaLnBrk="1" hangingPunct="1"/>
            <a:r>
              <a:rPr lang="en-US" altLang="en-US" dirty="0" err="1">
                <a:latin typeface="Arial" charset="0"/>
                <a:ea typeface="Arial" charset="0"/>
                <a:cs typeface="Arial" charset="0"/>
              </a:rPr>
              <a:t>android:textColor</a:t>
            </a:r>
            <a:r>
              <a:rPr lang="en-US" altLang="en-US" dirty="0">
                <a:latin typeface="Arial" charset="0"/>
                <a:ea typeface="Arial" charset="0"/>
                <a:cs typeface="Arial" charset="0"/>
              </a:rPr>
              <a:t> </a:t>
            </a:r>
            <a:r>
              <a:rPr lang="en-US" altLang="en-US" sz="1800" dirty="0">
                <a:latin typeface="Arial" charset="0"/>
                <a:ea typeface="Arial" charset="0"/>
                <a:cs typeface="Arial" charset="0"/>
              </a:rPr>
              <a:t>(2 of 5)</a:t>
            </a:r>
            <a:endParaRPr lang="en-US" altLang="en-US" dirty="0">
              <a:latin typeface="Arial" charset="0"/>
              <a:ea typeface="Arial" charset="0"/>
              <a:cs typeface="Arial" charset="0"/>
            </a:endParaRPr>
          </a:p>
        </p:txBody>
      </p:sp>
      <p:sp>
        <p:nvSpPr>
          <p:cNvPr id="43011" name="Rectangle 3"/>
          <p:cNvSpPr>
            <a:spLocks noGrp="1" noChangeArrowheads="1"/>
          </p:cNvSpPr>
          <p:nvPr>
            <p:ph type="body" idx="4294967295"/>
          </p:nvPr>
        </p:nvSpPr>
        <p:spPr>
          <a:xfrm>
            <a:off x="0" y="1600200"/>
            <a:ext cx="8229600" cy="4114800"/>
          </a:xfrm>
        </p:spPr>
        <p:txBody>
          <a:bodyPr/>
          <a:lstStyle/>
          <a:p>
            <a:pPr marL="0" indent="0" eaLnBrk="1" hangingPunct="1">
              <a:buNone/>
            </a:pPr>
            <a:r>
              <a:rPr lang="en-US" altLang="en-US" dirty="0">
                <a:latin typeface="Arial" charset="0"/>
                <a:ea typeface="Arial" charset="0"/>
                <a:cs typeface="Arial" charset="0"/>
              </a:rPr>
              <a:t>Examples:</a:t>
            </a:r>
          </a:p>
          <a:p>
            <a:pPr eaLnBrk="1" hangingPunct="1">
              <a:buFontTx/>
              <a:buNone/>
            </a:pPr>
            <a:r>
              <a:rPr lang="en-US" altLang="en-US" sz="2800" dirty="0" err="1">
                <a:latin typeface="Arial" charset="0"/>
                <a:ea typeface="Arial" charset="0"/>
                <a:cs typeface="Arial" charset="0"/>
              </a:rPr>
              <a:t>android:textColor</a:t>
            </a:r>
            <a:r>
              <a:rPr lang="en-US" altLang="en-US" sz="2800" dirty="0">
                <a:latin typeface="Arial" charset="0"/>
                <a:ea typeface="Arial" charset="0"/>
                <a:cs typeface="Arial" charset="0"/>
              </a:rPr>
              <a:t> = “#FF49AF32”</a:t>
            </a:r>
            <a:endParaRPr lang="en-US" altLang="en-US" sz="2800" dirty="0">
              <a:latin typeface="Arial" charset="0"/>
              <a:ea typeface="Arial" charset="0"/>
              <a:cs typeface="Arial" charset="0"/>
              <a:sym typeface="Wingdings" panose="05000000000000000000" pitchFamily="2" charset="2"/>
            </a:endParaRPr>
          </a:p>
          <a:p>
            <a:pPr eaLnBrk="1" hangingPunct="1">
              <a:buFontTx/>
              <a:buNone/>
            </a:pPr>
            <a:r>
              <a:rPr lang="en-US" altLang="en-US" sz="2800" dirty="0" err="1">
                <a:latin typeface="Arial" charset="0"/>
                <a:ea typeface="Arial" charset="0"/>
                <a:cs typeface="Arial" charset="0"/>
                <a:sym typeface="Wingdings" panose="05000000000000000000" pitchFamily="2" charset="2"/>
              </a:rPr>
              <a:t>android:textColor</a:t>
            </a:r>
            <a:r>
              <a:rPr lang="en-US" altLang="en-US" sz="2800" dirty="0">
                <a:latin typeface="Arial" charset="0"/>
                <a:ea typeface="Arial" charset="0"/>
                <a:cs typeface="Arial" charset="0"/>
                <a:sym typeface="Wingdings" panose="05000000000000000000" pitchFamily="2" charset="2"/>
              </a:rPr>
              <a:t> = “#05F300”</a:t>
            </a:r>
          </a:p>
          <a:p>
            <a:pPr eaLnBrk="1" hangingPunct="1">
              <a:buFontTx/>
              <a:buNone/>
            </a:pPr>
            <a:r>
              <a:rPr lang="en-US" altLang="en-US" sz="2800" dirty="0" err="1">
                <a:latin typeface="Arial" charset="0"/>
                <a:ea typeface="Arial" charset="0"/>
                <a:cs typeface="Arial" charset="0"/>
                <a:sym typeface="Wingdings" panose="05000000000000000000" pitchFamily="2" charset="2"/>
              </a:rPr>
              <a:t>android:textColor</a:t>
            </a:r>
            <a:r>
              <a:rPr lang="en-US" altLang="en-US" sz="2800" dirty="0">
                <a:latin typeface="Arial" charset="0"/>
                <a:ea typeface="Arial" charset="0"/>
                <a:cs typeface="Arial" charset="0"/>
                <a:sym typeface="Wingdings" panose="05000000000000000000" pitchFamily="2" charset="2"/>
              </a:rPr>
              <a:t> = “#C348”</a:t>
            </a:r>
          </a:p>
          <a:p>
            <a:pPr eaLnBrk="1" hangingPunct="1">
              <a:buFontTx/>
              <a:buNone/>
            </a:pPr>
            <a:r>
              <a:rPr lang="en-US" altLang="en-US" sz="2800" dirty="0" err="1">
                <a:latin typeface="Arial" charset="0"/>
                <a:ea typeface="Arial" charset="0"/>
                <a:cs typeface="Arial" charset="0"/>
                <a:sym typeface="Wingdings" panose="05000000000000000000" pitchFamily="2" charset="2"/>
              </a:rPr>
              <a:t>android:textColor</a:t>
            </a:r>
            <a:r>
              <a:rPr lang="en-US" altLang="en-US" sz="2800" dirty="0">
                <a:latin typeface="Arial" charset="0"/>
                <a:ea typeface="Arial" charset="0"/>
                <a:cs typeface="Arial" charset="0"/>
                <a:sym typeface="Wingdings" panose="05000000000000000000" pitchFamily="2" charset="2"/>
              </a:rPr>
              <a:t> = “#4CA”</a:t>
            </a:r>
            <a:endParaRPr lang="en-US" altLang="en-US" sz="28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228600"/>
            <a:ext cx="8229600" cy="1143000"/>
          </a:xfrm>
        </p:spPr>
        <p:txBody>
          <a:bodyPr/>
          <a:lstStyle/>
          <a:p>
            <a:pPr eaLnBrk="1" hangingPunct="1"/>
            <a:r>
              <a:rPr lang="en-US" altLang="en-US" dirty="0" err="1">
                <a:latin typeface="Arial" charset="0"/>
                <a:ea typeface="Arial" charset="0"/>
                <a:cs typeface="Arial" charset="0"/>
              </a:rPr>
              <a:t>android:textColor</a:t>
            </a:r>
            <a:r>
              <a:rPr lang="en-US" altLang="en-US" dirty="0">
                <a:latin typeface="Arial" charset="0"/>
                <a:ea typeface="Arial" charset="0"/>
                <a:cs typeface="Arial" charset="0"/>
              </a:rPr>
              <a:t> </a:t>
            </a:r>
            <a:r>
              <a:rPr lang="en-US" altLang="en-US" sz="1800" dirty="0">
                <a:latin typeface="Arial" charset="0"/>
                <a:ea typeface="Arial" charset="0"/>
                <a:cs typeface="Arial" charset="0"/>
              </a:rPr>
              <a:t>(3 of 5)</a:t>
            </a:r>
            <a:endParaRPr lang="en-US" altLang="en-US" dirty="0">
              <a:latin typeface="Arial" charset="0"/>
              <a:ea typeface="Arial" charset="0"/>
              <a:cs typeface="Arial" charset="0"/>
            </a:endParaRPr>
          </a:p>
        </p:txBody>
      </p:sp>
      <p:sp>
        <p:nvSpPr>
          <p:cNvPr id="44035" name="Rectangle 3"/>
          <p:cNvSpPr>
            <a:spLocks noGrp="1" noChangeArrowheads="1"/>
          </p:cNvSpPr>
          <p:nvPr>
            <p:ph type="body" idx="4294967295"/>
          </p:nvPr>
        </p:nvSpPr>
        <p:spPr>
          <a:xfrm>
            <a:off x="0" y="1600200"/>
            <a:ext cx="8229600" cy="4114800"/>
          </a:xfrm>
        </p:spPr>
        <p:txBody>
          <a:bodyPr/>
          <a:lstStyle/>
          <a:p>
            <a:pPr eaLnBrk="1" hangingPunct="1"/>
            <a:r>
              <a:rPr lang="en-US" altLang="en-US" dirty="0">
                <a:latin typeface="Arial" charset="0"/>
                <a:ea typeface="Arial" charset="0"/>
                <a:cs typeface="Arial" charset="0"/>
              </a:rPr>
              <a:t>Another way to define a color is to use a resource id using this syntax ([ ] </a:t>
            </a:r>
            <a:r>
              <a:rPr lang="en-US" altLang="en-US" dirty="0">
                <a:latin typeface="Arial" charset="0"/>
                <a:ea typeface="Arial" charset="0"/>
                <a:cs typeface="Arial" charset="0"/>
                <a:sym typeface="Wingdings" panose="05000000000000000000" pitchFamily="2" charset="2"/>
              </a:rPr>
              <a:t>optional)</a:t>
            </a:r>
          </a:p>
          <a:p>
            <a:pPr eaLnBrk="1" hangingPunct="1">
              <a:buFontTx/>
              <a:buNone/>
            </a:pPr>
            <a:r>
              <a:rPr lang="en-US" altLang="en-US" dirty="0">
                <a:latin typeface="Arial" charset="0"/>
                <a:ea typeface="Arial" charset="0"/>
                <a:cs typeface="Arial" charset="0"/>
                <a:sym typeface="Wingdings" panose="05000000000000000000" pitchFamily="2" charset="2"/>
              </a:rPr>
              <a:t>	"@[+][package:]</a:t>
            </a:r>
            <a:r>
              <a:rPr lang="en-US" altLang="en-US" dirty="0" err="1">
                <a:latin typeface="Arial" charset="0"/>
                <a:ea typeface="Arial" charset="0"/>
                <a:cs typeface="Arial" charset="0"/>
                <a:sym typeface="Wingdings" panose="05000000000000000000" pitchFamily="2" charset="2"/>
              </a:rPr>
              <a:t>type:name</a:t>
            </a:r>
            <a:r>
              <a:rPr lang="en-US" altLang="en-US" dirty="0">
                <a:latin typeface="Arial" charset="0"/>
                <a:ea typeface="Arial" charset="0"/>
                <a:cs typeface="Arial" charset="0"/>
                <a:sym typeface="Wingdings" panose="05000000000000000000" pitchFamily="2" charset="2"/>
              </a:rPr>
              <a:t>"</a:t>
            </a:r>
          </a:p>
          <a:p>
            <a:pPr eaLnBrk="1" hangingPunct="1">
              <a:spcBef>
                <a:spcPts val="1800"/>
              </a:spcBef>
            </a:pPr>
            <a:r>
              <a:rPr lang="en-US" altLang="en-US" dirty="0">
                <a:latin typeface="Arial" charset="0"/>
                <a:ea typeface="Arial" charset="0"/>
                <a:cs typeface="Arial" charset="0"/>
              </a:rPr>
              <a:t>Assuming that we have created the file colors.xml in the res/values directory</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android:textColor</a:t>
            </a:r>
            <a:r>
              <a:rPr lang="en-US" altLang="en-US" dirty="0">
                <a:latin typeface="Arial" charset="0"/>
                <a:ea typeface="Arial" charset="0"/>
                <a:cs typeface="Arial" charset="0"/>
              </a:rPr>
              <a:t>="@color/</a:t>
            </a:r>
            <a:r>
              <a:rPr lang="en-US" altLang="en-US" dirty="0" err="1">
                <a:latin typeface="Arial" charset="0"/>
                <a:ea typeface="Arial" charset="0"/>
                <a:cs typeface="Arial" charset="0"/>
              </a:rPr>
              <a:t>lightGreen</a:t>
            </a:r>
            <a:r>
              <a:rPr lang="en-US" altLang="en-US" dirty="0">
                <a:latin typeface="Arial" charset="0"/>
                <a:ea typeface="Arial" charset="0"/>
                <a:cs typeface="Arial" charset="0"/>
              </a:rPr>
              <a:t>"</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228600"/>
            <a:ext cx="8229600" cy="1143000"/>
          </a:xfrm>
        </p:spPr>
        <p:txBody>
          <a:bodyPr/>
          <a:lstStyle/>
          <a:p>
            <a:pPr eaLnBrk="1" hangingPunct="1"/>
            <a:r>
              <a:rPr lang="en-US" altLang="en-US" dirty="0" err="1">
                <a:latin typeface="Arial" charset="0"/>
                <a:ea typeface="Arial" charset="0"/>
                <a:cs typeface="Arial" charset="0"/>
              </a:rPr>
              <a:t>android:textColor</a:t>
            </a:r>
            <a:r>
              <a:rPr lang="en-US" altLang="en-US" dirty="0">
                <a:latin typeface="Arial" charset="0"/>
                <a:ea typeface="Arial" charset="0"/>
                <a:cs typeface="Arial" charset="0"/>
              </a:rPr>
              <a:t> </a:t>
            </a:r>
            <a:r>
              <a:rPr lang="en-US" altLang="en-US" sz="1800" dirty="0">
                <a:latin typeface="Arial" charset="0"/>
                <a:ea typeface="Arial" charset="0"/>
                <a:cs typeface="Arial" charset="0"/>
              </a:rPr>
              <a:t>(4 of 5)</a:t>
            </a:r>
            <a:endParaRPr lang="en-US" altLang="en-US" dirty="0">
              <a:latin typeface="Arial" charset="0"/>
              <a:ea typeface="Arial" charset="0"/>
              <a:cs typeface="Arial" charset="0"/>
            </a:endParaRPr>
          </a:p>
        </p:txBody>
      </p:sp>
      <p:sp>
        <p:nvSpPr>
          <p:cNvPr id="45059" name="Rectangle 3"/>
          <p:cNvSpPr>
            <a:spLocks noGrp="1" noChangeArrowheads="1"/>
          </p:cNvSpPr>
          <p:nvPr>
            <p:ph type="body" idx="4294967295"/>
          </p:nvPr>
        </p:nvSpPr>
        <p:spPr>
          <a:xfrm>
            <a:off x="0" y="1600200"/>
            <a:ext cx="8229600" cy="4114800"/>
          </a:xfrm>
        </p:spPr>
        <p:txBody>
          <a:bodyPr/>
          <a:lstStyle/>
          <a:p>
            <a:pPr eaLnBrk="1" hangingPunct="1">
              <a:buFontTx/>
              <a:buNone/>
            </a:pPr>
            <a:r>
              <a:rPr lang="en-US" altLang="en-US" dirty="0" err="1">
                <a:latin typeface="Arial" charset="0"/>
                <a:ea typeface="Arial" charset="0"/>
                <a:cs typeface="Arial" charset="0"/>
              </a:rPr>
              <a:t>android:textColor</a:t>
            </a:r>
            <a:r>
              <a:rPr lang="en-US" altLang="en-US" dirty="0">
                <a:latin typeface="Arial" charset="0"/>
                <a:ea typeface="Arial" charset="0"/>
                <a:cs typeface="Arial" charset="0"/>
              </a:rPr>
              <a:t>="@color/</a:t>
            </a:r>
            <a:r>
              <a:rPr lang="en-US" altLang="en-US" dirty="0" err="1">
                <a:latin typeface="Arial" charset="0"/>
                <a:ea typeface="Arial" charset="0"/>
                <a:cs typeface="Arial" charset="0"/>
              </a:rPr>
              <a:t>lightGreen</a:t>
            </a:r>
            <a:r>
              <a:rPr lang="en-US" altLang="en-US" dirty="0">
                <a:latin typeface="Arial" charset="0"/>
                <a:ea typeface="Arial" charset="0"/>
                <a:cs typeface="Arial" charset="0"/>
              </a:rPr>
              <a:t>"</a:t>
            </a:r>
          </a:p>
          <a:p>
            <a:pPr eaLnBrk="1" hangingPunct="1">
              <a:buFontTx/>
              <a:buNone/>
            </a:pPr>
            <a:r>
              <a:rPr lang="en-US" altLang="en-US" dirty="0">
                <a:latin typeface="Arial" charset="0"/>
                <a:ea typeface="Arial" charset="0"/>
                <a:cs typeface="Arial" charset="0"/>
              </a:rPr>
              <a:t>The </a:t>
            </a:r>
            <a:r>
              <a:rPr lang="en-US" altLang="en-US" dirty="0" err="1">
                <a:latin typeface="Arial" charset="0"/>
                <a:ea typeface="Arial" charset="0"/>
                <a:cs typeface="Arial" charset="0"/>
              </a:rPr>
              <a:t>lightGreen</a:t>
            </a:r>
            <a:r>
              <a:rPr lang="en-US" altLang="en-US" dirty="0">
                <a:latin typeface="Arial" charset="0"/>
                <a:ea typeface="Arial" charset="0"/>
                <a:cs typeface="Arial" charset="0"/>
              </a:rPr>
              <a:t> variable needs to be defined in the colors.xml file (or another file) of the res/values directory</a:t>
            </a:r>
          </a:p>
          <a:p>
            <a:pPr eaLnBrk="1" hangingPunct="1">
              <a:buFontTx/>
              <a:buNone/>
            </a:pPr>
            <a:r>
              <a:rPr lang="en-US" altLang="en-US" dirty="0">
                <a:latin typeface="Arial" charset="0"/>
                <a:ea typeface="Arial" charset="0"/>
                <a:cs typeface="Arial" charset="0"/>
              </a:rPr>
              <a:t>	&lt;color name="</a:t>
            </a:r>
            <a:r>
              <a:rPr lang="en-US" altLang="en-US" dirty="0" err="1">
                <a:latin typeface="Arial" charset="0"/>
                <a:ea typeface="Arial" charset="0"/>
                <a:cs typeface="Arial" charset="0"/>
              </a:rPr>
              <a:t>lightGreen</a:t>
            </a:r>
            <a:r>
              <a:rPr lang="en-US" altLang="en-US" dirty="0">
                <a:latin typeface="Arial" charset="0"/>
                <a:ea typeface="Arial" charset="0"/>
                <a:cs typeface="Arial" charset="0"/>
              </a:rPr>
              <a:t>"&gt;#40F0&lt;/color&gt;</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28600"/>
            <a:ext cx="8229600" cy="1143000"/>
          </a:xfrm>
        </p:spPr>
        <p:txBody>
          <a:bodyPr/>
          <a:lstStyle/>
          <a:p>
            <a:pPr eaLnBrk="1" hangingPunct="1"/>
            <a:r>
              <a:rPr lang="en-US" altLang="en-US" dirty="0" err="1">
                <a:latin typeface="Arial" charset="0"/>
                <a:ea typeface="Arial" charset="0"/>
                <a:cs typeface="Arial" charset="0"/>
              </a:rPr>
              <a:t>android:textColor</a:t>
            </a:r>
            <a:r>
              <a:rPr lang="en-US" altLang="en-US" dirty="0">
                <a:latin typeface="Arial" charset="0"/>
                <a:ea typeface="Arial" charset="0"/>
                <a:cs typeface="Arial" charset="0"/>
              </a:rPr>
              <a:t> </a:t>
            </a:r>
            <a:r>
              <a:rPr lang="en-US" altLang="en-US" sz="1800" dirty="0">
                <a:latin typeface="Arial" charset="0"/>
                <a:ea typeface="Arial" charset="0"/>
                <a:cs typeface="Arial" charset="0"/>
              </a:rPr>
              <a:t>(5 of 5)</a:t>
            </a:r>
            <a:endParaRPr lang="en-US" altLang="en-US" dirty="0">
              <a:latin typeface="Arial" charset="0"/>
              <a:ea typeface="Arial" charset="0"/>
              <a:cs typeface="Arial" charset="0"/>
            </a:endParaRPr>
          </a:p>
        </p:txBody>
      </p:sp>
      <p:sp>
        <p:nvSpPr>
          <p:cNvPr id="45059" name="Rectangle 3"/>
          <p:cNvSpPr>
            <a:spLocks noGrp="1" noChangeArrowheads="1"/>
          </p:cNvSpPr>
          <p:nvPr>
            <p:ph type="body" idx="4294967295"/>
          </p:nvPr>
        </p:nvSpPr>
        <p:spPr>
          <a:xfrm>
            <a:off x="0" y="1600200"/>
            <a:ext cx="8229600" cy="4114800"/>
          </a:xfrm>
        </p:spPr>
        <p:txBody>
          <a:bodyPr/>
          <a:lstStyle/>
          <a:p>
            <a:pPr eaLnBrk="1" hangingPunct="1">
              <a:buFontTx/>
              <a:buNone/>
              <a:defRPr/>
            </a:pPr>
            <a:r>
              <a:rPr lang="en-US" altLang="en-US" dirty="0">
                <a:latin typeface="Arial" charset="0"/>
                <a:ea typeface="Arial" charset="0"/>
                <a:cs typeface="Arial" charset="0"/>
              </a:rPr>
              <a:t>&lt;color name="</a:t>
            </a:r>
            <a:r>
              <a:rPr lang="en-US" altLang="en-US" dirty="0" err="1">
                <a:latin typeface="Arial" charset="0"/>
                <a:ea typeface="Arial" charset="0"/>
                <a:cs typeface="Arial" charset="0"/>
              </a:rPr>
              <a:t>lightGreen</a:t>
            </a:r>
            <a:r>
              <a:rPr lang="en-US" altLang="en-US" dirty="0">
                <a:latin typeface="Arial" charset="0"/>
                <a:ea typeface="Arial" charset="0"/>
                <a:cs typeface="Arial" charset="0"/>
              </a:rPr>
              <a:t>"&gt;#40F0&lt;/color&gt;</a:t>
            </a:r>
          </a:p>
          <a:p>
            <a:pPr marL="457200" indent="-457200" eaLnBrk="1" hangingPunct="1">
              <a:defRPr/>
            </a:pPr>
            <a:r>
              <a:rPr lang="en-US" altLang="en-US" dirty="0">
                <a:latin typeface="Arial" charset="0"/>
                <a:ea typeface="Arial" charset="0"/>
                <a:cs typeface="Arial" charset="0"/>
              </a:rPr>
              <a:t>color is a type of resource, </a:t>
            </a:r>
            <a:r>
              <a:rPr lang="en-US" altLang="en-US" dirty="0" err="1">
                <a:latin typeface="Arial" charset="0"/>
                <a:ea typeface="Arial" charset="0"/>
                <a:cs typeface="Arial" charset="0"/>
              </a:rPr>
              <a:t>lightGreen</a:t>
            </a:r>
            <a:r>
              <a:rPr lang="en-US" altLang="en-US" dirty="0">
                <a:latin typeface="Arial" charset="0"/>
                <a:ea typeface="Arial" charset="0"/>
                <a:cs typeface="Arial" charset="0"/>
              </a:rPr>
              <a:t> is its name, and its value is 40F0 </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activity_main.xml</a:t>
            </a:r>
          </a:p>
        </p:txBody>
      </p:sp>
      <p:sp>
        <p:nvSpPr>
          <p:cNvPr id="47107"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Example 2.6 (activity_main.xml) shows many attributes for various GUI components and a variety of ways to specify their value.</a:t>
            </a:r>
          </a:p>
          <a:p>
            <a:pPr marL="457200" indent="-457200" eaLnBrk="1" hangingPunct="1"/>
            <a:r>
              <a:rPr lang="en-US" altLang="en-US" dirty="0">
                <a:latin typeface="Arial" charset="0"/>
                <a:ea typeface="Arial" charset="0"/>
                <a:cs typeface="Arial" charset="0"/>
              </a:rPr>
              <a:t>Example 2.5 shows the colors.xml file.</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0" y="228600"/>
            <a:ext cx="8229600" cy="1143000"/>
          </a:xfrm>
        </p:spPr>
        <p:txBody>
          <a:bodyPr/>
          <a:lstStyle/>
          <a:p>
            <a:pPr eaLnBrk="1" hangingPunct="1">
              <a:lnSpc>
                <a:spcPct val="90000"/>
              </a:lnSpc>
            </a:pPr>
            <a:r>
              <a:rPr lang="en-US" altLang="en-US" dirty="0">
                <a:latin typeface="Arial" charset="0"/>
                <a:ea typeface="Arial" charset="0"/>
                <a:cs typeface="Arial" charset="0"/>
              </a:rPr>
              <a:t>Inserting a Line to </a:t>
            </a:r>
            <a:br>
              <a:rPr lang="en-US" altLang="en-US" dirty="0">
                <a:latin typeface="Arial" charset="0"/>
                <a:ea typeface="Arial" charset="0"/>
                <a:cs typeface="Arial" charset="0"/>
              </a:rPr>
            </a:br>
            <a:r>
              <a:rPr lang="en-US" altLang="en-US" dirty="0">
                <a:latin typeface="Arial" charset="0"/>
                <a:ea typeface="Arial" charset="0"/>
                <a:cs typeface="Arial" charset="0"/>
              </a:rPr>
              <a:t>Separate GUI Components</a:t>
            </a:r>
          </a:p>
        </p:txBody>
      </p:sp>
      <p:sp>
        <p:nvSpPr>
          <p:cNvPr id="48131" name="Rectangle 3"/>
          <p:cNvSpPr>
            <a:spLocks noGrp="1" noChangeArrowheads="1"/>
          </p:cNvSpPr>
          <p:nvPr>
            <p:ph type="body" idx="4294967295"/>
          </p:nvPr>
        </p:nvSpPr>
        <p:spPr>
          <a:xfrm>
            <a:off x="0" y="1600200"/>
            <a:ext cx="8229600" cy="4114800"/>
          </a:xfrm>
        </p:spPr>
        <p:txBody>
          <a:bodyPr/>
          <a:lstStyle/>
          <a:p>
            <a:pPr marL="457200" indent="-457200" eaLnBrk="1" hangingPunct="1">
              <a:lnSpc>
                <a:spcPct val="90000"/>
              </a:lnSpc>
            </a:pPr>
            <a:r>
              <a:rPr lang="en-US" altLang="en-US" sz="2800" dirty="0">
                <a:latin typeface="Arial" charset="0"/>
                <a:ea typeface="Arial" charset="0"/>
                <a:cs typeface="Arial" charset="0"/>
              </a:rPr>
              <a:t>We can define a line as an empty View with a background color and a thickness</a:t>
            </a:r>
          </a:p>
          <a:p>
            <a:pPr eaLnBrk="1" hangingPunct="1">
              <a:lnSpc>
                <a:spcPct val="90000"/>
              </a:lnSpc>
              <a:buFontTx/>
              <a:buNone/>
            </a:pPr>
            <a:r>
              <a:rPr lang="en-US" altLang="en-US" sz="2800" dirty="0">
                <a:latin typeface="Arial" charset="0"/>
                <a:ea typeface="Arial" charset="0"/>
                <a:cs typeface="Arial" charset="0"/>
              </a:rPr>
              <a:t>	&lt;View         </a:t>
            </a:r>
          </a:p>
          <a:p>
            <a:pPr eaLnBrk="1" hangingPunct="1">
              <a:lnSpc>
                <a:spcPct val="90000"/>
              </a:lnSpc>
              <a:buFontTx/>
              <a:buNone/>
            </a:pPr>
            <a:r>
              <a:rPr lang="en-US" altLang="en-US" sz="2800" dirty="0">
                <a:latin typeface="Arial" charset="0"/>
                <a:ea typeface="Arial" charset="0"/>
                <a:cs typeface="Arial" charset="0"/>
              </a:rPr>
              <a:t>  	 …</a:t>
            </a:r>
          </a:p>
          <a:p>
            <a:pPr eaLnBrk="1" hangingPunct="1">
              <a:lnSpc>
                <a:spcPct val="90000"/>
              </a:lnSpc>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android:layout_height</a:t>
            </a:r>
            <a:r>
              <a:rPr lang="en-US" altLang="en-US" sz="2800" dirty="0">
                <a:latin typeface="Arial" charset="0"/>
                <a:ea typeface="Arial" charset="0"/>
                <a:cs typeface="Arial" charset="0"/>
              </a:rPr>
              <a:t>="5dip"       </a:t>
            </a:r>
          </a:p>
          <a:p>
            <a:pPr eaLnBrk="1" hangingPunct="1">
              <a:lnSpc>
                <a:spcPct val="90000"/>
              </a:lnSpc>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android:layout_width</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match_parent</a:t>
            </a:r>
            <a:r>
              <a:rPr lang="en-US" altLang="en-US" sz="2800" dirty="0">
                <a:latin typeface="Arial" charset="0"/>
                <a:ea typeface="Arial" charset="0"/>
                <a:cs typeface="Arial" charset="0"/>
              </a:rPr>
              <a:t>"         </a:t>
            </a:r>
          </a:p>
          <a:p>
            <a:pPr eaLnBrk="1" hangingPunct="1">
              <a:lnSpc>
                <a:spcPct val="90000"/>
              </a:lnSpc>
              <a:buFontTx/>
              <a:buNone/>
            </a:pPr>
            <a:r>
              <a:rPr lang="en-US" altLang="en-US" sz="2800" dirty="0">
                <a:latin typeface="Arial" charset="0"/>
                <a:ea typeface="Arial" charset="0"/>
                <a:cs typeface="Arial" charset="0"/>
              </a:rPr>
              <a:t>   	…      </a:t>
            </a:r>
          </a:p>
          <a:p>
            <a:pPr eaLnBrk="1" hangingPunct="1">
              <a:lnSpc>
                <a:spcPct val="90000"/>
              </a:lnSpc>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android:background</a:t>
            </a:r>
            <a:r>
              <a:rPr lang="en-US" altLang="en-US" sz="2800" dirty="0">
                <a:latin typeface="Arial" charset="0"/>
                <a:ea typeface="Arial" charset="0"/>
                <a:cs typeface="Arial" charset="0"/>
              </a:rPr>
              <a:t>="#FF00" /&gt;</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Version 2</a:t>
            </a:r>
          </a:p>
        </p:txBody>
      </p:sp>
      <p:sp>
        <p:nvSpPr>
          <p:cNvPr id="4915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Next, we use styles and themes to organize our project better.</a:t>
            </a:r>
          </a:p>
          <a:p>
            <a:pPr marL="457200" indent="-457200" eaLnBrk="1" hangingPunct="1"/>
            <a:r>
              <a:rPr lang="en-US" altLang="en-US" dirty="0">
                <a:latin typeface="Arial" charset="0"/>
                <a:ea typeface="Arial" charset="0"/>
                <a:cs typeface="Arial" charset="0"/>
              </a:rPr>
              <a:t>Styles and themes enable us to separate the look and feel of a View from its content.</a:t>
            </a:r>
          </a:p>
          <a:p>
            <a:pPr marL="457200" indent="-457200" eaLnBrk="1" hangingPunct="1"/>
            <a:r>
              <a:rPr lang="en-US" altLang="en-US" dirty="0">
                <a:latin typeface="Arial" charset="0"/>
                <a:ea typeface="Arial" charset="0"/>
                <a:cs typeface="Arial" charset="0"/>
              </a:rPr>
              <a:t>This is similar to the concept of CSS (Cascading Style Sheets) in web design.</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Styles </a:t>
            </a:r>
            <a:r>
              <a:rPr lang="en-US" altLang="en-US" sz="1800" dirty="0">
                <a:latin typeface="Arial" charset="0"/>
                <a:ea typeface="Arial" charset="0"/>
                <a:cs typeface="Arial" charset="0"/>
              </a:rPr>
              <a:t>(1 of 2)</a:t>
            </a:r>
            <a:endParaRPr lang="en-US" altLang="en-US" dirty="0">
              <a:latin typeface="Arial" charset="0"/>
              <a:ea typeface="Arial" charset="0"/>
              <a:cs typeface="Arial" charset="0"/>
            </a:endParaRPr>
          </a:p>
        </p:txBody>
      </p:sp>
      <p:sp>
        <p:nvSpPr>
          <p:cNvPr id="50179" name="Rectangle 3"/>
          <p:cNvSpPr>
            <a:spLocks noGrp="1" noChangeArrowheads="1"/>
          </p:cNvSpPr>
          <p:nvPr>
            <p:ph type="body" idx="4294967295"/>
          </p:nvPr>
        </p:nvSpPr>
        <p:spPr>
          <a:xfrm>
            <a:off x="0" y="1600200"/>
            <a:ext cx="8229600" cy="4419600"/>
          </a:xfrm>
        </p:spPr>
        <p:txBody>
          <a:bodyPr/>
          <a:lstStyle/>
          <a:p>
            <a:pPr marL="457200" indent="-457200" eaLnBrk="1" hangingPunct="1">
              <a:lnSpc>
                <a:spcPct val="90000"/>
              </a:lnSpc>
            </a:pPr>
            <a:r>
              <a:rPr lang="en-US" altLang="en-US" sz="2800" dirty="0">
                <a:latin typeface="Arial" charset="0"/>
                <a:ea typeface="Arial" charset="0"/>
                <a:cs typeface="Arial" charset="0"/>
              </a:rPr>
              <a:t>We can define styles in a file named styles.xml in the res/values directory.</a:t>
            </a:r>
          </a:p>
          <a:p>
            <a:pPr marL="457200" indent="-457200" eaLnBrk="1" hangingPunct="1">
              <a:lnSpc>
                <a:spcPct val="90000"/>
              </a:lnSpc>
            </a:pPr>
            <a:r>
              <a:rPr lang="en-US" altLang="en-US" sz="2800" dirty="0">
                <a:latin typeface="Arial" charset="0"/>
                <a:ea typeface="Arial" charset="0"/>
                <a:cs typeface="Arial" charset="0"/>
              </a:rPr>
              <a:t>The syntax for defining a style is</a:t>
            </a:r>
          </a:p>
          <a:p>
            <a:pPr eaLnBrk="1" hangingPunct="1">
              <a:lnSpc>
                <a:spcPct val="90000"/>
              </a:lnSpc>
              <a:buFontTx/>
              <a:buNone/>
            </a:pPr>
            <a:r>
              <a:rPr lang="en-US" altLang="en-US" sz="2800" dirty="0">
                <a:latin typeface="Arial" charset="0"/>
                <a:ea typeface="Arial" charset="0"/>
                <a:cs typeface="Arial" charset="0"/>
              </a:rPr>
              <a:t>	&lt;style name="</a:t>
            </a:r>
            <a:r>
              <a:rPr lang="en-US" altLang="en-US" sz="2800" dirty="0" err="1">
                <a:latin typeface="Arial" charset="0"/>
                <a:ea typeface="Arial" charset="0"/>
                <a:cs typeface="Arial" charset="0"/>
              </a:rPr>
              <a:t>nameOfStyle</a:t>
            </a:r>
            <a:r>
              <a:rPr lang="en-US" altLang="en-US" sz="2800" dirty="0">
                <a:latin typeface="Arial" charset="0"/>
                <a:ea typeface="Arial" charset="0"/>
                <a:cs typeface="Arial" charset="0"/>
              </a:rPr>
              <a:t>" 	[parent="</a:t>
            </a:r>
            <a:r>
              <a:rPr lang="en-US" altLang="en-US" sz="2800" dirty="0" err="1">
                <a:latin typeface="Arial" charset="0"/>
                <a:ea typeface="Arial" charset="0"/>
                <a:cs typeface="Arial" charset="0"/>
              </a:rPr>
              <a:t>styleThisStyleInheritsFrom</a:t>
            </a:r>
            <a:r>
              <a:rPr lang="en-US" altLang="en-US" sz="2800" dirty="0">
                <a:latin typeface="Arial" charset="0"/>
                <a:ea typeface="Arial" charset="0"/>
                <a:cs typeface="Arial" charset="0"/>
              </a:rPr>
              <a:t>"]&gt;</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p>
          <a:p>
            <a:pPr eaLnBrk="1" hangingPunct="1">
              <a:lnSpc>
                <a:spcPct val="90000"/>
              </a:lnSpc>
              <a:buFontTx/>
              <a:buNone/>
            </a:pPr>
            <a:r>
              <a:rPr lang="en-US" altLang="en-US" sz="2800" dirty="0">
                <a:latin typeface="Arial" charset="0"/>
                <a:ea typeface="Arial" charset="0"/>
                <a:cs typeface="Arial" charset="0"/>
              </a:rPr>
              <a:t>  	&lt;item name =   </a:t>
            </a:r>
          </a:p>
          <a:p>
            <a:pPr eaLnBrk="1" hangingPunct="1">
              <a:lnSpc>
                <a:spcPct val="90000"/>
              </a:lnSpc>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attributeName</a:t>
            </a:r>
            <a:r>
              <a:rPr lang="en-US" altLang="en-US" sz="2800" dirty="0">
                <a:latin typeface="Arial" charset="0"/>
                <a:ea typeface="Arial" charset="0"/>
                <a:cs typeface="Arial" charset="0"/>
              </a:rPr>
              <a:t>"&gt;</a:t>
            </a:r>
            <a:r>
              <a:rPr lang="en-US" altLang="en-US" sz="2800" dirty="0" err="1">
                <a:latin typeface="Arial" charset="0"/>
                <a:ea typeface="Arial" charset="0"/>
                <a:cs typeface="Arial" charset="0"/>
              </a:rPr>
              <a:t>attributeValue</a:t>
            </a:r>
            <a:r>
              <a:rPr lang="en-US" altLang="en-US" sz="2800" dirty="0">
                <a:latin typeface="Arial" charset="0"/>
                <a:ea typeface="Arial" charset="0"/>
                <a:cs typeface="Arial" charset="0"/>
              </a:rPr>
              <a:t>&lt;/item&gt;</a:t>
            </a:r>
          </a:p>
          <a:p>
            <a:pPr eaLnBrk="1" hangingPunct="1">
              <a:lnSpc>
                <a:spcPct val="90000"/>
              </a:lnSpc>
              <a:buFontTx/>
              <a:buNone/>
            </a:pPr>
            <a:r>
              <a:rPr lang="en-US" altLang="en-US" sz="2800" dirty="0">
                <a:latin typeface="Arial" charset="0"/>
                <a:ea typeface="Arial" charset="0"/>
                <a:cs typeface="Arial" charset="0"/>
              </a:rPr>
              <a:t>  	...</a:t>
            </a:r>
          </a:p>
          <a:p>
            <a:pPr eaLnBrk="1" hangingPunct="1">
              <a:lnSpc>
                <a:spcPct val="90000"/>
              </a:lnSpc>
              <a:buFontTx/>
              <a:buNone/>
            </a:pPr>
            <a:r>
              <a:rPr lang="en-US" altLang="en-US" sz="2800" dirty="0">
                <a:latin typeface="Arial" charset="0"/>
                <a:ea typeface="Arial" charset="0"/>
                <a:cs typeface="Arial" charset="0"/>
              </a:rPr>
              <a:t>	&lt;/style&gt;</a:t>
            </a:r>
          </a:p>
          <a:p>
            <a:pPr eaLnBrk="1" hangingPunct="1">
              <a:lnSpc>
                <a:spcPct val="90000"/>
              </a:lnSpc>
              <a:buFontTx/>
              <a:buNone/>
            </a:pPr>
            <a:endParaRPr lang="en-US" altLang="en-US" sz="28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Styles </a:t>
            </a:r>
            <a:r>
              <a:rPr lang="en-US" altLang="en-US" sz="1800" dirty="0">
                <a:latin typeface="Arial" charset="0"/>
                <a:ea typeface="Arial" charset="0"/>
                <a:cs typeface="Arial" charset="0"/>
              </a:rPr>
              <a:t>(2 of 2)</a:t>
            </a:r>
            <a:endParaRPr lang="en-US" altLang="en-US" dirty="0">
              <a:latin typeface="Arial" charset="0"/>
              <a:ea typeface="Arial" charset="0"/>
              <a:cs typeface="Arial" charset="0"/>
            </a:endParaRPr>
          </a:p>
        </p:txBody>
      </p:sp>
      <p:sp>
        <p:nvSpPr>
          <p:cNvPr id="51203" name="Rectangle 3"/>
          <p:cNvSpPr>
            <a:spLocks noGrp="1" noChangeArrowheads="1"/>
          </p:cNvSpPr>
          <p:nvPr>
            <p:ph type="body" idx="4294967295"/>
          </p:nvPr>
        </p:nvSpPr>
        <p:spPr>
          <a:xfrm>
            <a:off x="0" y="1600200"/>
            <a:ext cx="8229600" cy="4114800"/>
          </a:xfrm>
        </p:spPr>
        <p:txBody>
          <a:bodyPr/>
          <a:lstStyle/>
          <a:p>
            <a:pPr eaLnBrk="1" hangingPunct="1">
              <a:buFontTx/>
              <a:buNone/>
            </a:pPr>
            <a:r>
              <a:rPr lang="en-US" altLang="en-US" sz="2800" dirty="0">
                <a:latin typeface="Arial" charset="0"/>
                <a:ea typeface="Arial" charset="0"/>
                <a:cs typeface="Arial" charset="0"/>
              </a:rPr>
              <a:t>&lt;style name="</a:t>
            </a:r>
            <a:r>
              <a:rPr lang="en-US" altLang="en-US" sz="2800" dirty="0" err="1">
                <a:latin typeface="Arial" charset="0"/>
                <a:ea typeface="Arial" charset="0"/>
                <a:cs typeface="Arial" charset="0"/>
              </a:rPr>
              <a:t>nameOfStyle</a:t>
            </a:r>
            <a:r>
              <a:rPr lang="en-US" altLang="en-US" sz="2800" dirty="0">
                <a:latin typeface="Arial" charset="0"/>
                <a:ea typeface="Arial" charset="0"/>
                <a:cs typeface="Arial" charset="0"/>
              </a:rPr>
              <a:t>" [parent="</a:t>
            </a:r>
            <a:r>
              <a:rPr lang="en-US" altLang="en-US" sz="2800" dirty="0" err="1">
                <a:latin typeface="Arial" charset="0"/>
                <a:ea typeface="Arial" charset="0"/>
                <a:cs typeface="Arial" charset="0"/>
              </a:rPr>
              <a:t>styleThisStyleInheritsFrom</a:t>
            </a:r>
            <a:r>
              <a:rPr lang="en-US" altLang="en-US" sz="2800" dirty="0">
                <a:latin typeface="Arial" charset="0"/>
                <a:ea typeface="Arial" charset="0"/>
                <a:cs typeface="Arial" charset="0"/>
              </a:rPr>
              <a:t>"]&gt;</a:t>
            </a:r>
            <a:br>
              <a:rPr lang="en-US" altLang="en-US" sz="2800" dirty="0">
                <a:latin typeface="Arial" charset="0"/>
                <a:ea typeface="Arial" charset="0"/>
                <a:cs typeface="Arial" charset="0"/>
              </a:rPr>
            </a:br>
            <a:r>
              <a:rPr lang="en-US" altLang="en-US" sz="2800" dirty="0">
                <a:latin typeface="Arial" charset="0"/>
                <a:ea typeface="Arial" charset="0"/>
                <a:cs typeface="Arial" charset="0"/>
              </a:rPr>
              <a:t> &lt;item name="</a:t>
            </a:r>
            <a:r>
              <a:rPr lang="en-US" altLang="en-US" sz="2800" dirty="0" err="1">
                <a:latin typeface="Arial" charset="0"/>
                <a:ea typeface="Arial" charset="0"/>
                <a:cs typeface="Arial" charset="0"/>
              </a:rPr>
              <a:t>attributeName</a:t>
            </a:r>
            <a:r>
              <a:rPr lang="en-US" altLang="en-US" sz="2800" dirty="0">
                <a:latin typeface="Arial" charset="0"/>
                <a:ea typeface="Arial" charset="0"/>
                <a:cs typeface="Arial" charset="0"/>
              </a:rPr>
              <a:t>"&gt; </a:t>
            </a:r>
            <a:r>
              <a:rPr lang="en-US" altLang="en-US" sz="2800" dirty="0" err="1">
                <a:latin typeface="Arial" charset="0"/>
                <a:ea typeface="Arial" charset="0"/>
                <a:cs typeface="Arial" charset="0"/>
              </a:rPr>
              <a:t>attributeValue</a:t>
            </a:r>
            <a:endParaRPr lang="en-US" altLang="en-US" sz="2800" dirty="0">
              <a:latin typeface="Arial" charset="0"/>
              <a:ea typeface="Arial" charset="0"/>
              <a:cs typeface="Arial" charset="0"/>
            </a:endParaRPr>
          </a:p>
          <a:p>
            <a:pPr eaLnBrk="1" hangingPunct="1">
              <a:buFontTx/>
              <a:buNone/>
            </a:pPr>
            <a:r>
              <a:rPr lang="en-US" altLang="en-US" sz="2800" dirty="0">
                <a:latin typeface="Arial" charset="0"/>
                <a:ea typeface="Arial" charset="0"/>
                <a:cs typeface="Arial" charset="0"/>
              </a:rPr>
              <a:t>     &lt;/item&gt;</a:t>
            </a:r>
          </a:p>
          <a:p>
            <a:pPr eaLnBrk="1" hangingPunct="1">
              <a:buFontTx/>
              <a:buNone/>
            </a:pPr>
            <a:r>
              <a:rPr lang="en-US" altLang="en-US" sz="2800" dirty="0">
                <a:latin typeface="Arial" charset="0"/>
                <a:ea typeface="Arial" charset="0"/>
                <a:cs typeface="Arial" charset="0"/>
              </a:rPr>
              <a:t>     ...</a:t>
            </a:r>
          </a:p>
          <a:p>
            <a:pPr eaLnBrk="1" hangingPunct="1">
              <a:buFontTx/>
              <a:buNone/>
            </a:pPr>
            <a:r>
              <a:rPr lang="en-US" altLang="en-US" sz="2800" dirty="0">
                <a:latin typeface="Arial" charset="0"/>
                <a:ea typeface="Arial" charset="0"/>
                <a:cs typeface="Arial" charset="0"/>
              </a:rPr>
              <a:t>&lt;/style&gt;</a:t>
            </a:r>
          </a:p>
          <a:p>
            <a:pPr marL="457200" indent="-457200" eaLnBrk="1" hangingPunct="1"/>
            <a:r>
              <a:rPr lang="en-US" altLang="en-US" sz="2800" dirty="0">
                <a:latin typeface="Arial" charset="0"/>
                <a:ea typeface="Arial" charset="0"/>
                <a:cs typeface="Arial" charset="0"/>
              </a:rPr>
              <a:t>The (optional) parent attribute allows us to create a hierarchy of styles, i.e., styles can inherit from other styles.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Model View Controller </a:t>
            </a:r>
            <a:r>
              <a:rPr lang="en-US" altLang="en-US" sz="1800" dirty="0">
                <a:latin typeface="Arial" charset="0"/>
                <a:ea typeface="Arial" charset="0"/>
                <a:cs typeface="Arial" charset="0"/>
              </a:rPr>
              <a:t>(2 of 2)</a:t>
            </a:r>
            <a:endParaRPr lang="en-US" altLang="en-US" dirty="0">
              <a:latin typeface="Arial" charset="0"/>
              <a:ea typeface="Arial" charset="0"/>
              <a:cs typeface="Arial" charset="0"/>
            </a:endParaRPr>
          </a:p>
        </p:txBody>
      </p:sp>
      <p:sp>
        <p:nvSpPr>
          <p:cNvPr id="6147"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Model: </a:t>
            </a:r>
            <a:r>
              <a:rPr lang="en-US" altLang="en-US" dirty="0" err="1">
                <a:latin typeface="Arial" charset="0"/>
                <a:ea typeface="Arial" charset="0"/>
                <a:cs typeface="Arial" charset="0"/>
              </a:rPr>
              <a:t>TipCalculator.java</a:t>
            </a:r>
            <a:r>
              <a:rPr lang="en-US" altLang="en-US" dirty="0">
                <a:latin typeface="Arial" charset="0"/>
                <a:ea typeface="Arial" charset="0"/>
                <a:cs typeface="Arial" charset="0"/>
              </a:rPr>
              <a:t> (the </a:t>
            </a:r>
            <a:r>
              <a:rPr lang="en-US" altLang="en-US" dirty="0" err="1">
                <a:latin typeface="Arial" charset="0"/>
                <a:ea typeface="Arial" charset="0"/>
                <a:cs typeface="Arial" charset="0"/>
              </a:rPr>
              <a:t>TipCalculator</a:t>
            </a:r>
            <a:r>
              <a:rPr lang="en-US" altLang="en-US" dirty="0">
                <a:latin typeface="Arial" charset="0"/>
                <a:ea typeface="Arial" charset="0"/>
                <a:cs typeface="Arial" charset="0"/>
              </a:rPr>
              <a:t> class)</a:t>
            </a:r>
          </a:p>
          <a:p>
            <a:pPr marL="457200" indent="-457200" eaLnBrk="1" hangingPunct="1"/>
            <a:r>
              <a:rPr lang="en-US" altLang="en-US" dirty="0">
                <a:latin typeface="Arial" charset="0"/>
                <a:ea typeface="Arial" charset="0"/>
                <a:cs typeface="Arial" charset="0"/>
              </a:rPr>
              <a:t>View: </a:t>
            </a:r>
            <a:r>
              <a:rPr lang="en-US" altLang="en-US" dirty="0" err="1">
                <a:latin typeface="Arial" charset="0"/>
                <a:ea typeface="Arial" charset="0"/>
                <a:cs typeface="Arial" charset="0"/>
              </a:rPr>
              <a:t>activity_main.xml</a:t>
            </a:r>
            <a:endParaRPr lang="en-US" altLang="en-US" dirty="0">
              <a:latin typeface="Arial" charset="0"/>
              <a:ea typeface="Arial" charset="0"/>
              <a:cs typeface="Arial" charset="0"/>
            </a:endParaRPr>
          </a:p>
          <a:p>
            <a:pPr marL="457200" indent="-457200" eaLnBrk="1" hangingPunct="1"/>
            <a:r>
              <a:rPr lang="en-US" altLang="en-US" dirty="0">
                <a:latin typeface="Arial" charset="0"/>
                <a:ea typeface="Arial" charset="0"/>
                <a:cs typeface="Arial" charset="0"/>
              </a:rPr>
              <a:t>Controller: </a:t>
            </a:r>
            <a:r>
              <a:rPr lang="en-US" altLang="en-US" dirty="0" err="1">
                <a:latin typeface="Arial" charset="0"/>
                <a:ea typeface="Arial" charset="0"/>
                <a:cs typeface="Arial" charset="0"/>
              </a:rPr>
              <a:t>MainActivity.java</a:t>
            </a:r>
            <a:r>
              <a:rPr lang="en-US" altLang="en-US" dirty="0">
                <a:latin typeface="Arial" charset="0"/>
                <a:ea typeface="Arial" charset="0"/>
                <a:cs typeface="Arial" charset="0"/>
              </a:rPr>
              <a:t> (the </a:t>
            </a:r>
            <a:r>
              <a:rPr lang="en-US" altLang="en-US" dirty="0" err="1">
                <a:latin typeface="Arial" charset="0"/>
                <a:ea typeface="Arial" charset="0"/>
                <a:cs typeface="Arial" charset="0"/>
              </a:rPr>
              <a:t>MainActivity</a:t>
            </a:r>
            <a:r>
              <a:rPr lang="en-US" altLang="en-US" dirty="0">
                <a:latin typeface="Arial" charset="0"/>
                <a:ea typeface="Arial" charset="0"/>
                <a:cs typeface="Arial" charset="0"/>
              </a:rPr>
              <a:t> class)</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A Generic Style for </a:t>
            </a:r>
            <a:br>
              <a:rPr lang="en-US" altLang="en-US" dirty="0">
                <a:latin typeface="Arial" charset="0"/>
                <a:ea typeface="Arial" charset="0"/>
                <a:cs typeface="Arial" charset="0"/>
              </a:rPr>
            </a:br>
            <a:r>
              <a:rPr lang="en-US" altLang="en-US" dirty="0">
                <a:latin typeface="Arial" charset="0"/>
                <a:ea typeface="Arial" charset="0"/>
                <a:cs typeface="Arial" charset="0"/>
              </a:rPr>
              <a:t>Views Containing Text</a:t>
            </a:r>
          </a:p>
        </p:txBody>
      </p:sp>
      <p:sp>
        <p:nvSpPr>
          <p:cNvPr id="52227" name="Rectangle 3"/>
          <p:cNvSpPr>
            <a:spLocks noGrp="1" noChangeArrowheads="1"/>
          </p:cNvSpPr>
          <p:nvPr>
            <p:ph type="body" idx="4294967295"/>
          </p:nvPr>
        </p:nvSpPr>
        <p:spPr>
          <a:xfrm>
            <a:off x="0" y="1600200"/>
            <a:ext cx="8229600" cy="4267200"/>
          </a:xfrm>
        </p:spPr>
        <p:txBody>
          <a:bodyPr/>
          <a:lstStyle/>
          <a:p>
            <a:pPr eaLnBrk="1" hangingPunct="1">
              <a:buFontTx/>
              <a:buNone/>
            </a:pPr>
            <a:r>
              <a:rPr lang="en-US" altLang="en-US" sz="2400" dirty="0">
                <a:latin typeface="Arial" charset="0"/>
                <a:ea typeface="Arial" charset="0"/>
                <a:cs typeface="Arial" charset="0"/>
              </a:rPr>
              <a:t>&lt;style name="</a:t>
            </a:r>
            <a:r>
              <a:rPr lang="en-US" altLang="en-US" sz="2400" dirty="0" err="1">
                <a:latin typeface="Arial" charset="0"/>
                <a:ea typeface="Arial" charset="0"/>
                <a:cs typeface="Arial" charset="0"/>
              </a:rPr>
              <a:t>TextStyle</a:t>
            </a:r>
            <a:r>
              <a:rPr lang="en-US" altLang="en-US" sz="2400" dirty="0">
                <a:latin typeface="Arial" charset="0"/>
                <a:ea typeface="Arial" charset="0"/>
                <a:cs typeface="Arial" charset="0"/>
              </a:rPr>
              <a:t>" parent="@</a:t>
            </a:r>
            <a:r>
              <a:rPr lang="en-US" altLang="en-US" sz="2400" dirty="0" err="1">
                <a:latin typeface="Arial" charset="0"/>
                <a:ea typeface="Arial" charset="0"/>
                <a:cs typeface="Arial" charset="0"/>
              </a:rPr>
              <a:t>android:style</a:t>
            </a:r>
            <a:r>
              <a:rPr lang="en-US" altLang="en-US" sz="2400" dirty="0">
                <a:latin typeface="Arial" charset="0"/>
                <a:ea typeface="Arial" charset="0"/>
                <a:cs typeface="Arial" charset="0"/>
              </a:rPr>
              <a:t>/</a:t>
            </a:r>
            <a:r>
              <a:rPr lang="en-US" altLang="en-US" sz="2400" dirty="0" err="1">
                <a:latin typeface="Arial" charset="0"/>
                <a:ea typeface="Arial" charset="0"/>
                <a:cs typeface="Arial" charset="0"/>
              </a:rPr>
              <a:t>TextAppearance</a:t>
            </a:r>
            <a:r>
              <a:rPr lang="en-US" altLang="en-US" sz="2400" dirty="0">
                <a:latin typeface="Arial" charset="0"/>
                <a:ea typeface="Arial" charset="0"/>
                <a:cs typeface="Arial" charset="0"/>
              </a:rPr>
              <a:t>"&gt;</a:t>
            </a:r>
            <a:br>
              <a:rPr lang="en-US" altLang="en-US" sz="2400" dirty="0">
                <a:latin typeface="Arial" charset="0"/>
                <a:ea typeface="Arial" charset="0"/>
                <a:cs typeface="Arial" charset="0"/>
              </a:rPr>
            </a:br>
            <a:r>
              <a:rPr lang="en-US" altLang="en-US" sz="2400" dirty="0">
                <a:latin typeface="Arial" charset="0"/>
                <a:ea typeface="Arial" charset="0"/>
                <a:cs typeface="Arial" charset="0"/>
              </a:rPr>
              <a:t>&lt;item name = "</a:t>
            </a:r>
            <a:r>
              <a:rPr lang="en-US" altLang="en-US" sz="2400" dirty="0" err="1">
                <a:latin typeface="Arial" charset="0"/>
                <a:ea typeface="Arial" charset="0"/>
                <a:cs typeface="Arial" charset="0"/>
              </a:rPr>
              <a:t>android:layout_width</a:t>
            </a:r>
            <a:r>
              <a:rPr lang="en-US" altLang="en-US" sz="2400" dirty="0">
                <a:latin typeface="Arial" charset="0"/>
                <a:ea typeface="Arial" charset="0"/>
                <a:cs typeface="Arial" charset="0"/>
              </a:rPr>
              <a:t>"&gt;</a:t>
            </a:r>
            <a:r>
              <a:rPr lang="en-US" altLang="en-US" sz="2400" dirty="0" err="1">
                <a:latin typeface="Arial" charset="0"/>
                <a:ea typeface="Arial" charset="0"/>
                <a:cs typeface="Arial" charset="0"/>
              </a:rPr>
              <a:t>wrap_content</a:t>
            </a:r>
            <a:r>
              <a:rPr lang="en-US" altLang="en-US" sz="2400" dirty="0">
                <a:latin typeface="Arial" charset="0"/>
                <a:ea typeface="Arial" charset="0"/>
                <a:cs typeface="Arial" charset="0"/>
              </a:rPr>
              <a:t>&lt;/item&gt;</a:t>
            </a:r>
            <a:br>
              <a:rPr lang="en-US" altLang="en-US" sz="2400" dirty="0">
                <a:latin typeface="Arial" charset="0"/>
                <a:ea typeface="Arial" charset="0"/>
                <a:cs typeface="Arial" charset="0"/>
              </a:rPr>
            </a:br>
            <a:r>
              <a:rPr lang="en-US" altLang="en-US" sz="2400" dirty="0">
                <a:latin typeface="Arial" charset="0"/>
                <a:ea typeface="Arial" charset="0"/>
                <a:cs typeface="Arial" charset="0"/>
              </a:rPr>
              <a:t>&lt;item name = "</a:t>
            </a:r>
            <a:r>
              <a:rPr lang="en-US" altLang="en-US" sz="2400" dirty="0" err="1">
                <a:latin typeface="Arial" charset="0"/>
                <a:ea typeface="Arial" charset="0"/>
                <a:cs typeface="Arial" charset="0"/>
              </a:rPr>
              <a:t>android:layout_height</a:t>
            </a:r>
            <a:r>
              <a:rPr lang="en-US" altLang="en-US" sz="2400" dirty="0">
                <a:latin typeface="Arial" charset="0"/>
                <a:ea typeface="Arial" charset="0"/>
                <a:cs typeface="Arial" charset="0"/>
              </a:rPr>
              <a:t>"&gt;</a:t>
            </a:r>
            <a:r>
              <a:rPr lang="en-US" altLang="en-US" sz="2400" dirty="0" err="1">
                <a:latin typeface="Arial" charset="0"/>
                <a:ea typeface="Arial" charset="0"/>
                <a:cs typeface="Arial" charset="0"/>
              </a:rPr>
              <a:t>wrap_content</a:t>
            </a:r>
            <a:r>
              <a:rPr lang="en-US" altLang="en-US" sz="2400" dirty="0">
                <a:latin typeface="Arial" charset="0"/>
                <a:ea typeface="Arial" charset="0"/>
                <a:cs typeface="Arial" charset="0"/>
              </a:rPr>
              <a:t>&lt;/item&gt;</a:t>
            </a:r>
            <a:br>
              <a:rPr lang="en-US" altLang="en-US" sz="2400" dirty="0">
                <a:latin typeface="Arial" charset="0"/>
                <a:ea typeface="Arial" charset="0"/>
                <a:cs typeface="Arial" charset="0"/>
              </a:rPr>
            </a:br>
            <a:r>
              <a:rPr lang="en-US" altLang="en-US" sz="2400" dirty="0">
                <a:latin typeface="Arial" charset="0"/>
                <a:ea typeface="Arial" charset="0"/>
                <a:cs typeface="Arial" charset="0"/>
              </a:rPr>
              <a:t>&lt;item name = "</a:t>
            </a:r>
            <a:r>
              <a:rPr lang="en-US" altLang="en-US" sz="2400" dirty="0" err="1">
                <a:latin typeface="Arial" charset="0"/>
                <a:ea typeface="Arial" charset="0"/>
                <a:cs typeface="Arial" charset="0"/>
              </a:rPr>
              <a:t>android:textSize</a:t>
            </a:r>
            <a:r>
              <a:rPr lang="en-US" altLang="en-US" sz="2400" dirty="0">
                <a:latin typeface="Arial" charset="0"/>
                <a:ea typeface="Arial" charset="0"/>
                <a:cs typeface="Arial" charset="0"/>
              </a:rPr>
              <a:t>"&gt;32sp&lt;/item&gt;</a:t>
            </a:r>
            <a:br>
              <a:rPr lang="en-US" altLang="en-US" sz="2400" dirty="0">
                <a:latin typeface="Arial" charset="0"/>
                <a:ea typeface="Arial" charset="0"/>
                <a:cs typeface="Arial" charset="0"/>
              </a:rPr>
            </a:br>
            <a:r>
              <a:rPr lang="en-US" altLang="en-US" sz="2400" dirty="0">
                <a:latin typeface="Arial" charset="0"/>
                <a:ea typeface="Arial" charset="0"/>
                <a:cs typeface="Arial" charset="0"/>
              </a:rPr>
              <a:t>&lt;item name = "</a:t>
            </a:r>
            <a:r>
              <a:rPr lang="en-US" altLang="en-US" sz="2400" dirty="0" err="1">
                <a:latin typeface="Arial" charset="0"/>
                <a:ea typeface="Arial" charset="0"/>
                <a:cs typeface="Arial" charset="0"/>
              </a:rPr>
              <a:t>android:padding</a:t>
            </a:r>
            <a:r>
              <a:rPr lang="en-US" altLang="en-US" sz="2400" dirty="0">
                <a:latin typeface="Arial" charset="0"/>
                <a:ea typeface="Arial" charset="0"/>
                <a:cs typeface="Arial" charset="0"/>
              </a:rPr>
              <a:t>"&gt;10dp&lt;/item&gt;</a:t>
            </a:r>
          </a:p>
          <a:p>
            <a:pPr eaLnBrk="1" hangingPunct="1">
              <a:buFontTx/>
              <a:buNone/>
            </a:pPr>
            <a:r>
              <a:rPr lang="en-US" altLang="en-US" sz="2400" dirty="0">
                <a:latin typeface="Arial" charset="0"/>
                <a:ea typeface="Arial" charset="0"/>
                <a:cs typeface="Arial" charset="0"/>
              </a:rPr>
              <a:t>&lt;/style&gt;</a:t>
            </a:r>
          </a:p>
          <a:p>
            <a:pPr marL="457200" indent="-457200" eaLnBrk="1" hangingPunct="1"/>
            <a:r>
              <a:rPr lang="en-US" altLang="en-US" sz="2800" dirty="0">
                <a:latin typeface="Arial" charset="0"/>
                <a:ea typeface="Arial" charset="0"/>
                <a:cs typeface="Arial" charset="0"/>
              </a:rPr>
              <a:t>This style specifies width, height, text size, and padding.</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A Style Inheriting from </a:t>
            </a:r>
            <a:r>
              <a:rPr lang="en-US" altLang="en-US" dirty="0" err="1">
                <a:latin typeface="Arial" charset="0"/>
                <a:ea typeface="Arial" charset="0"/>
                <a:cs typeface="Arial" charset="0"/>
              </a:rPr>
              <a:t>TextStyle</a:t>
            </a:r>
            <a:endParaRPr lang="en-US" altLang="en-US" dirty="0">
              <a:latin typeface="Arial" charset="0"/>
              <a:ea typeface="Arial" charset="0"/>
              <a:cs typeface="Arial" charset="0"/>
            </a:endParaRPr>
          </a:p>
        </p:txBody>
      </p:sp>
      <p:sp>
        <p:nvSpPr>
          <p:cNvPr id="53251"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can now define style for Buttons that inherit from the </a:t>
            </a:r>
            <a:r>
              <a:rPr lang="en-US" altLang="en-US" dirty="0" err="1">
                <a:latin typeface="Arial" charset="0"/>
                <a:ea typeface="Arial" charset="0"/>
                <a:cs typeface="Arial" charset="0"/>
              </a:rPr>
              <a:t>TextStyle</a:t>
            </a:r>
            <a:r>
              <a:rPr lang="en-US" altLang="en-US" dirty="0">
                <a:latin typeface="Arial" charset="0"/>
                <a:ea typeface="Arial" charset="0"/>
                <a:cs typeface="Arial" charset="0"/>
              </a:rPr>
              <a:t> style, using the parent attribute, and specify more attribute/ value pairs</a:t>
            </a:r>
          </a:p>
          <a:p>
            <a:pPr eaLnBrk="1" hangingPunct="1">
              <a:buFontTx/>
              <a:buNone/>
            </a:pPr>
            <a:r>
              <a:rPr lang="en-US" altLang="en-US" sz="2800" dirty="0">
                <a:latin typeface="Arial" charset="0"/>
                <a:ea typeface="Arial" charset="0"/>
                <a:cs typeface="Arial" charset="0"/>
              </a:rPr>
              <a:t>	&lt;style name="</a:t>
            </a:r>
            <a:r>
              <a:rPr lang="en-US" altLang="en-US" sz="2800" dirty="0" err="1">
                <a:latin typeface="Arial" charset="0"/>
                <a:ea typeface="Arial" charset="0"/>
                <a:cs typeface="Arial" charset="0"/>
              </a:rPr>
              <a:t>ButtonStyle</a:t>
            </a:r>
            <a:r>
              <a:rPr lang="en-US" altLang="en-US" sz="2800" dirty="0">
                <a:latin typeface="Arial" charset="0"/>
                <a:ea typeface="Arial" charset="0"/>
                <a:cs typeface="Arial" charset="0"/>
              </a:rPr>
              <a:t>"   </a:t>
            </a:r>
          </a:p>
          <a:p>
            <a:pPr eaLnBrk="1" hangingPunct="1">
              <a:buFontTx/>
              <a:buNone/>
            </a:pPr>
            <a:r>
              <a:rPr lang="en-US" altLang="en-US" sz="2800" dirty="0">
                <a:latin typeface="Arial" charset="0"/>
                <a:ea typeface="Arial" charset="0"/>
                <a:cs typeface="Arial" charset="0"/>
              </a:rPr>
              <a:t>      	 parent="</a:t>
            </a:r>
            <a:r>
              <a:rPr lang="en-US" altLang="en-US" sz="2800" dirty="0" err="1">
                <a:latin typeface="Arial" charset="0"/>
                <a:ea typeface="Arial" charset="0"/>
                <a:cs typeface="Arial" charset="0"/>
              </a:rPr>
              <a:t>TextStyle</a:t>
            </a:r>
            <a:r>
              <a:rPr lang="en-US" altLang="en-US" sz="2800" dirty="0">
                <a:latin typeface="Arial" charset="0"/>
                <a:ea typeface="Arial" charset="0"/>
                <a:cs typeface="Arial" charset="0"/>
              </a:rPr>
              <a:t>"&gt;      </a:t>
            </a:r>
          </a:p>
          <a:p>
            <a:pPr eaLnBrk="1" hangingPunct="1">
              <a:buFontTx/>
              <a:buNone/>
            </a:pPr>
            <a:r>
              <a:rPr lang="en-US" altLang="en-US" sz="2800" dirty="0">
                <a:latin typeface="Arial" charset="0"/>
                <a:ea typeface="Arial" charset="0"/>
                <a:cs typeface="Arial" charset="0"/>
              </a:rPr>
              <a:t>  	…</a:t>
            </a:r>
          </a:p>
          <a:p>
            <a:pPr eaLnBrk="1" hangingPunct="1">
              <a:buFontTx/>
              <a:buNone/>
            </a:pPr>
            <a:r>
              <a:rPr lang="en-US" altLang="en-US" sz="2800" dirty="0">
                <a:latin typeface="Arial" charset="0"/>
                <a:ea typeface="Arial" charset="0"/>
                <a:cs typeface="Arial" charset="0"/>
              </a:rPr>
              <a:t>	&lt;/style&gt;</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ButtonStyle</a:t>
            </a:r>
          </a:p>
        </p:txBody>
      </p:sp>
      <p:sp>
        <p:nvSpPr>
          <p:cNvPr id="54275" name="Rectangle 3"/>
          <p:cNvSpPr>
            <a:spLocks noGrp="1" noChangeArrowheads="1"/>
          </p:cNvSpPr>
          <p:nvPr>
            <p:ph type="body" idx="4294967295"/>
          </p:nvPr>
        </p:nvSpPr>
        <p:spPr>
          <a:xfrm>
            <a:off x="0" y="1600200"/>
            <a:ext cx="8229600" cy="4114800"/>
          </a:xfrm>
        </p:spPr>
        <p:txBody>
          <a:bodyPr/>
          <a:lstStyle/>
          <a:p>
            <a:pPr eaLnBrk="1" hangingPunct="1">
              <a:buFontTx/>
              <a:buNone/>
            </a:pPr>
            <a:r>
              <a:rPr lang="en-US" altLang="en-US" sz="2800">
                <a:latin typeface="Arial" charset="0"/>
                <a:ea typeface="Arial" charset="0"/>
                <a:cs typeface="Arial" charset="0"/>
              </a:rPr>
              <a:t>&lt;style name="ButtonStyle" parent="TextStyle"&gt;   </a:t>
            </a:r>
          </a:p>
          <a:p>
            <a:pPr eaLnBrk="1" hangingPunct="1">
              <a:buFontTx/>
              <a:buNone/>
            </a:pPr>
            <a:r>
              <a:rPr lang="en-US" altLang="en-US" sz="2800">
                <a:latin typeface="Arial" charset="0"/>
                <a:ea typeface="Arial" charset="0"/>
                <a:cs typeface="Arial" charset="0"/>
              </a:rPr>
              <a:t>  &lt;item name="android:background"&gt;  </a:t>
            </a:r>
          </a:p>
          <a:p>
            <a:pPr eaLnBrk="1" hangingPunct="1">
              <a:buFontTx/>
              <a:buNone/>
            </a:pPr>
            <a:r>
              <a:rPr lang="en-US" altLang="en-US" sz="2800">
                <a:latin typeface="Arial" charset="0"/>
                <a:ea typeface="Arial" charset="0"/>
                <a:cs typeface="Arial" charset="0"/>
              </a:rPr>
              <a:t>   @color/darkGreen</a:t>
            </a:r>
          </a:p>
          <a:p>
            <a:pPr eaLnBrk="1" hangingPunct="1">
              <a:buFontTx/>
              <a:buNone/>
            </a:pPr>
            <a:r>
              <a:rPr lang="en-US" altLang="en-US" sz="2800">
                <a:latin typeface="Arial" charset="0"/>
                <a:ea typeface="Arial" charset="0"/>
                <a:cs typeface="Arial" charset="0"/>
              </a:rPr>
              <a:t>  &lt;/item&gt;</a:t>
            </a:r>
          </a:p>
          <a:p>
            <a:pPr eaLnBrk="1" hangingPunct="1">
              <a:buFontTx/>
              <a:buNone/>
            </a:pPr>
            <a:r>
              <a:rPr lang="en-US" altLang="en-US" sz="2800">
                <a:latin typeface="Arial" charset="0"/>
                <a:ea typeface="Arial" charset="0"/>
                <a:cs typeface="Arial" charset="0"/>
              </a:rPr>
              <a:t>&lt;/style&gt;</a:t>
            </a:r>
            <a:br>
              <a:rPr lang="en-US" altLang="en-US" sz="2600">
                <a:solidFill>
                  <a:srgbClr val="000000"/>
                </a:solidFill>
                <a:latin typeface="Arial" charset="0"/>
                <a:ea typeface="Arial" charset="0"/>
                <a:cs typeface="Arial" charset="0"/>
              </a:rPr>
            </a:br>
            <a:br>
              <a:rPr lang="en-US" altLang="en-US" sz="2600">
                <a:solidFill>
                  <a:srgbClr val="000000"/>
                </a:solidFill>
                <a:latin typeface="Arial" charset="0"/>
                <a:ea typeface="Arial" charset="0"/>
                <a:cs typeface="Arial" charset="0"/>
              </a:rPr>
            </a:br>
            <a:endParaRPr lang="en-US" altLang="en-US" sz="2600">
              <a:solidFill>
                <a:srgbClr val="000000"/>
              </a:solidFill>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Styles.xml</a:t>
            </a:r>
          </a:p>
        </p:txBody>
      </p:sp>
      <p:sp>
        <p:nvSpPr>
          <p:cNvPr id="55299"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Example 2.8 shows the complete styles.xml file, defining </a:t>
            </a:r>
            <a:r>
              <a:rPr lang="en-US" altLang="en-US" dirty="0" err="1">
                <a:latin typeface="Arial" charset="0"/>
                <a:ea typeface="Arial" charset="0"/>
                <a:cs typeface="Arial" charset="0"/>
              </a:rPr>
              <a:t>TextStyle</a:t>
            </a:r>
            <a:r>
              <a:rPr lang="en-US" altLang="en-US" dirty="0">
                <a:latin typeface="Arial" charset="0"/>
                <a:ea typeface="Arial" charset="0"/>
                <a:cs typeface="Arial" charset="0"/>
              </a:rPr>
              <a:t>, </a:t>
            </a:r>
            <a:r>
              <a:rPr lang="en-US" altLang="en-US" dirty="0" err="1">
                <a:latin typeface="Arial" charset="0"/>
                <a:ea typeface="Arial" charset="0"/>
                <a:cs typeface="Arial" charset="0"/>
              </a:rPr>
              <a:t>LabelStyle</a:t>
            </a:r>
            <a:r>
              <a:rPr lang="en-US" altLang="en-US" dirty="0">
                <a:latin typeface="Arial" charset="0"/>
                <a:ea typeface="Arial" charset="0"/>
                <a:cs typeface="Arial" charset="0"/>
              </a:rPr>
              <a:t>, </a:t>
            </a:r>
            <a:r>
              <a:rPr lang="en-US" altLang="en-US" dirty="0" err="1">
                <a:latin typeface="Arial" charset="0"/>
                <a:ea typeface="Arial" charset="0"/>
                <a:cs typeface="Arial" charset="0"/>
              </a:rPr>
              <a:t>CenteredTextStyle</a:t>
            </a:r>
            <a:r>
              <a:rPr lang="en-US" altLang="en-US" dirty="0">
                <a:latin typeface="Arial" charset="0"/>
                <a:ea typeface="Arial" charset="0"/>
                <a:cs typeface="Arial" charset="0"/>
              </a:rPr>
              <a:t>, </a:t>
            </a:r>
            <a:r>
              <a:rPr lang="en-US" altLang="en-US" dirty="0" err="1">
                <a:latin typeface="Arial" charset="0"/>
                <a:ea typeface="Arial" charset="0"/>
                <a:cs typeface="Arial" charset="0"/>
              </a:rPr>
              <a:t>InputStyle</a:t>
            </a:r>
            <a:r>
              <a:rPr lang="en-US" altLang="en-US" dirty="0">
                <a:latin typeface="Arial" charset="0"/>
                <a:ea typeface="Arial" charset="0"/>
                <a:cs typeface="Arial" charset="0"/>
              </a:rPr>
              <a:t>, </a:t>
            </a:r>
            <a:r>
              <a:rPr lang="en-US" altLang="en-US" dirty="0" err="1">
                <a:latin typeface="Arial" charset="0"/>
                <a:ea typeface="Arial" charset="0"/>
                <a:cs typeface="Arial" charset="0"/>
              </a:rPr>
              <a:t>OutputStyle</a:t>
            </a:r>
            <a:r>
              <a:rPr lang="en-US" altLang="en-US" dirty="0">
                <a:latin typeface="Arial" charset="0"/>
                <a:ea typeface="Arial" charset="0"/>
                <a:cs typeface="Arial" charset="0"/>
              </a:rPr>
              <a:t>, and </a:t>
            </a:r>
            <a:r>
              <a:rPr lang="en-US" altLang="en-US" dirty="0" err="1">
                <a:latin typeface="Arial" charset="0"/>
                <a:ea typeface="Arial" charset="0"/>
                <a:cs typeface="Arial" charset="0"/>
              </a:rPr>
              <a:t>ButtonStyle</a:t>
            </a:r>
            <a:r>
              <a:rPr lang="en-US" altLang="en-US" dirty="0">
                <a:latin typeface="Arial" charset="0"/>
                <a:ea typeface="Arial" charset="0"/>
                <a:cs typeface="Arial" charset="0"/>
              </a:rPr>
              <a:t>.</a:t>
            </a:r>
          </a:p>
          <a:p>
            <a:pPr marL="457200" indent="-457200" eaLnBrk="1" hangingPunct="1">
              <a:spcBef>
                <a:spcPts val="1200"/>
              </a:spcBef>
            </a:pPr>
            <a:r>
              <a:rPr lang="en-US" altLang="en-US" dirty="0">
                <a:latin typeface="Arial" charset="0"/>
                <a:ea typeface="Arial" charset="0"/>
                <a:cs typeface="Arial" charset="0"/>
              </a:rPr>
              <a:t>Figure 2.7 shows the inheritance hierarchy.</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3" name="Picture 3" descr="\\10.1.1.17\productions\ART\ART PROCESS\PPT Projects\Franceschi_PPT_163645\EPS files\Chapter 2\9781284093650_CH02_FIGF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55" y="1143000"/>
            <a:ext cx="8650288" cy="4565651"/>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Using a Style </a:t>
            </a:r>
            <a:r>
              <a:rPr lang="en-US" altLang="en-US" sz="1800" dirty="0">
                <a:latin typeface="Arial" charset="0"/>
                <a:ea typeface="Arial" charset="0"/>
                <a:cs typeface="Arial" charset="0"/>
              </a:rPr>
              <a:t>(1 of 2)</a:t>
            </a:r>
            <a:endParaRPr lang="en-US" altLang="en-US" dirty="0">
              <a:latin typeface="Arial" charset="0"/>
              <a:ea typeface="Arial" charset="0"/>
              <a:cs typeface="Arial" charset="0"/>
            </a:endParaRPr>
          </a:p>
        </p:txBody>
      </p:sp>
      <p:sp>
        <p:nvSpPr>
          <p:cNvPr id="57347"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Now that we have defined styles in </a:t>
            </a:r>
            <a:r>
              <a:rPr lang="en-US" altLang="en-US" dirty="0" err="1">
                <a:latin typeface="Arial" charset="0"/>
                <a:ea typeface="Arial" charset="0"/>
                <a:cs typeface="Arial" charset="0"/>
              </a:rPr>
              <a:t>styles.xml</a:t>
            </a:r>
            <a:r>
              <a:rPr lang="en-US" altLang="en-US" dirty="0">
                <a:latin typeface="Arial" charset="0"/>
                <a:ea typeface="Arial" charset="0"/>
                <a:cs typeface="Arial" charset="0"/>
              </a:rPr>
              <a:t>, we can style a GUI component using the style attribute using this syntax:</a:t>
            </a:r>
          </a:p>
          <a:p>
            <a:pPr eaLnBrk="1" hangingPunct="1">
              <a:buFontTx/>
              <a:buNone/>
            </a:pPr>
            <a:endParaRPr lang="en-US" altLang="en-US" sz="2800" dirty="0">
              <a:solidFill>
                <a:srgbClr val="000000"/>
              </a:solidFill>
              <a:latin typeface="Arial" charset="0"/>
              <a:ea typeface="Arial" charset="0"/>
              <a:cs typeface="Arial" charset="0"/>
            </a:endParaRPr>
          </a:p>
          <a:p>
            <a:pPr eaLnBrk="1" hangingPunct="1">
              <a:buFontTx/>
              <a:buNone/>
            </a:pPr>
            <a:r>
              <a:rPr lang="en-US" altLang="en-US" sz="2800" dirty="0">
                <a:latin typeface="Arial" charset="0"/>
                <a:ea typeface="Arial" charset="0"/>
                <a:cs typeface="Arial" charset="0"/>
              </a:rPr>
              <a:t>	style = "@style/</a:t>
            </a:r>
            <a:r>
              <a:rPr lang="en-US" altLang="en-US" sz="2800" dirty="0" err="1">
                <a:latin typeface="Arial" charset="0"/>
                <a:ea typeface="Arial" charset="0"/>
                <a:cs typeface="Arial" charset="0"/>
              </a:rPr>
              <a:t>nameOfStyle</a:t>
            </a:r>
            <a:r>
              <a:rPr lang="en-US" altLang="en-US" sz="2800" dirty="0">
                <a:latin typeface="Arial" charset="0"/>
                <a:ea typeface="Arial" charset="0"/>
                <a:cs typeface="Arial" charset="0"/>
              </a:rPr>
              <a:t>"</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Using a Style </a:t>
            </a:r>
            <a:r>
              <a:rPr lang="en-US" altLang="en-US" sz="1800" dirty="0">
                <a:latin typeface="Arial" charset="0"/>
                <a:ea typeface="Arial" charset="0"/>
                <a:cs typeface="Arial" charset="0"/>
              </a:rPr>
              <a:t>(2 of 2)</a:t>
            </a:r>
            <a:endParaRPr lang="en-US" altLang="en-US" dirty="0">
              <a:latin typeface="Arial" charset="0"/>
              <a:ea typeface="Arial" charset="0"/>
              <a:cs typeface="Arial" charset="0"/>
            </a:endParaRPr>
          </a:p>
        </p:txBody>
      </p:sp>
      <p:sp>
        <p:nvSpPr>
          <p:cNvPr id="58371"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In order to style an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using the </a:t>
            </a:r>
            <a:r>
              <a:rPr lang="en-US" altLang="en-US" dirty="0" err="1">
                <a:latin typeface="Arial" charset="0"/>
                <a:ea typeface="Arial" charset="0"/>
                <a:cs typeface="Arial" charset="0"/>
              </a:rPr>
              <a:t>InputStyle</a:t>
            </a:r>
            <a:r>
              <a:rPr lang="en-US" altLang="en-US" dirty="0">
                <a:latin typeface="Arial" charset="0"/>
                <a:ea typeface="Arial" charset="0"/>
                <a:cs typeface="Arial" charset="0"/>
              </a:rPr>
              <a:t> style, we write (in the </a:t>
            </a:r>
            <a:r>
              <a:rPr lang="en-US" altLang="en-US" dirty="0" err="1">
                <a:latin typeface="Arial" charset="0"/>
                <a:ea typeface="Arial" charset="0"/>
                <a:cs typeface="Arial" charset="0"/>
              </a:rPr>
              <a:t>activity_main.xml</a:t>
            </a:r>
            <a:r>
              <a:rPr lang="en-US" altLang="en-US" dirty="0">
                <a:latin typeface="Arial" charset="0"/>
                <a:ea typeface="Arial" charset="0"/>
                <a:cs typeface="Arial" charset="0"/>
              </a:rPr>
              <a:t> file)</a:t>
            </a:r>
          </a:p>
          <a:p>
            <a:pPr eaLnBrk="1" hangingPunct="1">
              <a:spcBef>
                <a:spcPts val="1200"/>
              </a:spcBef>
              <a:buFontTx/>
              <a:buNone/>
            </a:pPr>
            <a:r>
              <a:rPr lang="en-US" altLang="en-US" sz="2800" dirty="0">
                <a:latin typeface="Arial" charset="0"/>
                <a:ea typeface="Arial" charset="0"/>
                <a:cs typeface="Arial" charset="0"/>
              </a:rPr>
              <a:t>	&lt;</a:t>
            </a:r>
            <a:r>
              <a:rPr lang="en-US" altLang="en-US" sz="2800" dirty="0" err="1">
                <a:latin typeface="Arial" charset="0"/>
                <a:ea typeface="Arial" charset="0"/>
                <a:cs typeface="Arial" charset="0"/>
              </a:rPr>
              <a:t>EditText</a:t>
            </a:r>
            <a:r>
              <a:rPr lang="en-US" altLang="en-US" sz="2800" dirty="0">
                <a:latin typeface="Arial" charset="0"/>
                <a:ea typeface="Arial" charset="0"/>
                <a:cs typeface="Arial" charset="0"/>
              </a:rPr>
              <a:t>       </a:t>
            </a:r>
          </a:p>
          <a:p>
            <a:pPr eaLnBrk="1" hangingPunct="1">
              <a:buFontTx/>
              <a:buNone/>
            </a:pPr>
            <a:r>
              <a:rPr lang="en-US" altLang="en-US" sz="2800" dirty="0">
                <a:latin typeface="Arial" charset="0"/>
                <a:ea typeface="Arial" charset="0"/>
                <a:cs typeface="Arial" charset="0"/>
              </a:rPr>
              <a:t> 	 …</a:t>
            </a:r>
            <a:br>
              <a:rPr lang="en-US" altLang="en-US" sz="2800" dirty="0">
                <a:latin typeface="Arial" charset="0"/>
                <a:ea typeface="Arial" charset="0"/>
                <a:cs typeface="Arial" charset="0"/>
              </a:rPr>
            </a:br>
            <a:r>
              <a:rPr lang="en-US" altLang="en-US" sz="2800" dirty="0">
                <a:latin typeface="Arial" charset="0"/>
                <a:ea typeface="Arial" charset="0"/>
                <a:cs typeface="Arial" charset="0"/>
              </a:rPr>
              <a:t>	</a:t>
            </a:r>
            <a:r>
              <a:rPr lang="en-US" altLang="en-US" sz="2800" b="1" dirty="0">
                <a:latin typeface="Arial" charset="0"/>
                <a:ea typeface="Arial" charset="0"/>
                <a:cs typeface="Arial" charset="0"/>
              </a:rPr>
              <a:t>style="@style/</a:t>
            </a:r>
            <a:r>
              <a:rPr lang="en-US" altLang="en-US" sz="2800" b="1" dirty="0" err="1">
                <a:latin typeface="Arial" charset="0"/>
                <a:ea typeface="Arial" charset="0"/>
                <a:cs typeface="Arial" charset="0"/>
              </a:rPr>
              <a:t>InputStyle</a:t>
            </a:r>
            <a:r>
              <a:rPr lang="en-US" altLang="en-US" sz="2800" b="1" dirty="0">
                <a:latin typeface="Arial" charset="0"/>
                <a:ea typeface="Arial" charset="0"/>
                <a:cs typeface="Arial" charset="0"/>
              </a:rPr>
              <a:t>"</a:t>
            </a:r>
          </a:p>
          <a:p>
            <a:pPr eaLnBrk="1" hangingPunct="1">
              <a:buFontTx/>
              <a:buNone/>
            </a:pPr>
            <a:r>
              <a:rPr lang="en-US" altLang="en-US" sz="2800"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Benefits of Using Styles </a:t>
            </a:r>
            <a:r>
              <a:rPr lang="en-US" altLang="en-US" sz="1800" dirty="0">
                <a:latin typeface="Arial" charset="0"/>
                <a:ea typeface="Arial" charset="0"/>
                <a:cs typeface="Arial" charset="0"/>
              </a:rPr>
              <a:t>(1 of 2)</a:t>
            </a:r>
            <a:endParaRPr lang="en-US" altLang="en-US" dirty="0">
              <a:latin typeface="Arial" charset="0"/>
              <a:ea typeface="Arial" charset="0"/>
              <a:cs typeface="Arial" charset="0"/>
            </a:endParaRPr>
          </a:p>
        </p:txBody>
      </p:sp>
      <p:sp>
        <p:nvSpPr>
          <p:cNvPr id="5939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If we decide to change the background color of the "Output" </a:t>
            </a:r>
            <a:r>
              <a:rPr lang="en-US" altLang="en-US" dirty="0" err="1">
                <a:latin typeface="Arial" charset="0"/>
                <a:ea typeface="Arial" charset="0"/>
                <a:cs typeface="Arial" charset="0"/>
              </a:rPr>
              <a:t>TextViews</a:t>
            </a:r>
            <a:r>
              <a:rPr lang="en-US" altLang="en-US" dirty="0">
                <a:latin typeface="Arial" charset="0"/>
                <a:ea typeface="Arial" charset="0"/>
                <a:cs typeface="Arial" charset="0"/>
              </a:rPr>
              <a:t> in the app, we only need to do it in one place, the styles.xml file.</a:t>
            </a:r>
            <a:endParaRPr lang="en-US" altLang="en-US" sz="2800" dirty="0">
              <a:solidFill>
                <a:srgbClr val="99CC00"/>
              </a:solidFill>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Benefits of Using Styles </a:t>
            </a:r>
            <a:r>
              <a:rPr lang="en-US" altLang="en-US" sz="1800" dirty="0">
                <a:latin typeface="Arial" charset="0"/>
                <a:ea typeface="Arial" charset="0"/>
                <a:cs typeface="Arial" charset="0"/>
              </a:rPr>
              <a:t>(2 of 2)</a:t>
            </a:r>
            <a:endParaRPr lang="en-US" altLang="en-US" dirty="0">
              <a:latin typeface="Arial" charset="0"/>
              <a:ea typeface="Arial" charset="0"/>
              <a:cs typeface="Arial" charset="0"/>
            </a:endParaRPr>
          </a:p>
        </p:txBody>
      </p:sp>
      <p:sp>
        <p:nvSpPr>
          <p:cNvPr id="60419"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As Example 2.9 shows, the </a:t>
            </a:r>
            <a:r>
              <a:rPr lang="en-US" altLang="en-US" dirty="0" err="1">
                <a:latin typeface="Arial" charset="0"/>
                <a:ea typeface="Arial" charset="0"/>
                <a:cs typeface="Arial" charset="0"/>
              </a:rPr>
              <a:t>activity_main.xml</a:t>
            </a:r>
            <a:r>
              <a:rPr lang="en-US" altLang="en-US" dirty="0">
                <a:latin typeface="Arial" charset="0"/>
                <a:ea typeface="Arial" charset="0"/>
                <a:cs typeface="Arial" charset="0"/>
              </a:rPr>
              <a:t> is now much simpler and much easier to understand</a:t>
            </a:r>
          </a:p>
          <a:p>
            <a:pPr marL="457200" indent="-457200" eaLnBrk="1" hangingPunct="1"/>
            <a:r>
              <a:rPr lang="en-US" altLang="en-US" dirty="0">
                <a:latin typeface="Arial" charset="0"/>
                <a:ea typeface="Arial" charset="0"/>
                <a:cs typeface="Arial" charset="0"/>
              </a:rPr>
              <a:t>Inside </a:t>
            </a:r>
            <a:r>
              <a:rPr lang="en-US" altLang="en-US" dirty="0" err="1">
                <a:latin typeface="Arial" charset="0"/>
                <a:ea typeface="Arial" charset="0"/>
                <a:cs typeface="Arial" charset="0"/>
              </a:rPr>
              <a:t>activity_main.xml</a:t>
            </a:r>
            <a:r>
              <a:rPr lang="en-US" altLang="en-US" dirty="0">
                <a:latin typeface="Arial" charset="0"/>
                <a:ea typeface="Arial" charset="0"/>
                <a:cs typeface="Arial" charset="0"/>
              </a:rPr>
              <a:t>, we can now focus on how the GUI components are organized</a:t>
            </a:r>
            <a:endParaRPr lang="en-US" altLang="en-US" sz="2800" dirty="0">
              <a:solidFill>
                <a:srgbClr val="99CC00"/>
              </a:solidFill>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Themes </a:t>
            </a:r>
            <a:r>
              <a:rPr lang="en-US" altLang="en-US" sz="1800" dirty="0">
                <a:latin typeface="Arial" charset="0"/>
                <a:ea typeface="Arial" charset="0"/>
                <a:cs typeface="Arial" charset="0"/>
              </a:rPr>
              <a:t>(1 of 4)</a:t>
            </a:r>
            <a:endParaRPr lang="en-US" altLang="en-US" dirty="0">
              <a:latin typeface="Arial" charset="0"/>
              <a:ea typeface="Arial" charset="0"/>
              <a:cs typeface="Arial" charset="0"/>
            </a:endParaRPr>
          </a:p>
        </p:txBody>
      </p:sp>
      <p:sp>
        <p:nvSpPr>
          <p:cNvPr id="60419" name="Rectangle 3"/>
          <p:cNvSpPr>
            <a:spLocks noGrp="1" noChangeArrowheads="1"/>
          </p:cNvSpPr>
          <p:nvPr>
            <p:ph type="body" idx="4294967295"/>
          </p:nvPr>
        </p:nvSpPr>
        <p:spPr>
          <a:xfrm>
            <a:off x="0" y="1600200"/>
            <a:ext cx="8229600" cy="4114800"/>
          </a:xfrm>
        </p:spPr>
        <p:txBody>
          <a:bodyPr/>
          <a:lstStyle/>
          <a:p>
            <a:pPr marL="457200" indent="-457200" eaLnBrk="1" hangingPunct="1">
              <a:defRPr/>
            </a:pPr>
            <a:r>
              <a:rPr lang="en-US" altLang="en-US" sz="2800" dirty="0">
                <a:latin typeface="Arial" charset="0"/>
                <a:ea typeface="Arial" charset="0"/>
                <a:cs typeface="Arial" charset="0"/>
              </a:rPr>
              <a:t>A style relates to a GUI component or a View.</a:t>
            </a:r>
          </a:p>
          <a:p>
            <a:pPr marL="457200" indent="-457200" eaLnBrk="1" hangingPunct="1">
              <a:defRPr/>
            </a:pPr>
            <a:r>
              <a:rPr lang="en-US" altLang="en-US" sz="2800" dirty="0">
                <a:latin typeface="Arial" charset="0"/>
                <a:ea typeface="Arial" charset="0"/>
                <a:cs typeface="Arial" charset="0"/>
              </a:rPr>
              <a:t>A theme relates to an activity; it can even relate to the whole app.</a:t>
            </a:r>
          </a:p>
          <a:p>
            <a:pPr marL="457200" indent="-457200" eaLnBrk="1" hangingPunct="1">
              <a:defRPr/>
            </a:pPr>
            <a:r>
              <a:rPr lang="en-US" altLang="en-US" sz="2800" dirty="0">
                <a:latin typeface="Arial" charset="0"/>
                <a:ea typeface="Arial" charset="0"/>
                <a:cs typeface="Arial" charset="0"/>
              </a:rPr>
              <a:t>We can “theme” an app with a style by editing the AndroidManifest.xml file, changing the </a:t>
            </a:r>
            <a:r>
              <a:rPr lang="en-US" altLang="en-US" sz="2800" dirty="0" err="1">
                <a:latin typeface="Arial" charset="0"/>
                <a:ea typeface="Arial" charset="0"/>
                <a:cs typeface="Arial" charset="0"/>
              </a:rPr>
              <a:t>android:theme</a:t>
            </a:r>
            <a:r>
              <a:rPr lang="en-US" altLang="en-US" sz="2800" dirty="0">
                <a:latin typeface="Arial" charset="0"/>
                <a:ea typeface="Arial" charset="0"/>
                <a:cs typeface="Arial" charset="0"/>
              </a:rPr>
              <a:t> attribute of its application element using this syntax:</a:t>
            </a:r>
          </a:p>
          <a:p>
            <a:pPr marL="0" indent="0" eaLnBrk="1" hangingPunct="1">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android:theme</a:t>
            </a:r>
            <a:r>
              <a:rPr lang="en-US" altLang="en-US" sz="2800" dirty="0">
                <a:latin typeface="Arial" charset="0"/>
                <a:ea typeface="Arial" charset="0"/>
                <a:cs typeface="Arial" charset="0"/>
              </a:rPr>
              <a:t>="@style/</a:t>
            </a:r>
            <a:r>
              <a:rPr lang="en-US" altLang="en-US" sz="2800" dirty="0" err="1">
                <a:latin typeface="Arial" charset="0"/>
                <a:ea typeface="Arial" charset="0"/>
                <a:cs typeface="Arial" charset="0"/>
              </a:rPr>
              <a:t>nameOfStyle</a:t>
            </a:r>
            <a:r>
              <a:rPr lang="en-US" altLang="en-US" sz="2800" dirty="0">
                <a:latin typeface="Arial" charset="0"/>
                <a:ea typeface="Arial" charset="0"/>
                <a:cs typeface="Arial" charset="0"/>
              </a:rPr>
              <a:t>"</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Model</a:t>
            </a:r>
          </a:p>
        </p:txBody>
      </p:sp>
      <p:sp>
        <p:nvSpPr>
          <p:cNvPr id="7171"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In this app, we keep the Model to a minimum.</a:t>
            </a:r>
          </a:p>
          <a:p>
            <a:pPr marL="457200" indent="-457200" eaLnBrk="1" hangingPunct="1"/>
            <a:r>
              <a:rPr lang="en-US" altLang="en-US" dirty="0">
                <a:latin typeface="Arial" charset="0"/>
                <a:ea typeface="Arial" charset="0"/>
                <a:cs typeface="Arial" charset="0"/>
              </a:rPr>
              <a:t>It includes a tip percentage, a bill, and methods to compute the tip and the total bill.</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Themes </a:t>
            </a:r>
            <a:r>
              <a:rPr lang="en-US" altLang="en-US" sz="1800" dirty="0">
                <a:latin typeface="Arial" charset="0"/>
                <a:ea typeface="Arial" charset="0"/>
                <a:cs typeface="Arial" charset="0"/>
              </a:rPr>
              <a:t>(2 of 4)</a:t>
            </a:r>
            <a:endParaRPr lang="en-US" altLang="en-US" dirty="0">
              <a:latin typeface="Arial" charset="0"/>
              <a:ea typeface="Arial" charset="0"/>
              <a:cs typeface="Arial" charset="0"/>
            </a:endParaRPr>
          </a:p>
        </p:txBody>
      </p:sp>
      <p:sp>
        <p:nvSpPr>
          <p:cNvPr id="61443" name="Rectangle 3"/>
          <p:cNvSpPr>
            <a:spLocks noGrp="1" noChangeArrowheads="1"/>
          </p:cNvSpPr>
          <p:nvPr>
            <p:ph type="body" idx="4294967295"/>
          </p:nvPr>
        </p:nvSpPr>
        <p:spPr>
          <a:xfrm>
            <a:off x="0" y="1600200"/>
            <a:ext cx="8229600" cy="4114800"/>
          </a:xfrm>
        </p:spPr>
        <p:txBody>
          <a:bodyPr/>
          <a:lstStyle/>
          <a:p>
            <a:pPr eaLnBrk="1" hangingPunct="1">
              <a:buFontTx/>
              <a:buNone/>
              <a:defRPr/>
            </a:pPr>
            <a:r>
              <a:rPr lang="en-US" altLang="en-US" sz="2800" dirty="0">
                <a:latin typeface="Arial" charset="0"/>
                <a:ea typeface="Arial" charset="0"/>
                <a:cs typeface="Arial" charset="0"/>
              </a:rPr>
              <a:t>&lt;application     </a:t>
            </a:r>
            <a:r>
              <a:rPr lang="en-US" altLang="en-US" sz="2800" dirty="0" err="1">
                <a:latin typeface="Arial" charset="0"/>
                <a:ea typeface="Arial" charset="0"/>
                <a:cs typeface="Arial" charset="0"/>
              </a:rPr>
              <a:t>android:allowBackup</a:t>
            </a:r>
            <a:r>
              <a:rPr lang="en-US" altLang="en-US" sz="2800" dirty="0">
                <a:latin typeface="Arial" charset="0"/>
                <a:ea typeface="Arial" charset="0"/>
                <a:cs typeface="Arial" charset="0"/>
              </a:rPr>
              <a:t>="true"    </a:t>
            </a:r>
            <a:r>
              <a:rPr lang="en-US" altLang="en-US" sz="2800" dirty="0" err="1">
                <a:latin typeface="Arial" charset="0"/>
                <a:ea typeface="Arial" charset="0"/>
                <a:cs typeface="Arial" charset="0"/>
              </a:rPr>
              <a:t>android:icon</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drawable</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ic_launcher</a:t>
            </a:r>
            <a:r>
              <a:rPr lang="en-US" altLang="en-US" sz="2800" dirty="0">
                <a:latin typeface="Arial" charset="0"/>
                <a:ea typeface="Arial" charset="0"/>
                <a:cs typeface="Arial" charset="0"/>
              </a:rPr>
              <a:t>"</a:t>
            </a:r>
            <a:br>
              <a:rPr lang="en-US" altLang="en-US" sz="2800" dirty="0">
                <a:latin typeface="Arial" charset="0"/>
                <a:ea typeface="Arial" charset="0"/>
                <a:cs typeface="Arial" charset="0"/>
              </a:rPr>
            </a:br>
            <a:r>
              <a:rPr lang="en-US" altLang="en-US" sz="2800" dirty="0" err="1">
                <a:latin typeface="Arial" charset="0"/>
                <a:ea typeface="Arial" charset="0"/>
                <a:cs typeface="Arial" charset="0"/>
              </a:rPr>
              <a:t>android:label</a:t>
            </a:r>
            <a:r>
              <a:rPr lang="en-US" altLang="en-US" sz="2800" dirty="0">
                <a:latin typeface="Arial" charset="0"/>
                <a:ea typeface="Arial" charset="0"/>
                <a:cs typeface="Arial" charset="0"/>
              </a:rPr>
              <a:t>="@string/</a:t>
            </a:r>
            <a:r>
              <a:rPr lang="en-US" altLang="en-US" sz="2800" dirty="0" err="1">
                <a:latin typeface="Arial" charset="0"/>
                <a:ea typeface="Arial" charset="0"/>
                <a:cs typeface="Arial" charset="0"/>
              </a:rPr>
              <a:t>app_name</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android:theme</a:t>
            </a:r>
            <a:r>
              <a:rPr lang="en-US" altLang="en-US" sz="2800" dirty="0">
                <a:latin typeface="Arial" charset="0"/>
                <a:ea typeface="Arial" charset="0"/>
                <a:cs typeface="Arial" charset="0"/>
              </a:rPr>
              <a:t>="@style/</a:t>
            </a:r>
            <a:r>
              <a:rPr lang="en-US" altLang="en-US" sz="2800" dirty="0" err="1">
                <a:latin typeface="Arial" charset="0"/>
                <a:ea typeface="Arial" charset="0"/>
                <a:cs typeface="Arial" charset="0"/>
              </a:rPr>
              <a:t>LabelStyle</a:t>
            </a:r>
            <a:r>
              <a:rPr lang="en-US" altLang="en-US" sz="2800" dirty="0">
                <a:latin typeface="Arial" charset="0"/>
                <a:ea typeface="Arial" charset="0"/>
                <a:cs typeface="Arial" charset="0"/>
              </a:rPr>
              <a:t>" &gt;</a:t>
            </a:r>
          </a:p>
          <a:p>
            <a:pPr eaLnBrk="1" hangingPunct="1">
              <a:buFontTx/>
              <a:buNone/>
              <a:defRPr/>
            </a:pPr>
            <a:r>
              <a:rPr lang="en-US" altLang="en-US" sz="2800" dirty="0">
                <a:latin typeface="Arial" charset="0"/>
                <a:ea typeface="Arial" charset="0"/>
                <a:cs typeface="Arial" charset="0"/>
              </a:rPr>
              <a:t>…</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Themes </a:t>
            </a:r>
            <a:r>
              <a:rPr lang="en-US" altLang="en-US" sz="1800" dirty="0">
                <a:latin typeface="Arial" charset="0"/>
                <a:ea typeface="Arial" charset="0"/>
                <a:cs typeface="Arial" charset="0"/>
              </a:rPr>
              <a:t>(3 of 4)</a:t>
            </a:r>
            <a:endParaRPr lang="en-US" altLang="en-US" dirty="0">
              <a:latin typeface="Arial" charset="0"/>
              <a:ea typeface="Arial" charset="0"/>
              <a:cs typeface="Arial" charset="0"/>
            </a:endParaRPr>
          </a:p>
        </p:txBody>
      </p:sp>
      <p:sp>
        <p:nvSpPr>
          <p:cNvPr id="62467" name="Rectangle 3"/>
          <p:cNvSpPr>
            <a:spLocks noGrp="1" noChangeArrowheads="1"/>
          </p:cNvSpPr>
          <p:nvPr>
            <p:ph type="body" idx="4294967295"/>
          </p:nvPr>
        </p:nvSpPr>
        <p:spPr>
          <a:xfrm>
            <a:off x="0" y="1600200"/>
            <a:ext cx="8229600" cy="4114800"/>
          </a:xfrm>
        </p:spPr>
        <p:txBody>
          <a:bodyPr/>
          <a:lstStyle/>
          <a:p>
            <a:pPr marL="457200" indent="-457200" eaLnBrk="1" hangingPunct="1">
              <a:defRPr/>
            </a:pPr>
            <a:r>
              <a:rPr lang="en-US" altLang="en-US" sz="2800" dirty="0">
                <a:latin typeface="Arial" charset="0"/>
                <a:ea typeface="Arial" charset="0"/>
                <a:cs typeface="Arial" charset="0"/>
              </a:rPr>
              <a:t>To "theme" a whole app, we can also edit the </a:t>
            </a:r>
            <a:r>
              <a:rPr lang="en-US" altLang="en-US" sz="2800" dirty="0" err="1">
                <a:latin typeface="Arial" charset="0"/>
                <a:ea typeface="Arial" charset="0"/>
                <a:cs typeface="Arial" charset="0"/>
              </a:rPr>
              <a:t>AppTheme</a:t>
            </a:r>
            <a:r>
              <a:rPr lang="en-US" altLang="en-US" sz="2800" dirty="0">
                <a:latin typeface="Arial" charset="0"/>
                <a:ea typeface="Arial" charset="0"/>
                <a:cs typeface="Arial" charset="0"/>
              </a:rPr>
              <a:t> style inside the styles.xml file.</a:t>
            </a:r>
          </a:p>
          <a:p>
            <a:pPr marL="457200" indent="-457200" eaLnBrk="1" hangingPunct="1">
              <a:defRPr/>
            </a:pPr>
            <a:r>
              <a:rPr lang="en-US" altLang="en-US" sz="2800" dirty="0">
                <a:latin typeface="Arial" charset="0"/>
                <a:ea typeface="Arial" charset="0"/>
                <a:cs typeface="Arial" charset="0"/>
              </a:rPr>
              <a:t>We can “theme” an activity with a style by editing the AndroidManifest.xml file, adding an </a:t>
            </a:r>
            <a:r>
              <a:rPr lang="en-US" altLang="en-US" sz="2800" dirty="0" err="1">
                <a:latin typeface="Arial" charset="0"/>
                <a:ea typeface="Arial" charset="0"/>
                <a:cs typeface="Arial" charset="0"/>
              </a:rPr>
              <a:t>android:theme</a:t>
            </a:r>
            <a:r>
              <a:rPr lang="en-US" altLang="en-US" sz="2800" dirty="0">
                <a:latin typeface="Arial" charset="0"/>
                <a:ea typeface="Arial" charset="0"/>
                <a:cs typeface="Arial" charset="0"/>
              </a:rPr>
              <a:t> attribute to an activity element using the same syntax as before:</a:t>
            </a:r>
          </a:p>
          <a:p>
            <a:pPr marL="0" indent="0" eaLnBrk="1" hangingPunct="1">
              <a:buFontTx/>
              <a:buNone/>
              <a:defRPr/>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android:theme</a:t>
            </a:r>
            <a:r>
              <a:rPr lang="en-US" altLang="en-US" sz="2800" dirty="0">
                <a:latin typeface="Arial" charset="0"/>
                <a:ea typeface="Arial" charset="0"/>
                <a:cs typeface="Arial" charset="0"/>
              </a:rPr>
              <a:t>="@style/</a:t>
            </a:r>
            <a:r>
              <a:rPr lang="en-US" altLang="en-US" sz="2800" dirty="0" err="1">
                <a:latin typeface="Arial" charset="0"/>
                <a:ea typeface="Arial" charset="0"/>
                <a:cs typeface="Arial" charset="0"/>
              </a:rPr>
              <a:t>nameOfStyle</a:t>
            </a:r>
            <a:r>
              <a:rPr lang="en-US" altLang="en-US" sz="2800" dirty="0">
                <a:latin typeface="Arial" charset="0"/>
                <a:ea typeface="Arial" charset="0"/>
                <a:cs typeface="Arial" charset="0"/>
              </a:rPr>
              <a:t>"</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Themes </a:t>
            </a:r>
            <a:r>
              <a:rPr lang="en-US" altLang="en-US" sz="1800" dirty="0">
                <a:latin typeface="Arial" charset="0"/>
                <a:ea typeface="Arial" charset="0"/>
                <a:cs typeface="Arial" charset="0"/>
              </a:rPr>
              <a:t>(4 of 4)</a:t>
            </a:r>
            <a:endParaRPr lang="en-US" altLang="en-US" dirty="0">
              <a:latin typeface="Arial" charset="0"/>
              <a:ea typeface="Arial" charset="0"/>
              <a:cs typeface="Arial" charset="0"/>
            </a:endParaRPr>
          </a:p>
        </p:txBody>
      </p:sp>
      <p:sp>
        <p:nvSpPr>
          <p:cNvPr id="64515" name="Rectangle 3"/>
          <p:cNvSpPr>
            <a:spLocks noGrp="1" noChangeArrowheads="1"/>
          </p:cNvSpPr>
          <p:nvPr>
            <p:ph type="body" idx="4294967295"/>
          </p:nvPr>
        </p:nvSpPr>
        <p:spPr>
          <a:xfrm>
            <a:off x="0" y="1600200"/>
            <a:ext cx="8229600" cy="4114800"/>
          </a:xfrm>
        </p:spPr>
        <p:txBody>
          <a:bodyPr/>
          <a:lstStyle/>
          <a:p>
            <a:pPr eaLnBrk="1" hangingPunct="1">
              <a:buFontTx/>
              <a:buNone/>
            </a:pPr>
            <a:r>
              <a:rPr lang="en-US" altLang="en-US" sz="2800" dirty="0">
                <a:latin typeface="Arial" charset="0"/>
                <a:ea typeface="Arial" charset="0"/>
                <a:cs typeface="Arial" charset="0"/>
              </a:rPr>
              <a:t>&lt;activity</a:t>
            </a:r>
          </a:p>
          <a:p>
            <a:pPr eaLnBrk="1" hangingPunct="1">
              <a:buFontTx/>
              <a:buNone/>
            </a:pP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android:name</a:t>
            </a:r>
            <a:r>
              <a:rPr lang="en-US" altLang="en-US" sz="2800" dirty="0">
                <a:latin typeface="Arial" charset="0"/>
                <a:ea typeface="Arial" charset="0"/>
                <a:cs typeface="Arial" charset="0"/>
              </a:rPr>
              <a:t>=".</a:t>
            </a:r>
            <a:r>
              <a:rPr lang="en-US" altLang="en-US" sz="2800" dirty="0" err="1">
                <a:latin typeface="Arial" charset="0"/>
                <a:ea typeface="Arial" charset="0"/>
                <a:cs typeface="Arial" charset="0"/>
              </a:rPr>
              <a:t>MainActivity</a:t>
            </a:r>
            <a:r>
              <a:rPr lang="en-US" altLang="en-US" sz="2800" dirty="0">
                <a:latin typeface="Arial" charset="0"/>
                <a:ea typeface="Arial" charset="0"/>
                <a:cs typeface="Arial" charset="0"/>
              </a:rPr>
              <a:t>"</a:t>
            </a:r>
            <a:br>
              <a:rPr lang="en-US" altLang="en-US" sz="2800" dirty="0">
                <a:latin typeface="Arial" charset="0"/>
                <a:ea typeface="Arial" charset="0"/>
                <a:cs typeface="Arial" charset="0"/>
              </a:rPr>
            </a:br>
            <a:r>
              <a:rPr lang="en-US" altLang="en-US" sz="2800" dirty="0" err="1">
                <a:latin typeface="Arial" charset="0"/>
                <a:ea typeface="Arial" charset="0"/>
                <a:cs typeface="Arial" charset="0"/>
              </a:rPr>
              <a:t>android:label</a:t>
            </a:r>
            <a:r>
              <a:rPr lang="en-US" altLang="en-US" sz="2800" dirty="0">
                <a:latin typeface="Arial" charset="0"/>
                <a:ea typeface="Arial" charset="0"/>
                <a:cs typeface="Arial" charset="0"/>
              </a:rPr>
              <a:t>="@string/</a:t>
            </a:r>
            <a:r>
              <a:rPr lang="en-US" altLang="en-US" sz="2800" dirty="0" err="1">
                <a:latin typeface="Arial" charset="0"/>
                <a:ea typeface="Arial" charset="0"/>
                <a:cs typeface="Arial" charset="0"/>
              </a:rPr>
              <a:t>app_name</a:t>
            </a:r>
            <a:r>
              <a:rPr lang="en-US" altLang="en-US" sz="2800" dirty="0">
                <a:latin typeface="Arial" charset="0"/>
                <a:ea typeface="Arial" charset="0"/>
                <a:cs typeface="Arial" charset="0"/>
              </a:rPr>
              <a:t>"     </a:t>
            </a:r>
            <a:r>
              <a:rPr lang="en-US" altLang="en-US" sz="2800" dirty="0" err="1">
                <a:latin typeface="Arial" charset="0"/>
                <a:ea typeface="Arial" charset="0"/>
                <a:cs typeface="Arial" charset="0"/>
              </a:rPr>
              <a:t>android:theme</a:t>
            </a:r>
            <a:r>
              <a:rPr lang="en-US" altLang="en-US" sz="2800" dirty="0">
                <a:latin typeface="Arial" charset="0"/>
                <a:ea typeface="Arial" charset="0"/>
                <a:cs typeface="Arial" charset="0"/>
              </a:rPr>
              <a:t>="@style/</a:t>
            </a:r>
            <a:r>
              <a:rPr lang="en-US" altLang="en-US" sz="2800" dirty="0" err="1">
                <a:latin typeface="Arial" charset="0"/>
                <a:ea typeface="Arial" charset="0"/>
                <a:cs typeface="Arial" charset="0"/>
              </a:rPr>
              <a:t>LabelStyle</a:t>
            </a:r>
            <a:r>
              <a:rPr lang="en-US" altLang="en-US" sz="2800" dirty="0">
                <a:latin typeface="Arial" charset="0"/>
                <a:ea typeface="Arial" charset="0"/>
                <a:cs typeface="Arial" charset="0"/>
              </a:rPr>
              <a:t>"</a:t>
            </a:r>
          </a:p>
          <a:p>
            <a:pPr eaLnBrk="1" hangingPunct="1">
              <a:buFontTx/>
              <a:buNone/>
            </a:pPr>
            <a:r>
              <a:rPr lang="en-US" altLang="en-US" sz="2800"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Events and Event Handling</a:t>
            </a:r>
          </a:p>
        </p:txBody>
      </p:sp>
      <p:sp>
        <p:nvSpPr>
          <p:cNvPr id="65539"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In Version 3, we handle events.</a:t>
            </a:r>
          </a:p>
          <a:p>
            <a:pPr marL="457200" indent="-457200" eaLnBrk="1" hangingPunct="1"/>
            <a:r>
              <a:rPr lang="en-US" altLang="en-US" dirty="0">
                <a:latin typeface="Arial" charset="0"/>
                <a:ea typeface="Arial" charset="0"/>
                <a:cs typeface="Arial" charset="0"/>
              </a:rPr>
              <a:t>When the user clicks on the button, we update the value of the tip and the total bill to reflect the values of the tip percentage and bill that the user entered or edited via the keyboard.</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Version 3</a:t>
            </a:r>
          </a:p>
        </p:txBody>
      </p:sp>
      <p:pic>
        <p:nvPicPr>
          <p:cNvPr id="6146" name="Picture 2" descr="\\10.1.1.17\productions\ART\ART PROCESS\PPT Projects\Franceschi_PPT_163645\EPS files\Chapter 2\9781284093650_CH02_FIGF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3826" y="1204686"/>
            <a:ext cx="2759774"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Using the Model</a:t>
            </a:r>
          </a:p>
        </p:txBody>
      </p:sp>
      <p:sp>
        <p:nvSpPr>
          <p:cNvPr id="67587"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In order to update the tip percentage and the bill and calculate the tip and total bill, we use the Model, the </a:t>
            </a:r>
            <a:r>
              <a:rPr lang="en-US" altLang="en-US" dirty="0" err="1">
                <a:latin typeface="Arial" charset="0"/>
                <a:ea typeface="Arial" charset="0"/>
                <a:cs typeface="Arial" charset="0"/>
              </a:rPr>
              <a:t>TipCalculator</a:t>
            </a:r>
            <a:r>
              <a:rPr lang="en-US" altLang="en-US" dirty="0">
                <a:latin typeface="Arial" charset="0"/>
                <a:ea typeface="Arial" charset="0"/>
                <a:cs typeface="Arial" charset="0"/>
              </a:rPr>
              <a:t> class.</a:t>
            </a:r>
          </a:p>
          <a:p>
            <a:pPr marL="457200" indent="-457200" eaLnBrk="1" hangingPunct="1"/>
            <a:r>
              <a:rPr lang="en-US" altLang="en-US" dirty="0">
                <a:latin typeface="Arial" charset="0"/>
                <a:ea typeface="Arial" charset="0"/>
                <a:cs typeface="Arial" charset="0"/>
              </a:rPr>
              <a:t>Thus, inside the Activity class, we declare an instance variable of type </a:t>
            </a:r>
            <a:r>
              <a:rPr lang="en-US" altLang="en-US" dirty="0" err="1">
                <a:latin typeface="Arial" charset="0"/>
                <a:ea typeface="Arial" charset="0"/>
                <a:cs typeface="Arial" charset="0"/>
              </a:rPr>
              <a:t>TipCalculator</a:t>
            </a:r>
            <a:r>
              <a:rPr lang="en-US" altLang="en-US" dirty="0">
                <a:latin typeface="Arial" charset="0"/>
                <a:ea typeface="Arial" charset="0"/>
                <a:cs typeface="Arial" charset="0"/>
              </a:rPr>
              <a:t>.</a:t>
            </a:r>
          </a:p>
          <a:p>
            <a:pPr eaLnBrk="1" hangingPunct="1">
              <a:buFontTx/>
              <a:buNone/>
            </a:pPr>
            <a:r>
              <a:rPr lang="en-US" altLang="en-US" dirty="0">
                <a:latin typeface="Arial" charset="0"/>
                <a:ea typeface="Arial" charset="0"/>
                <a:cs typeface="Arial" charset="0"/>
              </a:rPr>
              <a:t>		private </a:t>
            </a:r>
            <a:r>
              <a:rPr lang="en-US" altLang="en-US" dirty="0" err="1">
                <a:latin typeface="Arial" charset="0"/>
                <a:ea typeface="Arial" charset="0"/>
                <a:cs typeface="Arial" charset="0"/>
              </a:rPr>
              <a:t>TipCalculator</a:t>
            </a:r>
            <a:r>
              <a:rPr lang="en-US" altLang="en-US" dirty="0">
                <a:latin typeface="Arial" charset="0"/>
                <a:ea typeface="Arial" charset="0"/>
                <a:cs typeface="Arial" charset="0"/>
              </a:rPr>
              <a:t> </a:t>
            </a:r>
            <a:r>
              <a:rPr lang="en-US" altLang="en-US" dirty="0" err="1">
                <a:latin typeface="Arial" charset="0"/>
                <a:ea typeface="Arial" charset="0"/>
                <a:cs typeface="Arial" charset="0"/>
              </a:rPr>
              <a:t>tipCalc</a:t>
            </a:r>
            <a:r>
              <a:rPr lang="en-US" altLang="en-US"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Setting Up Event Handling </a:t>
            </a:r>
            <a:r>
              <a:rPr lang="en-US" altLang="en-US" sz="1800" dirty="0">
                <a:latin typeface="Arial" charset="0"/>
                <a:ea typeface="Arial" charset="0"/>
                <a:cs typeface="Arial" charset="0"/>
              </a:rPr>
              <a:t>(1 of 4)</a:t>
            </a:r>
            <a:endParaRPr lang="en-US" altLang="en-US" dirty="0">
              <a:latin typeface="Arial" charset="0"/>
              <a:ea typeface="Arial" charset="0"/>
              <a:cs typeface="Arial" charset="0"/>
            </a:endParaRPr>
          </a:p>
        </p:txBody>
      </p:sp>
      <p:sp>
        <p:nvSpPr>
          <p:cNvPr id="68611"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can set up event handling in the layout file (xml).</a:t>
            </a:r>
          </a:p>
          <a:p>
            <a:pPr marL="457200" indent="-457200" eaLnBrk="1" hangingPunct="1">
              <a:spcBef>
                <a:spcPts val="1800"/>
              </a:spcBef>
            </a:pPr>
            <a:r>
              <a:rPr lang="en-US" altLang="en-US" dirty="0">
                <a:latin typeface="Arial" charset="0"/>
                <a:ea typeface="Arial" charset="0"/>
                <a:cs typeface="Arial" charset="0"/>
              </a:rPr>
              <a:t>We can also set up event handling by code (Java).</a:t>
            </a:r>
          </a:p>
          <a:p>
            <a:pPr marL="457200" indent="-457200" eaLnBrk="1" hangingPunct="1">
              <a:spcBef>
                <a:spcPts val="1800"/>
              </a:spcBef>
            </a:pPr>
            <a:r>
              <a:rPr lang="en-US" altLang="en-US" dirty="0">
                <a:latin typeface="Arial" charset="0"/>
                <a:ea typeface="Arial" charset="0"/>
                <a:cs typeface="Arial" charset="0"/>
              </a:rPr>
              <a:t>In Version 3, we do it in the layout xml file.</a:t>
            </a:r>
          </a:p>
          <a:p>
            <a:pPr marL="457200" indent="-457200" eaLnBrk="1" hangingPunct="1">
              <a:spcBef>
                <a:spcPts val="1800"/>
              </a:spcBef>
            </a:pPr>
            <a:r>
              <a:rPr lang="en-US" altLang="en-US" dirty="0">
                <a:latin typeface="Arial" charset="0"/>
                <a:ea typeface="Arial" charset="0"/>
                <a:cs typeface="Arial" charset="0"/>
              </a:rPr>
              <a:t>In Version 4, we do it by code.  </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Setting Up Event Handling </a:t>
            </a:r>
            <a:r>
              <a:rPr lang="en-US" altLang="en-US" sz="1800" dirty="0">
                <a:latin typeface="Arial" charset="0"/>
                <a:ea typeface="Arial" charset="0"/>
                <a:cs typeface="Arial" charset="0"/>
              </a:rPr>
              <a:t>(2 of 4)</a:t>
            </a:r>
            <a:endParaRPr lang="en-US" altLang="en-US" dirty="0">
              <a:latin typeface="Arial" charset="0"/>
              <a:ea typeface="Arial" charset="0"/>
              <a:cs typeface="Arial" charset="0"/>
            </a:endParaRPr>
          </a:p>
        </p:txBody>
      </p:sp>
      <p:sp>
        <p:nvSpPr>
          <p:cNvPr id="6963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To set up a click event on a View, we use the </a:t>
            </a:r>
            <a:r>
              <a:rPr lang="en-US" altLang="en-US" dirty="0" err="1">
                <a:latin typeface="Arial" charset="0"/>
                <a:ea typeface="Arial" charset="0"/>
                <a:cs typeface="Arial" charset="0"/>
              </a:rPr>
              <a:t>android:onClick</a:t>
            </a:r>
            <a:r>
              <a:rPr lang="en-US" altLang="en-US" dirty="0">
                <a:latin typeface="Arial" charset="0"/>
                <a:ea typeface="Arial" charset="0"/>
                <a:cs typeface="Arial" charset="0"/>
              </a:rPr>
              <a:t> attribute of the View and assign to it a method.</a:t>
            </a:r>
          </a:p>
          <a:p>
            <a:pPr marL="457200" indent="-457200"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android:onClick</a:t>
            </a:r>
            <a:r>
              <a:rPr lang="en-US" altLang="en-US" dirty="0">
                <a:latin typeface="Arial" charset="0"/>
                <a:ea typeface="Arial" charset="0"/>
                <a:cs typeface="Arial" charset="0"/>
              </a:rPr>
              <a:t>="</a:t>
            </a:r>
            <a:r>
              <a:rPr lang="en-US" altLang="en-US" dirty="0" err="1">
                <a:latin typeface="Arial" charset="0"/>
                <a:ea typeface="Arial" charset="0"/>
                <a:cs typeface="Arial" charset="0"/>
              </a:rPr>
              <a:t>methodName</a:t>
            </a:r>
            <a:r>
              <a:rPr lang="en-US" altLang="en-US" dirty="0">
                <a:latin typeface="Arial" charset="0"/>
                <a:ea typeface="Arial" charset="0"/>
                <a:cs typeface="Arial" charset="0"/>
              </a:rPr>
              <a:t>"</a:t>
            </a:r>
          </a:p>
          <a:p>
            <a:pPr marL="457200" indent="-457200" eaLnBrk="1" hangingPunct="1"/>
            <a:r>
              <a:rPr lang="en-US" altLang="en-US" dirty="0">
                <a:latin typeface="Arial" charset="0"/>
                <a:ea typeface="Arial" charset="0"/>
                <a:cs typeface="Arial" charset="0"/>
              </a:rPr>
              <a:t>If the method is named calculate (see Example 2.10).</a:t>
            </a:r>
          </a:p>
          <a:p>
            <a:pPr marL="457200" indent="-457200"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android:onClick</a:t>
            </a:r>
            <a:r>
              <a:rPr lang="en-US" altLang="en-US" dirty="0">
                <a:latin typeface="Arial" charset="0"/>
                <a:ea typeface="Arial" charset="0"/>
                <a:cs typeface="Arial" charset="0"/>
              </a:rPr>
              <a:t>="calculate"</a:t>
            </a: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0" y="304800"/>
            <a:ext cx="8229600" cy="1143000"/>
          </a:xfrm>
        </p:spPr>
        <p:txBody>
          <a:bodyPr/>
          <a:lstStyle/>
          <a:p>
            <a:pPr eaLnBrk="1" hangingPunct="1"/>
            <a:r>
              <a:rPr lang="en-US" altLang="en-US" dirty="0">
                <a:latin typeface="Arial" charset="0"/>
                <a:ea typeface="Arial" charset="0"/>
                <a:cs typeface="Arial" charset="0"/>
              </a:rPr>
              <a:t>Setting Up Event Handling </a:t>
            </a:r>
            <a:r>
              <a:rPr lang="en-US" altLang="en-US" sz="1800" dirty="0">
                <a:latin typeface="Arial" charset="0"/>
                <a:ea typeface="Arial" charset="0"/>
                <a:cs typeface="Arial" charset="0"/>
              </a:rPr>
              <a:t>(3 of 4)</a:t>
            </a:r>
            <a:endParaRPr lang="en-US" altLang="en-US" dirty="0">
              <a:latin typeface="Arial" charset="0"/>
              <a:ea typeface="Arial" charset="0"/>
              <a:cs typeface="Arial" charset="0"/>
            </a:endParaRPr>
          </a:p>
        </p:txBody>
      </p:sp>
      <p:sp>
        <p:nvSpPr>
          <p:cNvPr id="70659" name="Rectangle 3"/>
          <p:cNvSpPr>
            <a:spLocks noGrp="1" noChangeArrowheads="1"/>
          </p:cNvSpPr>
          <p:nvPr>
            <p:ph type="body" idx="4294967295"/>
          </p:nvPr>
        </p:nvSpPr>
        <p:spPr>
          <a:xfrm>
            <a:off x="0" y="1676400"/>
            <a:ext cx="8229600" cy="4114800"/>
          </a:xfrm>
        </p:spPr>
        <p:txBody>
          <a:bodyPr/>
          <a:lstStyle/>
          <a:p>
            <a:pPr marL="457200" indent="-457200" eaLnBrk="1" hangingPunct="1"/>
            <a:r>
              <a:rPr lang="en-US" altLang="en-US" dirty="0">
                <a:latin typeface="Arial" charset="0"/>
                <a:ea typeface="Arial" charset="0"/>
                <a:cs typeface="Arial" charset="0"/>
              </a:rPr>
              <a:t>The event will be handled inside that method, which must have the following API</a:t>
            </a:r>
          </a:p>
          <a:p>
            <a:pPr marL="457200" indent="-457200" eaLnBrk="1" hangingPunct="1">
              <a:buFontTx/>
              <a:buNone/>
            </a:pPr>
            <a:r>
              <a:rPr lang="en-US" altLang="en-US" dirty="0">
                <a:latin typeface="Arial" charset="0"/>
                <a:ea typeface="Arial" charset="0"/>
                <a:cs typeface="Arial" charset="0"/>
              </a:rPr>
              <a:t>		public void </a:t>
            </a:r>
            <a:r>
              <a:rPr lang="en-US" altLang="en-US" dirty="0" err="1">
                <a:latin typeface="Arial" charset="0"/>
                <a:ea typeface="Arial" charset="0"/>
                <a:cs typeface="Arial" charset="0"/>
              </a:rPr>
              <a:t>methodName</a:t>
            </a:r>
            <a:r>
              <a:rPr lang="en-US" altLang="en-US" dirty="0">
                <a:latin typeface="Arial" charset="0"/>
                <a:ea typeface="Arial" charset="0"/>
                <a:cs typeface="Arial" charset="0"/>
              </a:rPr>
              <a:t>( View v ) </a:t>
            </a:r>
          </a:p>
          <a:p>
            <a:pPr marL="457200" indent="-457200" eaLnBrk="1" hangingPunct="1"/>
            <a:r>
              <a:rPr lang="en-US" altLang="en-US" dirty="0">
                <a:latin typeface="Arial" charset="0"/>
                <a:ea typeface="Arial" charset="0"/>
                <a:cs typeface="Arial" charset="0"/>
              </a:rPr>
              <a:t>v is the View where the event happened.</a:t>
            </a:r>
          </a:p>
          <a:p>
            <a:pPr marL="457200" indent="-457200" eaLnBrk="1" hangingPunct="1"/>
            <a:r>
              <a:rPr lang="en-US" altLang="en-US" dirty="0">
                <a:latin typeface="Arial" charset="0"/>
                <a:ea typeface="Arial" charset="0"/>
                <a:cs typeface="Arial" charset="0"/>
              </a:rPr>
              <a:t>If the method is called calculate:</a:t>
            </a:r>
          </a:p>
          <a:p>
            <a:pPr eaLnBrk="1" hangingPunct="1">
              <a:buFontTx/>
              <a:buNone/>
            </a:pPr>
            <a:r>
              <a:rPr lang="en-US" altLang="en-US" dirty="0">
                <a:latin typeface="Arial" charset="0"/>
                <a:ea typeface="Arial" charset="0"/>
                <a:cs typeface="Arial" charset="0"/>
              </a:rPr>
              <a:t>		public void calculate( View v ) </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Setting Up Event Handling </a:t>
            </a:r>
            <a:r>
              <a:rPr lang="en-US" altLang="en-US" sz="1800" dirty="0">
                <a:latin typeface="Arial" charset="0"/>
                <a:ea typeface="Arial" charset="0"/>
                <a:cs typeface="Arial" charset="0"/>
              </a:rPr>
              <a:t>(4 of 4)</a:t>
            </a:r>
            <a:endParaRPr lang="en-US" altLang="en-US" dirty="0">
              <a:latin typeface="Arial" charset="0"/>
              <a:ea typeface="Arial" charset="0"/>
              <a:cs typeface="Arial" charset="0"/>
            </a:endParaRPr>
          </a:p>
        </p:txBody>
      </p:sp>
      <p:sp>
        <p:nvSpPr>
          <p:cNvPr id="71683" name="Rectangle 3"/>
          <p:cNvSpPr>
            <a:spLocks noGrp="1" noChangeArrowheads="1"/>
          </p:cNvSpPr>
          <p:nvPr>
            <p:ph type="body" idx="4294967295"/>
          </p:nvPr>
        </p:nvSpPr>
        <p:spPr>
          <a:xfrm>
            <a:off x="0" y="1600200"/>
            <a:ext cx="8229600" cy="4114800"/>
          </a:xfrm>
        </p:spPr>
        <p:txBody>
          <a:bodyPr/>
          <a:lstStyle/>
          <a:p>
            <a:pPr eaLnBrk="1" hangingPunct="1"/>
            <a:r>
              <a:rPr lang="en-US" altLang="en-US" sz="2800" dirty="0">
                <a:latin typeface="Arial" charset="0"/>
                <a:ea typeface="Arial" charset="0"/>
                <a:cs typeface="Arial" charset="0"/>
              </a:rPr>
              <a:t>When the user clicks on the button, we execute inside calculate, and its View parameter is the Button; if we have the following statement inside calculate:</a:t>
            </a:r>
            <a:endParaRPr lang="en-US" altLang="en-US" sz="2400" dirty="0">
              <a:latin typeface="Arial" charset="0"/>
              <a:ea typeface="Arial" charset="0"/>
              <a:cs typeface="Arial" charset="0"/>
            </a:endParaRPr>
          </a:p>
          <a:p>
            <a:pPr eaLnBrk="1" hangingPunct="1">
              <a:buFontTx/>
              <a:buNone/>
            </a:pP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Log.w</a:t>
            </a:r>
            <a:r>
              <a:rPr lang="en-US" altLang="en-US" sz="2800" b="1" dirty="0">
                <a:latin typeface="Arial" charset="0"/>
                <a:ea typeface="Arial" charset="0"/>
                <a:cs typeface="Arial" charset="0"/>
              </a:rPr>
              <a:t>( "</a:t>
            </a:r>
            <a:r>
              <a:rPr lang="en-US" altLang="en-US" sz="2800" b="1" dirty="0" err="1">
                <a:latin typeface="Arial" charset="0"/>
                <a:ea typeface="Arial" charset="0"/>
                <a:cs typeface="Arial" charset="0"/>
              </a:rPr>
              <a:t>MainActivity</a:t>
            </a:r>
            <a:r>
              <a:rPr lang="en-US" altLang="en-US" sz="2800" b="1" dirty="0">
                <a:latin typeface="Arial" charset="0"/>
                <a:ea typeface="Arial" charset="0"/>
                <a:cs typeface="Arial" charset="0"/>
              </a:rPr>
              <a:t>", "v = " + v );</a:t>
            </a:r>
            <a:endParaRPr lang="en-US" altLang="en-US" sz="2800" dirty="0">
              <a:latin typeface="Arial" charset="0"/>
              <a:ea typeface="Arial" charset="0"/>
              <a:cs typeface="Arial" charset="0"/>
            </a:endParaRPr>
          </a:p>
          <a:p>
            <a:pPr eaLnBrk="1" hangingPunct="1">
              <a:spcBef>
                <a:spcPts val="1200"/>
              </a:spcBef>
            </a:pPr>
            <a:r>
              <a:rPr lang="en-US" altLang="en-US" sz="2800" dirty="0">
                <a:latin typeface="Arial" charset="0"/>
                <a:ea typeface="Arial" charset="0"/>
                <a:cs typeface="Arial" charset="0"/>
              </a:rPr>
              <a:t>Inside </a:t>
            </a:r>
            <a:r>
              <a:rPr lang="en-US" altLang="en-US" sz="2800" dirty="0" err="1">
                <a:latin typeface="Arial" charset="0"/>
                <a:ea typeface="Arial" charset="0"/>
                <a:cs typeface="Arial" charset="0"/>
              </a:rPr>
              <a:t>LogCat</a:t>
            </a:r>
            <a:r>
              <a:rPr lang="en-US" altLang="en-US" sz="2800" dirty="0">
                <a:latin typeface="Arial" charset="0"/>
                <a:ea typeface="Arial" charset="0"/>
                <a:cs typeface="Arial" charset="0"/>
              </a:rPr>
              <a:t>, we have something like:</a:t>
            </a:r>
          </a:p>
          <a:p>
            <a:pPr eaLnBrk="1" hangingPunct="1">
              <a:buFontTx/>
              <a:buNone/>
            </a:pPr>
            <a:r>
              <a:rPr lang="en-US" altLang="en-US" sz="2800" dirty="0">
                <a:latin typeface="Arial" charset="0"/>
                <a:ea typeface="Arial" charset="0"/>
                <a:cs typeface="Arial" charset="0"/>
              </a:rPr>
              <a:t>		v = android.widget.Button@425a2e60</a:t>
            </a:r>
          </a:p>
          <a:p>
            <a:pPr eaLnBrk="1" hangingPunct="1">
              <a:spcBef>
                <a:spcPts val="1800"/>
              </a:spcBef>
            </a:pPr>
            <a:r>
              <a:rPr lang="en-US" altLang="en-US" sz="2800" dirty="0">
                <a:latin typeface="Arial" charset="0"/>
                <a:ea typeface="Arial" charset="0"/>
                <a:cs typeface="Arial" charset="0"/>
              </a:rPr>
              <a:t>The value above identifies the Button.</a:t>
            </a:r>
            <a:endParaRPr lang="en-US" altLang="en-US" sz="24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The Model</a:t>
            </a:r>
          </a:p>
        </p:txBody>
      </p:sp>
      <p:sp>
        <p:nvSpPr>
          <p:cNvPr id="819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Example 2.1 shows the Model for this app, the </a:t>
            </a:r>
            <a:r>
              <a:rPr lang="en-US" altLang="en-US" dirty="0" err="1">
                <a:latin typeface="Arial" charset="0"/>
                <a:ea typeface="Arial" charset="0"/>
                <a:cs typeface="Arial" charset="0"/>
              </a:rPr>
              <a:t>TipCalculator</a:t>
            </a:r>
            <a:r>
              <a:rPr lang="en-US" altLang="en-US" dirty="0">
                <a:latin typeface="Arial" charset="0"/>
                <a:ea typeface="Arial" charset="0"/>
                <a:cs typeface="Arial" charset="0"/>
              </a:rPr>
              <a:t> class.</a:t>
            </a:r>
          </a:p>
          <a:p>
            <a:pPr marL="457200" indent="-457200" eaLnBrk="1" hangingPunct="1"/>
            <a:r>
              <a:rPr lang="en-US" altLang="en-US" dirty="0">
                <a:latin typeface="Arial" charset="0"/>
                <a:ea typeface="Arial" charset="0"/>
                <a:cs typeface="Arial" charset="0"/>
              </a:rPr>
              <a:t>Note that it does not include any GUI-like code. It could be reused for another app, or even a desktop Java application.</a:t>
            </a: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Event Handling </a:t>
            </a:r>
            <a:r>
              <a:rPr lang="en-US" altLang="en-US" sz="1800" dirty="0">
                <a:latin typeface="Arial" charset="0"/>
                <a:ea typeface="Arial" charset="0"/>
                <a:cs typeface="Arial" charset="0"/>
              </a:rPr>
              <a:t>(1 of 2)</a:t>
            </a:r>
            <a:endParaRPr lang="en-US" altLang="en-US" dirty="0">
              <a:latin typeface="Arial" charset="0"/>
              <a:ea typeface="Arial" charset="0"/>
              <a:cs typeface="Arial" charset="0"/>
            </a:endParaRPr>
          </a:p>
        </p:txBody>
      </p:sp>
      <p:sp>
        <p:nvSpPr>
          <p:cNvPr id="72707" name="Rectangle 3"/>
          <p:cNvSpPr>
            <a:spLocks noGrp="1" noChangeArrowheads="1"/>
          </p:cNvSpPr>
          <p:nvPr>
            <p:ph type="body" idx="4294967295"/>
          </p:nvPr>
        </p:nvSpPr>
        <p:spPr>
          <a:xfrm>
            <a:off x="0" y="1600200"/>
            <a:ext cx="8229600" cy="4114800"/>
          </a:xfrm>
        </p:spPr>
        <p:txBody>
          <a:bodyPr/>
          <a:lstStyle/>
          <a:p>
            <a:pPr eaLnBrk="1" hangingPunct="1"/>
            <a:r>
              <a:rPr lang="en-US" altLang="en-US" dirty="0">
                <a:latin typeface="Arial" charset="0"/>
                <a:ea typeface="Arial" charset="0"/>
                <a:cs typeface="Arial" charset="0"/>
              </a:rPr>
              <a:t>Inside the calculate method, we need to retrieve the bill and the tip percentage in order to calculate the tip and the total bill.</a:t>
            </a:r>
          </a:p>
          <a:p>
            <a:pPr eaLnBrk="1" hangingPunct="1"/>
            <a:r>
              <a:rPr lang="en-US" altLang="en-US" dirty="0">
                <a:latin typeface="Arial" charset="0"/>
                <a:ea typeface="Arial" charset="0"/>
                <a:cs typeface="Arial" charset="0"/>
              </a:rPr>
              <a:t>The android framework enables us to assign an id to a View so that we can retrieve that View using its id; we assign an id to a View using the </a:t>
            </a:r>
            <a:r>
              <a:rPr lang="en-US" altLang="en-US" dirty="0" err="1">
                <a:latin typeface="Arial" charset="0"/>
                <a:ea typeface="Arial" charset="0"/>
                <a:cs typeface="Arial" charset="0"/>
              </a:rPr>
              <a:t>android:id</a:t>
            </a:r>
            <a:r>
              <a:rPr lang="en-US" altLang="en-US" dirty="0">
                <a:latin typeface="Arial" charset="0"/>
                <a:ea typeface="Arial" charset="0"/>
                <a:cs typeface="Arial" charset="0"/>
              </a:rPr>
              <a:t> attribute.</a:t>
            </a:r>
            <a:endParaRPr lang="en-US" altLang="en-US" sz="28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Event Handling </a:t>
            </a:r>
            <a:r>
              <a:rPr lang="en-US" altLang="en-US" sz="1800" dirty="0">
                <a:latin typeface="Arial" charset="0"/>
                <a:ea typeface="Arial" charset="0"/>
                <a:cs typeface="Arial" charset="0"/>
              </a:rPr>
              <a:t>(2 of 2)</a:t>
            </a:r>
            <a:endParaRPr lang="en-US" altLang="en-US" dirty="0">
              <a:latin typeface="Arial" charset="0"/>
              <a:ea typeface="Arial" charset="0"/>
              <a:cs typeface="Arial" charset="0"/>
            </a:endParaRPr>
          </a:p>
        </p:txBody>
      </p:sp>
      <p:sp>
        <p:nvSpPr>
          <p:cNvPr id="73731" name="Rectangle 3"/>
          <p:cNvSpPr>
            <a:spLocks noGrp="1" noChangeArrowheads="1"/>
          </p:cNvSpPr>
          <p:nvPr>
            <p:ph type="body" idx="4294967295"/>
          </p:nvPr>
        </p:nvSpPr>
        <p:spPr>
          <a:xfrm>
            <a:off x="0" y="1600200"/>
            <a:ext cx="8229600" cy="4114800"/>
          </a:xfrm>
        </p:spPr>
        <p:txBody>
          <a:bodyPr/>
          <a:lstStyle/>
          <a:p>
            <a:pPr eaLnBrk="1" hangingPunct="1"/>
            <a:r>
              <a:rPr lang="en-US" altLang="en-US" dirty="0">
                <a:latin typeface="Arial" charset="0"/>
                <a:ea typeface="Arial" charset="0"/>
                <a:cs typeface="Arial" charset="0"/>
              </a:rPr>
              <a:t>We already assigned ids to the various GUI components in the activity_main.xml file.</a:t>
            </a:r>
          </a:p>
          <a:p>
            <a:pPr eaLnBrk="1" hangingPunct="1"/>
            <a:r>
              <a:rPr lang="en-US" altLang="en-US" dirty="0">
                <a:latin typeface="Arial" charset="0"/>
                <a:ea typeface="Arial" charset="0"/>
                <a:cs typeface="Arial" charset="0"/>
              </a:rPr>
              <a:t>Indeed, we used their ids to position the GUI components relative to each other.</a:t>
            </a:r>
            <a:endParaRPr lang="en-US" altLang="en-US" sz="2800"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The EditText ids</a:t>
            </a:r>
          </a:p>
        </p:txBody>
      </p:sp>
      <p:sp>
        <p:nvSpPr>
          <p:cNvPr id="74755" name="Rectangle 3"/>
          <p:cNvSpPr>
            <a:spLocks noGrp="1" noChangeArrowheads="1"/>
          </p:cNvSpPr>
          <p:nvPr>
            <p:ph type="body" idx="4294967295"/>
          </p:nvPr>
        </p:nvSpPr>
        <p:spPr>
          <a:xfrm>
            <a:off x="0" y="1600200"/>
            <a:ext cx="8229600" cy="4114800"/>
          </a:xfrm>
        </p:spPr>
        <p:txBody>
          <a:bodyPr/>
          <a:lstStyle/>
          <a:p>
            <a:pPr eaLnBrk="1" hangingPunct="1">
              <a:buFontTx/>
              <a:buNone/>
            </a:pPr>
            <a:r>
              <a:rPr lang="en-US" altLang="en-US" dirty="0">
                <a:latin typeface="Arial" charset="0"/>
                <a:ea typeface="Arial" charset="0"/>
                <a:cs typeface="Arial" charset="0"/>
              </a:rPr>
              <a:t>&lt;</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a:t>
            </a:r>
            <a:r>
              <a:rPr lang="en-US" altLang="en-US" dirty="0" err="1">
                <a:latin typeface="Arial" charset="0"/>
                <a:ea typeface="Arial" charset="0"/>
                <a:cs typeface="Arial" charset="0"/>
              </a:rPr>
              <a:t>android:id</a:t>
            </a:r>
            <a:r>
              <a:rPr lang="en-US" altLang="en-US" dirty="0">
                <a:latin typeface="Arial" charset="0"/>
                <a:ea typeface="Arial" charset="0"/>
                <a:cs typeface="Arial" charset="0"/>
              </a:rPr>
              <a:t>="@+id/</a:t>
            </a:r>
            <a:r>
              <a:rPr lang="en-US" altLang="en-US" dirty="0" err="1">
                <a:latin typeface="Arial" charset="0"/>
                <a:ea typeface="Arial" charset="0"/>
                <a:cs typeface="Arial" charset="0"/>
              </a:rPr>
              <a:t>amount_bill</a:t>
            </a:r>
            <a:r>
              <a:rPr lang="en-US" altLang="en-US" dirty="0">
                <a:latin typeface="Arial" charset="0"/>
                <a:ea typeface="Arial" charset="0"/>
                <a:cs typeface="Arial" charset="0"/>
              </a:rPr>
              <a:t>"</a:t>
            </a:r>
            <a:br>
              <a:rPr lang="en-US" altLang="en-US" dirty="0">
                <a:latin typeface="Arial" charset="0"/>
                <a:ea typeface="Arial" charset="0"/>
                <a:cs typeface="Arial" charset="0"/>
              </a:rPr>
            </a:br>
            <a:r>
              <a:rPr lang="en-US" altLang="en-US" dirty="0">
                <a:latin typeface="Arial" charset="0"/>
                <a:ea typeface="Arial" charset="0"/>
                <a:cs typeface="Arial" charset="0"/>
              </a:rPr>
              <a:t>…</a:t>
            </a:r>
          </a:p>
          <a:p>
            <a:pPr eaLnBrk="1" hangingPunct="1">
              <a:buFontTx/>
              <a:buNone/>
            </a:pPr>
            <a:r>
              <a:rPr lang="en-US" altLang="en-US" dirty="0">
                <a:latin typeface="Arial" charset="0"/>
                <a:ea typeface="Arial" charset="0"/>
                <a:cs typeface="Arial" charset="0"/>
              </a:rPr>
              <a:t> &lt;</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a:t>
            </a:r>
            <a:r>
              <a:rPr lang="en-US" altLang="en-US" dirty="0" err="1">
                <a:latin typeface="Arial" charset="0"/>
                <a:ea typeface="Arial" charset="0"/>
                <a:cs typeface="Arial" charset="0"/>
              </a:rPr>
              <a:t>android:id</a:t>
            </a:r>
            <a:r>
              <a:rPr lang="en-US" altLang="en-US" dirty="0">
                <a:latin typeface="Arial" charset="0"/>
                <a:ea typeface="Arial" charset="0"/>
                <a:cs typeface="Arial" charset="0"/>
              </a:rPr>
              <a:t>="@+id/</a:t>
            </a:r>
            <a:r>
              <a:rPr lang="en-US" altLang="en-US" dirty="0" err="1">
                <a:latin typeface="Arial" charset="0"/>
                <a:ea typeface="Arial" charset="0"/>
                <a:cs typeface="Arial" charset="0"/>
              </a:rPr>
              <a:t>amount_tip_percent</a:t>
            </a:r>
            <a:r>
              <a:rPr lang="en-US" altLang="en-US" dirty="0">
                <a:latin typeface="Arial" charset="0"/>
                <a:ea typeface="Arial" charset="0"/>
                <a:cs typeface="Arial" charset="0"/>
              </a:rPr>
              <a:t>"</a:t>
            </a:r>
          </a:p>
          <a:p>
            <a:pPr eaLnBrk="1" hangingPunct="1">
              <a:buFontTx/>
              <a:buNone/>
            </a:pPr>
            <a:r>
              <a:rPr lang="en-US" altLang="en-US"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The TextView ids</a:t>
            </a:r>
          </a:p>
        </p:txBody>
      </p:sp>
      <p:sp>
        <p:nvSpPr>
          <p:cNvPr id="75779" name="Rectangle 3"/>
          <p:cNvSpPr>
            <a:spLocks noGrp="1" noChangeArrowheads="1"/>
          </p:cNvSpPr>
          <p:nvPr>
            <p:ph type="body" idx="4294967295"/>
          </p:nvPr>
        </p:nvSpPr>
        <p:spPr>
          <a:xfrm>
            <a:off x="0" y="1600200"/>
            <a:ext cx="8229600" cy="4114800"/>
          </a:xfrm>
        </p:spPr>
        <p:txBody>
          <a:bodyPr/>
          <a:lstStyle/>
          <a:p>
            <a:pPr eaLnBrk="1" hangingPunct="1">
              <a:buFontTx/>
              <a:buNone/>
            </a:pPr>
            <a:r>
              <a:rPr lang="en-US" altLang="en-US">
                <a:latin typeface="Arial" charset="0"/>
                <a:ea typeface="Arial" charset="0"/>
                <a:cs typeface="Arial" charset="0"/>
              </a:rPr>
              <a:t>&lt;</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a:t>
            </a:r>
            <a:r>
              <a:rPr lang="en-US" altLang="en-US" dirty="0" err="1">
                <a:latin typeface="Arial" charset="0"/>
                <a:ea typeface="Arial" charset="0"/>
                <a:cs typeface="Arial" charset="0"/>
              </a:rPr>
              <a:t>android:id</a:t>
            </a:r>
            <a:r>
              <a:rPr lang="en-US" altLang="en-US" dirty="0">
                <a:latin typeface="Arial" charset="0"/>
                <a:ea typeface="Arial" charset="0"/>
                <a:cs typeface="Arial" charset="0"/>
              </a:rPr>
              <a:t>="@+id/</a:t>
            </a:r>
            <a:r>
              <a:rPr lang="en-US" altLang="en-US" dirty="0" err="1">
                <a:latin typeface="Arial" charset="0"/>
                <a:ea typeface="Arial" charset="0"/>
                <a:cs typeface="Arial" charset="0"/>
              </a:rPr>
              <a:t>amount_tip</a:t>
            </a:r>
            <a:r>
              <a:rPr lang="en-US" altLang="en-US" dirty="0">
                <a:latin typeface="Arial" charset="0"/>
                <a:ea typeface="Arial" charset="0"/>
                <a:cs typeface="Arial" charset="0"/>
              </a:rPr>
              <a:t>" </a:t>
            </a:r>
          </a:p>
          <a:p>
            <a:pPr eaLnBrk="1" hangingPunct="1">
              <a:buFontTx/>
              <a:buNone/>
            </a:pPr>
            <a:r>
              <a:rPr lang="en-US" altLang="en-US" dirty="0">
                <a:latin typeface="Arial" charset="0"/>
                <a:ea typeface="Arial" charset="0"/>
                <a:cs typeface="Arial" charset="0"/>
              </a:rPr>
              <a:t>  …</a:t>
            </a:r>
          </a:p>
          <a:p>
            <a:pPr eaLnBrk="1" hangingPunct="1">
              <a:buFontTx/>
              <a:buNone/>
            </a:pPr>
            <a:r>
              <a:rPr lang="en-US" altLang="en-US" dirty="0">
                <a:latin typeface="Arial" charset="0"/>
                <a:ea typeface="Arial" charset="0"/>
                <a:cs typeface="Arial" charset="0"/>
              </a:rPr>
              <a:t>&lt;</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a:t>
            </a:r>
            <a:r>
              <a:rPr lang="en-US" altLang="en-US" dirty="0" err="1">
                <a:latin typeface="Arial" charset="0"/>
                <a:ea typeface="Arial" charset="0"/>
                <a:cs typeface="Arial" charset="0"/>
              </a:rPr>
              <a:t>android:id</a:t>
            </a:r>
            <a:r>
              <a:rPr lang="en-US" altLang="en-US" dirty="0">
                <a:latin typeface="Arial" charset="0"/>
                <a:ea typeface="Arial" charset="0"/>
                <a:cs typeface="Arial" charset="0"/>
              </a:rPr>
              <a:t>="@+id/</a:t>
            </a:r>
            <a:r>
              <a:rPr lang="en-US" altLang="en-US" dirty="0" err="1">
                <a:latin typeface="Arial" charset="0"/>
                <a:ea typeface="Arial" charset="0"/>
                <a:cs typeface="Arial" charset="0"/>
              </a:rPr>
              <a:t>amount_total</a:t>
            </a:r>
            <a:r>
              <a:rPr lang="en-US" altLang="en-US" dirty="0">
                <a:latin typeface="Arial" charset="0"/>
                <a:ea typeface="Arial" charset="0"/>
                <a:cs typeface="Arial" charset="0"/>
              </a:rPr>
              <a:t>" </a:t>
            </a:r>
          </a:p>
          <a:p>
            <a:pPr eaLnBrk="1" hangingPunct="1">
              <a:buFontTx/>
              <a:buNone/>
            </a:pPr>
            <a:r>
              <a:rPr lang="en-US" altLang="en-US" dirty="0">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Retrieving a View Using Its id </a:t>
            </a:r>
            <a:r>
              <a:rPr lang="en-US" altLang="en-US" sz="1800" dirty="0">
                <a:latin typeface="Arial" charset="0"/>
                <a:ea typeface="Arial" charset="0"/>
                <a:cs typeface="Arial" charset="0"/>
              </a:rPr>
              <a:t>(1 of 4)</a:t>
            </a:r>
            <a:endParaRPr lang="en-US" altLang="en-US" dirty="0">
              <a:latin typeface="Arial" charset="0"/>
              <a:ea typeface="Arial" charset="0"/>
              <a:cs typeface="Arial" charset="0"/>
            </a:endParaRPr>
          </a:p>
        </p:txBody>
      </p:sp>
      <p:sp>
        <p:nvSpPr>
          <p:cNvPr id="76803" name="Rectangle 3"/>
          <p:cNvSpPr>
            <a:spLocks noGrp="1" noChangeArrowheads="1"/>
          </p:cNvSpPr>
          <p:nvPr>
            <p:ph type="body" idx="4294967295"/>
          </p:nvPr>
        </p:nvSpPr>
        <p:spPr>
          <a:xfrm>
            <a:off x="0" y="1600200"/>
            <a:ext cx="8229600" cy="4114800"/>
          </a:xfrm>
        </p:spPr>
        <p:txBody>
          <a:bodyPr/>
          <a:lstStyle/>
          <a:p>
            <a:pPr marL="457200" indent="-457200" eaLnBrk="1" hangingPunct="1">
              <a:lnSpc>
                <a:spcPct val="90000"/>
              </a:lnSpc>
            </a:pPr>
            <a:r>
              <a:rPr lang="en-US" altLang="en-US" dirty="0">
                <a:latin typeface="Arial" charset="0"/>
                <a:ea typeface="Arial" charset="0"/>
                <a:cs typeface="Arial" charset="0"/>
              </a:rPr>
              <a:t>We can get a reference to a View that has been given an id using the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method of the Activity class, which has this API:</a:t>
            </a:r>
          </a:p>
          <a:p>
            <a:pPr marL="457200" indent="-457200" eaLnBrk="1" hangingPunct="1">
              <a:lnSpc>
                <a:spcPct val="90000"/>
              </a:lnSpc>
              <a:buFontTx/>
              <a:buNone/>
            </a:pPr>
            <a:r>
              <a:rPr lang="en-US" altLang="en-US" dirty="0">
                <a:latin typeface="Arial" charset="0"/>
                <a:ea typeface="Arial" charset="0"/>
                <a:cs typeface="Arial" charset="0"/>
              </a:rPr>
              <a:t>		View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a:t>
            </a:r>
            <a:r>
              <a:rPr lang="en-US" altLang="en-US" dirty="0" err="1">
                <a:latin typeface="Arial" charset="0"/>
                <a:ea typeface="Arial" charset="0"/>
                <a:cs typeface="Arial" charset="0"/>
              </a:rPr>
              <a:t>int</a:t>
            </a:r>
            <a:r>
              <a:rPr lang="en-US" altLang="en-US" dirty="0">
                <a:latin typeface="Arial" charset="0"/>
                <a:ea typeface="Arial" charset="0"/>
                <a:cs typeface="Arial" charset="0"/>
              </a:rPr>
              <a:t> id ) </a:t>
            </a:r>
          </a:p>
          <a:p>
            <a:pPr marL="457200" indent="-457200" eaLnBrk="1" hangingPunct="1">
              <a:lnSpc>
                <a:spcPct val="90000"/>
              </a:lnSpc>
            </a:pP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returns the View with the specified id within the View controlled by the Activity.</a:t>
            </a: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0" y="228600"/>
            <a:ext cx="8229600" cy="1143000"/>
          </a:xfrm>
        </p:spPr>
        <p:txBody>
          <a:bodyPr/>
          <a:lstStyle/>
          <a:p>
            <a:pPr eaLnBrk="1" hangingPunct="1"/>
            <a:r>
              <a:rPr lang="en-US" altLang="en-US" dirty="0"/>
              <a:t>Retrieving a View Using Its id </a:t>
            </a:r>
            <a:r>
              <a:rPr lang="en-US" altLang="en-US" sz="1800" dirty="0"/>
              <a:t>(2 of 4)</a:t>
            </a:r>
            <a:endParaRPr lang="en-US" altLang="en-US" dirty="0">
              <a:latin typeface="Arial" charset="0"/>
              <a:ea typeface="Arial" charset="0"/>
              <a:cs typeface="Arial" charset="0"/>
            </a:endParaRPr>
          </a:p>
        </p:txBody>
      </p:sp>
      <p:sp>
        <p:nvSpPr>
          <p:cNvPr id="76803" name="Rectangle 3"/>
          <p:cNvSpPr>
            <a:spLocks noGrp="1" noChangeArrowheads="1"/>
          </p:cNvSpPr>
          <p:nvPr>
            <p:ph type="body" idx="4294967295"/>
          </p:nvPr>
        </p:nvSpPr>
        <p:spPr>
          <a:xfrm>
            <a:off x="0" y="1600200"/>
            <a:ext cx="8229600" cy="4114800"/>
          </a:xfrm>
        </p:spPr>
        <p:txBody>
          <a:bodyPr/>
          <a:lstStyle/>
          <a:p>
            <a:pPr marL="457200" indent="-457200" eaLnBrk="1" hangingPunct="1">
              <a:defRPr/>
            </a:pPr>
            <a:r>
              <a:rPr lang="en-US" altLang="en-US" dirty="0">
                <a:latin typeface="Arial" charset="0"/>
                <a:ea typeface="Arial" charset="0"/>
                <a:cs typeface="Arial" charset="0"/>
              </a:rPr>
              <a:t>We call the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method inside an Activity class using this syntax:</a:t>
            </a:r>
          </a:p>
          <a:p>
            <a:pPr marL="457200" indent="-457200" eaLnBrk="1" hangingPunct="1">
              <a:buFontTx/>
              <a:buNone/>
              <a:defRPr/>
            </a:pPr>
            <a:r>
              <a:rPr lang="en-US" altLang="en-US" dirty="0">
                <a:latin typeface="Arial" charset="0"/>
                <a:ea typeface="Arial" charset="0"/>
                <a:cs typeface="Arial" charset="0"/>
              </a:rPr>
              <a:t>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a:t>
            </a:r>
            <a:r>
              <a:rPr lang="en-US" altLang="en-US" dirty="0" err="1">
                <a:latin typeface="Arial" charset="0"/>
                <a:ea typeface="Arial" charset="0"/>
                <a:cs typeface="Arial" charset="0"/>
              </a:rPr>
              <a:t>R.id.idValue</a:t>
            </a:r>
            <a:r>
              <a:rPr lang="en-US" altLang="en-US" dirty="0">
                <a:latin typeface="Arial" charset="0"/>
                <a:ea typeface="Arial" charset="0"/>
                <a:cs typeface="Arial" charset="0"/>
              </a:rPr>
              <a:t> )</a:t>
            </a:r>
          </a:p>
          <a:p>
            <a:pPr marL="457200" indent="-457200" eaLnBrk="1" hangingPunct="1">
              <a:defRPr/>
            </a:pP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returns the View that is part of the layout xml file that was inflated in the </a:t>
            </a:r>
            <a:r>
              <a:rPr lang="en-US" altLang="en-US" dirty="0" err="1">
                <a:latin typeface="Arial" charset="0"/>
                <a:ea typeface="Arial" charset="0"/>
                <a:cs typeface="Arial" charset="0"/>
              </a:rPr>
              <a:t>onCreate</a:t>
            </a:r>
            <a:r>
              <a:rPr lang="en-US" altLang="en-US" dirty="0">
                <a:latin typeface="Arial" charset="0"/>
                <a:ea typeface="Arial" charset="0"/>
                <a:cs typeface="Arial" charset="0"/>
              </a:rPr>
              <a:t> method of the Activity class.</a:t>
            </a: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0" y="228600"/>
            <a:ext cx="8229600" cy="1143000"/>
          </a:xfrm>
        </p:spPr>
        <p:txBody>
          <a:bodyPr/>
          <a:lstStyle/>
          <a:p>
            <a:pPr eaLnBrk="1" hangingPunct="1"/>
            <a:r>
              <a:rPr lang="en-US" altLang="en-US" dirty="0"/>
              <a:t>Retrieving a View Using Its id </a:t>
            </a:r>
            <a:r>
              <a:rPr lang="en-US" altLang="en-US" sz="1800" dirty="0"/>
              <a:t>(3 of 4)</a:t>
            </a:r>
            <a:endParaRPr lang="en-US" altLang="en-US" dirty="0">
              <a:latin typeface="Arial" charset="0"/>
              <a:ea typeface="Arial" charset="0"/>
              <a:cs typeface="Arial" charset="0"/>
            </a:endParaRPr>
          </a:p>
        </p:txBody>
      </p:sp>
      <p:sp>
        <p:nvSpPr>
          <p:cNvPr id="78851" name="Rectangle 3"/>
          <p:cNvSpPr>
            <a:spLocks noGrp="1" noChangeArrowheads="1"/>
          </p:cNvSpPr>
          <p:nvPr>
            <p:ph type="body" idx="4294967295"/>
          </p:nvPr>
        </p:nvSpPr>
        <p:spPr>
          <a:xfrm>
            <a:off x="0" y="1600200"/>
            <a:ext cx="8229600" cy="4114800"/>
          </a:xfrm>
        </p:spPr>
        <p:txBody>
          <a:bodyPr/>
          <a:lstStyle/>
          <a:p>
            <a:pPr eaLnBrk="1" hangingPunct="1"/>
            <a:r>
              <a:rPr lang="en-US" altLang="en-US" dirty="0">
                <a:latin typeface="Arial" charset="0"/>
                <a:ea typeface="Arial" charset="0"/>
                <a:cs typeface="Arial" charset="0"/>
              </a:rPr>
              <a:t>The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method returns a View; so if we expect to retrieve a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and we want to assign the View retrieved to a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we need to cast the View returned by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to a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a:t>
            </a:r>
            <a:r>
              <a:rPr lang="en-US" altLang="en-US" dirty="0" err="1">
                <a:latin typeface="Arial" charset="0"/>
                <a:ea typeface="Arial" charset="0"/>
                <a:cs typeface="Arial" charset="0"/>
              </a:rPr>
              <a:t>tipTextView</a:t>
            </a:r>
            <a:r>
              <a:rPr lang="en-US" altLang="en-US" dirty="0">
                <a:latin typeface="Arial" charset="0"/>
                <a:ea typeface="Arial" charset="0"/>
                <a:cs typeface="Arial" charset="0"/>
              </a:rPr>
              <a:t> =  (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 	</a:t>
            </a:r>
            <a:r>
              <a:rPr lang="en-US" altLang="en-US" dirty="0" err="1">
                <a:latin typeface="Arial" charset="0"/>
                <a:ea typeface="Arial" charset="0"/>
                <a:cs typeface="Arial" charset="0"/>
              </a:rPr>
              <a:t>findViewById</a:t>
            </a:r>
            <a:r>
              <a:rPr lang="en-US" altLang="en-US" dirty="0">
                <a:latin typeface="Arial" charset="0"/>
                <a:ea typeface="Arial" charset="0"/>
                <a:cs typeface="Arial" charset="0"/>
              </a:rPr>
              <a:t>(   </a:t>
            </a:r>
            <a:r>
              <a:rPr lang="en-US" altLang="en-US" dirty="0" err="1">
                <a:latin typeface="Arial" charset="0"/>
                <a:ea typeface="Arial" charset="0"/>
                <a:cs typeface="Arial" charset="0"/>
              </a:rPr>
              <a:t>R.id.amount_tip</a:t>
            </a:r>
            <a:r>
              <a:rPr lang="en-US" altLang="en-US" dirty="0">
                <a:latin typeface="Arial" charset="0"/>
                <a:ea typeface="Arial" charset="0"/>
                <a:cs typeface="Arial" charset="0"/>
              </a:rPr>
              <a:t> ); </a:t>
            </a: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228600"/>
            <a:ext cx="8229600" cy="1143000"/>
          </a:xfrm>
        </p:spPr>
        <p:txBody>
          <a:bodyPr/>
          <a:lstStyle/>
          <a:p>
            <a:pPr eaLnBrk="1" hangingPunct="1"/>
            <a:r>
              <a:rPr lang="en-US" altLang="en-US" dirty="0"/>
              <a:t>Retrieving a View Using Its id </a:t>
            </a:r>
            <a:r>
              <a:rPr lang="en-US" altLang="en-US" sz="1800" dirty="0"/>
              <a:t>(4 of 4)</a:t>
            </a:r>
            <a:endParaRPr lang="en-US" altLang="en-US" dirty="0">
              <a:latin typeface="Arial" charset="0"/>
              <a:ea typeface="Arial" charset="0"/>
              <a:cs typeface="Arial" charset="0"/>
            </a:endParaRPr>
          </a:p>
        </p:txBody>
      </p:sp>
      <p:sp>
        <p:nvSpPr>
          <p:cNvPr id="79875" name="Rectangle 3"/>
          <p:cNvSpPr>
            <a:spLocks noGrp="1" noChangeArrowheads="1"/>
          </p:cNvSpPr>
          <p:nvPr>
            <p:ph type="body" idx="4294967295"/>
          </p:nvPr>
        </p:nvSpPr>
        <p:spPr>
          <a:xfrm>
            <a:off x="0" y="1600200"/>
            <a:ext cx="8229600" cy="4114800"/>
          </a:xfrm>
        </p:spPr>
        <p:txBody>
          <a:bodyPr/>
          <a:lstStyle/>
          <a:p>
            <a:pPr eaLnBrk="1" hangingPunct="1">
              <a:lnSpc>
                <a:spcPct val="90000"/>
              </a:lnSpc>
              <a:buFontTx/>
              <a:buNone/>
            </a:pPr>
            <a:r>
              <a:rPr lang="en-US" altLang="en-US" sz="2800">
                <a:latin typeface="Arial" charset="0"/>
                <a:ea typeface="Arial" charset="0"/>
                <a:cs typeface="Arial" charset="0"/>
              </a:rPr>
              <a:t>EditText billEditText = ( EditText ) </a:t>
            </a:r>
          </a:p>
          <a:p>
            <a:pPr eaLnBrk="1" hangingPunct="1">
              <a:lnSpc>
                <a:spcPct val="90000"/>
              </a:lnSpc>
              <a:buFontTx/>
              <a:buNone/>
            </a:pPr>
            <a:r>
              <a:rPr lang="en-US" altLang="en-US" sz="2800">
                <a:latin typeface="Arial" charset="0"/>
                <a:ea typeface="Arial" charset="0"/>
                <a:cs typeface="Arial" charset="0"/>
              </a:rPr>
              <a:t>   findViewById( R.id. amount_bill ); </a:t>
            </a:r>
          </a:p>
          <a:p>
            <a:pPr eaLnBrk="1" hangingPunct="1">
              <a:lnSpc>
                <a:spcPct val="90000"/>
              </a:lnSpc>
              <a:buFontTx/>
              <a:buNone/>
            </a:pPr>
            <a:r>
              <a:rPr lang="en-US" altLang="en-US" sz="2800">
                <a:latin typeface="Arial" charset="0"/>
                <a:ea typeface="Arial" charset="0"/>
                <a:cs typeface="Arial" charset="0"/>
              </a:rPr>
              <a:t>EditText tipEditText = ( EditText ) </a:t>
            </a:r>
          </a:p>
          <a:p>
            <a:pPr eaLnBrk="1" hangingPunct="1">
              <a:lnSpc>
                <a:spcPct val="90000"/>
              </a:lnSpc>
              <a:buFontTx/>
              <a:buNone/>
            </a:pPr>
            <a:r>
              <a:rPr lang="en-US" altLang="en-US" sz="2800">
                <a:latin typeface="Arial" charset="0"/>
                <a:ea typeface="Arial" charset="0"/>
                <a:cs typeface="Arial" charset="0"/>
              </a:rPr>
              <a:t>   findViewById( R.id.amount_tip_percent ); </a:t>
            </a:r>
          </a:p>
          <a:p>
            <a:pPr eaLnBrk="1" hangingPunct="1">
              <a:lnSpc>
                <a:spcPct val="90000"/>
              </a:lnSpc>
              <a:buFontTx/>
              <a:buNone/>
            </a:pPr>
            <a:r>
              <a:rPr lang="en-US" altLang="en-US" sz="2800">
                <a:latin typeface="Arial" charset="0"/>
                <a:ea typeface="Arial" charset="0"/>
                <a:cs typeface="Arial" charset="0"/>
              </a:rPr>
              <a:t>TextView tipTextView = ( TextView )  </a:t>
            </a:r>
          </a:p>
          <a:p>
            <a:pPr eaLnBrk="1" hangingPunct="1">
              <a:lnSpc>
                <a:spcPct val="90000"/>
              </a:lnSpc>
              <a:buFontTx/>
              <a:buNone/>
            </a:pPr>
            <a:r>
              <a:rPr lang="en-US" altLang="en-US" sz="2800">
                <a:latin typeface="Arial" charset="0"/>
                <a:ea typeface="Arial" charset="0"/>
                <a:cs typeface="Arial" charset="0"/>
              </a:rPr>
              <a:t>   findViewById(   R.id. amount_tip );</a:t>
            </a:r>
          </a:p>
          <a:p>
            <a:pPr eaLnBrk="1" hangingPunct="1">
              <a:lnSpc>
                <a:spcPct val="90000"/>
              </a:lnSpc>
              <a:buFontTx/>
              <a:buNone/>
            </a:pPr>
            <a:r>
              <a:rPr lang="en-US" altLang="en-US" sz="2800">
                <a:latin typeface="Arial" charset="0"/>
                <a:ea typeface="Arial" charset="0"/>
                <a:cs typeface="Arial" charset="0"/>
              </a:rPr>
              <a:t>TextView totalTextView = ( TextView ) </a:t>
            </a:r>
          </a:p>
          <a:p>
            <a:pPr eaLnBrk="1" hangingPunct="1">
              <a:lnSpc>
                <a:spcPct val="90000"/>
              </a:lnSpc>
              <a:buFontTx/>
              <a:buNone/>
            </a:pPr>
            <a:r>
              <a:rPr lang="en-US" altLang="en-US" sz="2800">
                <a:latin typeface="Arial" charset="0"/>
                <a:ea typeface="Arial" charset="0"/>
                <a:cs typeface="Arial" charset="0"/>
              </a:rPr>
              <a:t>   findViewById( R.id. amount_total );</a:t>
            </a:r>
            <a:br>
              <a:rPr lang="en-US" altLang="en-US" sz="2800">
                <a:latin typeface="Arial" charset="0"/>
                <a:ea typeface="Arial" charset="0"/>
                <a:cs typeface="Arial" charset="0"/>
              </a:rPr>
            </a:br>
            <a:br>
              <a:rPr lang="en-US" altLang="en-US" sz="2800">
                <a:latin typeface="Arial" charset="0"/>
                <a:ea typeface="Arial" charset="0"/>
                <a:cs typeface="Arial" charset="0"/>
              </a:rPr>
            </a:br>
            <a:endParaRPr lang="en-US" altLang="en-US" sz="280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Capturing User Input</a:t>
            </a:r>
          </a:p>
        </p:txBody>
      </p:sp>
      <p:sp>
        <p:nvSpPr>
          <p:cNvPr id="80899"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The method </a:t>
            </a:r>
            <a:r>
              <a:rPr lang="en-US" altLang="en-US" dirty="0" err="1">
                <a:latin typeface="Arial" charset="0"/>
                <a:ea typeface="Arial" charset="0"/>
                <a:cs typeface="Arial" charset="0"/>
              </a:rPr>
              <a:t>getText</a:t>
            </a:r>
            <a:r>
              <a:rPr lang="en-US" altLang="en-US" dirty="0">
                <a:latin typeface="Arial" charset="0"/>
                <a:ea typeface="Arial" charset="0"/>
                <a:cs typeface="Arial" charset="0"/>
              </a:rPr>
              <a:t> of the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class returns an Editable (an interface)</a:t>
            </a:r>
          </a:p>
          <a:p>
            <a:pPr marL="457200" indent="-457200" eaLnBrk="1" hangingPunct="1"/>
            <a:r>
              <a:rPr lang="en-US" altLang="en-US" dirty="0">
                <a:latin typeface="Arial" charset="0"/>
                <a:ea typeface="Arial" charset="0"/>
                <a:cs typeface="Arial" charset="0"/>
              </a:rPr>
              <a:t>We can call the </a:t>
            </a:r>
            <a:r>
              <a:rPr lang="en-US" altLang="en-US" dirty="0" err="1">
                <a:latin typeface="Arial" charset="0"/>
                <a:ea typeface="Arial" charset="0"/>
                <a:cs typeface="Arial" charset="0"/>
              </a:rPr>
              <a:t>toString</a:t>
            </a:r>
            <a:r>
              <a:rPr lang="en-US" altLang="en-US" dirty="0">
                <a:latin typeface="Arial" charset="0"/>
                <a:ea typeface="Arial" charset="0"/>
                <a:cs typeface="Arial" charset="0"/>
              </a:rPr>
              <a:t> method of Editable to get a String</a:t>
            </a:r>
          </a:p>
          <a:p>
            <a:pPr eaLnBrk="1" hangingPunct="1">
              <a:buFontTx/>
              <a:buNone/>
            </a:pPr>
            <a:r>
              <a:rPr lang="en-US" altLang="en-US" dirty="0">
                <a:latin typeface="Arial" charset="0"/>
                <a:ea typeface="Arial" charset="0"/>
                <a:cs typeface="Arial" charset="0"/>
              </a:rPr>
              <a:t>		String </a:t>
            </a:r>
            <a:r>
              <a:rPr lang="en-US" altLang="en-US" dirty="0" err="1">
                <a:latin typeface="Arial" charset="0"/>
                <a:ea typeface="Arial" charset="0"/>
                <a:cs typeface="Arial" charset="0"/>
              </a:rPr>
              <a:t>tipString</a:t>
            </a:r>
            <a:r>
              <a:rPr lang="en-US" altLang="en-US" dirty="0">
                <a:latin typeface="Arial" charset="0"/>
                <a:ea typeface="Arial" charset="0"/>
                <a:cs typeface="Arial" charset="0"/>
              </a:rPr>
              <a:t> = </a:t>
            </a:r>
          </a:p>
          <a:p>
            <a:pPr eaLnBrk="1" hangingPunct="1">
              <a:buFontTx/>
              <a:buNone/>
            </a:pPr>
            <a:r>
              <a:rPr lang="en-US" altLang="en-US" dirty="0">
                <a:latin typeface="Arial" charset="0"/>
                <a:ea typeface="Arial" charset="0"/>
                <a:cs typeface="Arial" charset="0"/>
              </a:rPr>
              <a:t>  		 </a:t>
            </a:r>
            <a:r>
              <a:rPr lang="en-US" altLang="en-US" dirty="0" err="1">
                <a:latin typeface="Arial" charset="0"/>
                <a:ea typeface="Arial" charset="0"/>
                <a:cs typeface="Arial" charset="0"/>
              </a:rPr>
              <a:t>tipEditText.getText</a:t>
            </a:r>
            <a:r>
              <a:rPr lang="en-US" altLang="en-US" dirty="0">
                <a:latin typeface="Arial" charset="0"/>
                <a:ea typeface="Arial" charset="0"/>
                <a:cs typeface="Arial" charset="0"/>
              </a:rPr>
              <a:t>( ).</a:t>
            </a:r>
            <a:r>
              <a:rPr lang="en-US" altLang="en-US" dirty="0" err="1">
                <a:latin typeface="Arial" charset="0"/>
                <a:ea typeface="Arial" charset="0"/>
                <a:cs typeface="Arial" charset="0"/>
              </a:rPr>
              <a:t>toString</a:t>
            </a:r>
            <a:r>
              <a:rPr lang="en-US" altLang="en-US" dirty="0">
                <a:latin typeface="Arial" charset="0"/>
                <a:ea typeface="Arial" charset="0"/>
                <a:cs typeface="Arial" charset="0"/>
              </a:rPr>
              <a:t>( );</a:t>
            </a:r>
            <a:r>
              <a:rPr lang="en-US" altLang="en-US" sz="2600" b="1" dirty="0">
                <a:latin typeface="Arial" charset="0"/>
                <a:ea typeface="Arial" charset="0"/>
                <a:cs typeface="Arial" charset="0"/>
              </a:rPr>
              <a:t>	</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Using the Model </a:t>
            </a:r>
            <a:r>
              <a:rPr lang="en-US" altLang="en-US" sz="1800" dirty="0">
                <a:latin typeface="Arial" charset="0"/>
                <a:ea typeface="Arial" charset="0"/>
                <a:cs typeface="Arial" charset="0"/>
              </a:rPr>
              <a:t>(1 of 2)</a:t>
            </a:r>
            <a:endParaRPr lang="en-US" altLang="en-US" dirty="0">
              <a:latin typeface="Arial" charset="0"/>
              <a:ea typeface="Arial" charset="0"/>
              <a:cs typeface="Arial" charset="0"/>
            </a:endParaRPr>
          </a:p>
        </p:txBody>
      </p:sp>
      <p:sp>
        <p:nvSpPr>
          <p:cNvPr id="81923" name="Rectangle 3"/>
          <p:cNvSpPr>
            <a:spLocks noGrp="1" noChangeArrowheads="1"/>
          </p:cNvSpPr>
          <p:nvPr>
            <p:ph type="body" idx="4294967295"/>
          </p:nvPr>
        </p:nvSpPr>
        <p:spPr>
          <a:xfrm>
            <a:off x="0" y="1371600"/>
            <a:ext cx="8229600" cy="4495800"/>
          </a:xfrm>
        </p:spPr>
        <p:txBody>
          <a:bodyPr/>
          <a:lstStyle/>
          <a:p>
            <a:pPr marL="457200" indent="-457200" eaLnBrk="1" hangingPunct="1"/>
            <a:r>
              <a:rPr lang="en-US" altLang="en-US" dirty="0">
                <a:latin typeface="Arial" charset="0"/>
                <a:ea typeface="Arial" charset="0"/>
                <a:cs typeface="Arial" charset="0"/>
              </a:rPr>
              <a:t>Once we have the user inputs as Strings, we convert them to floats using the </a:t>
            </a:r>
            <a:r>
              <a:rPr lang="en-US" altLang="en-US" dirty="0" err="1">
                <a:latin typeface="Arial" charset="0"/>
                <a:ea typeface="Arial" charset="0"/>
                <a:cs typeface="Arial" charset="0"/>
              </a:rPr>
              <a:t>parseFloat</a:t>
            </a:r>
            <a:r>
              <a:rPr lang="en-US" altLang="en-US" dirty="0">
                <a:latin typeface="Arial" charset="0"/>
                <a:ea typeface="Arial" charset="0"/>
                <a:cs typeface="Arial" charset="0"/>
              </a:rPr>
              <a:t> method of the Float wrapper class.</a:t>
            </a:r>
          </a:p>
          <a:p>
            <a:pPr marL="457200" indent="-457200" eaLnBrk="1" hangingPunct="1"/>
            <a:r>
              <a:rPr lang="en-US" altLang="en-US" dirty="0">
                <a:latin typeface="Arial" charset="0"/>
                <a:ea typeface="Arial" charset="0"/>
                <a:cs typeface="Arial" charset="0"/>
              </a:rPr>
              <a:t>Then we use the various methods of the Model (the </a:t>
            </a:r>
            <a:r>
              <a:rPr lang="en-US" altLang="en-US" dirty="0" err="1">
                <a:latin typeface="Arial" charset="0"/>
                <a:ea typeface="Arial" charset="0"/>
                <a:cs typeface="Arial" charset="0"/>
              </a:rPr>
              <a:t>TipCalculator</a:t>
            </a:r>
            <a:r>
              <a:rPr lang="en-US" altLang="en-US" dirty="0">
                <a:latin typeface="Arial" charset="0"/>
                <a:ea typeface="Arial" charset="0"/>
                <a:cs typeface="Arial" charset="0"/>
              </a:rPr>
              <a:t> class) to set the tip percentage and bill value of the </a:t>
            </a:r>
            <a:r>
              <a:rPr lang="en-US" altLang="en-US" dirty="0" err="1">
                <a:latin typeface="Arial" charset="0"/>
                <a:ea typeface="Arial" charset="0"/>
                <a:cs typeface="Arial" charset="0"/>
              </a:rPr>
              <a:t>tipCalc</a:t>
            </a:r>
            <a:r>
              <a:rPr lang="en-US" altLang="en-US" dirty="0">
                <a:latin typeface="Arial" charset="0"/>
                <a:ea typeface="Arial" charset="0"/>
                <a:cs typeface="Arial" charset="0"/>
              </a:rPr>
              <a:t> instance variable.</a:t>
            </a:r>
          </a:p>
          <a:p>
            <a:pPr marL="457200" indent="-457200" eaLnBrk="1" hangingPunct="1"/>
            <a:r>
              <a:rPr lang="en-US" altLang="en-US" dirty="0">
                <a:latin typeface="Arial" charset="0"/>
                <a:ea typeface="Arial" charset="0"/>
                <a:cs typeface="Arial" charset="0"/>
              </a:rPr>
              <a:t>Then we calculate the tip and total value.</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View</a:t>
            </a:r>
          </a:p>
        </p:txBody>
      </p:sp>
      <p:sp>
        <p:nvSpPr>
          <p:cNvPr id="9219"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The View reflects the data that are stored in the Model.</a:t>
            </a:r>
          </a:p>
          <a:p>
            <a:pPr marL="457200" indent="-457200" eaLnBrk="1" hangingPunct="1"/>
            <a:r>
              <a:rPr lang="en-US" altLang="en-US" dirty="0">
                <a:latin typeface="Arial" charset="0"/>
                <a:ea typeface="Arial" charset="0"/>
                <a:cs typeface="Arial" charset="0"/>
              </a:rPr>
              <a:t>It includes GUI components, also called widgets, to gather user input from the user (the tip and the bill), and to display the tip and the total bill.</a:t>
            </a: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0" y="228600"/>
            <a:ext cx="8229600" cy="1143000"/>
          </a:xfrm>
        </p:spPr>
        <p:txBody>
          <a:bodyPr/>
          <a:lstStyle/>
          <a:p>
            <a:pPr eaLnBrk="1" hangingPunct="1"/>
            <a:r>
              <a:rPr lang="en-US" altLang="en-US" dirty="0"/>
              <a:t>Using the Model </a:t>
            </a:r>
            <a:r>
              <a:rPr lang="en-US" altLang="en-US" sz="1800" dirty="0"/>
              <a:t>(2 of 2)</a:t>
            </a:r>
            <a:endParaRPr lang="en-US" altLang="en-US" dirty="0">
              <a:latin typeface="Arial" charset="0"/>
              <a:ea typeface="Arial" charset="0"/>
              <a:cs typeface="Arial" charset="0"/>
            </a:endParaRPr>
          </a:p>
        </p:txBody>
      </p:sp>
      <p:sp>
        <p:nvSpPr>
          <p:cNvPr id="82947" name="Rectangle 3"/>
          <p:cNvSpPr>
            <a:spLocks noGrp="1" noChangeArrowheads="1"/>
          </p:cNvSpPr>
          <p:nvPr>
            <p:ph type="body" idx="4294967295"/>
          </p:nvPr>
        </p:nvSpPr>
        <p:spPr>
          <a:xfrm>
            <a:off x="0" y="1600200"/>
            <a:ext cx="8229600" cy="4114800"/>
          </a:xfrm>
        </p:spPr>
        <p:txBody>
          <a:bodyPr/>
          <a:lstStyle/>
          <a:p>
            <a:pPr eaLnBrk="1" hangingPunct="1">
              <a:lnSpc>
                <a:spcPct val="90000"/>
              </a:lnSpc>
              <a:buFontTx/>
              <a:buNone/>
            </a:pPr>
            <a:r>
              <a:rPr lang="en-US" altLang="en-US" sz="2600" dirty="0">
                <a:latin typeface="Arial" charset="0"/>
                <a:ea typeface="Arial" charset="0"/>
                <a:cs typeface="Arial" charset="0"/>
              </a:rPr>
              <a:t>float </a:t>
            </a:r>
            <a:r>
              <a:rPr lang="en-US" altLang="en-US" sz="2600" dirty="0" err="1">
                <a:latin typeface="Arial" charset="0"/>
                <a:ea typeface="Arial" charset="0"/>
                <a:cs typeface="Arial" charset="0"/>
              </a:rPr>
              <a:t>billAmount</a:t>
            </a:r>
            <a:r>
              <a:rPr lang="en-US" altLang="en-US" sz="2600" dirty="0">
                <a:latin typeface="Arial" charset="0"/>
                <a:ea typeface="Arial" charset="0"/>
                <a:cs typeface="Arial" charset="0"/>
              </a:rPr>
              <a:t> = </a:t>
            </a:r>
            <a:r>
              <a:rPr lang="en-US" altLang="en-US" sz="2600" dirty="0" err="1">
                <a:latin typeface="Arial" charset="0"/>
                <a:ea typeface="Arial" charset="0"/>
                <a:cs typeface="Arial" charset="0"/>
              </a:rPr>
              <a:t>Float.parseFloat</a:t>
            </a: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billString</a:t>
            </a:r>
            <a:r>
              <a:rPr lang="en-US" altLang="en-US" sz="2600" dirty="0">
                <a:latin typeface="Arial" charset="0"/>
                <a:ea typeface="Arial" charset="0"/>
                <a:cs typeface="Arial" charset="0"/>
              </a:rPr>
              <a:t> );  </a:t>
            </a:r>
          </a:p>
          <a:p>
            <a:pPr eaLnBrk="1" hangingPunct="1">
              <a:lnSpc>
                <a:spcPct val="90000"/>
              </a:lnSpc>
              <a:buFontTx/>
              <a:buNone/>
            </a:pPr>
            <a:r>
              <a:rPr lang="en-US" altLang="en-US" sz="2600" dirty="0" err="1">
                <a:latin typeface="Arial" charset="0"/>
                <a:ea typeface="Arial" charset="0"/>
                <a:cs typeface="Arial" charset="0"/>
              </a:rPr>
              <a:t>int</a:t>
            </a: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tipPercent</a:t>
            </a:r>
            <a:r>
              <a:rPr lang="en-US" altLang="en-US" sz="2600" dirty="0">
                <a:latin typeface="Arial" charset="0"/>
                <a:ea typeface="Arial" charset="0"/>
                <a:cs typeface="Arial" charset="0"/>
              </a:rPr>
              <a:t> = </a:t>
            </a:r>
            <a:r>
              <a:rPr lang="en-US" altLang="en-US" sz="2600" dirty="0" err="1">
                <a:latin typeface="Arial" charset="0"/>
                <a:ea typeface="Arial" charset="0"/>
                <a:cs typeface="Arial" charset="0"/>
              </a:rPr>
              <a:t>Integer.parseInt</a:t>
            </a: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tipString</a:t>
            </a:r>
            <a:r>
              <a:rPr lang="en-US" altLang="en-US" sz="2600" dirty="0">
                <a:latin typeface="Arial" charset="0"/>
                <a:ea typeface="Arial" charset="0"/>
                <a:cs typeface="Arial" charset="0"/>
              </a:rPr>
              <a:t> );</a:t>
            </a:r>
          </a:p>
          <a:p>
            <a:pPr eaLnBrk="1" hangingPunct="1">
              <a:lnSpc>
                <a:spcPct val="90000"/>
              </a:lnSpc>
              <a:buFontTx/>
              <a:buNone/>
            </a:pPr>
            <a:r>
              <a:rPr lang="en-US" altLang="en-US" sz="2600" dirty="0" err="1">
                <a:latin typeface="Arial" charset="0"/>
                <a:ea typeface="Arial" charset="0"/>
                <a:cs typeface="Arial" charset="0"/>
              </a:rPr>
              <a:t>tipCalc.setBill</a:t>
            </a: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billAmount</a:t>
            </a:r>
            <a:r>
              <a:rPr lang="en-US" altLang="en-US" sz="2600" dirty="0">
                <a:latin typeface="Arial" charset="0"/>
                <a:ea typeface="Arial" charset="0"/>
                <a:cs typeface="Arial" charset="0"/>
              </a:rPr>
              <a:t> );</a:t>
            </a:r>
          </a:p>
          <a:p>
            <a:pPr eaLnBrk="1" hangingPunct="1">
              <a:lnSpc>
                <a:spcPct val="90000"/>
              </a:lnSpc>
              <a:buFontTx/>
              <a:buNone/>
            </a:pPr>
            <a:r>
              <a:rPr lang="en-US" altLang="en-US" sz="2600" dirty="0" err="1">
                <a:latin typeface="Arial" charset="0"/>
                <a:ea typeface="Arial" charset="0"/>
                <a:cs typeface="Arial" charset="0"/>
              </a:rPr>
              <a:t>tipCalc.setTip</a:t>
            </a:r>
            <a:r>
              <a:rPr lang="en-US" altLang="en-US" sz="2600" dirty="0">
                <a:latin typeface="Arial" charset="0"/>
                <a:ea typeface="Arial" charset="0"/>
                <a:cs typeface="Arial" charset="0"/>
              </a:rPr>
              <a:t>( .01f * </a:t>
            </a:r>
            <a:r>
              <a:rPr lang="en-US" altLang="en-US" sz="2600" dirty="0" err="1">
                <a:latin typeface="Arial" charset="0"/>
                <a:ea typeface="Arial" charset="0"/>
                <a:cs typeface="Arial" charset="0"/>
              </a:rPr>
              <a:t>tipPercent</a:t>
            </a:r>
            <a:r>
              <a:rPr lang="en-US" altLang="en-US" sz="2600" dirty="0">
                <a:latin typeface="Arial" charset="0"/>
                <a:ea typeface="Arial" charset="0"/>
                <a:cs typeface="Arial" charset="0"/>
              </a:rPr>
              <a:t> );</a:t>
            </a:r>
          </a:p>
          <a:p>
            <a:pPr eaLnBrk="1" hangingPunct="1">
              <a:lnSpc>
                <a:spcPct val="90000"/>
              </a:lnSpc>
              <a:buFontTx/>
              <a:buNone/>
            </a:pPr>
            <a:r>
              <a:rPr lang="en-US" altLang="en-US" sz="2600" dirty="0" err="1">
                <a:latin typeface="Arial" charset="0"/>
                <a:ea typeface="Arial" charset="0"/>
                <a:cs typeface="Arial" charset="0"/>
              </a:rPr>
              <a:t>tipTextView.setText</a:t>
            </a:r>
            <a:r>
              <a:rPr lang="en-US" altLang="en-US" sz="2600" dirty="0">
                <a:latin typeface="Arial" charset="0"/>
                <a:ea typeface="Arial" charset="0"/>
                <a:cs typeface="Arial" charset="0"/>
              </a:rPr>
              <a:t>( "" + </a:t>
            </a:r>
            <a:r>
              <a:rPr lang="en-US" altLang="en-US" sz="2600" dirty="0" err="1">
                <a:latin typeface="Arial" charset="0"/>
                <a:ea typeface="Arial" charset="0"/>
                <a:cs typeface="Arial" charset="0"/>
              </a:rPr>
              <a:t>tipCalc.tipAmount</a:t>
            </a:r>
            <a:r>
              <a:rPr lang="en-US" altLang="en-US" sz="2600" dirty="0">
                <a:latin typeface="Arial" charset="0"/>
                <a:ea typeface="Arial" charset="0"/>
                <a:cs typeface="Arial" charset="0"/>
              </a:rPr>
              <a:t>( ) );</a:t>
            </a:r>
          </a:p>
          <a:p>
            <a:pPr eaLnBrk="1" hangingPunct="1">
              <a:lnSpc>
                <a:spcPct val="90000"/>
              </a:lnSpc>
              <a:buFontTx/>
              <a:buNone/>
            </a:pPr>
            <a:r>
              <a:rPr lang="en-US" altLang="en-US" sz="2600" dirty="0" err="1">
                <a:latin typeface="Arial" charset="0"/>
                <a:ea typeface="Arial" charset="0"/>
                <a:cs typeface="Arial" charset="0"/>
              </a:rPr>
              <a:t>totalTextView.setText</a:t>
            </a:r>
            <a:r>
              <a:rPr lang="en-US" altLang="en-US" sz="2600" dirty="0">
                <a:latin typeface="Arial" charset="0"/>
                <a:ea typeface="Arial" charset="0"/>
                <a:cs typeface="Arial" charset="0"/>
              </a:rPr>
              <a:t>( "" + </a:t>
            </a:r>
            <a:r>
              <a:rPr lang="en-US" altLang="en-US" sz="2600" dirty="0" err="1">
                <a:latin typeface="Arial" charset="0"/>
                <a:ea typeface="Arial" charset="0"/>
                <a:cs typeface="Arial" charset="0"/>
              </a:rPr>
              <a:t>tipCalc.totalAmount</a:t>
            </a:r>
            <a:r>
              <a:rPr lang="en-US" altLang="en-US" sz="2600" dirty="0">
                <a:latin typeface="Arial" charset="0"/>
                <a:ea typeface="Arial" charset="0"/>
                <a:cs typeface="Arial" charset="0"/>
              </a:rPr>
              <a:t>( ) );</a:t>
            </a: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More Event Handling</a:t>
            </a:r>
          </a:p>
        </p:txBody>
      </p:sp>
      <p:sp>
        <p:nvSpPr>
          <p:cNvPr id="83971"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actually do not need a button for this app.</a:t>
            </a:r>
          </a:p>
          <a:p>
            <a:pPr marL="457200" indent="-457200" eaLnBrk="1" hangingPunct="1"/>
            <a:r>
              <a:rPr lang="en-US" altLang="en-US" dirty="0">
                <a:latin typeface="Arial" charset="0"/>
                <a:ea typeface="Arial" charset="0"/>
                <a:cs typeface="Arial" charset="0"/>
              </a:rPr>
              <a:t>Pressing a key is an event ..</a:t>
            </a:r>
          </a:p>
          <a:p>
            <a:pPr marL="457200" indent="-457200" eaLnBrk="1" hangingPunct="1"/>
            <a:r>
              <a:rPr lang="en-US" altLang="en-US" dirty="0">
                <a:latin typeface="Arial" charset="0"/>
                <a:ea typeface="Arial" charset="0"/>
                <a:cs typeface="Arial" charset="0"/>
              </a:rPr>
              <a:t>.. so every time the user presses a key, i.e., changes either the tip percentage or the bill, we can handle that event and update the tip and total bill accordingly.</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More Event Handling—Version 4</a:t>
            </a:r>
          </a:p>
        </p:txBody>
      </p:sp>
      <p:sp>
        <p:nvSpPr>
          <p:cNvPr id="8499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In Version 4, we set up the event by code, in the Activity class.</a:t>
            </a:r>
          </a:p>
          <a:p>
            <a:pPr marL="457200" indent="-457200" eaLnBrk="1" hangingPunct="1"/>
            <a:r>
              <a:rPr lang="en-US" altLang="en-US" dirty="0">
                <a:latin typeface="Arial" charset="0"/>
                <a:ea typeface="Arial" charset="0"/>
                <a:cs typeface="Arial" charset="0"/>
              </a:rPr>
              <a:t>Thus, we delete the Button element in the xml file.</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Listening to Key Events </a:t>
            </a:r>
            <a:r>
              <a:rPr lang="en-US" altLang="en-US" sz="1800" dirty="0">
                <a:latin typeface="Arial" charset="0"/>
                <a:ea typeface="Arial" charset="0"/>
                <a:cs typeface="Arial" charset="0"/>
              </a:rPr>
              <a:t>(1 of 4)</a:t>
            </a:r>
            <a:endParaRPr lang="en-US" altLang="en-US" dirty="0">
              <a:latin typeface="Arial" charset="0"/>
              <a:ea typeface="Arial" charset="0"/>
              <a:cs typeface="Arial" charset="0"/>
            </a:endParaRPr>
          </a:p>
        </p:txBody>
      </p:sp>
      <p:sp>
        <p:nvSpPr>
          <p:cNvPr id="86019"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The </a:t>
            </a:r>
            <a:r>
              <a:rPr lang="en-US" altLang="en-US" dirty="0" err="1">
                <a:latin typeface="Arial" charset="0"/>
                <a:ea typeface="Arial" charset="0"/>
                <a:cs typeface="Arial" charset="0"/>
              </a:rPr>
              <a:t>TextWatcher</a:t>
            </a:r>
            <a:r>
              <a:rPr lang="en-US" altLang="en-US" dirty="0">
                <a:latin typeface="Arial" charset="0"/>
                <a:ea typeface="Arial" charset="0"/>
                <a:cs typeface="Arial" charset="0"/>
              </a:rPr>
              <a:t> interface, from the </a:t>
            </a:r>
            <a:r>
              <a:rPr lang="en-US" altLang="en-US" dirty="0" err="1">
                <a:latin typeface="Arial" charset="0"/>
                <a:ea typeface="Arial" charset="0"/>
                <a:cs typeface="Arial" charset="0"/>
              </a:rPr>
              <a:t>android.text</a:t>
            </a:r>
            <a:r>
              <a:rPr lang="en-US" altLang="en-US" dirty="0">
                <a:latin typeface="Arial" charset="0"/>
                <a:ea typeface="Arial" charset="0"/>
                <a:cs typeface="Arial" charset="0"/>
              </a:rPr>
              <a:t> package, provides three methods to handle key events: </a:t>
            </a:r>
            <a:r>
              <a:rPr lang="en-US" altLang="en-US" dirty="0" err="1">
                <a:latin typeface="Arial" charset="0"/>
                <a:ea typeface="Arial" charset="0"/>
                <a:cs typeface="Arial" charset="0"/>
              </a:rPr>
              <a:t>beforeTextChanged</a:t>
            </a:r>
            <a:r>
              <a:rPr lang="en-US" altLang="en-US" dirty="0">
                <a:latin typeface="Arial" charset="0"/>
                <a:ea typeface="Arial" charset="0"/>
                <a:cs typeface="Arial" charset="0"/>
              </a:rPr>
              <a:t>, </a:t>
            </a:r>
            <a:r>
              <a:rPr lang="en-US" altLang="en-US" dirty="0" err="1">
                <a:latin typeface="Arial" charset="0"/>
                <a:ea typeface="Arial" charset="0"/>
                <a:cs typeface="Arial" charset="0"/>
              </a:rPr>
              <a:t>onTextChanged</a:t>
            </a:r>
            <a:r>
              <a:rPr lang="en-US" altLang="en-US" dirty="0">
                <a:latin typeface="Arial" charset="0"/>
                <a:ea typeface="Arial" charset="0"/>
                <a:cs typeface="Arial" charset="0"/>
              </a:rPr>
              <a:t>, and </a:t>
            </a:r>
            <a:r>
              <a:rPr lang="en-US" altLang="en-US" dirty="0" err="1">
                <a:latin typeface="Arial" charset="0"/>
                <a:ea typeface="Arial" charset="0"/>
                <a:cs typeface="Arial" charset="0"/>
              </a:rPr>
              <a:t>afterTextChanged</a:t>
            </a:r>
            <a:r>
              <a:rPr lang="en-US" altLang="en-US" dirty="0">
                <a:latin typeface="Arial" charset="0"/>
                <a:ea typeface="Arial" charset="0"/>
                <a:cs typeface="Arial" charset="0"/>
              </a:rPr>
              <a:t>.</a:t>
            </a:r>
          </a:p>
          <a:p>
            <a:pPr marL="457200" indent="-457200" eaLnBrk="1" hangingPunct="1"/>
            <a:r>
              <a:rPr lang="en-US" altLang="en-US" dirty="0">
                <a:latin typeface="Arial" charset="0"/>
                <a:ea typeface="Arial" charset="0"/>
                <a:cs typeface="Arial" charset="0"/>
              </a:rPr>
              <a:t>These methods are automatically called when the text inside a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changes (provided that event handling is set up).</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0" y="228600"/>
            <a:ext cx="8229600" cy="1143000"/>
          </a:xfrm>
        </p:spPr>
        <p:txBody>
          <a:bodyPr/>
          <a:lstStyle/>
          <a:p>
            <a:pPr eaLnBrk="1" hangingPunct="1"/>
            <a:r>
              <a:rPr lang="en-US" altLang="en-US" dirty="0"/>
              <a:t>Listening to Key Events </a:t>
            </a:r>
            <a:r>
              <a:rPr lang="en-US" altLang="en-US" sz="1800" dirty="0"/>
              <a:t>(2 of 4)</a:t>
            </a:r>
            <a:endParaRPr lang="en-US" altLang="en-US" dirty="0">
              <a:latin typeface="Arial" charset="0"/>
              <a:ea typeface="Arial" charset="0"/>
              <a:cs typeface="Arial" charset="0"/>
            </a:endParaRPr>
          </a:p>
        </p:txBody>
      </p:sp>
      <p:sp>
        <p:nvSpPr>
          <p:cNvPr id="87043"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actually want to handle key events inside the two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a:t>
            </a:r>
          </a:p>
          <a:p>
            <a:pPr marL="457200" indent="-457200" eaLnBrk="1" hangingPunct="1"/>
            <a:r>
              <a:rPr lang="en-US" altLang="en-US" dirty="0">
                <a:latin typeface="Arial" charset="0"/>
                <a:ea typeface="Arial" charset="0"/>
                <a:cs typeface="Arial" charset="0"/>
              </a:rPr>
              <a:t>The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class is a subclass of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 therefore, an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“is a” </a:t>
            </a:r>
            <a:r>
              <a:rPr lang="en-US" altLang="en-US" dirty="0" err="1">
                <a:latin typeface="Arial" charset="0"/>
                <a:ea typeface="Arial" charset="0"/>
                <a:cs typeface="Arial" charset="0"/>
              </a:rPr>
              <a:t>TextView</a:t>
            </a:r>
            <a:r>
              <a:rPr lang="en-US" altLang="en-US" dirty="0">
                <a:latin typeface="Arial" charset="0"/>
                <a:ea typeface="Arial" charset="0"/>
                <a:cs typeface="Arial" charset="0"/>
              </a:rPr>
              <a:t>.</a:t>
            </a:r>
          </a:p>
          <a:p>
            <a:pPr marL="457200" indent="-457200" eaLnBrk="1" hangingPunct="1"/>
            <a:r>
              <a:rPr lang="en-US" altLang="en-US" dirty="0">
                <a:latin typeface="Arial" charset="0"/>
                <a:ea typeface="Arial" charset="0"/>
                <a:cs typeface="Arial" charset="0"/>
              </a:rPr>
              <a:t>Thus, we can use </a:t>
            </a:r>
            <a:r>
              <a:rPr lang="en-US" altLang="en-US" dirty="0" err="1">
                <a:latin typeface="Arial" charset="0"/>
                <a:ea typeface="Arial" charset="0"/>
                <a:cs typeface="Arial" charset="0"/>
              </a:rPr>
              <a:t>TextWatcher</a:t>
            </a:r>
            <a:r>
              <a:rPr lang="en-US" altLang="en-US" dirty="0">
                <a:latin typeface="Arial" charset="0"/>
                <a:ea typeface="Arial" charset="0"/>
                <a:cs typeface="Arial" charset="0"/>
              </a:rPr>
              <a:t> with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228600"/>
            <a:ext cx="8229600" cy="1143000"/>
          </a:xfrm>
        </p:spPr>
        <p:txBody>
          <a:bodyPr/>
          <a:lstStyle/>
          <a:p>
            <a:pPr eaLnBrk="1" hangingPunct="1"/>
            <a:r>
              <a:rPr lang="en-US" altLang="en-US" dirty="0"/>
              <a:t>Listening to Key Events </a:t>
            </a:r>
            <a:r>
              <a:rPr lang="en-US" altLang="en-US" sz="1800" dirty="0"/>
              <a:t>(3 of 4)</a:t>
            </a:r>
            <a:endParaRPr lang="en-US" altLang="en-US" dirty="0">
              <a:latin typeface="Arial" charset="0"/>
              <a:ea typeface="Arial" charset="0"/>
              <a:cs typeface="Arial" charset="0"/>
            </a:endParaRPr>
          </a:p>
        </p:txBody>
      </p:sp>
      <p:sp>
        <p:nvSpPr>
          <p:cNvPr id="88067" name="Rectangle 3"/>
          <p:cNvSpPr>
            <a:spLocks noGrp="1" noChangeArrowheads="1"/>
          </p:cNvSpPr>
          <p:nvPr>
            <p:ph type="body" idx="4294967295"/>
          </p:nvPr>
        </p:nvSpPr>
        <p:spPr>
          <a:xfrm>
            <a:off x="0" y="1600200"/>
            <a:ext cx="8229600" cy="4114800"/>
          </a:xfrm>
        </p:spPr>
        <p:txBody>
          <a:bodyPr/>
          <a:lstStyle/>
          <a:p>
            <a:pPr marL="0" indent="0" eaLnBrk="1" hangingPunct="1">
              <a:lnSpc>
                <a:spcPct val="90000"/>
              </a:lnSpc>
              <a:buNone/>
            </a:pPr>
            <a:r>
              <a:rPr lang="en-US" altLang="en-US" dirty="0">
                <a:latin typeface="Arial" charset="0"/>
                <a:ea typeface="Arial" charset="0"/>
                <a:cs typeface="Arial" charset="0"/>
              </a:rPr>
              <a:t>Generally, to capture and handle an event, we need to do the following:</a:t>
            </a:r>
          </a:p>
          <a:p>
            <a:pPr marL="609600" indent="-609600" eaLnBrk="1" hangingPunct="1">
              <a:lnSpc>
                <a:spcPct val="90000"/>
              </a:lnSpc>
              <a:buFontTx/>
              <a:buAutoNum type="arabicPeriod"/>
            </a:pPr>
            <a:r>
              <a:rPr lang="en-US" altLang="en-US" dirty="0">
                <a:latin typeface="Arial" charset="0"/>
                <a:ea typeface="Arial" charset="0"/>
                <a:cs typeface="Arial" charset="0"/>
              </a:rPr>
              <a:t>Code an event handling class (typically implementing a listener interface).</a:t>
            </a:r>
          </a:p>
          <a:p>
            <a:pPr marL="609600" indent="-609600" eaLnBrk="1" hangingPunct="1">
              <a:lnSpc>
                <a:spcPct val="90000"/>
              </a:lnSpc>
              <a:buFontTx/>
              <a:buAutoNum type="arabicPeriod"/>
            </a:pPr>
            <a:r>
              <a:rPr lang="en-US" altLang="en-US" dirty="0">
                <a:latin typeface="Arial" charset="0"/>
                <a:ea typeface="Arial" charset="0"/>
                <a:cs typeface="Arial" charset="0"/>
              </a:rPr>
              <a:t>Declare and instantiate an object of that class.  </a:t>
            </a:r>
          </a:p>
          <a:p>
            <a:pPr marL="609600" indent="-609600" eaLnBrk="1" hangingPunct="1">
              <a:lnSpc>
                <a:spcPct val="90000"/>
              </a:lnSpc>
              <a:buFontTx/>
              <a:buAutoNum type="arabicPeriod"/>
            </a:pPr>
            <a:r>
              <a:rPr lang="en-US" altLang="en-US" dirty="0">
                <a:latin typeface="Arial" charset="0"/>
                <a:ea typeface="Arial" charset="0"/>
                <a:cs typeface="Arial" charset="0"/>
              </a:rPr>
              <a:t>Register that object on one or more GUI components.</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0" y="228600"/>
            <a:ext cx="8229600" cy="1143000"/>
          </a:xfrm>
        </p:spPr>
        <p:txBody>
          <a:bodyPr/>
          <a:lstStyle/>
          <a:p>
            <a:pPr eaLnBrk="1" hangingPunct="1"/>
            <a:r>
              <a:rPr lang="en-US" altLang="en-US" dirty="0"/>
              <a:t>Listening to Key Events </a:t>
            </a:r>
            <a:r>
              <a:rPr lang="en-US" altLang="en-US" sz="1800" dirty="0"/>
              <a:t>(4 of 4)</a:t>
            </a:r>
            <a:endParaRPr lang="en-US" altLang="en-US" dirty="0">
              <a:latin typeface="Arial" charset="0"/>
              <a:ea typeface="Arial" charset="0"/>
              <a:cs typeface="Arial" charset="0"/>
            </a:endParaRPr>
          </a:p>
        </p:txBody>
      </p:sp>
      <p:sp>
        <p:nvSpPr>
          <p:cNvPr id="89091" name="Rectangle 3"/>
          <p:cNvSpPr>
            <a:spLocks noGrp="1" noChangeArrowheads="1"/>
          </p:cNvSpPr>
          <p:nvPr>
            <p:ph type="body" idx="4294967295"/>
          </p:nvPr>
        </p:nvSpPr>
        <p:spPr>
          <a:xfrm>
            <a:off x="0" y="1600200"/>
            <a:ext cx="8229600" cy="4114800"/>
          </a:xfrm>
        </p:spPr>
        <p:txBody>
          <a:bodyPr/>
          <a:lstStyle/>
          <a:p>
            <a:pPr marL="0" indent="0" eaLnBrk="1" hangingPunct="1">
              <a:buNone/>
            </a:pPr>
            <a:r>
              <a:rPr lang="en-US" altLang="en-US" dirty="0">
                <a:latin typeface="Arial" charset="0"/>
                <a:ea typeface="Arial" charset="0"/>
                <a:cs typeface="Arial" charset="0"/>
              </a:rPr>
              <a:t>Thus, in order to use </a:t>
            </a:r>
            <a:r>
              <a:rPr lang="en-US" altLang="en-US" dirty="0" err="1">
                <a:latin typeface="Arial" charset="0"/>
                <a:ea typeface="Arial" charset="0"/>
                <a:cs typeface="Arial" charset="0"/>
              </a:rPr>
              <a:t>TextWatcher</a:t>
            </a:r>
            <a:r>
              <a:rPr lang="en-US" altLang="en-US" dirty="0">
                <a:latin typeface="Arial" charset="0"/>
                <a:ea typeface="Arial" charset="0"/>
                <a:cs typeface="Arial" charset="0"/>
              </a:rPr>
              <a:t> so that we get notified that a key event is happening inside one of the two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 we:</a:t>
            </a:r>
          </a:p>
          <a:p>
            <a:pPr marL="609600" indent="-609600" eaLnBrk="1" hangingPunct="1">
              <a:buFontTx/>
              <a:buAutoNum type="arabicPeriod"/>
            </a:pPr>
            <a:r>
              <a:rPr lang="en-US" altLang="en-US" dirty="0">
                <a:latin typeface="Arial" charset="0"/>
                <a:ea typeface="Arial" charset="0"/>
                <a:cs typeface="Arial" charset="0"/>
              </a:rPr>
              <a:t>Code a class that implements the </a:t>
            </a:r>
            <a:r>
              <a:rPr lang="en-US" altLang="en-US" dirty="0" err="1">
                <a:latin typeface="Arial" charset="0"/>
                <a:ea typeface="Arial" charset="0"/>
                <a:cs typeface="Arial" charset="0"/>
              </a:rPr>
              <a:t>TextWatcher</a:t>
            </a:r>
            <a:r>
              <a:rPr lang="en-US" altLang="en-US" dirty="0">
                <a:latin typeface="Arial" charset="0"/>
                <a:ea typeface="Arial" charset="0"/>
                <a:cs typeface="Arial" charset="0"/>
              </a:rPr>
              <a:t> interface.</a:t>
            </a:r>
          </a:p>
          <a:p>
            <a:pPr marL="609600" indent="-609600" eaLnBrk="1" hangingPunct="1">
              <a:buFontTx/>
              <a:buAutoNum type="arabicPeriod"/>
            </a:pPr>
            <a:r>
              <a:rPr lang="en-US" altLang="en-US" dirty="0">
                <a:latin typeface="Arial" charset="0"/>
                <a:ea typeface="Arial" charset="0"/>
                <a:cs typeface="Arial" charset="0"/>
              </a:rPr>
              <a:t>Declare and instantiate an object of that class.  </a:t>
            </a:r>
          </a:p>
          <a:p>
            <a:pPr marL="609600" indent="-609600" eaLnBrk="1" hangingPunct="1">
              <a:buFontTx/>
              <a:buAutoNum type="arabicPeriod"/>
            </a:pPr>
            <a:r>
              <a:rPr lang="en-US" altLang="en-US" dirty="0">
                <a:latin typeface="Arial" charset="0"/>
                <a:ea typeface="Arial" charset="0"/>
                <a:cs typeface="Arial" charset="0"/>
              </a:rPr>
              <a:t>Register that object on the two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Implementing </a:t>
            </a:r>
            <a:r>
              <a:rPr lang="en-US" altLang="en-US" dirty="0" err="1">
                <a:latin typeface="Arial" charset="0"/>
                <a:ea typeface="Arial" charset="0"/>
                <a:cs typeface="Arial" charset="0"/>
              </a:rPr>
              <a:t>TextWatcher</a:t>
            </a:r>
            <a:r>
              <a:rPr lang="en-US" altLang="en-US" dirty="0">
                <a:latin typeface="Arial" charset="0"/>
                <a:ea typeface="Arial" charset="0"/>
                <a:cs typeface="Arial" charset="0"/>
              </a:rPr>
              <a:t> </a:t>
            </a:r>
            <a:r>
              <a:rPr lang="en-US" altLang="en-US" sz="1800" dirty="0">
                <a:latin typeface="Arial" charset="0"/>
                <a:ea typeface="Arial" charset="0"/>
                <a:cs typeface="Arial" charset="0"/>
              </a:rPr>
              <a:t>(1 of 6)</a:t>
            </a:r>
            <a:endParaRPr lang="en-US" altLang="en-US" dirty="0">
              <a:latin typeface="Arial" charset="0"/>
              <a:ea typeface="Arial" charset="0"/>
              <a:cs typeface="Arial" charset="0"/>
            </a:endParaRPr>
          </a:p>
        </p:txBody>
      </p:sp>
      <p:sp>
        <p:nvSpPr>
          <p:cNvPr id="9011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sz="2800" dirty="0">
                <a:latin typeface="Arial" charset="0"/>
                <a:ea typeface="Arial" charset="0"/>
                <a:cs typeface="Arial" charset="0"/>
              </a:rPr>
              <a:t>Because we need to access the two </a:t>
            </a:r>
            <a:r>
              <a:rPr lang="en-US" altLang="en-US" sz="2800" dirty="0" err="1">
                <a:latin typeface="Arial" charset="0"/>
                <a:ea typeface="Arial" charset="0"/>
                <a:cs typeface="Arial" charset="0"/>
              </a:rPr>
              <a:t>EditTexts</a:t>
            </a:r>
            <a:r>
              <a:rPr lang="en-US" altLang="en-US" sz="2800" dirty="0">
                <a:latin typeface="Arial" charset="0"/>
                <a:ea typeface="Arial" charset="0"/>
                <a:cs typeface="Arial" charset="0"/>
              </a:rPr>
              <a:t> in several methods (</a:t>
            </a:r>
            <a:r>
              <a:rPr lang="en-US" altLang="en-US" sz="2800" dirty="0" err="1">
                <a:latin typeface="Arial" charset="0"/>
                <a:ea typeface="Arial" charset="0"/>
                <a:cs typeface="Arial" charset="0"/>
              </a:rPr>
              <a:t>onCreate</a:t>
            </a:r>
            <a:r>
              <a:rPr lang="en-US" altLang="en-US" sz="2800" dirty="0">
                <a:latin typeface="Arial" charset="0"/>
                <a:ea typeface="Arial" charset="0"/>
                <a:cs typeface="Arial" charset="0"/>
              </a:rPr>
              <a:t> to set up event handling and when we handle the event), we declare them as instance variables.</a:t>
            </a:r>
          </a:p>
          <a:p>
            <a:pPr marL="457200" indent="-457200" eaLnBrk="1" hangingPunct="1"/>
            <a:r>
              <a:rPr lang="en-US" altLang="en-US" sz="2800" dirty="0">
                <a:latin typeface="Arial" charset="0"/>
                <a:ea typeface="Arial" charset="0"/>
                <a:cs typeface="Arial" charset="0"/>
              </a:rPr>
              <a:t>We also declare the two </a:t>
            </a:r>
            <a:r>
              <a:rPr lang="en-US" altLang="en-US" sz="2800" dirty="0" err="1">
                <a:latin typeface="Arial" charset="0"/>
                <a:ea typeface="Arial" charset="0"/>
                <a:cs typeface="Arial" charset="0"/>
              </a:rPr>
              <a:t>TextViews</a:t>
            </a:r>
            <a:r>
              <a:rPr lang="en-US" altLang="en-US" sz="2800" dirty="0">
                <a:latin typeface="Arial" charset="0"/>
                <a:ea typeface="Arial" charset="0"/>
                <a:cs typeface="Arial" charset="0"/>
              </a:rPr>
              <a:t> as instance variables. </a:t>
            </a:r>
          </a:p>
          <a:p>
            <a:pPr marL="457200" indent="-457200" eaLnBrk="1" hangingPunct="1"/>
            <a:r>
              <a:rPr lang="en-US" altLang="en-US" sz="2800" dirty="0">
                <a:latin typeface="Arial" charset="0"/>
                <a:ea typeface="Arial" charset="0"/>
                <a:cs typeface="Arial" charset="0"/>
              </a:rPr>
              <a:t>Inside </a:t>
            </a:r>
            <a:r>
              <a:rPr lang="en-US" altLang="en-US" sz="2800" dirty="0" err="1">
                <a:latin typeface="Arial" charset="0"/>
                <a:ea typeface="Arial" charset="0"/>
                <a:cs typeface="Arial" charset="0"/>
              </a:rPr>
              <a:t>onCreate</a:t>
            </a:r>
            <a:r>
              <a:rPr lang="en-US" altLang="en-US" sz="2800" dirty="0">
                <a:latin typeface="Arial" charset="0"/>
                <a:ea typeface="Arial" charset="0"/>
                <a:cs typeface="Arial" charset="0"/>
              </a:rPr>
              <a:t>, we use </a:t>
            </a:r>
            <a:r>
              <a:rPr lang="en-US" altLang="en-US" sz="2800" dirty="0" err="1">
                <a:latin typeface="Arial" charset="0"/>
                <a:ea typeface="Arial" charset="0"/>
                <a:cs typeface="Arial" charset="0"/>
              </a:rPr>
              <a:t>findViewById</a:t>
            </a:r>
            <a:r>
              <a:rPr lang="en-US" altLang="en-US" sz="2800" dirty="0">
                <a:latin typeface="Arial" charset="0"/>
                <a:ea typeface="Arial" charset="0"/>
                <a:cs typeface="Arial" charset="0"/>
              </a:rPr>
              <a:t> to assign a value to all four components.</a:t>
            </a:r>
            <a:endParaRPr lang="en-US" altLang="en-US" sz="24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0" y="228600"/>
            <a:ext cx="8229600" cy="1143000"/>
          </a:xfrm>
        </p:spPr>
        <p:txBody>
          <a:bodyPr/>
          <a:lstStyle/>
          <a:p>
            <a:pPr eaLnBrk="1" hangingPunct="1"/>
            <a:r>
              <a:rPr lang="en-US" altLang="en-US" dirty="0"/>
              <a:t>Implementing </a:t>
            </a:r>
            <a:r>
              <a:rPr lang="en-US" altLang="en-US" dirty="0" err="1"/>
              <a:t>TextWatcher</a:t>
            </a:r>
            <a:r>
              <a:rPr lang="en-US" altLang="en-US" dirty="0"/>
              <a:t> </a:t>
            </a:r>
            <a:r>
              <a:rPr lang="en-US" altLang="en-US" sz="1800" dirty="0"/>
              <a:t>(2 of 6)</a:t>
            </a:r>
            <a:endParaRPr lang="en-US" altLang="en-US" dirty="0">
              <a:latin typeface="Arial" charset="0"/>
              <a:ea typeface="Arial" charset="0"/>
              <a:cs typeface="Arial" charset="0"/>
            </a:endParaRPr>
          </a:p>
        </p:txBody>
      </p:sp>
      <p:sp>
        <p:nvSpPr>
          <p:cNvPr id="91139"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first code a private inner class implementing </a:t>
            </a:r>
            <a:r>
              <a:rPr lang="en-US" altLang="en-US" dirty="0" err="1">
                <a:latin typeface="Arial" charset="0"/>
                <a:ea typeface="Arial" charset="0"/>
                <a:cs typeface="Arial" charset="0"/>
              </a:rPr>
              <a:t>TextWatcher</a:t>
            </a:r>
            <a:r>
              <a:rPr lang="en-US" altLang="en-US" dirty="0">
                <a:latin typeface="Arial" charset="0"/>
                <a:ea typeface="Arial" charset="0"/>
                <a:cs typeface="Arial" charset="0"/>
              </a:rPr>
              <a:t>.</a:t>
            </a:r>
          </a:p>
          <a:p>
            <a:pPr marL="457200" indent="-457200" eaLnBrk="1" hangingPunct="1"/>
            <a:r>
              <a:rPr lang="en-US" altLang="en-US" dirty="0">
                <a:latin typeface="Arial" charset="0"/>
                <a:ea typeface="Arial" charset="0"/>
                <a:cs typeface="Arial" charset="0"/>
              </a:rPr>
              <a:t>That class needs to implement the three methods of </a:t>
            </a:r>
            <a:r>
              <a:rPr lang="en-US" altLang="en-US" dirty="0" err="1">
                <a:latin typeface="Arial" charset="0"/>
                <a:ea typeface="Arial" charset="0"/>
                <a:cs typeface="Arial" charset="0"/>
              </a:rPr>
              <a:t>TextWatcher</a:t>
            </a:r>
            <a:r>
              <a:rPr lang="en-US" altLang="en-US" dirty="0">
                <a:latin typeface="Arial" charset="0"/>
                <a:ea typeface="Arial" charset="0"/>
                <a:cs typeface="Arial" charset="0"/>
              </a:rPr>
              <a:t>: </a:t>
            </a:r>
            <a:r>
              <a:rPr lang="en-US" altLang="en-US" dirty="0" err="1">
                <a:latin typeface="Arial" charset="0"/>
                <a:ea typeface="Arial" charset="0"/>
                <a:cs typeface="Arial" charset="0"/>
              </a:rPr>
              <a:t>beforeTextChanged</a:t>
            </a:r>
            <a:r>
              <a:rPr lang="en-US" altLang="en-US" dirty="0">
                <a:latin typeface="Arial" charset="0"/>
                <a:ea typeface="Arial" charset="0"/>
                <a:cs typeface="Arial" charset="0"/>
              </a:rPr>
              <a:t>, </a:t>
            </a:r>
            <a:r>
              <a:rPr lang="en-US" altLang="en-US" dirty="0" err="1">
                <a:latin typeface="Arial" charset="0"/>
                <a:ea typeface="Arial" charset="0"/>
                <a:cs typeface="Arial" charset="0"/>
              </a:rPr>
              <a:t>onTextChanged</a:t>
            </a:r>
            <a:r>
              <a:rPr lang="en-US" altLang="en-US" dirty="0">
                <a:latin typeface="Arial" charset="0"/>
                <a:ea typeface="Arial" charset="0"/>
                <a:cs typeface="Arial" charset="0"/>
              </a:rPr>
              <a:t>, and </a:t>
            </a:r>
            <a:r>
              <a:rPr lang="en-US" altLang="en-US" dirty="0" err="1">
                <a:latin typeface="Arial" charset="0"/>
                <a:ea typeface="Arial" charset="0"/>
                <a:cs typeface="Arial" charset="0"/>
              </a:rPr>
              <a:t>afterTextChanged</a:t>
            </a:r>
            <a:r>
              <a:rPr lang="en-US" altLang="en-US" dirty="0">
                <a:latin typeface="Arial" charset="0"/>
                <a:ea typeface="Arial" charset="0"/>
                <a:cs typeface="Arial" charset="0"/>
              </a:rPr>
              <a:t>.</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0" y="228600"/>
            <a:ext cx="8229600" cy="1143000"/>
          </a:xfrm>
        </p:spPr>
        <p:txBody>
          <a:bodyPr/>
          <a:lstStyle/>
          <a:p>
            <a:pPr eaLnBrk="1" hangingPunct="1"/>
            <a:r>
              <a:rPr lang="en-US" altLang="en-US" dirty="0"/>
              <a:t>Implementing </a:t>
            </a:r>
            <a:r>
              <a:rPr lang="en-US" altLang="en-US" dirty="0" err="1"/>
              <a:t>TextWatcher</a:t>
            </a:r>
            <a:r>
              <a:rPr lang="en-US" altLang="en-US" dirty="0"/>
              <a:t> </a:t>
            </a:r>
            <a:r>
              <a:rPr lang="en-US" altLang="en-US" sz="1800" dirty="0"/>
              <a:t>(3 of 6)</a:t>
            </a:r>
            <a:endParaRPr lang="en-US" altLang="en-US" dirty="0">
              <a:latin typeface="Arial" charset="0"/>
              <a:ea typeface="Arial" charset="0"/>
              <a:cs typeface="Arial" charset="0"/>
            </a:endParaRPr>
          </a:p>
        </p:txBody>
      </p:sp>
      <p:sp>
        <p:nvSpPr>
          <p:cNvPr id="92163"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update our View after the key event happened, so we are only interested in </a:t>
            </a:r>
            <a:r>
              <a:rPr lang="en-US" altLang="en-US" dirty="0" err="1">
                <a:latin typeface="Arial" charset="0"/>
                <a:ea typeface="Arial" charset="0"/>
                <a:cs typeface="Arial" charset="0"/>
              </a:rPr>
              <a:t>afterTextChanged</a:t>
            </a:r>
            <a:r>
              <a:rPr lang="en-US" altLang="en-US" dirty="0">
                <a:latin typeface="Arial" charset="0"/>
                <a:ea typeface="Arial" charset="0"/>
                <a:cs typeface="Arial" charset="0"/>
              </a:rPr>
              <a:t> .. but we must implement all three (when inheriting from an interface, it is mandatory to implement all its methods).</a:t>
            </a:r>
          </a:p>
          <a:p>
            <a:pPr marL="457200" indent="-457200" eaLnBrk="1" hangingPunct="1"/>
            <a:r>
              <a:rPr lang="en-US" altLang="en-US" dirty="0">
                <a:latin typeface="Arial" charset="0"/>
                <a:ea typeface="Arial" charset="0"/>
                <a:cs typeface="Arial" charset="0"/>
              </a:rPr>
              <a:t>So we implement </a:t>
            </a:r>
            <a:r>
              <a:rPr lang="en-US" altLang="en-US" dirty="0" err="1">
                <a:latin typeface="Arial" charset="0"/>
                <a:ea typeface="Arial" charset="0"/>
                <a:cs typeface="Arial" charset="0"/>
              </a:rPr>
              <a:t>beforeTextChanged</a:t>
            </a:r>
            <a:r>
              <a:rPr lang="en-US" altLang="en-US" dirty="0">
                <a:latin typeface="Arial" charset="0"/>
                <a:ea typeface="Arial" charset="0"/>
                <a:cs typeface="Arial" charset="0"/>
              </a:rPr>
              <a:t> and </a:t>
            </a:r>
            <a:r>
              <a:rPr lang="en-US" altLang="en-US" dirty="0" err="1">
                <a:latin typeface="Arial" charset="0"/>
                <a:ea typeface="Arial" charset="0"/>
                <a:cs typeface="Arial" charset="0"/>
              </a:rPr>
              <a:t>onTextChanged</a:t>
            </a:r>
            <a:r>
              <a:rPr lang="en-US" altLang="en-US" dirty="0">
                <a:latin typeface="Arial" charset="0"/>
                <a:ea typeface="Arial" charset="0"/>
                <a:cs typeface="Arial" charset="0"/>
              </a:rPr>
              <a:t> as “do-nothing” method.</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GUI Components</a:t>
            </a:r>
          </a:p>
        </p:txBody>
      </p:sp>
      <p:sp>
        <p:nvSpPr>
          <p:cNvPr id="10243"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GUI components can:</a:t>
            </a:r>
          </a:p>
          <a:p>
            <a:pPr lvl="1" indent="-457200" eaLnBrk="1" hangingPunct="1"/>
            <a:r>
              <a:rPr lang="en-US" altLang="en-US" dirty="0">
                <a:latin typeface="Arial" charset="0"/>
                <a:ea typeface="Arial" charset="0"/>
                <a:cs typeface="Arial" charset="0"/>
              </a:rPr>
              <a:t>Display data</a:t>
            </a:r>
          </a:p>
          <a:p>
            <a:pPr lvl="1" indent="-457200" eaLnBrk="1" hangingPunct="1"/>
            <a:r>
              <a:rPr lang="en-US" altLang="en-US" dirty="0">
                <a:latin typeface="Arial" charset="0"/>
                <a:ea typeface="Arial" charset="0"/>
                <a:cs typeface="Arial" charset="0"/>
              </a:rPr>
              <a:t>Capture user input</a:t>
            </a:r>
          </a:p>
          <a:p>
            <a:pPr lvl="1" indent="-457200" eaLnBrk="1" hangingPunct="1"/>
            <a:r>
              <a:rPr lang="en-US" altLang="en-US" dirty="0">
                <a:latin typeface="Arial" charset="0"/>
                <a:ea typeface="Arial" charset="0"/>
                <a:cs typeface="Arial" charset="0"/>
              </a:rPr>
              <a:t>Allow the user to interact with them, which can trigger some action, i.e., a call to a method</a:t>
            </a: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0" y="228600"/>
            <a:ext cx="8229600" cy="1143000"/>
          </a:xfrm>
        </p:spPr>
        <p:txBody>
          <a:bodyPr/>
          <a:lstStyle/>
          <a:p>
            <a:pPr eaLnBrk="1" hangingPunct="1"/>
            <a:r>
              <a:rPr lang="en-US" altLang="en-US" dirty="0"/>
              <a:t>Implementing </a:t>
            </a:r>
            <a:r>
              <a:rPr lang="en-US" altLang="en-US" dirty="0" err="1"/>
              <a:t>TextWatcher</a:t>
            </a:r>
            <a:r>
              <a:rPr lang="en-US" altLang="en-US" dirty="0"/>
              <a:t> </a:t>
            </a:r>
            <a:r>
              <a:rPr lang="en-US" altLang="en-US" sz="1800" dirty="0"/>
              <a:t>(4 of 6)</a:t>
            </a:r>
            <a:endParaRPr lang="en-US" altLang="en-US" dirty="0">
              <a:latin typeface="Arial" charset="0"/>
              <a:ea typeface="Arial" charset="0"/>
              <a:cs typeface="Arial" charset="0"/>
            </a:endParaRPr>
          </a:p>
        </p:txBody>
      </p:sp>
      <p:sp>
        <p:nvSpPr>
          <p:cNvPr id="93187" name="Rectangle 3"/>
          <p:cNvSpPr>
            <a:spLocks noGrp="1" noChangeArrowheads="1"/>
          </p:cNvSpPr>
          <p:nvPr>
            <p:ph type="body" idx="4294967295"/>
          </p:nvPr>
        </p:nvSpPr>
        <p:spPr>
          <a:xfrm>
            <a:off x="0" y="1600200"/>
            <a:ext cx="8229600" cy="4114800"/>
          </a:xfrm>
        </p:spPr>
        <p:txBody>
          <a:bodyPr/>
          <a:lstStyle/>
          <a:p>
            <a:pPr marL="609600" indent="-609600" eaLnBrk="1" hangingPunct="1">
              <a:lnSpc>
                <a:spcPct val="90000"/>
              </a:lnSpc>
              <a:buFontTx/>
              <a:buNone/>
            </a:pPr>
            <a:r>
              <a:rPr lang="en-US" altLang="en-US" sz="2600" dirty="0">
                <a:latin typeface="Arial" charset="0"/>
                <a:ea typeface="Arial" charset="0"/>
                <a:cs typeface="Arial" charset="0"/>
              </a:rPr>
              <a:t>private class </a:t>
            </a:r>
            <a:r>
              <a:rPr lang="en-US" altLang="en-US" sz="2600" dirty="0" err="1">
                <a:latin typeface="Arial" charset="0"/>
                <a:ea typeface="Arial" charset="0"/>
                <a:cs typeface="Arial" charset="0"/>
              </a:rPr>
              <a:t>TextChangeHandler</a:t>
            </a:r>
            <a:r>
              <a:rPr lang="en-US" altLang="en-US" sz="2600" dirty="0">
                <a:latin typeface="Arial" charset="0"/>
                <a:ea typeface="Arial" charset="0"/>
                <a:cs typeface="Arial" charset="0"/>
              </a:rPr>
              <a:t> implements </a:t>
            </a:r>
            <a:r>
              <a:rPr lang="en-US" altLang="en-US" sz="2600" dirty="0" err="1">
                <a:latin typeface="Arial" charset="0"/>
                <a:ea typeface="Arial" charset="0"/>
                <a:cs typeface="Arial" charset="0"/>
              </a:rPr>
              <a:t>TextWatcher</a:t>
            </a:r>
            <a:r>
              <a:rPr lang="en-US" altLang="en-US" sz="2600" dirty="0">
                <a:latin typeface="Arial" charset="0"/>
                <a:ea typeface="Arial" charset="0"/>
                <a:cs typeface="Arial" charset="0"/>
              </a:rPr>
              <a:t> {</a:t>
            </a:r>
          </a:p>
          <a:p>
            <a:pPr marL="609600" indent="-609600" eaLnBrk="1" hangingPunct="1">
              <a:lnSpc>
                <a:spcPct val="90000"/>
              </a:lnSpc>
              <a:buFontTx/>
              <a:buNone/>
            </a:pPr>
            <a:r>
              <a:rPr lang="en-US" altLang="en-US" sz="2600" dirty="0">
                <a:latin typeface="Arial" charset="0"/>
                <a:ea typeface="Arial" charset="0"/>
                <a:cs typeface="Arial" charset="0"/>
              </a:rPr>
              <a:t>   public void </a:t>
            </a:r>
            <a:r>
              <a:rPr lang="en-US" altLang="en-US" sz="2600" dirty="0" err="1">
                <a:latin typeface="Arial" charset="0"/>
                <a:ea typeface="Arial" charset="0"/>
                <a:cs typeface="Arial" charset="0"/>
              </a:rPr>
              <a:t>beforeTextChanged</a:t>
            </a: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CharSequence</a:t>
            </a:r>
            <a:r>
              <a:rPr lang="en-US" altLang="en-US" sz="2600" dirty="0">
                <a:latin typeface="Arial" charset="0"/>
                <a:ea typeface="Arial" charset="0"/>
                <a:cs typeface="Arial" charset="0"/>
              </a:rPr>
              <a:t> s,       </a:t>
            </a:r>
          </a:p>
          <a:p>
            <a:pPr marL="609600" indent="-609600" eaLnBrk="1" hangingPunct="1">
              <a:lnSpc>
                <a:spcPct val="90000"/>
              </a:lnSpc>
              <a:buFontTx/>
              <a:buNone/>
            </a:pPr>
            <a:r>
              <a:rPr lang="en-US" altLang="en-US" sz="2600" dirty="0">
                <a:latin typeface="Arial" charset="0"/>
                <a:ea typeface="Arial" charset="0"/>
                <a:cs typeface="Arial" charset="0"/>
              </a:rPr>
              <a:t>              </a:t>
            </a:r>
            <a:r>
              <a:rPr lang="en-US" altLang="en-US" sz="2600" dirty="0" err="1">
                <a:latin typeface="Arial" charset="0"/>
                <a:ea typeface="Arial" charset="0"/>
                <a:cs typeface="Arial" charset="0"/>
              </a:rPr>
              <a:t>int</a:t>
            </a:r>
            <a:r>
              <a:rPr lang="en-US" altLang="en-US" sz="2600" dirty="0">
                <a:latin typeface="Arial" charset="0"/>
                <a:ea typeface="Arial" charset="0"/>
                <a:cs typeface="Arial" charset="0"/>
              </a:rPr>
              <a:t> start, </a:t>
            </a:r>
            <a:r>
              <a:rPr lang="en-US" altLang="en-US" sz="2600" dirty="0" err="1">
                <a:latin typeface="Arial" charset="0"/>
                <a:ea typeface="Arial" charset="0"/>
                <a:cs typeface="Arial" charset="0"/>
              </a:rPr>
              <a:t>int</a:t>
            </a:r>
            <a:r>
              <a:rPr lang="en-US" altLang="en-US" sz="2600" dirty="0">
                <a:latin typeface="Arial" charset="0"/>
                <a:ea typeface="Arial" charset="0"/>
                <a:cs typeface="Arial" charset="0"/>
              </a:rPr>
              <a:t> count, </a:t>
            </a:r>
            <a:r>
              <a:rPr lang="en-US" altLang="en-US" sz="2600" dirty="0" err="1">
                <a:latin typeface="Arial" charset="0"/>
                <a:ea typeface="Arial" charset="0"/>
                <a:cs typeface="Arial" charset="0"/>
              </a:rPr>
              <a:t>int</a:t>
            </a:r>
            <a:r>
              <a:rPr lang="en-US" altLang="en-US" sz="2600" dirty="0">
                <a:latin typeface="Arial" charset="0"/>
                <a:ea typeface="Arial" charset="0"/>
                <a:cs typeface="Arial" charset="0"/>
              </a:rPr>
              <a:t> after ) {</a:t>
            </a:r>
            <a:br>
              <a:rPr lang="en-US" altLang="en-US" sz="2600" dirty="0">
                <a:latin typeface="Arial" charset="0"/>
                <a:ea typeface="Arial" charset="0"/>
                <a:cs typeface="Arial" charset="0"/>
              </a:rPr>
            </a:br>
            <a:r>
              <a:rPr lang="en-US" altLang="en-US" sz="2600" dirty="0">
                <a:latin typeface="Arial" charset="0"/>
                <a:ea typeface="Arial" charset="0"/>
                <a:cs typeface="Arial" charset="0"/>
              </a:rPr>
              <a:t>}</a:t>
            </a:r>
          </a:p>
          <a:p>
            <a:pPr marL="609600" indent="-609600" eaLnBrk="1" hangingPunct="1">
              <a:lnSpc>
                <a:spcPct val="90000"/>
              </a:lnSpc>
              <a:buFontTx/>
              <a:buNone/>
            </a:pPr>
            <a:r>
              <a:rPr lang="en-US" altLang="en-US" sz="2600" dirty="0">
                <a:latin typeface="Arial" charset="0"/>
                <a:ea typeface="Arial" charset="0"/>
                <a:cs typeface="Arial" charset="0"/>
              </a:rPr>
              <a:t>       …</a:t>
            </a:r>
          </a:p>
          <a:p>
            <a:pPr marL="609600" indent="-609600" eaLnBrk="1" hangingPunct="1">
              <a:lnSpc>
                <a:spcPct val="90000"/>
              </a:lnSpc>
              <a:buFontTx/>
              <a:buNone/>
            </a:pPr>
            <a:r>
              <a:rPr lang="en-US" altLang="en-US" sz="2600" dirty="0">
                <a:latin typeface="Arial" charset="0"/>
                <a:ea typeface="Arial" charset="0"/>
                <a:cs typeface="Arial" charset="0"/>
              </a:rPr>
              <a:t>}</a:t>
            </a:r>
            <a:br>
              <a:rPr lang="en-US" altLang="en-US" sz="2800" dirty="0">
                <a:latin typeface="Arial" charset="0"/>
                <a:ea typeface="Arial" charset="0"/>
                <a:cs typeface="Arial" charset="0"/>
              </a:rPr>
            </a:br>
            <a:br>
              <a:rPr lang="en-US" altLang="en-US" sz="2800" b="1" dirty="0">
                <a:solidFill>
                  <a:srgbClr val="000000"/>
                </a:solidFill>
                <a:latin typeface="Arial" charset="0"/>
                <a:ea typeface="Arial" charset="0"/>
                <a:cs typeface="Arial" charset="0"/>
              </a:rPr>
            </a:br>
            <a:endParaRPr lang="en-US" altLang="en-US" sz="2800" b="1" dirty="0">
              <a:solidFill>
                <a:srgbClr val="000000"/>
              </a:solidFill>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28600"/>
            <a:ext cx="8229600" cy="1143000"/>
          </a:xfrm>
        </p:spPr>
        <p:txBody>
          <a:bodyPr/>
          <a:lstStyle/>
          <a:p>
            <a:pPr eaLnBrk="1" hangingPunct="1"/>
            <a:r>
              <a:rPr lang="en-US" altLang="en-US" dirty="0"/>
              <a:t>Implementing </a:t>
            </a:r>
            <a:r>
              <a:rPr lang="en-US" altLang="en-US" dirty="0" err="1"/>
              <a:t>TextWatcher</a:t>
            </a:r>
            <a:r>
              <a:rPr lang="en-US" altLang="en-US" dirty="0"/>
              <a:t> </a:t>
            </a:r>
            <a:r>
              <a:rPr lang="en-US" altLang="en-US" sz="1800" dirty="0"/>
              <a:t>(5 of 6)</a:t>
            </a:r>
            <a:endParaRPr lang="en-US" altLang="en-US" dirty="0">
              <a:latin typeface="Arial" charset="0"/>
              <a:ea typeface="Arial" charset="0"/>
              <a:cs typeface="Arial" charset="0"/>
            </a:endParaRPr>
          </a:p>
        </p:txBody>
      </p:sp>
      <p:sp>
        <p:nvSpPr>
          <p:cNvPr id="94211" name="Rectangle 3"/>
          <p:cNvSpPr>
            <a:spLocks noGrp="1" noChangeArrowheads="1"/>
          </p:cNvSpPr>
          <p:nvPr>
            <p:ph type="body" idx="4294967295"/>
          </p:nvPr>
        </p:nvSpPr>
        <p:spPr>
          <a:xfrm>
            <a:off x="0" y="1600200"/>
            <a:ext cx="8229600" cy="4114800"/>
          </a:xfrm>
        </p:spPr>
        <p:txBody>
          <a:bodyPr/>
          <a:lstStyle/>
          <a:p>
            <a:pPr marL="609600" indent="-609600" eaLnBrk="1" hangingPunct="1">
              <a:lnSpc>
                <a:spcPct val="90000"/>
              </a:lnSpc>
              <a:buFontTx/>
              <a:buNone/>
            </a:pPr>
            <a:r>
              <a:rPr lang="en-US" altLang="en-US">
                <a:latin typeface="Arial" charset="0"/>
                <a:ea typeface="Arial" charset="0"/>
                <a:cs typeface="Arial" charset="0"/>
              </a:rPr>
              <a:t>public void onTextChanged( CharSequence s, int start, int before, int after ) {</a:t>
            </a:r>
          </a:p>
          <a:p>
            <a:pPr marL="609600" indent="-609600" eaLnBrk="1" hangingPunct="1">
              <a:lnSpc>
                <a:spcPct val="90000"/>
              </a:lnSpc>
              <a:buFontTx/>
              <a:buNone/>
            </a:pPr>
            <a:r>
              <a:rPr lang="en-US" altLang="en-US">
                <a:latin typeface="Arial" charset="0"/>
                <a:ea typeface="Arial" charset="0"/>
                <a:cs typeface="Arial" charset="0"/>
              </a:rPr>
              <a:t>}</a:t>
            </a:r>
          </a:p>
          <a:p>
            <a:pPr marL="609600" indent="-609600" eaLnBrk="1" hangingPunct="1">
              <a:lnSpc>
                <a:spcPct val="90000"/>
              </a:lnSpc>
              <a:buFontTx/>
              <a:buNone/>
            </a:pPr>
            <a:r>
              <a:rPr lang="en-US" altLang="en-US">
                <a:latin typeface="Arial" charset="0"/>
                <a:ea typeface="Arial" charset="0"/>
                <a:cs typeface="Arial" charset="0"/>
              </a:rPr>
              <a:t>public void afterTextChanged( Editable e ) {      calculate( );</a:t>
            </a:r>
          </a:p>
          <a:p>
            <a:pPr marL="609600" indent="-609600" eaLnBrk="1" hangingPunct="1">
              <a:lnSpc>
                <a:spcPct val="90000"/>
              </a:lnSpc>
              <a:buFontTx/>
              <a:buNone/>
            </a:pPr>
            <a:r>
              <a:rPr lang="en-US" altLang="en-US">
                <a:latin typeface="Arial" charset="0"/>
                <a:ea typeface="Arial" charset="0"/>
                <a:cs typeface="Arial" charset="0"/>
              </a:rPr>
              <a:t>} </a:t>
            </a: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0" y="228600"/>
            <a:ext cx="8229600" cy="1143000"/>
          </a:xfrm>
        </p:spPr>
        <p:txBody>
          <a:bodyPr/>
          <a:lstStyle/>
          <a:p>
            <a:pPr eaLnBrk="1" hangingPunct="1"/>
            <a:r>
              <a:rPr lang="en-US" altLang="en-US" dirty="0"/>
              <a:t>Implementing </a:t>
            </a:r>
            <a:r>
              <a:rPr lang="en-US" altLang="en-US" dirty="0" err="1"/>
              <a:t>TextWatcher</a:t>
            </a:r>
            <a:r>
              <a:rPr lang="en-US" altLang="en-US" dirty="0"/>
              <a:t> </a:t>
            </a:r>
            <a:r>
              <a:rPr lang="en-US" altLang="en-US" sz="1800" dirty="0"/>
              <a:t>(6 of 6)</a:t>
            </a:r>
            <a:endParaRPr lang="en-US" altLang="en-US" dirty="0">
              <a:latin typeface="Arial" charset="0"/>
              <a:ea typeface="Arial" charset="0"/>
              <a:cs typeface="Arial" charset="0"/>
            </a:endParaRPr>
          </a:p>
        </p:txBody>
      </p:sp>
      <p:sp>
        <p:nvSpPr>
          <p:cNvPr id="95235"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Note that calculate no longer takes a View parameter; it is not needed because we do not care about the origin of the event (i.e., which </a:t>
            </a:r>
            <a:r>
              <a:rPr lang="en-US" altLang="en-US" dirty="0" err="1">
                <a:latin typeface="Arial" charset="0"/>
                <a:ea typeface="Arial" charset="0"/>
                <a:cs typeface="Arial" charset="0"/>
              </a:rPr>
              <a:t>EditText</a:t>
            </a:r>
            <a:r>
              <a:rPr lang="en-US" altLang="en-US" dirty="0">
                <a:latin typeface="Arial" charset="0"/>
                <a:ea typeface="Arial" charset="0"/>
                <a:cs typeface="Arial" charset="0"/>
              </a:rPr>
              <a:t> is being edited).</a:t>
            </a:r>
          </a:p>
          <a:p>
            <a:pPr marL="457200" indent="-457200" eaLnBrk="1" hangingPunct="1"/>
            <a:r>
              <a:rPr lang="en-US" altLang="en-US" dirty="0">
                <a:latin typeface="Arial" charset="0"/>
                <a:ea typeface="Arial" charset="0"/>
                <a:cs typeface="Arial" charset="0"/>
              </a:rPr>
              <a:t>The code inside calculate is the same as before.</a:t>
            </a:r>
            <a:endParaRPr lang="en-US" altLang="en-US" sz="2800" b="1" dirty="0">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0" y="228600"/>
            <a:ext cx="8229600" cy="1143000"/>
          </a:xfrm>
        </p:spPr>
        <p:txBody>
          <a:bodyPr/>
          <a:lstStyle/>
          <a:p>
            <a:pPr eaLnBrk="1" hangingPunct="1"/>
            <a:r>
              <a:rPr lang="en-US" altLang="en-US" dirty="0">
                <a:latin typeface="Arial" charset="0"/>
                <a:ea typeface="Arial" charset="0"/>
                <a:cs typeface="Arial" charset="0"/>
              </a:rPr>
              <a:t>Setting Up Event Handling </a:t>
            </a:r>
            <a:r>
              <a:rPr lang="en-US" altLang="en-US" sz="1800" dirty="0">
                <a:latin typeface="Arial" charset="0"/>
                <a:ea typeface="Arial" charset="0"/>
                <a:cs typeface="Arial" charset="0"/>
              </a:rPr>
              <a:t>(1 of 2)</a:t>
            </a:r>
            <a:endParaRPr lang="en-US" altLang="en-US" dirty="0">
              <a:latin typeface="Arial" charset="0"/>
              <a:ea typeface="Arial" charset="0"/>
              <a:cs typeface="Arial" charset="0"/>
            </a:endParaRPr>
          </a:p>
        </p:txBody>
      </p:sp>
      <p:sp>
        <p:nvSpPr>
          <p:cNvPr id="95235" name="Rectangle 3"/>
          <p:cNvSpPr>
            <a:spLocks noGrp="1" noChangeArrowheads="1"/>
          </p:cNvSpPr>
          <p:nvPr>
            <p:ph type="body" idx="4294967295"/>
          </p:nvPr>
        </p:nvSpPr>
        <p:spPr>
          <a:xfrm>
            <a:off x="0" y="1600200"/>
            <a:ext cx="8229600" cy="4114800"/>
          </a:xfrm>
        </p:spPr>
        <p:txBody>
          <a:bodyPr/>
          <a:lstStyle/>
          <a:p>
            <a:pPr marL="457200" indent="-457200" eaLnBrk="1" hangingPunct="1">
              <a:defRPr/>
            </a:pPr>
            <a:r>
              <a:rPr lang="en-US" altLang="en-US" dirty="0">
                <a:latin typeface="Arial" charset="0"/>
                <a:ea typeface="Arial" charset="0"/>
                <a:cs typeface="Arial" charset="0"/>
              </a:rPr>
              <a:t>Now that our event handling class is coded, we need to declare and instantiate an object of that class inside the </a:t>
            </a:r>
            <a:r>
              <a:rPr lang="en-US" altLang="en-US" dirty="0" err="1">
                <a:latin typeface="Arial" charset="0"/>
                <a:ea typeface="Arial" charset="0"/>
                <a:cs typeface="Arial" charset="0"/>
              </a:rPr>
              <a:t>onCreate</a:t>
            </a:r>
            <a:r>
              <a:rPr lang="en-US" altLang="en-US" dirty="0">
                <a:latin typeface="Arial" charset="0"/>
                <a:ea typeface="Arial" charset="0"/>
                <a:cs typeface="Arial" charset="0"/>
              </a:rPr>
              <a:t> method.</a:t>
            </a:r>
          </a:p>
          <a:p>
            <a:pPr marL="609600" indent="-609600" eaLnBrk="1" hangingPunct="1">
              <a:buFontTx/>
              <a:buNone/>
              <a:defRPr/>
            </a:pPr>
            <a:r>
              <a:rPr lang="en-US" altLang="en-US" dirty="0">
                <a:latin typeface="Arial" charset="0"/>
                <a:ea typeface="Arial" charset="0"/>
                <a:cs typeface="Arial" charset="0"/>
              </a:rPr>
              <a:t>		</a:t>
            </a:r>
            <a:r>
              <a:rPr lang="en-US" altLang="en-US" dirty="0" err="1">
                <a:latin typeface="Arial" charset="0"/>
                <a:ea typeface="Arial" charset="0"/>
                <a:cs typeface="Arial" charset="0"/>
              </a:rPr>
              <a:t>TextChangeHandler</a:t>
            </a:r>
            <a:r>
              <a:rPr lang="en-US" altLang="en-US" dirty="0">
                <a:latin typeface="Arial" charset="0"/>
                <a:ea typeface="Arial" charset="0"/>
                <a:cs typeface="Arial" charset="0"/>
              </a:rPr>
              <a:t> </a:t>
            </a:r>
            <a:r>
              <a:rPr lang="en-US" altLang="en-US" dirty="0" err="1">
                <a:latin typeface="Arial" charset="0"/>
                <a:ea typeface="Arial" charset="0"/>
                <a:cs typeface="Arial" charset="0"/>
              </a:rPr>
              <a:t>tch</a:t>
            </a:r>
            <a:r>
              <a:rPr lang="en-US" altLang="en-US" dirty="0">
                <a:latin typeface="Arial" charset="0"/>
                <a:ea typeface="Arial" charset="0"/>
                <a:cs typeface="Arial" charset="0"/>
              </a:rPr>
              <a:t> = </a:t>
            </a:r>
          </a:p>
          <a:p>
            <a:pPr marL="609600" indent="-609600" eaLnBrk="1" hangingPunct="1">
              <a:buFontTx/>
              <a:buNone/>
              <a:defRPr/>
            </a:pPr>
            <a:r>
              <a:rPr lang="en-US" altLang="en-US" dirty="0">
                <a:latin typeface="Arial" charset="0"/>
                <a:ea typeface="Arial" charset="0"/>
                <a:cs typeface="Arial" charset="0"/>
              </a:rPr>
              <a:t>       	 new </a:t>
            </a:r>
            <a:r>
              <a:rPr lang="en-US" altLang="en-US" dirty="0" err="1">
                <a:latin typeface="Arial" charset="0"/>
                <a:ea typeface="Arial" charset="0"/>
                <a:cs typeface="Arial" charset="0"/>
              </a:rPr>
              <a:t>TextChangeHandler</a:t>
            </a:r>
            <a:r>
              <a:rPr lang="en-US" altLang="en-US" dirty="0">
                <a:latin typeface="Arial" charset="0"/>
                <a:ea typeface="Arial" charset="0"/>
                <a:cs typeface="Arial" charset="0"/>
              </a:rPr>
              <a:t>( ); </a:t>
            </a: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0" y="228600"/>
            <a:ext cx="8229600" cy="1143000"/>
          </a:xfrm>
        </p:spPr>
        <p:txBody>
          <a:bodyPr/>
          <a:lstStyle/>
          <a:p>
            <a:pPr eaLnBrk="1" hangingPunct="1"/>
            <a:r>
              <a:rPr lang="en-US" altLang="en-US" dirty="0"/>
              <a:t>Setting Up Event Handling </a:t>
            </a:r>
            <a:r>
              <a:rPr lang="en-US" altLang="en-US" sz="1800" dirty="0"/>
              <a:t>(2 of 2)</a:t>
            </a:r>
            <a:endParaRPr lang="en-US" altLang="en-US" dirty="0">
              <a:latin typeface="Arial" charset="0"/>
              <a:ea typeface="Arial" charset="0"/>
              <a:cs typeface="Arial" charset="0"/>
            </a:endParaRPr>
          </a:p>
        </p:txBody>
      </p:sp>
      <p:sp>
        <p:nvSpPr>
          <p:cNvPr id="97283"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We now register the listener on the two </a:t>
            </a:r>
            <a:r>
              <a:rPr lang="en-US" altLang="en-US" dirty="0" err="1">
                <a:latin typeface="Arial" charset="0"/>
                <a:ea typeface="Arial" charset="0"/>
                <a:cs typeface="Arial" charset="0"/>
              </a:rPr>
              <a:t>EditTexts</a:t>
            </a:r>
            <a:r>
              <a:rPr lang="en-US" altLang="en-US" dirty="0">
                <a:latin typeface="Arial" charset="0"/>
                <a:ea typeface="Arial" charset="0"/>
                <a:cs typeface="Arial" charset="0"/>
              </a:rPr>
              <a:t> (inside </a:t>
            </a:r>
            <a:r>
              <a:rPr lang="en-US" altLang="en-US" dirty="0" err="1">
                <a:latin typeface="Arial" charset="0"/>
                <a:ea typeface="Arial" charset="0"/>
                <a:cs typeface="Arial" charset="0"/>
              </a:rPr>
              <a:t>onCreate</a:t>
            </a:r>
            <a:r>
              <a:rPr lang="en-US" altLang="en-US" dirty="0">
                <a:latin typeface="Arial" charset="0"/>
                <a:ea typeface="Arial" charset="0"/>
                <a:cs typeface="Arial" charset="0"/>
              </a:rPr>
              <a:t>).</a:t>
            </a:r>
            <a:endParaRPr lang="en-US" altLang="en-US" b="1" dirty="0">
              <a:latin typeface="Arial" charset="0"/>
              <a:ea typeface="Arial" charset="0"/>
              <a:cs typeface="Arial" charset="0"/>
            </a:endParaRPr>
          </a:p>
          <a:p>
            <a:pPr marL="609600" indent="-609600" eaLnBrk="1" hangingPunct="1">
              <a:buFontTx/>
              <a:buNone/>
            </a:pPr>
            <a:r>
              <a:rPr lang="en-US" altLang="en-US" dirty="0" err="1">
                <a:latin typeface="Arial" charset="0"/>
                <a:ea typeface="Arial" charset="0"/>
                <a:cs typeface="Arial" charset="0"/>
              </a:rPr>
              <a:t>billEditText.addTextChangedListener</a:t>
            </a:r>
            <a:r>
              <a:rPr lang="en-US" altLang="en-US" dirty="0">
                <a:latin typeface="Arial" charset="0"/>
                <a:ea typeface="Arial" charset="0"/>
                <a:cs typeface="Arial" charset="0"/>
              </a:rPr>
              <a:t>( </a:t>
            </a:r>
            <a:r>
              <a:rPr lang="en-US" altLang="en-US" dirty="0" err="1">
                <a:latin typeface="Arial" charset="0"/>
                <a:ea typeface="Arial" charset="0"/>
                <a:cs typeface="Arial" charset="0"/>
              </a:rPr>
              <a:t>tch</a:t>
            </a:r>
            <a:r>
              <a:rPr lang="en-US" altLang="en-US" dirty="0">
                <a:latin typeface="Arial" charset="0"/>
                <a:ea typeface="Arial" charset="0"/>
                <a:cs typeface="Arial" charset="0"/>
              </a:rPr>
              <a:t> );   </a:t>
            </a:r>
          </a:p>
          <a:p>
            <a:pPr marL="609600" indent="-609600" eaLnBrk="1" hangingPunct="1">
              <a:buFontTx/>
              <a:buNone/>
            </a:pPr>
            <a:r>
              <a:rPr lang="en-US" altLang="en-US" dirty="0" err="1">
                <a:latin typeface="Arial" charset="0"/>
                <a:ea typeface="Arial" charset="0"/>
                <a:cs typeface="Arial" charset="0"/>
              </a:rPr>
              <a:t>tipEditText.addTextChangedListener</a:t>
            </a:r>
            <a:r>
              <a:rPr lang="en-US" altLang="en-US" dirty="0">
                <a:latin typeface="Arial" charset="0"/>
                <a:ea typeface="Arial" charset="0"/>
                <a:cs typeface="Arial" charset="0"/>
              </a:rPr>
              <a:t>( </a:t>
            </a:r>
            <a:r>
              <a:rPr lang="en-US" altLang="en-US" dirty="0" err="1">
                <a:latin typeface="Arial" charset="0"/>
                <a:ea typeface="Arial" charset="0"/>
                <a:cs typeface="Arial" charset="0"/>
              </a:rPr>
              <a:t>tch</a:t>
            </a:r>
            <a:r>
              <a:rPr lang="en-US" altLang="en-US" dirty="0">
                <a:latin typeface="Arial" charset="0"/>
                <a:ea typeface="Arial" charset="0"/>
                <a:cs typeface="Arial" charset="0"/>
              </a:rPr>
              <a:t> );</a:t>
            </a:r>
            <a:br>
              <a:rPr lang="en-US" altLang="en-US" dirty="0">
                <a:latin typeface="Arial" charset="0"/>
                <a:ea typeface="Arial" charset="0"/>
                <a:cs typeface="Arial" charset="0"/>
              </a:rPr>
            </a:br>
            <a:br>
              <a:rPr lang="en-US" altLang="en-US" sz="2800" b="1" dirty="0">
                <a:solidFill>
                  <a:srgbClr val="000000"/>
                </a:solidFill>
                <a:latin typeface="Arial" charset="0"/>
                <a:ea typeface="Arial" charset="0"/>
                <a:cs typeface="Arial" charset="0"/>
              </a:rPr>
            </a:br>
            <a:endParaRPr lang="en-US" altLang="en-US" sz="2800" b="1" dirty="0">
              <a:solidFill>
                <a:srgbClr val="000000"/>
              </a:solidFill>
              <a:latin typeface="Arial" charset="0"/>
              <a:ea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0" y="228600"/>
            <a:ext cx="8229600" cy="1143000"/>
          </a:xfrm>
        </p:spPr>
        <p:txBody>
          <a:bodyPr/>
          <a:lstStyle/>
          <a:p>
            <a:pPr eaLnBrk="1" hangingPunct="1"/>
            <a:r>
              <a:rPr lang="en-US" altLang="en-US">
                <a:latin typeface="Arial" charset="0"/>
                <a:ea typeface="Arial" charset="0"/>
                <a:cs typeface="Arial" charset="0"/>
              </a:rPr>
              <a:t>Running Version 4</a:t>
            </a:r>
          </a:p>
        </p:txBody>
      </p:sp>
      <p:sp>
        <p:nvSpPr>
          <p:cNvPr id="98307" name="Rectangle 3"/>
          <p:cNvSpPr>
            <a:spLocks noGrp="1" noChangeArrowheads="1"/>
          </p:cNvSpPr>
          <p:nvPr>
            <p:ph type="body" idx="4294967295"/>
          </p:nvPr>
        </p:nvSpPr>
        <p:spPr>
          <a:xfrm>
            <a:off x="0" y="1600200"/>
            <a:ext cx="8229600" cy="4114800"/>
          </a:xfrm>
        </p:spPr>
        <p:txBody>
          <a:bodyPr/>
          <a:lstStyle/>
          <a:p>
            <a:pPr marL="457200" indent="-457200" eaLnBrk="1" hangingPunct="1"/>
            <a:r>
              <a:rPr lang="en-US" altLang="en-US" dirty="0">
                <a:latin typeface="Arial" charset="0"/>
                <a:ea typeface="Arial" charset="0"/>
                <a:cs typeface="Arial" charset="0"/>
              </a:rPr>
              <a:t>When running Version 4 of this app, every time we edit either the tip percentage or the bill, the tip and the total value are automatically updated.</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7.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8.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0.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1E4E5D2ED7E4B876DB7F84859CF60" ma:contentTypeVersion="18" ma:contentTypeDescription="Create a new document." ma:contentTypeScope="" ma:versionID="7eeabbfc7006ba3e8afa2fe0ebd1b5a2">
  <xsd:schema xmlns:xsd="http://www.w3.org/2001/XMLSchema" xmlns:xs="http://www.w3.org/2001/XMLSchema" xmlns:p="http://schemas.microsoft.com/office/2006/metadata/properties" xmlns:ns2="5ec72131-a09f-4571-bab6-9470d1828a5e" xmlns:ns3="http://schemas.microsoft.com/sharepoint/v4" xmlns:ns4="0b21d2e5-cd13-4428-8a45-104d83eeb57d" targetNamespace="http://schemas.microsoft.com/office/2006/metadata/properties" ma:root="true" ma:fieldsID="4ad60908a4cf8d35405443f1f1247f85" ns2:_="" ns3:_="" ns4:_="">
    <xsd:import namespace="5ec72131-a09f-4571-bab6-9470d1828a5e"/>
    <xsd:import namespace="http://schemas.microsoft.com/sharepoint/v4"/>
    <xsd:import namespace="0b21d2e5-cd13-4428-8a45-104d83eeb57d"/>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element ref="ns2:MediaServiceMetadata" minOccurs="0"/>
                <xsd:element ref="ns2:MediaServiceFastMetadata" minOccurs="0"/>
                <xsd:element ref="ns2:MediaServiceAutoKeyPoints" minOccurs="0"/>
                <xsd:element ref="ns2:MediaServiceKeyPoints" minOccurs="0"/>
                <xsd:element ref="ns2:MediaLengthInSecond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4:SharedWithUsers" minOccurs="0"/>
                <xsd:element ref="ns4: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72131-a09f-4571-bab6-9470d1828a5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false">
      <xsd:simpleType>
        <xsd:restriction base="dms:Text"/>
      </xsd:simpleType>
    </xsd:element>
    <xsd:element name="_dlc_DocIdUrl" ma:index="9" nillable="true" ma:displayName="Document ID" ma:description="Permanent link to this document." ma:format="Hyperlink"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false">
      <xsd:simpleType>
        <xsd:restriction base="dms:Boolea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21d2e5-cd13-4428-8a45-104d83eeb57d"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5ec72131-a09f-4571-bab6-9470d1828a5e">K7VEDEUVCE52-521-278013</_dlc_DocId>
    <_dlc_DocIdUrl xmlns="5ec72131-a09f-4571-bab6-9470d1828a5e">
      <Url>https://infohub.adu.ac.ae/ProvostOffice/CECS/_layouts/15/DocIdRedir.aspx?ID=K7VEDEUVCE52-521-278013</Url>
      <Description>K7VEDEUVCE52-521-278013</Description>
    </_dlc_DocIdUrl>
    <_dlc_DocIdPersistId xmlns="5ec72131-a09f-4571-bab6-9470d1828a5e" xsi:nil="true"/>
  </documentManagement>
</p:properties>
</file>

<file path=customXml/itemProps1.xml><?xml version="1.0" encoding="utf-8"?>
<ds:datastoreItem xmlns:ds="http://schemas.openxmlformats.org/officeDocument/2006/customXml" ds:itemID="{1302901F-4112-4EB2-825E-27BF9254E6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72131-a09f-4571-bab6-9470d1828a5e"/>
    <ds:schemaRef ds:uri="http://schemas.microsoft.com/sharepoint/v4"/>
    <ds:schemaRef ds:uri="0b21d2e5-cd13-4428-8a45-104d83eeb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45E2C2-7FFC-4B8E-96D6-FF6B717D9BEF}">
  <ds:schemaRefs>
    <ds:schemaRef ds:uri="http://schemas.microsoft.com/sharepoint/v3/contenttype/forms"/>
  </ds:schemaRefs>
</ds:datastoreItem>
</file>

<file path=customXml/itemProps3.xml><?xml version="1.0" encoding="utf-8"?>
<ds:datastoreItem xmlns:ds="http://schemas.openxmlformats.org/officeDocument/2006/customXml" ds:itemID="{059BC480-0942-403C-BC16-D8110E9CB5A8}">
  <ds:schemaRefs>
    <ds:schemaRef ds:uri="http://schemas.microsoft.com/office/2006/metadata/properties"/>
    <ds:schemaRef ds:uri="http://schemas.microsoft.com/office/infopath/2007/PartnerControls"/>
    <ds:schemaRef ds:uri="http://schemas.microsoft.com/sharepoint/v4"/>
    <ds:schemaRef ds:uri="5ec72131-a09f-4571-bab6-9470d1828a5e"/>
  </ds:schemaRefs>
</ds:datastoreItem>
</file>

<file path=docProps/app.xml><?xml version="1.0" encoding="utf-8"?>
<Properties xmlns="http://schemas.openxmlformats.org/officeDocument/2006/extended-properties" xmlns:vt="http://schemas.openxmlformats.org/officeDocument/2006/docPropsVTypes">
  <Template/>
  <TotalTime>1562</TotalTime>
  <Words>4533</Words>
  <Application>Microsoft Office PowerPoint</Application>
  <PresentationFormat>On-screen Show (4:3)</PresentationFormat>
  <Paragraphs>444</Paragraphs>
  <Slides>95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95</vt:i4>
      </vt:variant>
    </vt:vector>
  </HeadingPairs>
  <TitlesOfParts>
    <vt:vector size="105" baseType="lpstr">
      <vt:lpstr>Arial</vt:lpstr>
      <vt:lpstr>Arial Black</vt:lpstr>
      <vt:lpstr>Calibri</vt:lpstr>
      <vt:lpstr>Courier New</vt:lpstr>
      <vt:lpstr>Tempus Sans ITC</vt:lpstr>
      <vt:lpstr>Times New Roman</vt:lpstr>
      <vt:lpstr>Verdana</vt:lpstr>
      <vt:lpstr>Wingdings</vt:lpstr>
      <vt:lpstr>Default Design</vt:lpstr>
      <vt:lpstr>Pearson PTG Video Product PowerPoint Template 111006</vt:lpstr>
      <vt:lpstr> Chapter Two  Model View Controller, GUI Components, Events </vt:lpstr>
      <vt:lpstr>Learning Objectives</vt:lpstr>
      <vt:lpstr>Tip Calculator</vt:lpstr>
      <vt:lpstr>Model View Controller (1 of 2)</vt:lpstr>
      <vt:lpstr>Model View Controller (2 of 2)</vt:lpstr>
      <vt:lpstr>Model</vt:lpstr>
      <vt:lpstr>The Model</vt:lpstr>
      <vt:lpstr>View</vt:lpstr>
      <vt:lpstr>GUI Components</vt:lpstr>
      <vt:lpstr>Some GUI Components (1 of 2)</vt:lpstr>
      <vt:lpstr>Some GUI Components (2 of 2)</vt:lpstr>
      <vt:lpstr>GUI Components</vt:lpstr>
      <vt:lpstr>PowerPoint Presentation</vt:lpstr>
      <vt:lpstr>Version 0</vt:lpstr>
      <vt:lpstr>AndroidManifest.xml</vt:lpstr>
      <vt:lpstr>Version 0 Preview</vt:lpstr>
      <vt:lpstr>Version 0 (1 of 4)</vt:lpstr>
      <vt:lpstr>Version 0 (2 of 4)</vt:lpstr>
      <vt:lpstr>Version 0 (3 of 4)</vt:lpstr>
      <vt:lpstr>Version 0 (4 of 4)</vt:lpstr>
      <vt:lpstr>Layout Parameters</vt:lpstr>
      <vt:lpstr>RelativeLayout</vt:lpstr>
      <vt:lpstr>Identifying XML Elements (1 of 3)</vt:lpstr>
      <vt:lpstr>Identifying XML Elements (2 of 3)</vt:lpstr>
      <vt:lpstr>Identifying XML Elements (3 of 3)</vt:lpstr>
      <vt:lpstr>RelativeLayout.LayoutParams</vt:lpstr>
      <vt:lpstr>Relative Positions</vt:lpstr>
      <vt:lpstr>Positions of the  Four GUI Components</vt:lpstr>
      <vt:lpstr>Version 0 (1 of 3)</vt:lpstr>
      <vt:lpstr>Version 0 (2 of 3)</vt:lpstr>
      <vt:lpstr>Version 0 (3 of 3)</vt:lpstr>
      <vt:lpstr>The Four Strings in strings.xml</vt:lpstr>
      <vt:lpstr>Version 1</vt:lpstr>
      <vt:lpstr>Version 1 Preview</vt:lpstr>
      <vt:lpstr>Version 1</vt:lpstr>
      <vt:lpstr>Margins and Padding</vt:lpstr>
      <vt:lpstr>Version 1 (1 of 2)</vt:lpstr>
      <vt:lpstr>Version 1 (2 of 2)</vt:lpstr>
      <vt:lpstr>More XML Attributes</vt:lpstr>
      <vt:lpstr>android:textColor (1 of 5)</vt:lpstr>
      <vt:lpstr>android:textColor (2 of 5)</vt:lpstr>
      <vt:lpstr>android:textColor (3 of 5)</vt:lpstr>
      <vt:lpstr>android:textColor (4 of 5)</vt:lpstr>
      <vt:lpstr>android:textColor (5 of 5)</vt:lpstr>
      <vt:lpstr>activity_main.xml</vt:lpstr>
      <vt:lpstr>Inserting a Line to  Separate GUI Components</vt:lpstr>
      <vt:lpstr>Version 2</vt:lpstr>
      <vt:lpstr>Styles (1 of 2)</vt:lpstr>
      <vt:lpstr>Styles (2 of 2)</vt:lpstr>
      <vt:lpstr>A Generic Style for  Views Containing Text</vt:lpstr>
      <vt:lpstr>A Style Inheriting from TextStyle</vt:lpstr>
      <vt:lpstr>ButtonStyle</vt:lpstr>
      <vt:lpstr>Styles.xml</vt:lpstr>
      <vt:lpstr>PowerPoint Presentation</vt:lpstr>
      <vt:lpstr>Using a Style (1 of 2)</vt:lpstr>
      <vt:lpstr>Using a Style (2 of 2)</vt:lpstr>
      <vt:lpstr>Benefits of Using Styles (1 of 2)</vt:lpstr>
      <vt:lpstr>Benefits of Using Styles (2 of 2)</vt:lpstr>
      <vt:lpstr>Themes (1 of 4)</vt:lpstr>
      <vt:lpstr>Themes (2 of 4)</vt:lpstr>
      <vt:lpstr>Themes (3 of 4)</vt:lpstr>
      <vt:lpstr>Themes (4 of 4)</vt:lpstr>
      <vt:lpstr>Events and Event Handling</vt:lpstr>
      <vt:lpstr>Version 3</vt:lpstr>
      <vt:lpstr>Using the Model</vt:lpstr>
      <vt:lpstr>Setting Up Event Handling (1 of 4)</vt:lpstr>
      <vt:lpstr>Setting Up Event Handling (2 of 4)</vt:lpstr>
      <vt:lpstr>Setting Up Event Handling (3 of 4)</vt:lpstr>
      <vt:lpstr>Setting Up Event Handling (4 of 4)</vt:lpstr>
      <vt:lpstr>Event Handling (1 of 2)</vt:lpstr>
      <vt:lpstr>Event Handling (2 of 2)</vt:lpstr>
      <vt:lpstr>The EditText ids</vt:lpstr>
      <vt:lpstr>The TextView ids</vt:lpstr>
      <vt:lpstr>Retrieving a View Using Its id (1 of 4)</vt:lpstr>
      <vt:lpstr>Retrieving a View Using Its id (2 of 4)</vt:lpstr>
      <vt:lpstr>Retrieving a View Using Its id (3 of 4)</vt:lpstr>
      <vt:lpstr>Retrieving a View Using Its id (4 of 4)</vt:lpstr>
      <vt:lpstr>Capturing User Input</vt:lpstr>
      <vt:lpstr>Using the Model (1 of 2)</vt:lpstr>
      <vt:lpstr>Using the Model (2 of 2)</vt:lpstr>
      <vt:lpstr>More Event Handling</vt:lpstr>
      <vt:lpstr>More Event Handling—Version 4</vt:lpstr>
      <vt:lpstr>Listening to Key Events (1 of 4)</vt:lpstr>
      <vt:lpstr>Listening to Key Events (2 of 4)</vt:lpstr>
      <vt:lpstr>Listening to Key Events (3 of 4)</vt:lpstr>
      <vt:lpstr>Listening to Key Events (4 of 4)</vt:lpstr>
      <vt:lpstr>Implementing TextWatcher (1 of 6)</vt:lpstr>
      <vt:lpstr>Implementing TextWatcher (2 of 6)</vt:lpstr>
      <vt:lpstr>Implementing TextWatcher (3 of 6)</vt:lpstr>
      <vt:lpstr>Implementing TextWatcher (4 of 6)</vt:lpstr>
      <vt:lpstr>Implementing TextWatcher (5 of 6)</vt:lpstr>
      <vt:lpstr>Implementing TextWatcher (6 of 6)</vt:lpstr>
      <vt:lpstr>Setting Up Event Handling (1 of 2)</vt:lpstr>
      <vt:lpstr>Setting Up Event Handling (2 of 2)</vt:lpstr>
      <vt:lpstr>Running Version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Herve</dc:creator>
  <cp:lastModifiedBy>Modafar Ati</cp:lastModifiedBy>
  <cp:revision>388</cp:revision>
  <dcterms:created xsi:type="dcterms:W3CDTF">2014-11-09T01:10:48Z</dcterms:created>
  <dcterms:modified xsi:type="dcterms:W3CDTF">2023-02-23T00:24:34Z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0x010100EE51E4E5D2ED7E4B876DB7F84859CF60</vt:lpwstr>
  </property>
  <property fmtid="{D5CDD505-2E9C-101B-9397-08002B2CF9AE}" pid="3" name="_dlc_policyId">
    <vt:lpwstr>/ProvostOffice/CECS/Course Files</vt:lpwstr>
  </property>
  <property fmtid="{D5CDD505-2E9C-101B-9397-08002B2CF9AE}" pid="4" name="ItemRetentionFormula">
    <vt:lpwstr>&lt;formula id="Microsoft.Office.RecordsManagement.PolicyFeatures.Expiration.Formula.BuiltIn"&gt;&lt;number&gt;48&lt;/number&gt;&lt;property&gt;Modified&lt;/property&gt;&lt;propertyId&gt;28cf69c5-fa48-462a-b5cd-27b6f9d2bd5f&lt;/propertyId&gt;&lt;period&gt;months&lt;/period&gt;&lt;/formula&gt;</vt:lpwstr>
  </property>
  <property fmtid="{D5CDD505-2E9C-101B-9397-08002B2CF9AE}" pid="5" name="_dlc_DocIdItemGuid">
    <vt:lpwstr>fa63826b-74b3-43db-ab3e-b8979c6924fd</vt:lpwstr>
  </property>
  <property fmtid="{D5CDD505-2E9C-101B-9397-08002B2CF9AE}" pid="6" name="Document ID Value">
    <vt:lpwstr>K7VEDEUVCE52-521-278013</vt:lpwstr>
  </property>
  <property fmtid="{D5CDD505-2E9C-101B-9397-08002B2CF9AE}" pid="7" name="Expiration Date">
    <vt:lpwstr>2025-07-03T00:36:02</vt:lpwstr>
  </property>
  <property fmtid="{D5CDD505-2E9C-101B-9397-08002B2CF9AE}" pid="8" name="Order">
    <vt:r8>27801300</vt:r8>
  </property>
</Properties>
</file>