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00" r:id="rId3"/>
  </p:sldMasterIdLst>
  <p:notesMasterIdLst>
    <p:notesMasterId r:id="rId42"/>
  </p:notesMasterIdLst>
  <p:sldIdLst>
    <p:sldId id="256" r:id="rId4"/>
    <p:sldId id="278" r:id="rId5"/>
    <p:sldId id="257" r:id="rId6"/>
    <p:sldId id="269" r:id="rId7"/>
    <p:sldId id="279" r:id="rId8"/>
    <p:sldId id="283" r:id="rId9"/>
    <p:sldId id="280" r:id="rId10"/>
    <p:sldId id="282" r:id="rId11"/>
    <p:sldId id="285" r:id="rId12"/>
    <p:sldId id="286" r:id="rId13"/>
    <p:sldId id="287" r:id="rId14"/>
    <p:sldId id="281" r:id="rId15"/>
    <p:sldId id="284" r:id="rId16"/>
    <p:sldId id="290" r:id="rId17"/>
    <p:sldId id="270" r:id="rId18"/>
    <p:sldId id="274" r:id="rId19"/>
    <p:sldId id="271" r:id="rId20"/>
    <p:sldId id="272" r:id="rId21"/>
    <p:sldId id="273" r:id="rId22"/>
    <p:sldId id="277" r:id="rId23"/>
    <p:sldId id="289" r:id="rId24"/>
    <p:sldId id="292" r:id="rId25"/>
    <p:sldId id="288" r:id="rId26"/>
    <p:sldId id="301" r:id="rId27"/>
    <p:sldId id="293" r:id="rId28"/>
    <p:sldId id="294" r:id="rId29"/>
    <p:sldId id="295" r:id="rId30"/>
    <p:sldId id="275" r:id="rId31"/>
    <p:sldId id="276" r:id="rId32"/>
    <p:sldId id="259" r:id="rId33"/>
    <p:sldId id="296" r:id="rId34"/>
    <p:sldId id="261" r:id="rId35"/>
    <p:sldId id="262" r:id="rId36"/>
    <p:sldId id="266" r:id="rId37"/>
    <p:sldId id="298" r:id="rId38"/>
    <p:sldId id="299" r:id="rId39"/>
    <p:sldId id="300" r:id="rId40"/>
    <p:sldId id="260" r:id="rId41"/>
  </p:sldIdLst>
  <p:sldSz cx="9902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12" y="102"/>
      </p:cViewPr>
      <p:guideLst>
        <p:guide orient="horz" pos="2160"/>
        <p:guide pos="31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0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1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F52FAC1-0289-47D3-BB93-032425F5619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308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240" y="1143000"/>
            <a:ext cx="4457520" cy="308592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Note:</a:t>
            </a:r>
          </a:p>
        </p:txBody>
      </p:sp>
      <p:sp>
        <p:nvSpPr>
          <p:cNvPr id="21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675EBFF-B459-47D5-91E5-1BE85662ECAC}" type="slidenum">
              <a:rPr lang="en-US" sz="1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Note:</a:t>
            </a:r>
          </a:p>
        </p:txBody>
      </p:sp>
      <p:sp>
        <p:nvSpPr>
          <p:cNvPr id="22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7F06C1B-AB0F-463B-896E-D259CF53E820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Note:</a:t>
            </a:r>
          </a:p>
        </p:txBody>
      </p:sp>
      <p:sp>
        <p:nvSpPr>
          <p:cNvPr id="22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7F06C1B-AB0F-463B-896E-D259CF53E820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9055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763588"/>
            <a:ext cx="54467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79cc56d11_0_10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1079cc56d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763588"/>
            <a:ext cx="54451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77062cd49_0_25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1077062cd4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763588"/>
            <a:ext cx="54451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79cc56d11_0_1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1079cc56d1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763588"/>
            <a:ext cx="54451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77062cd49_0_7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1077062cd4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763588"/>
            <a:ext cx="54451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77062cd49_0_15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1077062cd4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763588"/>
            <a:ext cx="54451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0649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7929000" y="246960"/>
            <a:ext cx="1598760" cy="523800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496080" y="403920"/>
            <a:ext cx="1360440" cy="209880"/>
          </a:xfrm>
          <a:custGeom>
            <a:avLst/>
            <a:gdLst/>
            <a:ahLst/>
            <a:cxnLst/>
            <a:rect l="l" t="t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9902520" cy="2070000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Line 2"/>
          <p:cNvSpPr/>
          <p:nvPr/>
        </p:nvSpPr>
        <p:spPr>
          <a:xfrm>
            <a:off x="569520" y="6209280"/>
            <a:ext cx="87742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572760" y="6355440"/>
            <a:ext cx="2888280" cy="19836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808080"/>
                </a:solidFill>
                <a:latin typeface="Samsung Sharp Sans Bold"/>
                <a:ea typeface="Samsung Sharp Sans Bold"/>
              </a:rPr>
              <a:t>Samsung Innovation Campus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6353640" y="6348240"/>
            <a:ext cx="2581560" cy="16812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808080"/>
                </a:solidFill>
                <a:latin typeface="SamsungOne 400"/>
                <a:ea typeface="SamsungOne 400"/>
              </a:rPr>
              <a:t>Chapter 6. Machine Learning – Part II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8805960" y="6265440"/>
            <a:ext cx="537840" cy="33408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8774110-93BE-4CA0-9D0E-CC6F0E2158D9}" type="slidenum">
              <a:rPr lang="en-US" sz="1100" b="0" strike="noStrike" spc="-1">
                <a:solidFill>
                  <a:srgbClr val="FFFFFF"/>
                </a:solidFill>
                <a:latin typeface="Calibri"/>
                <a:ea typeface="SamsungOne 300"/>
              </a:rPr>
              <a:t>‹#›</a:t>
            </a:fld>
            <a:r>
              <a:rPr lang="en-US" sz="1100" b="0" strike="noStrike" spc="-1">
                <a:solidFill>
                  <a:srgbClr val="808080"/>
                </a:solidFill>
                <a:latin typeface="SamsungOne 400"/>
                <a:ea typeface="SamsungOne 400"/>
              </a:rPr>
              <a:t>/98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71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92920" y="5631120"/>
            <a:ext cx="9309600" cy="87552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SamsungOne 400C"/>
                <a:ea typeface="SamsungOne 400"/>
              </a:rPr>
              <a:t>ⓒ</a:t>
            </a:r>
            <a:r>
              <a:rPr lang="en-US" sz="1000" b="0" strike="noStrike" spc="-1">
                <a:solidFill>
                  <a:srgbClr val="FFFFFF"/>
                </a:solidFill>
                <a:latin typeface="SamsungOne 400C"/>
                <a:ea typeface="SamsungOne 400C"/>
              </a:rPr>
              <a:t>2020 SAMSUNG. All rights reserved.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SamsungOne 400C"/>
                <a:ea typeface="SamsungOne 400C"/>
              </a:rPr>
              <a:t>Samsung Electronics Corporate Citizenship Office holds the copyright of book.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SamsungOne 400C"/>
                <a:ea typeface="SamsungOne 400C"/>
              </a:rPr>
              <a:t>This book is a literary property protected by copyright law so reprint and reproduction without permission are prohibited. </a:t>
            </a:r>
            <a:endParaRPr lang="en-US" sz="1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FFFFFF"/>
                </a:solidFill>
                <a:latin typeface="SamsungOne 400C"/>
                <a:ea typeface="SamsungOne 400C"/>
              </a:rPr>
              <a:t>To use this book other than the curriculum of Samsung innovation Campus or to use the entire or part of this book, you must receive written consent from copyright holder.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066520" y="403920"/>
            <a:ext cx="1360440" cy="209880"/>
          </a:xfrm>
          <a:custGeom>
            <a:avLst/>
            <a:gdLst/>
            <a:ahLst/>
            <a:cxnLst/>
            <a:rect l="l" t="t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6" name="그림 3"/>
          <p:cNvPicPr/>
          <p:nvPr/>
        </p:nvPicPr>
        <p:blipFill>
          <a:blip r:embed="rId14"/>
          <a:stretch/>
        </p:blipFill>
        <p:spPr>
          <a:xfrm>
            <a:off x="3271320" y="2628720"/>
            <a:ext cx="3359880" cy="1101600"/>
          </a:xfrm>
          <a:prstGeom prst="rect">
            <a:avLst/>
          </a:prstGeom>
          <a:ln>
            <a:noFill/>
          </a:ln>
        </p:spPr>
      </p:pic>
      <p:sp>
        <p:nvSpPr>
          <p:cNvPr id="167" name="PlaceHolder 3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eejmahal20/airline-passenger-satisfac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niayasser/Airline-Passenger-Satisfaction" TargetMode="External"/><Relationship Id="rId2" Type="http://schemas.openxmlformats.org/officeDocument/2006/relationships/hyperlink" Target="https://www.kaggle.com/omniayasser/airline-passenger-satisfaction" TargetMode="Externa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65800" y="2741400"/>
            <a:ext cx="8671680" cy="67068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FFFFFF"/>
                </a:solidFill>
                <a:latin typeface="Samsung Sharp Sans"/>
                <a:ea typeface="Samsung Sharp Sans"/>
              </a:rPr>
              <a:t>Samsung Innovation Campus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65800" y="3579120"/>
            <a:ext cx="6044760" cy="36648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B3E3"/>
                </a:solidFill>
                <a:latin typeface="Samsung Sharp Sans"/>
                <a:ea typeface="Samsung Sharp Sans"/>
              </a:rPr>
              <a:t>Artificial Intelligence Course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3C6B-6363-4719-BFF9-1EF98AEB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zeitung"/>
              </a:rPr>
              <a:t>Data head – info – description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6FA81-5B86-4F62-90D4-ACF76FF48EF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26420" y="2214120"/>
            <a:ext cx="8912160" cy="3977280"/>
          </a:xfrm>
        </p:spPr>
        <p:txBody>
          <a:bodyPr/>
          <a:lstStyle/>
          <a:p>
            <a:r>
              <a:rPr lang="en-US" dirty="0"/>
              <a:t>Data info: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4378A-1204-4F9A-A6E7-F6B1A8AC9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380" y="2214120"/>
            <a:ext cx="4774200" cy="389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7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2318-E7E8-4579-A4FD-A101E9FB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zeitung"/>
              </a:rPr>
              <a:t>Data head – info – description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AFF2-606D-4486-B63E-4833CC07F5F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26420" y="2145540"/>
            <a:ext cx="8912160" cy="39352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description: </a:t>
            </a:r>
          </a:p>
          <a:p>
            <a:r>
              <a:rPr lang="en-US" sz="2000" dirty="0"/>
              <a:t>Numerical features: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Categorical features: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CA696-4ADC-4654-A1A9-9E9B09B7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4" y="3294481"/>
            <a:ext cx="9838541" cy="1285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06B160-517C-401E-9DBC-CD84373E7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364" y="4795635"/>
            <a:ext cx="4697041" cy="128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1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D73B-ECF5-42F3-8A79-87AB328E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zeitung"/>
              </a:rPr>
              <a:t>Rating columns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4DD55-35DB-457C-AF55-3222D461716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93420" y="2176020"/>
            <a:ext cx="8553720" cy="3798060"/>
          </a:xfrm>
        </p:spPr>
        <p:txBody>
          <a:bodyPr/>
          <a:lstStyle/>
          <a:p>
            <a:pPr marL="0" indent="0">
              <a:buNone/>
            </a:pPr>
            <a:endParaRPr lang="en-US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5" name="Google Shape;221;p4">
            <a:extLst>
              <a:ext uri="{FF2B5EF4-FFF2-40B4-BE49-F238E27FC236}">
                <a16:creationId xmlns:a16="http://schemas.microsoft.com/office/drawing/2014/main" id="{ABA1DB87-F23C-4A9C-953E-EA987ACBFCA7}"/>
              </a:ext>
            </a:extLst>
          </p:cNvPr>
          <p:cNvSpPr txBox="1"/>
          <p:nvPr/>
        </p:nvSpPr>
        <p:spPr>
          <a:xfrm>
            <a:off x="608665" y="3005144"/>
            <a:ext cx="37197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Inflight Wi-Fi service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Departure/Arrival time convenient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Ease of Online booking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Gate location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Food and drink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Online boarding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Seat comfort</a:t>
            </a:r>
            <a:endParaRPr sz="2000" dirty="0"/>
          </a:p>
        </p:txBody>
      </p:sp>
      <p:sp>
        <p:nvSpPr>
          <p:cNvPr id="7" name="Google Shape;222;p4">
            <a:extLst>
              <a:ext uri="{FF2B5EF4-FFF2-40B4-BE49-F238E27FC236}">
                <a16:creationId xmlns:a16="http://schemas.microsoft.com/office/drawing/2014/main" id="{789DFAA2-855F-4B98-A481-9FCD0A5C645E}"/>
              </a:ext>
            </a:extLst>
          </p:cNvPr>
          <p:cNvSpPr txBox="1"/>
          <p:nvPr/>
        </p:nvSpPr>
        <p:spPr>
          <a:xfrm>
            <a:off x="5269296" y="3159044"/>
            <a:ext cx="34545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Inflight entertainment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On-board service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Leg room service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Baggage handling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Check-in service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Inflight service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Cleanliness</a:t>
            </a:r>
            <a:endParaRPr sz="2000" dirty="0"/>
          </a:p>
        </p:txBody>
      </p:sp>
      <p:pic>
        <p:nvPicPr>
          <p:cNvPr id="8" name="Google Shape;220;p4">
            <a:extLst>
              <a:ext uri="{FF2B5EF4-FFF2-40B4-BE49-F238E27FC236}">
                <a16:creationId xmlns:a16="http://schemas.microsoft.com/office/drawing/2014/main" id="{A7D78FAA-CA08-48D3-986B-B1E7AC97CB3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40785" y="1601324"/>
            <a:ext cx="3106355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86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04EF-C813-4001-99C6-D8AD4B41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zeitung"/>
              </a:rPr>
              <a:t>categorical &amp; other </a:t>
            </a:r>
            <a:r>
              <a:rPr lang="en-US" b="1" dirty="0" err="1">
                <a:solidFill>
                  <a:srgbClr val="FFFFFF"/>
                </a:solidFill>
                <a:latin typeface="zeitung"/>
              </a:rPr>
              <a:t>featurs</a:t>
            </a:r>
            <a:br>
              <a:rPr lang="en-US" sz="4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69F1DC-706E-4DD6-BACB-3B841A8E20C0}"/>
              </a:ext>
            </a:extLst>
          </p:cNvPr>
          <p:cNvGrpSpPr/>
          <p:nvPr/>
        </p:nvGrpSpPr>
        <p:grpSpPr>
          <a:xfrm>
            <a:off x="495000" y="2824815"/>
            <a:ext cx="3795060" cy="2457525"/>
            <a:chOff x="607890" y="2580975"/>
            <a:chExt cx="3795060" cy="2457525"/>
          </a:xfrm>
        </p:grpSpPr>
        <p:sp>
          <p:nvSpPr>
            <p:cNvPr id="5" name="Google Shape;228;g1078e1afe2a_0_19">
              <a:extLst>
                <a:ext uri="{FF2B5EF4-FFF2-40B4-BE49-F238E27FC236}">
                  <a16:creationId xmlns:a16="http://schemas.microsoft.com/office/drawing/2014/main" id="{D2A53B26-FC0F-479A-9A4B-7B2CBC3BFC19}"/>
                </a:ext>
              </a:extLst>
            </p:cNvPr>
            <p:cNvSpPr txBox="1"/>
            <p:nvPr/>
          </p:nvSpPr>
          <p:spPr>
            <a:xfrm>
              <a:off x="607890" y="3314700"/>
              <a:ext cx="3719700" cy="172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SzPts val="2000"/>
                <a:buChar char="●"/>
              </a:pPr>
              <a:r>
                <a:rPr lang="en-US" sz="2000" dirty="0"/>
                <a:t>Gender</a:t>
              </a:r>
              <a:endParaRPr sz="2000" dirty="0"/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SzPts val="2000"/>
                <a:buChar char="●"/>
              </a:pPr>
              <a:r>
                <a:rPr lang="en-US" sz="2000" dirty="0"/>
                <a:t>Customer Type</a:t>
              </a:r>
              <a:endParaRPr sz="2000" dirty="0"/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SzPts val="2000"/>
                <a:buChar char="●"/>
              </a:pPr>
              <a:r>
                <a:rPr lang="en-US" sz="2000" dirty="0"/>
                <a:t>Type of Travel</a:t>
              </a:r>
              <a:endParaRPr sz="2000" dirty="0"/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SzPts val="2000"/>
                <a:buChar char="●"/>
              </a:pPr>
              <a:r>
                <a:rPr lang="en-US" sz="2000" dirty="0"/>
                <a:t>Class</a:t>
              </a:r>
              <a:endParaRPr sz="2000" dirty="0"/>
            </a:p>
            <a:p>
              <a:pPr marL="457200" lvl="0" indent="-355600" algn="l" rtl="0">
                <a:spcBef>
                  <a:spcPts val="0"/>
                </a:spcBef>
                <a:spcAft>
                  <a:spcPts val="0"/>
                </a:spcAft>
                <a:buSzPts val="2000"/>
                <a:buChar char="●"/>
              </a:pPr>
              <a:r>
                <a:rPr lang="en-US" sz="2000" dirty="0"/>
                <a:t>satisfaction</a:t>
              </a:r>
              <a:endParaRPr sz="2000" dirty="0"/>
            </a:p>
          </p:txBody>
        </p:sp>
        <p:sp>
          <p:nvSpPr>
            <p:cNvPr id="6" name="Google Shape;230;g1078e1afe2a_0_19">
              <a:extLst>
                <a:ext uri="{FF2B5EF4-FFF2-40B4-BE49-F238E27FC236}">
                  <a16:creationId xmlns:a16="http://schemas.microsoft.com/office/drawing/2014/main" id="{DCB9D9AA-0499-45AD-A25E-250D950A6021}"/>
                </a:ext>
              </a:extLst>
            </p:cNvPr>
            <p:cNvSpPr txBox="1"/>
            <p:nvPr/>
          </p:nvSpPr>
          <p:spPr>
            <a:xfrm>
              <a:off x="610250" y="2580975"/>
              <a:ext cx="3792700" cy="5862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400"/>
                <a:buFont typeface="Arial"/>
                <a:buNone/>
              </a:pPr>
              <a:r>
                <a:rPr lang="en-US" sz="2900" dirty="0">
                  <a:solidFill>
                    <a:schemeClr val="dk1"/>
                  </a:solidFill>
                </a:rPr>
                <a:t>categorical features</a:t>
              </a:r>
              <a:endParaRPr sz="100" dirty="0">
                <a:solidFill>
                  <a:schemeClr val="dk1"/>
                </a:solidFill>
              </a:endParaRPr>
            </a:p>
          </p:txBody>
        </p:sp>
      </p:grpSp>
      <p:sp>
        <p:nvSpPr>
          <p:cNvPr id="7" name="Google Shape;229;g1078e1afe2a_0_19">
            <a:extLst>
              <a:ext uri="{FF2B5EF4-FFF2-40B4-BE49-F238E27FC236}">
                <a16:creationId xmlns:a16="http://schemas.microsoft.com/office/drawing/2014/main" id="{DF751936-FD63-4511-9880-8728D3C3E4DB}"/>
              </a:ext>
            </a:extLst>
          </p:cNvPr>
          <p:cNvSpPr txBox="1"/>
          <p:nvPr/>
        </p:nvSpPr>
        <p:spPr>
          <a:xfrm>
            <a:off x="5272155" y="3558540"/>
            <a:ext cx="34545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Age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Flight Distance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Departure Delay in Minutes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Arrival Delay in Minutes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8" name="Google Shape;231;g1078e1afe2a_0_19">
            <a:extLst>
              <a:ext uri="{FF2B5EF4-FFF2-40B4-BE49-F238E27FC236}">
                <a16:creationId xmlns:a16="http://schemas.microsoft.com/office/drawing/2014/main" id="{99DE1F86-6FA3-41CD-933D-EE80340ABC5D}"/>
              </a:ext>
            </a:extLst>
          </p:cNvPr>
          <p:cNvSpPr txBox="1"/>
          <p:nvPr/>
        </p:nvSpPr>
        <p:spPr>
          <a:xfrm>
            <a:off x="5272154" y="2832435"/>
            <a:ext cx="3033645" cy="5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>
                <a:solidFill>
                  <a:schemeClr val="dk1"/>
                </a:solidFill>
              </a:rPr>
              <a:t>other features </a:t>
            </a:r>
            <a:endParaRPr sz="29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9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7755-A6F2-4AB4-8A8D-791376A7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zeitung"/>
              </a:rPr>
              <a:t>EDA &amp; Preprocessing 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5BD561A-9CF2-49B2-9F6B-21B75ED9D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240" y="2094605"/>
            <a:ext cx="5458723" cy="4276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D78CD7-A6E6-4A3A-B0C3-7A0EF9F91B8C}"/>
              </a:ext>
            </a:extLst>
          </p:cNvPr>
          <p:cNvSpPr txBox="1"/>
          <p:nvPr/>
        </p:nvSpPr>
        <p:spPr>
          <a:xfrm>
            <a:off x="281639" y="2339915"/>
            <a:ext cx="2722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Correlation:  </a:t>
            </a:r>
          </a:p>
        </p:txBody>
      </p:sp>
    </p:spTree>
    <p:extLst>
      <p:ext uri="{BB962C8B-B14F-4D97-AF65-F5344CB8AC3E}">
        <p14:creationId xmlns:p14="http://schemas.microsoft.com/office/powerpoint/2010/main" val="104704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zeitung"/>
              </a:rPr>
              <a:t>EDA &amp; Preprocessing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59536-4CB8-47F6-B4F2-E55D4BA8AED6}"/>
              </a:ext>
            </a:extLst>
          </p:cNvPr>
          <p:cNvSpPr txBox="1"/>
          <p:nvPr/>
        </p:nvSpPr>
        <p:spPr>
          <a:xfrm>
            <a:off x="495000" y="2442210"/>
            <a:ext cx="47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0BFA6D-AAA6-436E-8153-10A69974D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329" y="2803348"/>
            <a:ext cx="3203437" cy="26446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984FF7-4301-425B-9F70-42EBF0764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58" y="2944493"/>
            <a:ext cx="4086795" cy="24958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079C95E-20A9-4A60-B898-4394F728B1B0}"/>
              </a:ext>
            </a:extLst>
          </p:cNvPr>
          <p:cNvSpPr txBox="1"/>
          <p:nvPr/>
        </p:nvSpPr>
        <p:spPr>
          <a:xfrm>
            <a:off x="662940" y="5585584"/>
            <a:ext cx="78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see, most of the passengers their age ranges from 20 to 60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0A4B55-7118-4880-8CE5-9DD3F210B805}"/>
              </a:ext>
            </a:extLst>
          </p:cNvPr>
          <p:cNvSpPr txBox="1"/>
          <p:nvPr/>
        </p:nvSpPr>
        <p:spPr>
          <a:xfrm>
            <a:off x="2876400" y="2292241"/>
            <a:ext cx="4472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Distribution of people age</a:t>
            </a:r>
          </a:p>
        </p:txBody>
      </p:sp>
    </p:spTree>
    <p:extLst>
      <p:ext uri="{BB962C8B-B14F-4D97-AF65-F5344CB8AC3E}">
        <p14:creationId xmlns:p14="http://schemas.microsoft.com/office/powerpoint/2010/main" val="93295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8707-F041-4617-BFB8-1B322F10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zeitung"/>
              </a:rPr>
              <a:t>EDA &amp; Preprocessing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D8ABA-3351-4658-8DDE-362E6D4A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550" y="2710636"/>
            <a:ext cx="3966480" cy="2253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DB9084-6097-4B23-91EC-D5437F3A4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00" y="2774538"/>
            <a:ext cx="4748767" cy="22410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28E995-F74B-4B01-A390-21446CA3AE5E}"/>
              </a:ext>
            </a:extLst>
          </p:cNvPr>
          <p:cNvSpPr txBox="1"/>
          <p:nvPr/>
        </p:nvSpPr>
        <p:spPr>
          <a:xfrm>
            <a:off x="1228710" y="4960453"/>
            <a:ext cx="7444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people age who use online boarding and online booking is from 30 to 40 years old</a:t>
            </a:r>
          </a:p>
          <a:p>
            <a:r>
              <a:rPr lang="en-US" b="1" i="1" dirty="0"/>
              <a:t> so, why other people don’t use them!!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381D93-F044-485C-90BE-006A3FE4A59F}"/>
              </a:ext>
            </a:extLst>
          </p:cNvPr>
          <p:cNvSpPr txBox="1"/>
          <p:nvPr/>
        </p:nvSpPr>
        <p:spPr>
          <a:xfrm>
            <a:off x="1887731" y="2293620"/>
            <a:ext cx="678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Age of people who use online boarding and booking </a:t>
            </a:r>
          </a:p>
        </p:txBody>
      </p:sp>
    </p:spTree>
    <p:extLst>
      <p:ext uri="{BB962C8B-B14F-4D97-AF65-F5344CB8AC3E}">
        <p14:creationId xmlns:p14="http://schemas.microsoft.com/office/powerpoint/2010/main" val="2768397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0970-BB10-4830-ACB0-836651B5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zeitung"/>
              </a:rPr>
              <a:t>EDA &amp; Preprocessing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1F65F-4F97-4873-AEED-7270C210E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796" y="3160500"/>
            <a:ext cx="4670029" cy="2539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4DF101-EEEC-4A57-9202-7BCD25C6B509}"/>
              </a:ext>
            </a:extLst>
          </p:cNvPr>
          <p:cNvSpPr txBox="1"/>
          <p:nvPr/>
        </p:nvSpPr>
        <p:spPr>
          <a:xfrm>
            <a:off x="495000" y="2278380"/>
            <a:ext cx="411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satisfied Vs dissatisfied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2107C-2A04-468E-A8B1-C043495AD9CA}"/>
              </a:ext>
            </a:extLst>
          </p:cNvPr>
          <p:cNvSpPr txBox="1"/>
          <p:nvPr/>
        </p:nvSpPr>
        <p:spPr>
          <a:xfrm>
            <a:off x="495000" y="2994660"/>
            <a:ext cx="4038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pie illustrates the ratio between satisfied and dissatisfied people which shows that they are close to each other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This means our data is balanced, but our target is to increase the ratio of satisfied people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08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C7E88F-C75F-4030-9765-DBBEC23A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zeitung"/>
              </a:rPr>
              <a:t>EDA &amp; Preprocessing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A0574-F6E2-46D1-B866-4B802722F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322" y="3057699"/>
            <a:ext cx="4510024" cy="254300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EEA808-ECE2-4E35-909A-E19115B2994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18800" y="2221740"/>
            <a:ext cx="4348800" cy="3977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Loyal customer Vs Disloyal customer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it’s shown from the figure that most of our customers are loyal to the company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That’s a very good point that we can use it for the marketing of the company. </a:t>
            </a:r>
          </a:p>
        </p:txBody>
      </p:sp>
    </p:spTree>
    <p:extLst>
      <p:ext uri="{BB962C8B-B14F-4D97-AF65-F5344CB8AC3E}">
        <p14:creationId xmlns:p14="http://schemas.microsoft.com/office/powerpoint/2010/main" val="1808400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4FBD-37A3-43F7-88D7-6685CE66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zeitung"/>
              </a:rPr>
              <a:t>EDA &amp; Preprocessing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91754-D83C-4AE6-92AF-910A6911E5D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88621" y="2191260"/>
            <a:ext cx="4358640" cy="3866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Relation between online boarding – satisfaction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1800" dirty="0"/>
              <a:t>This violin plot shows that how online boarding affects the satisfaction of the passenger. </a:t>
            </a:r>
          </a:p>
          <a:p>
            <a:endParaRPr lang="en-US" sz="1800" dirty="0"/>
          </a:p>
          <a:p>
            <a:r>
              <a:rPr lang="en-US" sz="1800" dirty="0"/>
              <a:t>as the online boarding satisfaction increase, the overall satisfaction increases and vice versa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DDBFC-9670-40E4-A14F-7AAA6E5B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0" y="2552699"/>
            <a:ext cx="5115850" cy="336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5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F27C-6494-4AC2-AC67-D12CDA57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FFFFFF"/>
                </a:solidFill>
                <a:effectLst/>
                <a:latin typeface="zeitung"/>
              </a:rPr>
              <a:t>Airline Passenger Satisfaction</a:t>
            </a:r>
            <a:endParaRPr lang="en-US" dirty="0"/>
          </a:p>
        </p:txBody>
      </p:sp>
      <p:pic>
        <p:nvPicPr>
          <p:cNvPr id="5" name="Picture 4" descr="A group of people sitting at a table eating food&#10;&#10;Description automatically generated with medium confidence">
            <a:extLst>
              <a:ext uri="{FF2B5EF4-FFF2-40B4-BE49-F238E27FC236}">
                <a16:creationId xmlns:a16="http://schemas.microsoft.com/office/drawing/2014/main" id="{7CC9C013-2D92-43E4-8894-78A1EE253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902825" cy="426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14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E25F-EBB2-4CD9-949B-66CE6921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zeitung"/>
              </a:rPr>
              <a:t>EDA &amp; Preprocessing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F75A5-4DD1-4D5D-9CF6-D2888579E00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66400" y="2435100"/>
            <a:ext cx="3993180" cy="305892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Relation between online boarding – satisfaction</a:t>
            </a:r>
          </a:p>
          <a:p>
            <a:endParaRPr lang="en-US" dirty="0"/>
          </a:p>
          <a:p>
            <a:r>
              <a:rPr lang="en-US" sz="1600" dirty="0"/>
              <a:t>As we see here, in short distance flights, the ratio of dissatisfied people is bigger than satisfied people. 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5A78F-315D-42F4-914E-755AA4A32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124" y="2766060"/>
            <a:ext cx="5244648" cy="3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34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270F-8254-4BA5-A3D9-6063BBF3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zeitung"/>
              </a:rPr>
              <a:t>EDA &amp; Preprocessing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EFC75-1C89-42B3-9EDB-661BCD8C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81" y="2437199"/>
            <a:ext cx="7813559" cy="321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69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6634-1F1D-4B8C-9788-C1559C929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zeitung"/>
              </a:rPr>
              <a:t>EDA &amp; Preprocessing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6E9A76-A606-41DB-AAC7-DC01935C3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34" y="2497144"/>
            <a:ext cx="8459381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83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EB65-D78F-4FA8-ABFC-048FD4DE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zeitung"/>
              </a:rPr>
              <a:t>EDA &amp; Preprocessing </a:t>
            </a:r>
            <a:endParaRPr lang="en-US" dirty="0"/>
          </a:p>
        </p:txBody>
      </p:sp>
      <p:pic>
        <p:nvPicPr>
          <p:cNvPr id="5" name="Google Shape;244;g1078e1afe2a_0_75">
            <a:extLst>
              <a:ext uri="{FF2B5EF4-FFF2-40B4-BE49-F238E27FC236}">
                <a16:creationId xmlns:a16="http://schemas.microsoft.com/office/drawing/2014/main" id="{33EE0DDD-9C47-439F-AAA9-5CAEA86C8C0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6308" y="2248225"/>
            <a:ext cx="8289544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45;g1078e1afe2a_0_75">
            <a:extLst>
              <a:ext uri="{FF2B5EF4-FFF2-40B4-BE49-F238E27FC236}">
                <a16:creationId xmlns:a16="http://schemas.microsoft.com/office/drawing/2014/main" id="{7347F62F-8D15-47DB-9CAC-507AB342BD8D}"/>
              </a:ext>
            </a:extLst>
          </p:cNvPr>
          <p:cNvSpPr txBox="1"/>
          <p:nvPr/>
        </p:nvSpPr>
        <p:spPr>
          <a:xfrm>
            <a:off x="1106730" y="5402061"/>
            <a:ext cx="76887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This graph shows the extent of customer satisfaction with the services provided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985482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1672-D3C5-4617-BE1A-35D2BB12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zeitung"/>
              </a:rPr>
              <a:t>EDA &amp; Preprocessing 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A988DF-53A8-4C80-9901-2D27509226C1}"/>
              </a:ext>
            </a:extLst>
          </p:cNvPr>
          <p:cNvGrpSpPr/>
          <p:nvPr/>
        </p:nvGrpSpPr>
        <p:grpSpPr>
          <a:xfrm>
            <a:off x="558800" y="2261725"/>
            <a:ext cx="9027775" cy="3870500"/>
            <a:chOff x="558800" y="2261725"/>
            <a:chExt cx="9027775" cy="3870500"/>
          </a:xfrm>
        </p:grpSpPr>
        <p:sp>
          <p:nvSpPr>
            <p:cNvPr id="8" name="Google Shape;199;p43">
              <a:extLst>
                <a:ext uri="{FF2B5EF4-FFF2-40B4-BE49-F238E27FC236}">
                  <a16:creationId xmlns:a16="http://schemas.microsoft.com/office/drawing/2014/main" id="{803EA889-D195-49AD-B595-7D3737134CFC}"/>
                </a:ext>
              </a:extLst>
            </p:cNvPr>
            <p:cNvSpPr txBox="1"/>
            <p:nvPr/>
          </p:nvSpPr>
          <p:spPr>
            <a:xfrm>
              <a:off x="558800" y="2355100"/>
              <a:ext cx="5469600" cy="347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Montserrat"/>
                  <a:ea typeface="Montserrat"/>
                  <a:cs typeface="Montserrat"/>
                  <a:sym typeface="Montserrat"/>
                </a:rPr>
                <a:t>Missing values:</a:t>
              </a:r>
              <a:endParaRPr sz="2400" b="1" dirty="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dirty="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Montserrat"/>
                  <a:ea typeface="Montserrat"/>
                  <a:cs typeface="Montserrat"/>
                  <a:sym typeface="Montserrat"/>
                </a:rPr>
                <a:t>As shown above </a:t>
              </a:r>
              <a:r>
                <a:rPr lang="en-US" sz="1900" dirty="0">
                  <a:latin typeface="Montserrat"/>
                  <a:ea typeface="Montserrat"/>
                  <a:cs typeface="Montserrat"/>
                  <a:sym typeface="Montserrat"/>
                </a:rPr>
                <a:t>, Num of Null values are small so  we can drop them.</a:t>
              </a:r>
              <a:endParaRPr sz="1900" dirty="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50" dirty="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marL="457200" lvl="0" indent="-349250" algn="l" rtl="0">
                <a:spcBef>
                  <a:spcPts val="700"/>
                </a:spcBef>
                <a:spcAft>
                  <a:spcPts val="0"/>
                </a:spcAft>
                <a:buSzPts val="1900"/>
                <a:buFont typeface="Montserrat"/>
                <a:buChar char="-"/>
              </a:pPr>
              <a:r>
                <a:rPr lang="en-US" sz="1900" dirty="0">
                  <a:latin typeface="Montserrat"/>
                  <a:ea typeface="Montserrat"/>
                  <a:cs typeface="Montserrat"/>
                  <a:sym typeface="Montserrat"/>
                </a:rPr>
                <a:t>missing values was in </a:t>
              </a:r>
              <a:r>
                <a:rPr lang="en-US" sz="1900" b="1" dirty="0">
                  <a:latin typeface="Montserrat"/>
                  <a:ea typeface="Montserrat"/>
                  <a:cs typeface="Montserrat"/>
                  <a:sym typeface="Montserrat"/>
                </a:rPr>
                <a:t>”Arrival Delay in Minutes” </a:t>
              </a:r>
              <a:r>
                <a:rPr lang="en-US" sz="1900" dirty="0">
                  <a:latin typeface="Montserrat"/>
                  <a:ea typeface="Montserrat"/>
                  <a:cs typeface="Montserrat"/>
                  <a:sym typeface="Montserrat"/>
                </a:rPr>
                <a:t> column .. and we drop this column .</a:t>
              </a:r>
              <a:endParaRPr sz="1900" dirty="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dirty="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latin typeface="Montserrat"/>
                  <a:ea typeface="Montserrat"/>
                  <a:cs typeface="Montserrat"/>
                  <a:sym typeface="Montserrat"/>
                </a:rPr>
                <a:t>NOW , we have no null values….</a:t>
              </a:r>
              <a:endParaRPr sz="1900" dirty="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9" name="Google Shape;200;p43">
              <a:extLst>
                <a:ext uri="{FF2B5EF4-FFF2-40B4-BE49-F238E27FC236}">
                  <a16:creationId xmlns:a16="http://schemas.microsoft.com/office/drawing/2014/main" id="{1F4E7436-119C-4607-93B0-060C226D5E4A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204675" y="2261725"/>
              <a:ext cx="3381900" cy="3870500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</p:spTree>
    <p:extLst>
      <p:ext uri="{BB962C8B-B14F-4D97-AF65-F5344CB8AC3E}">
        <p14:creationId xmlns:p14="http://schemas.microsoft.com/office/powerpoint/2010/main" val="2198860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D645-12D7-4B26-BDB5-6C1749EB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zeitung"/>
              </a:rPr>
              <a:t>EDA &amp; Preprocessing 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80CA39-029A-4F64-8312-7290B6115C0E}"/>
              </a:ext>
            </a:extLst>
          </p:cNvPr>
          <p:cNvGrpSpPr/>
          <p:nvPr/>
        </p:nvGrpSpPr>
        <p:grpSpPr>
          <a:xfrm>
            <a:off x="558800" y="2347290"/>
            <a:ext cx="8885349" cy="3781899"/>
            <a:chOff x="558800" y="2347290"/>
            <a:chExt cx="8885349" cy="3781899"/>
          </a:xfrm>
        </p:grpSpPr>
        <p:pic>
          <p:nvPicPr>
            <p:cNvPr id="6" name="Google Shape;276;g1078e1afe2a_0_164">
              <a:extLst>
                <a:ext uri="{FF2B5EF4-FFF2-40B4-BE49-F238E27FC236}">
                  <a16:creationId xmlns:a16="http://schemas.microsoft.com/office/drawing/2014/main" id="{5BDD5B94-C62F-4562-A0FC-212709EC59AE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690100" y="2347290"/>
              <a:ext cx="4754049" cy="378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277;g1078e1afe2a_0_164">
              <a:extLst>
                <a:ext uri="{FF2B5EF4-FFF2-40B4-BE49-F238E27FC236}">
                  <a16:creationId xmlns:a16="http://schemas.microsoft.com/office/drawing/2014/main" id="{395A3A13-0CB4-4935-9363-18C9FD2B6DF4}"/>
                </a:ext>
              </a:extLst>
            </p:cNvPr>
            <p:cNvSpPr txBox="1"/>
            <p:nvPr/>
          </p:nvSpPr>
          <p:spPr>
            <a:xfrm>
              <a:off x="558800" y="2513625"/>
              <a:ext cx="4131300" cy="20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b="1" dirty="0"/>
                <a:t>As we detect above outliers are in :</a:t>
              </a:r>
              <a:endParaRPr sz="1800" b="1" dirty="0"/>
            </a:p>
            <a:p>
              <a:pPr marL="457200" lvl="0" indent="-342900" algn="l" rtl="0">
                <a:spcBef>
                  <a:spcPts val="0"/>
                </a:spcBef>
                <a:spcAft>
                  <a:spcPts val="0"/>
                </a:spcAft>
                <a:buSzPts val="1800"/>
                <a:buChar char="●"/>
              </a:pPr>
              <a:r>
                <a:rPr lang="en-US" sz="1800" dirty="0"/>
                <a:t> Flight Distance </a:t>
              </a:r>
              <a:endParaRPr sz="1800" dirty="0"/>
            </a:p>
            <a:p>
              <a:pPr marL="457200" lvl="0" indent="-342900" algn="l" rtl="0">
                <a:spcBef>
                  <a:spcPts val="0"/>
                </a:spcBef>
                <a:spcAft>
                  <a:spcPts val="0"/>
                </a:spcAft>
                <a:buSzPts val="1800"/>
                <a:buChar char="●"/>
              </a:pPr>
              <a:r>
                <a:rPr lang="en-US" sz="1800" dirty="0"/>
                <a:t> Departure Delay in Minutes</a:t>
              </a:r>
              <a:endParaRPr sz="1800" dirty="0"/>
            </a:p>
            <a:p>
              <a:pPr marL="457200" lvl="0" indent="-342900" algn="l" rtl="0">
                <a:spcBef>
                  <a:spcPts val="0"/>
                </a:spcBef>
                <a:spcAft>
                  <a:spcPts val="0"/>
                </a:spcAft>
                <a:buSzPts val="1800"/>
                <a:buChar char="●"/>
              </a:pPr>
              <a:r>
                <a:rPr lang="en-US" sz="1800" dirty="0"/>
                <a:t> Arrival Delay in Minutes(was dropped)</a:t>
              </a:r>
              <a:endParaRPr sz="18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471701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10E7-0A1D-4968-87EF-52286725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zeitung"/>
              </a:rPr>
              <a:t>EDA &amp; Preprocessing </a:t>
            </a:r>
            <a:endParaRPr lang="en-US" dirty="0"/>
          </a:p>
        </p:txBody>
      </p:sp>
      <p:pic>
        <p:nvPicPr>
          <p:cNvPr id="5" name="Google Shape;284;g1078e1afe2a_0_184">
            <a:extLst>
              <a:ext uri="{FF2B5EF4-FFF2-40B4-BE49-F238E27FC236}">
                <a16:creationId xmlns:a16="http://schemas.microsoft.com/office/drawing/2014/main" id="{98471399-D4F7-441F-AC39-EFE711CB1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375" y="3084025"/>
            <a:ext cx="3352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85;g1078e1afe2a_0_184">
            <a:extLst>
              <a:ext uri="{FF2B5EF4-FFF2-40B4-BE49-F238E27FC236}">
                <a16:creationId xmlns:a16="http://schemas.microsoft.com/office/drawing/2014/main" id="{0BA2C651-50B2-4854-9090-4214AEB1047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100" y="3084025"/>
            <a:ext cx="33528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86;g1078e1afe2a_0_184">
            <a:extLst>
              <a:ext uri="{FF2B5EF4-FFF2-40B4-BE49-F238E27FC236}">
                <a16:creationId xmlns:a16="http://schemas.microsoft.com/office/drawing/2014/main" id="{811836B5-A633-4589-9995-5AB5B3D72391}"/>
              </a:ext>
            </a:extLst>
          </p:cNvPr>
          <p:cNvSpPr txBox="1"/>
          <p:nvPr/>
        </p:nvSpPr>
        <p:spPr>
          <a:xfrm>
            <a:off x="864375" y="2295675"/>
            <a:ext cx="7950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flight distance outliers before &amp; after 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102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3745-C1A5-4775-9C02-6C3B59A4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zeitung"/>
              </a:rPr>
              <a:t>EDA &amp; Preprocessing 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800502-4487-4F1D-9B1F-54ED653A875F}"/>
              </a:ext>
            </a:extLst>
          </p:cNvPr>
          <p:cNvGrpSpPr/>
          <p:nvPr/>
        </p:nvGrpSpPr>
        <p:grpSpPr>
          <a:xfrm>
            <a:off x="864350" y="2266650"/>
            <a:ext cx="8005875" cy="3567050"/>
            <a:chOff x="864350" y="2266650"/>
            <a:chExt cx="8005875" cy="3567050"/>
          </a:xfrm>
        </p:grpSpPr>
        <p:pic>
          <p:nvPicPr>
            <p:cNvPr id="12" name="Google Shape;294;g1078e1afe2a_0_193">
              <a:extLst>
                <a:ext uri="{FF2B5EF4-FFF2-40B4-BE49-F238E27FC236}">
                  <a16:creationId xmlns:a16="http://schemas.microsoft.com/office/drawing/2014/main" id="{FBB42FF6-EA74-4223-9A2C-B3D45E6B7346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517425" y="3185750"/>
              <a:ext cx="3352800" cy="26479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18FC93-79A2-4586-B908-E9F44496F863}"/>
                </a:ext>
              </a:extLst>
            </p:cNvPr>
            <p:cNvGrpSpPr/>
            <p:nvPr/>
          </p:nvGrpSpPr>
          <p:grpSpPr>
            <a:xfrm>
              <a:off x="864350" y="2266650"/>
              <a:ext cx="7950600" cy="3567050"/>
              <a:chOff x="864350" y="2266650"/>
              <a:chExt cx="7950600" cy="3567050"/>
            </a:xfrm>
          </p:grpSpPr>
          <p:pic>
            <p:nvPicPr>
              <p:cNvPr id="14" name="Google Shape;293;g1078e1afe2a_0_193">
                <a:extLst>
                  <a:ext uri="{FF2B5EF4-FFF2-40B4-BE49-F238E27FC236}">
                    <a16:creationId xmlns:a16="http://schemas.microsoft.com/office/drawing/2014/main" id="{0B6A9AAA-025D-4177-AAA7-59895254986A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64350" y="3185750"/>
                <a:ext cx="3352800" cy="2647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" name="Google Shape;295;g1078e1afe2a_0_193">
                <a:extLst>
                  <a:ext uri="{FF2B5EF4-FFF2-40B4-BE49-F238E27FC236}">
                    <a16:creationId xmlns:a16="http://schemas.microsoft.com/office/drawing/2014/main" id="{65BDDEF7-3046-4ABA-8BF4-D965DE5E5D82}"/>
                  </a:ext>
                </a:extLst>
              </p:cNvPr>
              <p:cNvSpPr txBox="1"/>
              <p:nvPr/>
            </p:nvSpPr>
            <p:spPr>
              <a:xfrm>
                <a:off x="864350" y="2266650"/>
                <a:ext cx="7950600" cy="53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00" b="1"/>
                  <a:t>delay in minutes outliers before &amp; after :</a:t>
                </a:r>
                <a:endParaRPr sz="23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1528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8DC0-1CB1-4275-8268-3E42ABD68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02" y="608880"/>
            <a:ext cx="9532620" cy="1144800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  <a:latin typeface="zeitung"/>
              </a:rPr>
              <a:t>Factors affecting customer satisfaction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C638-A5FA-4A47-9A48-AF733E192A5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08605" y="2271840"/>
            <a:ext cx="4348800" cy="39772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/>
              <a:t>Class</a:t>
            </a:r>
            <a:r>
              <a:rPr lang="en-US" sz="1600" dirty="0"/>
              <a:t> </a:t>
            </a:r>
            <a:r>
              <a:rPr lang="en-US" sz="1600" dirty="0">
                <a:sym typeface="Wingdings" panose="05000000000000000000" pitchFamily="2" charset="2"/>
              </a:rPr>
              <a:t>  we found a problem in eco class that affects the satisfaction 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i="1" dirty="0"/>
              <a:t>Type of travel 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Inflight WIFI service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i="1" dirty="0"/>
              <a:t>Ease of online booking 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i="1" dirty="0"/>
              <a:t>Food and drink 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i="1" dirty="0"/>
              <a:t>Online boarding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(highest effect)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4D62F-30EA-4D4D-8068-46A60F9E722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145420" y="2271840"/>
            <a:ext cx="4348800" cy="37980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Seat comfort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Inflight entertainment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On – board service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Inflight service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Leg room service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Cleanliness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5121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7B20-4CE9-49DC-858B-E69A9A89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zeitung"/>
              </a:rPr>
              <a:t>Business solution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DEF5E86-B579-4BEC-A2CC-C7A6E0F3E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893211"/>
              </p:ext>
            </p:extLst>
          </p:nvPr>
        </p:nvGraphicFramePr>
        <p:xfrm>
          <a:off x="-1" y="1418400"/>
          <a:ext cx="9902825" cy="4719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269">
                  <a:extLst>
                    <a:ext uri="{9D8B030D-6E8A-4147-A177-3AD203B41FA5}">
                      <a16:colId xmlns:a16="http://schemas.microsoft.com/office/drawing/2014/main" val="1008307754"/>
                    </a:ext>
                  </a:extLst>
                </a:gridCol>
                <a:gridCol w="8119556">
                  <a:extLst>
                    <a:ext uri="{9D8B030D-6E8A-4147-A177-3AD203B41FA5}">
                      <a16:colId xmlns:a16="http://schemas.microsoft.com/office/drawing/2014/main" val="2119289478"/>
                    </a:ext>
                  </a:extLst>
                </a:gridCol>
              </a:tblGrid>
              <a:tr h="415075">
                <a:tc>
                  <a:txBody>
                    <a:bodyPr/>
                    <a:lstStyle/>
                    <a:p>
                      <a:r>
                        <a:rPr lang="en-US" dirty="0"/>
                        <a:t>Feature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236936"/>
                  </a:ext>
                </a:extLst>
              </a:tr>
              <a:tr h="619845">
                <a:tc>
                  <a:txBody>
                    <a:bodyPr/>
                    <a:lstStyle/>
                    <a:p>
                      <a:r>
                        <a:rPr lang="en-US" dirty="0"/>
                        <a:t>Class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Try to improve the service in eco class to increase the satisfaction of this class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056316"/>
                  </a:ext>
                </a:extLst>
              </a:tr>
              <a:tr h="619845">
                <a:tc>
                  <a:txBody>
                    <a:bodyPr/>
                    <a:lstStyle/>
                    <a:p>
                      <a:r>
                        <a:rPr lang="en-US" dirty="0"/>
                        <a:t>Inflight WIFI service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improving the WIFI service as we can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57075"/>
                  </a:ext>
                </a:extLst>
              </a:tr>
              <a:tr h="885493">
                <a:tc>
                  <a:txBody>
                    <a:bodyPr/>
                    <a:lstStyle/>
                    <a:p>
                      <a:r>
                        <a:rPr lang="en-US" dirty="0"/>
                        <a:t>Online boarding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Focusing on online boarding the most ( as it is the highest affecting factor)  by developing the website or the mobile application and making it easier for customers to use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690986"/>
                  </a:ext>
                </a:extLst>
              </a:tr>
              <a:tr h="415075">
                <a:tc>
                  <a:txBody>
                    <a:bodyPr/>
                    <a:lstStyle/>
                    <a:p>
                      <a:r>
                        <a:rPr lang="en-US" dirty="0"/>
                        <a:t>Seat comfort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Improving the quality of seats to be more comfortable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62127"/>
                  </a:ext>
                </a:extLst>
              </a:tr>
              <a:tr h="619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Inflight 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more ways of Inflight entertainment ( online gaming – music – films 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50787"/>
                  </a:ext>
                </a:extLst>
              </a:tr>
              <a:tr h="619845">
                <a:tc>
                  <a:txBody>
                    <a:bodyPr/>
                    <a:lstStyle/>
                    <a:p>
                      <a:r>
                        <a:rPr lang="en-US" dirty="0"/>
                        <a:t>Food and drink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Variance in food and drinks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High quality food and drinks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787543"/>
                  </a:ext>
                </a:extLst>
              </a:tr>
              <a:tr h="415075">
                <a:tc>
                  <a:txBody>
                    <a:bodyPr/>
                    <a:lstStyle/>
                    <a:p>
                      <a:r>
                        <a:rPr lang="en-US" dirty="0"/>
                        <a:t>Cleanliness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Paying attention to the cleanliness of the airport and the plane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33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67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F22C49-031B-48E8-86B9-F49F08EDBC80}"/>
              </a:ext>
            </a:extLst>
          </p:cNvPr>
          <p:cNvSpPr txBox="1"/>
          <p:nvPr/>
        </p:nvSpPr>
        <p:spPr>
          <a:xfrm>
            <a:off x="381000" y="2377440"/>
            <a:ext cx="876918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Project presented by :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Mina Michael </a:t>
            </a:r>
          </a:p>
          <a:p>
            <a:pPr marL="285750" indent="-285750">
              <a:buFontTx/>
              <a:buChar char="-"/>
            </a:pPr>
            <a:r>
              <a:rPr lang="en-US" dirty="0"/>
              <a:t>Mostafa </a:t>
            </a:r>
            <a:r>
              <a:rPr lang="en-US" dirty="0" err="1"/>
              <a:t>Bakry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Omnia Yasser 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Facilitator: </a:t>
            </a:r>
            <a:r>
              <a:rPr lang="en-US" dirty="0"/>
              <a:t> Eng. Shimaa 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Data Used : </a:t>
            </a: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https://www.kaggle.com/teejmahal20/airline-passenger-satisfaction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BD4134-7466-4034-903C-F240B43118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95298" y="755249"/>
            <a:ext cx="891222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b="1" i="0" dirty="0">
                <a:solidFill>
                  <a:srgbClr val="FFFFFF"/>
                </a:solidFill>
                <a:effectLst/>
                <a:latin typeface="zeitung"/>
              </a:rPr>
              <a:t>Team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3"/>
          <p:cNvSpPr txBox="1">
            <a:spLocks noGrp="1"/>
          </p:cNvSpPr>
          <p:nvPr>
            <p:ph type="title"/>
          </p:nvPr>
        </p:nvSpPr>
        <p:spPr>
          <a:xfrm>
            <a:off x="495338" y="506400"/>
            <a:ext cx="89121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b="1" dirty="0">
                <a:solidFill>
                  <a:srgbClr val="FFFFFF"/>
                </a:solidFill>
                <a:latin typeface="zeitung"/>
                <a:sym typeface="Montserrat ExtraBold"/>
              </a:rPr>
              <a:t>TRAIN-TEST SPLIT and SCALING:</a:t>
            </a:r>
            <a:endParaRPr b="1" dirty="0">
              <a:solidFill>
                <a:srgbClr val="FFFFFF"/>
              </a:solidFill>
              <a:latin typeface="zeitung"/>
              <a:sym typeface="Montserrat ExtraBold"/>
            </a:endParaRPr>
          </a:p>
        </p:txBody>
      </p:sp>
      <p:sp>
        <p:nvSpPr>
          <p:cNvPr id="198" name="Google Shape;198;p43"/>
          <p:cNvSpPr txBox="1"/>
          <p:nvPr/>
        </p:nvSpPr>
        <p:spPr>
          <a:xfrm>
            <a:off x="495350" y="2237825"/>
            <a:ext cx="89121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Montserrat Medium"/>
              <a:buChar char="-"/>
            </a:pPr>
            <a:r>
              <a:rPr lang="en-US" sz="2100">
                <a:latin typeface="Montserrat Medium"/>
                <a:ea typeface="Montserrat Medium"/>
                <a:cs typeface="Montserrat Medium"/>
                <a:sym typeface="Montserrat Medium"/>
              </a:rPr>
              <a:t>We  have the data already splitted into two data sets “Train” and “Test” data sets .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Montserrat Medium"/>
              <a:buChar char="-"/>
            </a:pPr>
            <a:r>
              <a:rPr lang="en-US" sz="2100">
                <a:latin typeface="Montserrat Medium"/>
                <a:ea typeface="Montserrat Medium"/>
                <a:cs typeface="Montserrat Medium"/>
                <a:sym typeface="Montserrat Medium"/>
              </a:rPr>
              <a:t>We create X_train , X_test , Y_train , Y_test data sets from our data by  </a:t>
            </a:r>
            <a:r>
              <a:rPr lang="en-US" sz="2100" b="1">
                <a:latin typeface="Montserrat"/>
                <a:ea typeface="Montserrat"/>
                <a:cs typeface="Montserrat"/>
                <a:sym typeface="Montserrat"/>
              </a:rPr>
              <a:t>splitting the target from other features</a:t>
            </a:r>
            <a:r>
              <a:rPr lang="en-US" sz="2100">
                <a:latin typeface="Montserrat Medium"/>
                <a:ea typeface="Montserrat Medium"/>
                <a:cs typeface="Montserrat Medium"/>
                <a:sym typeface="Montserrat Medium"/>
              </a:rPr>
              <a:t> .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9" name="Google Shape;199;p43"/>
          <p:cNvSpPr txBox="1"/>
          <p:nvPr/>
        </p:nvSpPr>
        <p:spPr>
          <a:xfrm>
            <a:off x="647750" y="4371425"/>
            <a:ext cx="89121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Montserrat Medium"/>
              <a:buChar char="-"/>
            </a:pPr>
            <a:r>
              <a:rPr lang="en-US" sz="2100">
                <a:latin typeface="Montserrat Medium"/>
                <a:ea typeface="Montserrat Medium"/>
                <a:cs typeface="Montserrat Medium"/>
                <a:sym typeface="Montserrat Medium"/>
              </a:rPr>
              <a:t>We used </a:t>
            </a:r>
            <a:r>
              <a:rPr lang="en-US" sz="2100" b="1">
                <a:latin typeface="Montserrat"/>
                <a:ea typeface="Montserrat"/>
                <a:cs typeface="Montserrat"/>
                <a:sym typeface="Montserrat"/>
              </a:rPr>
              <a:t>StandardScaler</a:t>
            </a:r>
            <a:r>
              <a:rPr lang="en-US" sz="2100">
                <a:latin typeface="Montserrat Medium"/>
                <a:ea typeface="Montserrat Medium"/>
                <a:cs typeface="Montserrat Medium"/>
                <a:sym typeface="Montserrat Medium"/>
              </a:rPr>
              <a:t> to scale data as there are  difference between different columns values.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Montserrat Medium"/>
              <a:buChar char="-"/>
            </a:pPr>
            <a:r>
              <a:rPr lang="en-US" sz="2100">
                <a:latin typeface="Montserrat Medium"/>
                <a:ea typeface="Montserrat Medium"/>
                <a:cs typeface="Montserrat Medium"/>
                <a:sym typeface="Montserrat Medium"/>
              </a:rPr>
              <a:t>Scaling helps in speeding up the calculations in an algorithm.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4"/>
          <p:cNvSpPr txBox="1">
            <a:spLocks noGrp="1"/>
          </p:cNvSpPr>
          <p:nvPr>
            <p:ph type="title"/>
          </p:nvPr>
        </p:nvSpPr>
        <p:spPr>
          <a:xfrm>
            <a:off x="495338" y="506400"/>
            <a:ext cx="89121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b="1" dirty="0">
                <a:solidFill>
                  <a:srgbClr val="FFFFFF"/>
                </a:solidFill>
                <a:latin typeface="zeitung"/>
                <a:sym typeface="Montserrat ExtraBold"/>
              </a:rPr>
              <a:t>Modeling :</a:t>
            </a:r>
            <a:endParaRPr b="1" dirty="0">
              <a:solidFill>
                <a:srgbClr val="FFFFFF"/>
              </a:solidFill>
              <a:latin typeface="zeitung"/>
              <a:sym typeface="Montserrat ExtraBold"/>
            </a:endParaRPr>
          </a:p>
        </p:txBody>
      </p:sp>
      <p:sp>
        <p:nvSpPr>
          <p:cNvPr id="205" name="Google Shape;205;p44"/>
          <p:cNvSpPr txBox="1"/>
          <p:nvPr/>
        </p:nvSpPr>
        <p:spPr>
          <a:xfrm>
            <a:off x="495350" y="2542625"/>
            <a:ext cx="89121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From data analysis we found that it is possible to drop </a:t>
            </a:r>
            <a:r>
              <a:rPr lang="en-US" sz="1800" b="1">
                <a:latin typeface="Montserrat"/>
                <a:ea typeface="Montserrat"/>
                <a:cs typeface="Montserrat"/>
                <a:sym typeface="Montserrat"/>
              </a:rPr>
              <a:t>( Unnamed:0  &amp; id) </a:t>
            </a: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columns as the have no meaning in classification . We also find high correlation between (  Departure Delay in Minutes &amp; Arrival Delay in Minutes) so we choose to drop one of them</a:t>
            </a:r>
            <a:r>
              <a:rPr lang="en-US" sz="1800" b="1">
                <a:latin typeface="Montserrat"/>
                <a:ea typeface="Montserrat"/>
                <a:cs typeface="Montserrat"/>
                <a:sym typeface="Montserrat"/>
              </a:rPr>
              <a:t>(Arrival Delay in Minutes).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-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Then we preprocessed the data </a:t>
            </a:r>
            <a:r>
              <a:rPr lang="en-US" sz="1800" b="1">
                <a:latin typeface="Montserrat"/>
                <a:ea typeface="Montserrat"/>
                <a:cs typeface="Montserrat"/>
                <a:sym typeface="Montserrat"/>
              </a:rPr>
              <a:t>(null values &amp; outliers)</a:t>
            </a: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-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After all of this we </a:t>
            </a:r>
            <a:r>
              <a:rPr lang="en-US" sz="1800" b="1">
                <a:latin typeface="Montserrat"/>
                <a:ea typeface="Montserrat"/>
                <a:cs typeface="Montserrat"/>
                <a:sym typeface="Montserrat"/>
              </a:rPr>
              <a:t>split the target from other features</a:t>
            </a: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 and apply this in train and test dataframes.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-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Then we used </a:t>
            </a:r>
            <a:r>
              <a:rPr lang="en-US" sz="1800" b="1">
                <a:latin typeface="Montserrat"/>
                <a:ea typeface="Montserrat"/>
                <a:cs typeface="Montserrat"/>
                <a:sym typeface="Montserrat"/>
              </a:rPr>
              <a:t>StandardScaler </a:t>
            </a: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to scale data.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>
            <a:spLocks noGrp="1"/>
          </p:cNvSpPr>
          <p:nvPr>
            <p:ph type="title"/>
          </p:nvPr>
        </p:nvSpPr>
        <p:spPr>
          <a:xfrm>
            <a:off x="495338" y="506400"/>
            <a:ext cx="89121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spcBef>
                <a:spcPct val="0"/>
              </a:spcBef>
              <a:buSzPts val="4400"/>
            </a:pPr>
            <a:r>
              <a:rPr lang="en-US" b="1" dirty="0">
                <a:solidFill>
                  <a:srgbClr val="FFFFFF"/>
                </a:solidFill>
                <a:latin typeface="zeitung"/>
                <a:sym typeface="Montserrat ExtraBold"/>
              </a:rPr>
              <a:t>Modeling :</a:t>
            </a:r>
            <a:endParaRPr b="1" dirty="0">
              <a:solidFill>
                <a:srgbClr val="FFFFFF"/>
              </a:solidFill>
              <a:latin typeface="zeitung"/>
              <a:sym typeface="Montserrat ExtraBold"/>
            </a:endParaRPr>
          </a:p>
        </p:txBody>
      </p:sp>
      <p:sp>
        <p:nvSpPr>
          <p:cNvPr id="211" name="Google Shape;211;p45"/>
          <p:cNvSpPr txBox="1"/>
          <p:nvPr/>
        </p:nvSpPr>
        <p:spPr>
          <a:xfrm>
            <a:off x="495350" y="2542625"/>
            <a:ext cx="8912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Montserrat"/>
                <a:ea typeface="Montserrat"/>
                <a:cs typeface="Montserrat"/>
                <a:sym typeface="Montserrat"/>
              </a:rPr>
              <a:t>We applied 6 classifier algorithm models: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AutoNum type="arabicPeriod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LogisticRegression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AutoNum type="arabicPeriod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Decision tree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AutoNum type="arabicPeriod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SVM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AutoNum type="arabicPeriod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KNN with pca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AutoNum type="arabicPeriod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RandomForest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AutoNum type="arabicPeriod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XGBoost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6"/>
          <p:cNvSpPr txBox="1">
            <a:spLocks noGrp="1"/>
          </p:cNvSpPr>
          <p:nvPr>
            <p:ph type="title"/>
          </p:nvPr>
        </p:nvSpPr>
        <p:spPr>
          <a:xfrm>
            <a:off x="495338" y="506400"/>
            <a:ext cx="89121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buSzPts val="4400"/>
            </a:pPr>
            <a:r>
              <a:rPr lang="en-US" b="1" dirty="0">
                <a:solidFill>
                  <a:srgbClr val="FFFFFF"/>
                </a:solidFill>
                <a:latin typeface="zeitung"/>
                <a:sym typeface="Montserrat ExtraBold"/>
              </a:rPr>
              <a:t>Modeling :</a:t>
            </a:r>
            <a:endParaRPr b="1" dirty="0">
              <a:solidFill>
                <a:srgbClr val="FFFFFF"/>
              </a:solidFill>
              <a:latin typeface="zeitung"/>
              <a:sym typeface="Montserrat ExtraBold"/>
            </a:endParaRPr>
          </a:p>
        </p:txBody>
      </p:sp>
      <p:graphicFrame>
        <p:nvGraphicFramePr>
          <p:cNvPr id="217" name="Google Shape;217;p46"/>
          <p:cNvGraphicFramePr/>
          <p:nvPr/>
        </p:nvGraphicFramePr>
        <p:xfrm>
          <a:off x="876263" y="2397100"/>
          <a:ext cx="7997850" cy="38304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9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MODEL</a:t>
                      </a:r>
                      <a:endParaRPr sz="1700"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ACCURACY SCORE</a:t>
                      </a:r>
                      <a:endParaRPr sz="16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LogisticRegression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0.8705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Decision tree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0.9546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SVM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0.9426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KNN with pca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0.9113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RandomForest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0.9634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XGBoost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0.9643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>
            <a:spLocks noGrp="1"/>
          </p:cNvSpPr>
          <p:nvPr>
            <p:ph type="title"/>
          </p:nvPr>
        </p:nvSpPr>
        <p:spPr>
          <a:xfrm>
            <a:off x="495338" y="506400"/>
            <a:ext cx="89121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buSzPts val="4400"/>
            </a:pPr>
            <a:r>
              <a:rPr lang="en-US" b="1" dirty="0">
                <a:solidFill>
                  <a:srgbClr val="FFFFFF"/>
                </a:solidFill>
                <a:latin typeface="zeitung"/>
                <a:sym typeface="Montserrat ExtraBold"/>
              </a:rPr>
              <a:t>Modeling :</a:t>
            </a:r>
            <a:endParaRPr b="1" dirty="0">
              <a:solidFill>
                <a:srgbClr val="FFFFFF"/>
              </a:solidFill>
              <a:latin typeface="zeitung"/>
              <a:sym typeface="Montserrat ExtraBold"/>
            </a:endParaRPr>
          </a:p>
        </p:txBody>
      </p:sp>
      <p:sp>
        <p:nvSpPr>
          <p:cNvPr id="256" name="Google Shape;256;p50"/>
          <p:cNvSpPr txBox="1"/>
          <p:nvPr/>
        </p:nvSpPr>
        <p:spPr>
          <a:xfrm>
            <a:off x="495350" y="2161625"/>
            <a:ext cx="8912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latin typeface="Montserrat"/>
                <a:ea typeface="Montserrat"/>
                <a:cs typeface="Montserrat"/>
                <a:sym typeface="Montserrat"/>
              </a:rPr>
              <a:t>4.  KNN with PCA  :</a:t>
            </a:r>
            <a:endParaRPr sz="19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1015500" y="4000925"/>
            <a:ext cx="89121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-US" sz="1700">
                <a:latin typeface="Montserrat Medium"/>
                <a:ea typeface="Montserrat Medium"/>
                <a:cs typeface="Montserrat Medium"/>
                <a:sym typeface="Montserrat Medium"/>
              </a:rPr>
              <a:t>In applying </a:t>
            </a:r>
            <a:r>
              <a:rPr lang="en-US" sz="17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KNN</a:t>
            </a:r>
            <a:r>
              <a:rPr lang="en-US" sz="17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algorithm we find that</a:t>
            </a:r>
            <a:r>
              <a:rPr lang="en-US" sz="1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it takes so many time</a:t>
            </a:r>
            <a:r>
              <a:rPr lang="en-US" sz="17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… </a:t>
            </a:r>
            <a:r>
              <a:rPr lang="en-US" sz="1700">
                <a:latin typeface="Montserrat Medium"/>
                <a:ea typeface="Montserrat Medium"/>
                <a:cs typeface="Montserrat Medium"/>
                <a:sym typeface="Montserrat Medium"/>
              </a:rPr>
              <a:t>so we suggest to </a:t>
            </a:r>
            <a:r>
              <a:rPr lang="en-US" sz="1700">
                <a:latin typeface="Montserrat SemiBold"/>
                <a:ea typeface="Montserrat SemiBold"/>
                <a:cs typeface="Montserrat SemiBold"/>
                <a:sym typeface="Montserrat SemiBold"/>
              </a:rPr>
              <a:t>use the concept of PCA</a:t>
            </a:r>
            <a:endParaRPr sz="17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50"/>
          <p:cNvSpPr txBox="1"/>
          <p:nvPr/>
        </p:nvSpPr>
        <p:spPr>
          <a:xfrm>
            <a:off x="990725" y="2562425"/>
            <a:ext cx="891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-US" sz="1700">
                <a:latin typeface="Montserrat SemiBold"/>
                <a:ea typeface="Montserrat SemiBold"/>
                <a:cs typeface="Montserrat SemiBold"/>
                <a:sym typeface="Montserrat SemiBold"/>
              </a:rPr>
              <a:t>what is PCA</a:t>
            </a:r>
            <a:r>
              <a:rPr lang="en-US" sz="1700">
                <a:latin typeface="Montserrat Medium"/>
                <a:ea typeface="Montserrat Medium"/>
                <a:cs typeface="Montserrat Medium"/>
                <a:sym typeface="Montserrat Medium"/>
              </a:rPr>
              <a:t> ?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-US" sz="1700">
                <a:latin typeface="Montserrat Medium"/>
                <a:ea typeface="Montserrat Medium"/>
                <a:cs typeface="Montserrat Medium"/>
                <a:sym typeface="Montserrat Medium"/>
              </a:rPr>
              <a:t>It is a </a:t>
            </a:r>
            <a:r>
              <a:rPr lang="en-US" sz="1700">
                <a:latin typeface="Montserrat SemiBold"/>
                <a:ea typeface="Montserrat SemiBold"/>
                <a:cs typeface="Montserrat SemiBold"/>
                <a:sym typeface="Montserrat SemiBold"/>
              </a:rPr>
              <a:t>dimensionality-reduction</a:t>
            </a:r>
            <a:r>
              <a:rPr lang="en-US" sz="1700">
                <a:latin typeface="Montserrat Medium"/>
                <a:ea typeface="Montserrat Medium"/>
                <a:cs typeface="Montserrat Medium"/>
                <a:sym typeface="Montserrat Medium"/>
              </a:rPr>
              <a:t> method .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9" name="Google Shape;259;p50"/>
          <p:cNvSpPr txBox="1"/>
          <p:nvPr/>
        </p:nvSpPr>
        <p:spPr>
          <a:xfrm>
            <a:off x="998975" y="5141863"/>
            <a:ext cx="89121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Char char="-"/>
            </a:pPr>
            <a:r>
              <a:rPr lang="en-US" sz="1700">
                <a:latin typeface="Montserrat Medium"/>
                <a:ea typeface="Montserrat Medium"/>
                <a:cs typeface="Montserrat Medium"/>
                <a:sym typeface="Montserrat Medium"/>
              </a:rPr>
              <a:t>To get balance between data information and time elapsed in model we choose  to reduce the data into 15 columns.</a:t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4"/>
          <p:cNvSpPr txBox="1">
            <a:spLocks noGrp="1"/>
          </p:cNvSpPr>
          <p:nvPr>
            <p:ph type="title"/>
          </p:nvPr>
        </p:nvSpPr>
        <p:spPr>
          <a:xfrm>
            <a:off x="495338" y="506400"/>
            <a:ext cx="89121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buSzPts val="4400"/>
            </a:pPr>
            <a:r>
              <a:rPr lang="en-US" b="1" dirty="0">
                <a:solidFill>
                  <a:srgbClr val="FFFFFF"/>
                </a:solidFill>
                <a:latin typeface="zeitung"/>
                <a:sym typeface="Montserrat ExtraBold"/>
              </a:rPr>
              <a:t>Modeling :</a:t>
            </a:r>
            <a:endParaRPr b="1" dirty="0">
              <a:solidFill>
                <a:srgbClr val="FFFFFF"/>
              </a:solidFill>
              <a:latin typeface="zeitung"/>
              <a:sym typeface="Montserrat ExtraBold"/>
            </a:endParaRPr>
          </a:p>
        </p:txBody>
      </p:sp>
      <p:sp>
        <p:nvSpPr>
          <p:cNvPr id="298" name="Google Shape;298;p54"/>
          <p:cNvSpPr txBox="1"/>
          <p:nvPr/>
        </p:nvSpPr>
        <p:spPr>
          <a:xfrm>
            <a:off x="571550" y="2127900"/>
            <a:ext cx="8912100" cy="14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From above :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 b="1">
                <a:latin typeface="Montserrat"/>
                <a:ea typeface="Montserrat"/>
                <a:cs typeface="Montserrat"/>
                <a:sym typeface="Montserrat"/>
              </a:rPr>
              <a:t>Best Models are :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-"/>
            </a:pPr>
            <a:r>
              <a:rPr lang="en-US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.. (accuracy = 0.9643)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99" name="Google Shape;29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50" y="3302400"/>
            <a:ext cx="2331675" cy="19729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0" name="Google Shape;300;p54"/>
          <p:cNvSpPr txBox="1"/>
          <p:nvPr/>
        </p:nvSpPr>
        <p:spPr>
          <a:xfrm>
            <a:off x="4739875" y="2784650"/>
            <a:ext cx="7951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-"/>
            </a:pPr>
            <a:r>
              <a:rPr lang="en-US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RandomForest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.. (accuracy = 0.9634)</a:t>
            </a:r>
            <a:endParaRPr/>
          </a:p>
        </p:txBody>
      </p:sp>
      <p:pic>
        <p:nvPicPr>
          <p:cNvPr id="301" name="Google Shape;30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7550" y="3254125"/>
            <a:ext cx="2448275" cy="19729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2" name="Google Shape;302;p54"/>
          <p:cNvSpPr txBox="1"/>
          <p:nvPr/>
        </p:nvSpPr>
        <p:spPr>
          <a:xfrm>
            <a:off x="494626" y="5454350"/>
            <a:ext cx="88221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Those two algorithms are good but we choose </a:t>
            </a:r>
            <a:r>
              <a:rPr lang="en-US" sz="1900" b="1"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r>
              <a:rPr lang="en-US" sz="1800">
                <a:latin typeface="Montserrat Medium"/>
                <a:ea typeface="Montserrat Medium"/>
                <a:cs typeface="Montserrat Medium"/>
                <a:sym typeface="Montserrat Medium"/>
              </a:rPr>
              <a:t> as it is good in FB values . 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EAF6-F97C-4B55-8B37-4FBFA5F2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ct val="0"/>
              </a:spcBef>
              <a:buSzPts val="4400"/>
            </a:pPr>
            <a:r>
              <a:rPr lang="en-US" b="1" dirty="0">
                <a:solidFill>
                  <a:srgbClr val="FFFFFF"/>
                </a:solidFill>
                <a:latin typeface="zeitung"/>
              </a:rPr>
              <a:t>Code source: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1BDB0-7C26-46C4-AE44-26F145877F1D}"/>
              </a:ext>
            </a:extLst>
          </p:cNvPr>
          <p:cNvSpPr txBox="1"/>
          <p:nvPr/>
        </p:nvSpPr>
        <p:spPr>
          <a:xfrm>
            <a:off x="845244" y="2743200"/>
            <a:ext cx="68366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Kaggle: </a:t>
            </a:r>
            <a:r>
              <a:rPr lang="en-US" dirty="0">
                <a:hlinkClick r:id="rId2"/>
              </a:rPr>
              <a:t>https://www.kaggle.com/omniayasser/airline-passenger-satisfaction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https://github.com/Omniayasser/Airline-Passenger-Satisfaction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6442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99232B1C-2A51-492D-AE1E-5A98BDD36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60" y="3052345"/>
            <a:ext cx="5652505" cy="2108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673467-8BB5-49C9-861A-E8B5169E0DC2}"/>
              </a:ext>
            </a:extLst>
          </p:cNvPr>
          <p:cNvSpPr txBox="1"/>
          <p:nvPr/>
        </p:nvSpPr>
        <p:spPr>
          <a:xfrm>
            <a:off x="1325880" y="693420"/>
            <a:ext cx="6263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latin typeface="zeitung"/>
                <a:ea typeface="+mj-ea"/>
                <a:cs typeface="+mj-cs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318562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BD4134-7466-4034-903C-F240B43118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amsung Sharp Sans"/>
              </a:rPr>
              <a:t>Agenda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3F7E72-A70F-46F8-B24A-2E9B8B30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6419DB-CD67-4D65-9CB3-2D195790F944}"/>
              </a:ext>
            </a:extLst>
          </p:cNvPr>
          <p:cNvSpPr/>
          <p:nvPr/>
        </p:nvSpPr>
        <p:spPr>
          <a:xfrm>
            <a:off x="579120" y="2324100"/>
            <a:ext cx="1402080" cy="1310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data about?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6E1B79-73AF-40E6-B78E-383E5C959CB9}"/>
              </a:ext>
            </a:extLst>
          </p:cNvPr>
          <p:cNvSpPr/>
          <p:nvPr/>
        </p:nvSpPr>
        <p:spPr>
          <a:xfrm>
            <a:off x="4023360" y="2324100"/>
            <a:ext cx="1402080" cy="1310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goal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3E2C8A-03AA-4772-BF89-57767AA33D9E}"/>
              </a:ext>
            </a:extLst>
          </p:cNvPr>
          <p:cNvSpPr/>
          <p:nvPr/>
        </p:nvSpPr>
        <p:spPr>
          <a:xfrm>
            <a:off x="7284720" y="2324100"/>
            <a:ext cx="1402080" cy="1310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C0EFBBD-9A3A-4C79-8C3E-22B45392506F}"/>
              </a:ext>
            </a:extLst>
          </p:cNvPr>
          <p:cNvSpPr/>
          <p:nvPr/>
        </p:nvSpPr>
        <p:spPr>
          <a:xfrm>
            <a:off x="579120" y="4685220"/>
            <a:ext cx="1402080" cy="1242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 &amp; Preprocessing 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3F228E-C3C1-4C19-BD1C-DC9E3D4EBE7D}"/>
              </a:ext>
            </a:extLst>
          </p:cNvPr>
          <p:cNvSpPr/>
          <p:nvPr/>
        </p:nvSpPr>
        <p:spPr>
          <a:xfrm>
            <a:off x="4023360" y="4650930"/>
            <a:ext cx="1592580" cy="1310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solution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4AE8D0-E89C-4EB3-BE5A-3AFB41ED05E6}"/>
              </a:ext>
            </a:extLst>
          </p:cNvPr>
          <p:cNvSpPr/>
          <p:nvPr/>
        </p:nvSpPr>
        <p:spPr>
          <a:xfrm>
            <a:off x="7284720" y="4685220"/>
            <a:ext cx="1592580" cy="1276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Modeling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EDDD1-E9EA-46DC-934D-A5D367AFF2E6}"/>
              </a:ext>
            </a:extLst>
          </p:cNvPr>
          <p:cNvCxnSpPr/>
          <p:nvPr/>
        </p:nvCxnSpPr>
        <p:spPr>
          <a:xfrm>
            <a:off x="2423160" y="2918460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A08A6F-FFD4-48C0-B0F3-C1DE016A31B5}"/>
              </a:ext>
            </a:extLst>
          </p:cNvPr>
          <p:cNvCxnSpPr/>
          <p:nvPr/>
        </p:nvCxnSpPr>
        <p:spPr>
          <a:xfrm>
            <a:off x="5676900" y="2926080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EFB0B8-07DF-4395-9252-18EB7D8C6E90}"/>
              </a:ext>
            </a:extLst>
          </p:cNvPr>
          <p:cNvCxnSpPr/>
          <p:nvPr/>
        </p:nvCxnSpPr>
        <p:spPr>
          <a:xfrm>
            <a:off x="2423160" y="5311140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BE7F8A-2360-47CC-A52A-62E8EAAB9EF2}"/>
              </a:ext>
            </a:extLst>
          </p:cNvPr>
          <p:cNvCxnSpPr/>
          <p:nvPr/>
        </p:nvCxnSpPr>
        <p:spPr>
          <a:xfrm>
            <a:off x="5836920" y="5311140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10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CA41-80B1-462E-96BE-312DB6DD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20" y="479340"/>
            <a:ext cx="8912160" cy="11448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zeitung"/>
              </a:rPr>
              <a:t>What is data about?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D8BD7-6862-4EF3-A271-72538CDB149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49792" y="2663828"/>
            <a:ext cx="7536480" cy="3028440"/>
          </a:xfrm>
        </p:spPr>
        <p:txBody>
          <a:bodyPr/>
          <a:lstStyle/>
          <a:p>
            <a:pPr>
              <a:spcBef>
                <a:spcPts val="0"/>
              </a:spcBef>
              <a:buSzPts val="3100"/>
            </a:pPr>
            <a:r>
              <a:rPr lang="en-US" sz="2400" dirty="0">
                <a:highlight>
                  <a:schemeClr val="lt1"/>
                </a:highlight>
              </a:rPr>
              <a:t>This dataset contains an airline passenger satisfaction survey.</a:t>
            </a:r>
          </a:p>
          <a:p>
            <a:pPr marL="0" indent="0">
              <a:spcBef>
                <a:spcPts val="0"/>
              </a:spcBef>
              <a:buSzPts val="3100"/>
              <a:buNone/>
            </a:pPr>
            <a:endParaRPr lang="en-US" sz="2400" dirty="0">
              <a:highlight>
                <a:schemeClr val="lt1"/>
              </a:highlight>
            </a:endParaRPr>
          </a:p>
          <a:p>
            <a:pPr>
              <a:spcBef>
                <a:spcPts val="0"/>
              </a:spcBef>
              <a:buSzPts val="3100"/>
            </a:pPr>
            <a:r>
              <a:rPr lang="en-US" sz="2400" dirty="0">
                <a:highlight>
                  <a:schemeClr val="lt1"/>
                </a:highlight>
              </a:rPr>
              <a:t>It contains some factors that affect the level of satisfaction of the passenger. </a:t>
            </a:r>
          </a:p>
          <a:p>
            <a:endParaRPr lang="en-US" b="0" i="0" dirty="0">
              <a:effectLst/>
              <a:latin typeface="Inter"/>
            </a:endParaRPr>
          </a:p>
          <a:p>
            <a:endParaRPr lang="en-US" dirty="0">
              <a:latin typeface="In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8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99;g1078e1afe2a_0_173">
            <a:extLst>
              <a:ext uri="{FF2B5EF4-FFF2-40B4-BE49-F238E27FC236}">
                <a16:creationId xmlns:a16="http://schemas.microsoft.com/office/drawing/2014/main" id="{97006D22-9CA6-4498-9C89-E1C3FA287E9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86610" y="994335"/>
            <a:ext cx="3894275" cy="3894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71EEC-CDF9-451E-9C8C-41872E1988AB}"/>
              </a:ext>
            </a:extLst>
          </p:cNvPr>
          <p:cNvSpPr txBox="1"/>
          <p:nvPr/>
        </p:nvSpPr>
        <p:spPr>
          <a:xfrm>
            <a:off x="4552085" y="3657676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zeitung"/>
                <a:ea typeface="+mj-ea"/>
                <a:cs typeface="+mj-cs"/>
              </a:rPr>
              <a:t>Goal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668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2DEA-026E-41D8-B93E-70D98057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zeitung"/>
              </a:rPr>
              <a:t>Our Goal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E811F-21BF-413B-ADE1-B39B325D88E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24540" y="2305560"/>
            <a:ext cx="4892340" cy="3569460"/>
          </a:xfrm>
        </p:spPr>
        <p:txBody>
          <a:bodyPr/>
          <a:lstStyle/>
          <a:p>
            <a:pPr marL="457200" marR="0" lvl="0" indent="-425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2400" dirty="0">
                <a:highlight>
                  <a:schemeClr val="lt1"/>
                </a:highlight>
              </a:rPr>
              <a:t>Know the factors affecting customer satisfaction with the service.</a:t>
            </a:r>
          </a:p>
          <a:p>
            <a:pPr marL="3175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-US" sz="2400" dirty="0">
                <a:highlight>
                  <a:schemeClr val="lt1"/>
                </a:highlight>
              </a:rPr>
              <a:t> </a:t>
            </a:r>
          </a:p>
          <a:p>
            <a:pPr marL="457200" marR="0" lvl="0" indent="-425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2400" dirty="0">
                <a:highlight>
                  <a:schemeClr val="lt1"/>
                </a:highlight>
              </a:rPr>
              <a:t>Expect customer satisfaction </a:t>
            </a:r>
          </a:p>
          <a:p>
            <a:pPr marL="457200" marR="0" lvl="0" indent="-425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endParaRPr lang="en-US" sz="2400" dirty="0">
              <a:highlight>
                <a:schemeClr val="lt1"/>
              </a:highlight>
            </a:endParaRPr>
          </a:p>
          <a:p>
            <a:pPr marL="3175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endParaRPr lang="en-US" sz="2400" dirty="0">
              <a:highlight>
                <a:schemeClr val="lt1"/>
              </a:highlight>
            </a:endParaRPr>
          </a:p>
          <a:p>
            <a:pPr marL="457200" marR="0" lvl="0" indent="-425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2400" dirty="0">
                <a:highlight>
                  <a:schemeClr val="lt1"/>
                </a:highlight>
              </a:rPr>
              <a:t>Giving practical solutions to improve the level of service </a:t>
            </a:r>
          </a:p>
          <a:p>
            <a:endParaRPr lang="en-US" dirty="0"/>
          </a:p>
        </p:txBody>
      </p:sp>
      <p:pic>
        <p:nvPicPr>
          <p:cNvPr id="4" name="Google Shape;207;g1078e1afe2a_0_38">
            <a:extLst>
              <a:ext uri="{FF2B5EF4-FFF2-40B4-BE49-F238E27FC236}">
                <a16:creationId xmlns:a16="http://schemas.microsoft.com/office/drawing/2014/main" id="{0C0FBC16-E414-4D76-BA98-9BD44A67217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30475" y="2549952"/>
            <a:ext cx="3233075" cy="3233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277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90E9694-A40C-483A-9A41-A5A71FDFD008}"/>
              </a:ext>
            </a:extLst>
          </p:cNvPr>
          <p:cNvGrpSpPr/>
          <p:nvPr/>
        </p:nvGrpSpPr>
        <p:grpSpPr>
          <a:xfrm>
            <a:off x="2842256" y="2297622"/>
            <a:ext cx="4218311" cy="2027050"/>
            <a:chOff x="2291064" y="2244282"/>
            <a:chExt cx="4218311" cy="2027050"/>
          </a:xfrm>
        </p:grpSpPr>
        <p:sp>
          <p:nvSpPr>
            <p:cNvPr id="5" name="Google Shape;213;g1078e1afe2a_0_49">
              <a:extLst>
                <a:ext uri="{FF2B5EF4-FFF2-40B4-BE49-F238E27FC236}">
                  <a16:creationId xmlns:a16="http://schemas.microsoft.com/office/drawing/2014/main" id="{21B7F7D1-00EF-419B-AAF6-19256DF95CA0}"/>
                </a:ext>
              </a:extLst>
            </p:cNvPr>
            <p:cNvSpPr txBox="1"/>
            <p:nvPr/>
          </p:nvSpPr>
          <p:spPr>
            <a:xfrm>
              <a:off x="4199075" y="2998050"/>
              <a:ext cx="23103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dirty="0">
                  <a:solidFill>
                    <a:schemeClr val="lt1"/>
                  </a:solidFill>
                </a:rPr>
                <a:t>Content </a:t>
              </a:r>
              <a:endParaRPr sz="4400" dirty="0">
                <a:solidFill>
                  <a:schemeClr val="lt1"/>
                </a:solidFill>
              </a:endParaRPr>
            </a:p>
          </p:txBody>
        </p:sp>
        <p:pic>
          <p:nvPicPr>
            <p:cNvPr id="6" name="Google Shape;214;g1078e1afe2a_0_49">
              <a:extLst>
                <a:ext uri="{FF2B5EF4-FFF2-40B4-BE49-F238E27FC236}">
                  <a16:creationId xmlns:a16="http://schemas.microsoft.com/office/drawing/2014/main" id="{F56FC880-C6D9-4CCD-B45E-8A8A5F4C49A8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91064" y="2244282"/>
              <a:ext cx="1988800" cy="20270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3308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FD3B-9562-4452-A410-17F62883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zeitung"/>
              </a:rPr>
              <a:t>Data head – info – description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3A224-EC47-4E39-83FB-CFAF72B29BC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19100" y="2601240"/>
            <a:ext cx="5547360" cy="757680"/>
          </a:xfrm>
        </p:spPr>
        <p:txBody>
          <a:bodyPr/>
          <a:lstStyle/>
          <a:p>
            <a:r>
              <a:rPr lang="en-US" dirty="0"/>
              <a:t>Data features: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D71AB-1D8F-4CBF-9C4D-4BBC84B9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0" y="3716895"/>
            <a:ext cx="9578339" cy="164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0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3933</TotalTime>
  <Words>1072</Words>
  <Application>Microsoft Office PowerPoint</Application>
  <PresentationFormat>Custom</PresentationFormat>
  <Paragraphs>220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8" baseType="lpstr">
      <vt:lpstr>Malgun Gothic</vt:lpstr>
      <vt:lpstr>Arial</vt:lpstr>
      <vt:lpstr>Calibri</vt:lpstr>
      <vt:lpstr>Inter</vt:lpstr>
      <vt:lpstr>Montserrat</vt:lpstr>
      <vt:lpstr>Montserrat ExtraBold</vt:lpstr>
      <vt:lpstr>Montserrat Medium</vt:lpstr>
      <vt:lpstr>Montserrat SemiBold</vt:lpstr>
      <vt:lpstr>Roboto</vt:lpstr>
      <vt:lpstr>Samsung Sharp Sans</vt:lpstr>
      <vt:lpstr>Samsung Sharp Sans Bold</vt:lpstr>
      <vt:lpstr>SamsungOne 400</vt:lpstr>
      <vt:lpstr>SamsungOne 400C</vt:lpstr>
      <vt:lpstr>Symbol</vt:lpstr>
      <vt:lpstr>Times New Roman</vt:lpstr>
      <vt:lpstr>Wingdings</vt:lpstr>
      <vt:lpstr>zeitung</vt:lpstr>
      <vt:lpstr>Office Theme</vt:lpstr>
      <vt:lpstr>Office Theme</vt:lpstr>
      <vt:lpstr>Office Theme</vt:lpstr>
      <vt:lpstr>PowerPoint Presentation</vt:lpstr>
      <vt:lpstr>Airline Passenger Satisfaction</vt:lpstr>
      <vt:lpstr>Team </vt:lpstr>
      <vt:lpstr>Agenda</vt:lpstr>
      <vt:lpstr>What is data about? </vt:lpstr>
      <vt:lpstr>PowerPoint Presentation</vt:lpstr>
      <vt:lpstr>Our Goal </vt:lpstr>
      <vt:lpstr>PowerPoint Presentation</vt:lpstr>
      <vt:lpstr>Data head – info – description </vt:lpstr>
      <vt:lpstr>Data head – info – description </vt:lpstr>
      <vt:lpstr>Data head – info – description </vt:lpstr>
      <vt:lpstr>Rating columns </vt:lpstr>
      <vt:lpstr>categorical &amp; other featurs </vt:lpstr>
      <vt:lpstr>EDA &amp; Preprocessing </vt:lpstr>
      <vt:lpstr>EDA &amp; Preprocessing </vt:lpstr>
      <vt:lpstr>EDA &amp; Preprocessing </vt:lpstr>
      <vt:lpstr>EDA &amp; Preprocessing </vt:lpstr>
      <vt:lpstr>EDA &amp; Preprocessing </vt:lpstr>
      <vt:lpstr>EDA &amp; Preprocessing </vt:lpstr>
      <vt:lpstr>EDA &amp; Preprocessing </vt:lpstr>
      <vt:lpstr>EDA &amp; Preprocessing </vt:lpstr>
      <vt:lpstr>EDA &amp; Preprocessing </vt:lpstr>
      <vt:lpstr>EDA &amp; Preprocessing </vt:lpstr>
      <vt:lpstr>EDA &amp; Preprocessing </vt:lpstr>
      <vt:lpstr>EDA &amp; Preprocessing </vt:lpstr>
      <vt:lpstr>EDA &amp; Preprocessing </vt:lpstr>
      <vt:lpstr>EDA &amp; Preprocessing </vt:lpstr>
      <vt:lpstr>Factors affecting customer satisfaction </vt:lpstr>
      <vt:lpstr>Business solution</vt:lpstr>
      <vt:lpstr>TRAIN-TEST SPLIT and SCALING:</vt:lpstr>
      <vt:lpstr>Modeling :</vt:lpstr>
      <vt:lpstr>Modeling :</vt:lpstr>
      <vt:lpstr>Modeling :</vt:lpstr>
      <vt:lpstr>Modeling :</vt:lpstr>
      <vt:lpstr>Modeling :</vt:lpstr>
      <vt:lpstr>Code source: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Soon Yong Chang</dc:creator>
  <cp:lastModifiedBy>Omnia Yasser  Salah Hamed</cp:lastModifiedBy>
  <cp:revision>2449</cp:revision>
  <dcterms:created xsi:type="dcterms:W3CDTF">2019-07-06T14:12:49Z</dcterms:created>
  <dcterms:modified xsi:type="dcterms:W3CDTF">2021-12-14T23:02:44Z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SCPROP">
    <vt:lpwstr>NSCCustomProperty</vt:lpwstr>
  </property>
  <property fmtid="{D5CDD505-2E9C-101B-9397-08002B2CF9AE}" pid="8" name="Notes">
    <vt:i4>28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