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  <p:sldMasterId id="214748367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</p:sldIdLst>
  <p:sldSz cy="6858000" cx="9902825"/>
  <p:notesSz cx="6858000" cy="9144000"/>
  <p:embeddedFontLst>
    <p:embeddedFont>
      <p:font typeface="Montserrat SemiBold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Inter"/>
      <p:regular r:id="rId57"/>
      <p:bold r:id="rId58"/>
    </p:embeddedFont>
    <p:embeddedFont>
      <p:font typeface="Montserrat"/>
      <p:regular r:id="rId59"/>
      <p:bold r:id="rId60"/>
      <p:italic r:id="rId61"/>
      <p:boldItalic r:id="rId62"/>
    </p:embeddedFont>
    <p:embeddedFont>
      <p:font typeface="Montserrat Medium"/>
      <p:regular r:id="rId63"/>
      <p:bold r:id="rId64"/>
      <p:italic r:id="rId65"/>
      <p:boldItalic r:id="rId66"/>
    </p:embeddedFont>
    <p:embeddedFont>
      <p:font typeface="Montserrat ExtraBold"/>
      <p:bold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9" roundtripDataSignature="AMtx7mjQClKtk4dpftcPtSBXfO7ULpe3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6ECB88-D818-438B-BD56-E124D5BFF98F}">
  <a:tblStyle styleId="{756ECB88-D818-438B-BD56-E124D5BFF98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5522A60D-66DA-4899-93AE-59BBD7AA8D0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1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font" Target="fonts/MontserratSemiBold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2.xml"/><Relationship Id="rId64" Type="http://schemas.openxmlformats.org/officeDocument/2006/relationships/font" Target="fonts/MontserratMedium-bold.fntdata"/><Relationship Id="rId63" Type="http://schemas.openxmlformats.org/officeDocument/2006/relationships/font" Target="fonts/MontserratMedium-regular.fntdata"/><Relationship Id="rId22" Type="http://schemas.openxmlformats.org/officeDocument/2006/relationships/slide" Target="slides/slide14.xml"/><Relationship Id="rId66" Type="http://schemas.openxmlformats.org/officeDocument/2006/relationships/font" Target="fonts/MontserratMedium-boldItalic.fntdata"/><Relationship Id="rId21" Type="http://schemas.openxmlformats.org/officeDocument/2006/relationships/slide" Target="slides/slide13.xml"/><Relationship Id="rId65" Type="http://schemas.openxmlformats.org/officeDocument/2006/relationships/font" Target="fonts/MontserratMedium-italic.fntdata"/><Relationship Id="rId24" Type="http://schemas.openxmlformats.org/officeDocument/2006/relationships/slide" Target="slides/slide16.xml"/><Relationship Id="rId68" Type="http://schemas.openxmlformats.org/officeDocument/2006/relationships/font" Target="fonts/MontserratExtraBold-boldItalic.fntdata"/><Relationship Id="rId23" Type="http://schemas.openxmlformats.org/officeDocument/2006/relationships/slide" Target="slides/slide15.xml"/><Relationship Id="rId67" Type="http://schemas.openxmlformats.org/officeDocument/2006/relationships/font" Target="fonts/MontserratExtraBold-bold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customschemas.google.com/relationships/presentationmetadata" Target="meta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MontserratSemiBold-italic.fntdata"/><Relationship Id="rId50" Type="http://schemas.openxmlformats.org/officeDocument/2006/relationships/font" Target="fonts/MontserratSemiBold-bold.fntdata"/><Relationship Id="rId53" Type="http://schemas.openxmlformats.org/officeDocument/2006/relationships/font" Target="fonts/Roboto-regular.fntdata"/><Relationship Id="rId52" Type="http://schemas.openxmlformats.org/officeDocument/2006/relationships/font" Target="fonts/MontserratSemiBold-boldItalic.fntdata"/><Relationship Id="rId11" Type="http://schemas.openxmlformats.org/officeDocument/2006/relationships/slide" Target="slides/slide3.xml"/><Relationship Id="rId55" Type="http://schemas.openxmlformats.org/officeDocument/2006/relationships/font" Target="fonts/Roboto-italic.fntdata"/><Relationship Id="rId10" Type="http://schemas.openxmlformats.org/officeDocument/2006/relationships/slide" Target="slides/slide2.xml"/><Relationship Id="rId54" Type="http://schemas.openxmlformats.org/officeDocument/2006/relationships/font" Target="fonts/Roboto-bold.fntdata"/><Relationship Id="rId13" Type="http://schemas.openxmlformats.org/officeDocument/2006/relationships/slide" Target="slides/slide5.xml"/><Relationship Id="rId57" Type="http://schemas.openxmlformats.org/officeDocument/2006/relationships/font" Target="fonts/Inter-regular.fntdata"/><Relationship Id="rId12" Type="http://schemas.openxmlformats.org/officeDocument/2006/relationships/slide" Target="slides/slide4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7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6.xml"/><Relationship Id="rId58" Type="http://schemas.openxmlformats.org/officeDocument/2006/relationships/font" Target="fonts/Inter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/>
          <p:nvPr>
            <p:ph idx="2" type="sldImg"/>
          </p:nvPr>
        </p:nvSpPr>
        <p:spPr>
          <a:xfrm>
            <a:off x="1200240" y="1143000"/>
            <a:ext cx="445752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</p:txBody>
      </p:sp>
      <p:sp>
        <p:nvSpPr>
          <p:cNvPr id="178" name="Google Shape;178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840bff674_0_14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0840bff674_0_14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840bff674_0_2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0840bff674_0_21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840bff674_0_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0840bff674_0_5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840bff674_0_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0840bff674_0_0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</p:txBody>
      </p:sp>
      <p:sp>
        <p:nvSpPr>
          <p:cNvPr id="191" name="Google Shape;191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2" name="Google Shape;412;p30:notes"/>
          <p:cNvSpPr/>
          <p:nvPr>
            <p:ph idx="2" type="sldImg"/>
          </p:nvPr>
        </p:nvSpPr>
        <p:spPr>
          <a:xfrm>
            <a:off x="1162050" y="763588"/>
            <a:ext cx="54467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9" name="Google Shape;419;p32:notes"/>
          <p:cNvSpPr/>
          <p:nvPr>
            <p:ph idx="2" type="sldImg"/>
          </p:nvPr>
        </p:nvSpPr>
        <p:spPr>
          <a:xfrm>
            <a:off x="1163638" y="763588"/>
            <a:ext cx="54451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33:notes"/>
          <p:cNvSpPr/>
          <p:nvPr>
            <p:ph idx="2" type="sldImg"/>
          </p:nvPr>
        </p:nvSpPr>
        <p:spPr>
          <a:xfrm>
            <a:off x="1163638" y="763588"/>
            <a:ext cx="54451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1" name="Google Shape;431;p34:notes"/>
          <p:cNvSpPr/>
          <p:nvPr>
            <p:ph idx="2" type="sldImg"/>
          </p:nvPr>
        </p:nvSpPr>
        <p:spPr>
          <a:xfrm>
            <a:off x="1163638" y="763588"/>
            <a:ext cx="54451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0" name="Google Shape;440;p35:notes"/>
          <p:cNvSpPr/>
          <p:nvPr>
            <p:ph idx="2" type="sldImg"/>
          </p:nvPr>
        </p:nvSpPr>
        <p:spPr>
          <a:xfrm>
            <a:off x="1163638" y="763588"/>
            <a:ext cx="54451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79e68c503_2_5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8" name="Google Shape;448;g1079e68c503_2_5:notes"/>
          <p:cNvSpPr/>
          <p:nvPr>
            <p:ph idx="2" type="sldImg"/>
          </p:nvPr>
        </p:nvSpPr>
        <p:spPr>
          <a:xfrm>
            <a:off x="1163638" y="763588"/>
            <a:ext cx="54450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79e68c503_2_18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6" name="Google Shape;456;g1079e68c503_2_18:notes"/>
          <p:cNvSpPr/>
          <p:nvPr>
            <p:ph idx="2" type="sldImg"/>
          </p:nvPr>
        </p:nvSpPr>
        <p:spPr>
          <a:xfrm>
            <a:off x="1163638" y="763588"/>
            <a:ext cx="54450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</p:txBody>
      </p:sp>
      <p:sp>
        <p:nvSpPr>
          <p:cNvPr id="198" name="Google Shape;198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7"/>
          <p:cNvSpPr txBox="1"/>
          <p:nvPr>
            <p:ph idx="1"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2"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8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"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2"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8"/>
          <p:cNvSpPr txBox="1"/>
          <p:nvPr>
            <p:ph idx="3"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8"/>
          <p:cNvSpPr txBox="1"/>
          <p:nvPr>
            <p:ph idx="4"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9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"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2"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9"/>
          <p:cNvSpPr txBox="1"/>
          <p:nvPr>
            <p:ph idx="3"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4"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5"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59"/>
          <p:cNvSpPr txBox="1"/>
          <p:nvPr>
            <p:ph idx="6"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2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"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"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5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5"/>
          <p:cNvSpPr txBox="1"/>
          <p:nvPr>
            <p:ph idx="1"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2"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1"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0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1"/>
          <p:cNvSpPr txBox="1"/>
          <p:nvPr>
            <p:ph idx="1"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9"/>
          <p:cNvSpPr txBox="1"/>
          <p:nvPr>
            <p:ph idx="1"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2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2"/>
          <p:cNvSpPr txBox="1"/>
          <p:nvPr>
            <p:ph idx="1"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62"/>
          <p:cNvSpPr txBox="1"/>
          <p:nvPr>
            <p:ph idx="2"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62"/>
          <p:cNvSpPr txBox="1"/>
          <p:nvPr>
            <p:ph idx="3"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3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3"/>
          <p:cNvSpPr txBox="1"/>
          <p:nvPr>
            <p:ph idx="1"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63"/>
          <p:cNvSpPr txBox="1"/>
          <p:nvPr>
            <p:ph idx="2"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63"/>
          <p:cNvSpPr txBox="1"/>
          <p:nvPr>
            <p:ph idx="3"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4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4"/>
          <p:cNvSpPr txBox="1"/>
          <p:nvPr>
            <p:ph idx="1"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64"/>
          <p:cNvSpPr txBox="1"/>
          <p:nvPr>
            <p:ph idx="2"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64"/>
          <p:cNvSpPr txBox="1"/>
          <p:nvPr>
            <p:ph idx="3"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5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5"/>
          <p:cNvSpPr txBox="1"/>
          <p:nvPr>
            <p:ph idx="1"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65"/>
          <p:cNvSpPr txBox="1"/>
          <p:nvPr>
            <p:ph idx="2"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6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6"/>
          <p:cNvSpPr txBox="1"/>
          <p:nvPr>
            <p:ph idx="1"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66"/>
          <p:cNvSpPr txBox="1"/>
          <p:nvPr>
            <p:ph idx="2"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66"/>
          <p:cNvSpPr txBox="1"/>
          <p:nvPr>
            <p:ph idx="3"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66"/>
          <p:cNvSpPr txBox="1"/>
          <p:nvPr>
            <p:ph idx="4"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7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7"/>
          <p:cNvSpPr txBox="1"/>
          <p:nvPr>
            <p:ph idx="1"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67"/>
          <p:cNvSpPr txBox="1"/>
          <p:nvPr>
            <p:ph idx="2"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67"/>
          <p:cNvSpPr txBox="1"/>
          <p:nvPr>
            <p:ph idx="3"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67"/>
          <p:cNvSpPr txBox="1"/>
          <p:nvPr>
            <p:ph idx="4"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67"/>
          <p:cNvSpPr txBox="1"/>
          <p:nvPr>
            <p:ph idx="5"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67"/>
          <p:cNvSpPr txBox="1"/>
          <p:nvPr>
            <p:ph idx="6"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8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8"/>
          <p:cNvSpPr txBox="1"/>
          <p:nvPr>
            <p:ph idx="1"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9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9"/>
          <p:cNvSpPr txBox="1"/>
          <p:nvPr>
            <p:ph idx="1"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0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70"/>
          <p:cNvSpPr txBox="1"/>
          <p:nvPr>
            <p:ph idx="1"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70"/>
          <p:cNvSpPr txBox="1"/>
          <p:nvPr>
            <p:ph idx="2"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"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1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2"/>
          <p:cNvSpPr txBox="1"/>
          <p:nvPr>
            <p:ph idx="1"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3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3"/>
          <p:cNvSpPr txBox="1"/>
          <p:nvPr>
            <p:ph idx="1"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73"/>
          <p:cNvSpPr txBox="1"/>
          <p:nvPr>
            <p:ph idx="2"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73"/>
          <p:cNvSpPr txBox="1"/>
          <p:nvPr>
            <p:ph idx="3"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4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4"/>
          <p:cNvSpPr txBox="1"/>
          <p:nvPr>
            <p:ph idx="1"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74"/>
          <p:cNvSpPr txBox="1"/>
          <p:nvPr>
            <p:ph idx="2"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74"/>
          <p:cNvSpPr txBox="1"/>
          <p:nvPr>
            <p:ph idx="3"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5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5"/>
          <p:cNvSpPr txBox="1"/>
          <p:nvPr>
            <p:ph idx="1"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75"/>
          <p:cNvSpPr txBox="1"/>
          <p:nvPr>
            <p:ph idx="2"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75"/>
          <p:cNvSpPr txBox="1"/>
          <p:nvPr>
            <p:ph idx="3"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6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76"/>
          <p:cNvSpPr txBox="1"/>
          <p:nvPr>
            <p:ph idx="1"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76"/>
          <p:cNvSpPr txBox="1"/>
          <p:nvPr>
            <p:ph idx="2"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7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77"/>
          <p:cNvSpPr txBox="1"/>
          <p:nvPr>
            <p:ph idx="1"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77"/>
          <p:cNvSpPr txBox="1"/>
          <p:nvPr>
            <p:ph idx="2"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77"/>
          <p:cNvSpPr txBox="1"/>
          <p:nvPr>
            <p:ph idx="3"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77"/>
          <p:cNvSpPr txBox="1"/>
          <p:nvPr>
            <p:ph idx="4"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8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78"/>
          <p:cNvSpPr txBox="1"/>
          <p:nvPr>
            <p:ph idx="1"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78"/>
          <p:cNvSpPr txBox="1"/>
          <p:nvPr>
            <p:ph idx="2"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78"/>
          <p:cNvSpPr txBox="1"/>
          <p:nvPr>
            <p:ph idx="3"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78"/>
          <p:cNvSpPr txBox="1"/>
          <p:nvPr>
            <p:ph idx="4"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78"/>
          <p:cNvSpPr txBox="1"/>
          <p:nvPr>
            <p:ph idx="5"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78"/>
          <p:cNvSpPr txBox="1"/>
          <p:nvPr>
            <p:ph idx="6"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"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2"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idx="1"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4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4"/>
          <p:cNvSpPr txBox="1"/>
          <p:nvPr>
            <p:ph idx="1"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4"/>
          <p:cNvSpPr txBox="1"/>
          <p:nvPr>
            <p:ph idx="2"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4"/>
          <p:cNvSpPr txBox="1"/>
          <p:nvPr>
            <p:ph idx="3"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5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5"/>
          <p:cNvSpPr txBox="1"/>
          <p:nvPr>
            <p:ph idx="1"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5"/>
          <p:cNvSpPr txBox="1"/>
          <p:nvPr>
            <p:ph idx="2"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5"/>
          <p:cNvSpPr txBox="1"/>
          <p:nvPr>
            <p:ph idx="3"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6"/>
          <p:cNvSpPr txBox="1"/>
          <p:nvPr>
            <p:ph idx="1"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6"/>
          <p:cNvSpPr txBox="1"/>
          <p:nvPr>
            <p:ph idx="2"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6"/>
          <p:cNvSpPr txBox="1"/>
          <p:nvPr>
            <p:ph idx="3"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3EB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000" y="246960"/>
            <a:ext cx="1598760" cy="5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9"/>
          <p:cNvSpPr/>
          <p:nvPr/>
        </p:nvSpPr>
        <p:spPr>
          <a:xfrm>
            <a:off x="496080" y="403920"/>
            <a:ext cx="1360440" cy="209880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9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9"/>
          <p:cNvSpPr txBox="1"/>
          <p:nvPr>
            <p:ph idx="1"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/>
          <p:nvPr/>
        </p:nvSpPr>
        <p:spPr>
          <a:xfrm>
            <a:off x="0" y="0"/>
            <a:ext cx="9902520" cy="207000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41"/>
          <p:cNvCxnSpPr/>
          <p:nvPr/>
        </p:nvCxnSpPr>
        <p:spPr>
          <a:xfrm>
            <a:off x="569520" y="6209280"/>
            <a:ext cx="877428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5" name="Google Shape;65;p41"/>
          <p:cNvSpPr/>
          <p:nvPr/>
        </p:nvSpPr>
        <p:spPr>
          <a:xfrm>
            <a:off x="572760" y="6355440"/>
            <a:ext cx="2888280" cy="19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1"/>
          <p:cNvSpPr/>
          <p:nvPr/>
        </p:nvSpPr>
        <p:spPr>
          <a:xfrm>
            <a:off x="6353640" y="6348240"/>
            <a:ext cx="2581560" cy="168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Chapter 6. Machine Learning – Part II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1"/>
          <p:cNvSpPr/>
          <p:nvPr/>
        </p:nvSpPr>
        <p:spPr>
          <a:xfrm>
            <a:off x="8805960" y="6265440"/>
            <a:ext cx="537840" cy="33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1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/98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1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41"/>
          <p:cNvSpPr txBox="1"/>
          <p:nvPr>
            <p:ph idx="1"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3EB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/>
          <p:nvPr/>
        </p:nvSpPr>
        <p:spPr>
          <a:xfrm>
            <a:off x="592920" y="5631120"/>
            <a:ext cx="9309600" cy="87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ⓒ2020 SAMSUNG. All rights reserved.</a:t>
            </a:r>
            <a:endParaRPr b="0" sz="1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 b="0" sz="1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 b="0" sz="1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b="0" sz="1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7"/>
          <p:cNvSpPr/>
          <p:nvPr/>
        </p:nvSpPr>
        <p:spPr>
          <a:xfrm>
            <a:off x="8066520" y="403920"/>
            <a:ext cx="1360440" cy="209880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4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71320" y="2628720"/>
            <a:ext cx="3359880" cy="1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7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47"/>
          <p:cNvSpPr txBox="1"/>
          <p:nvPr>
            <p:ph idx="1"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teejmahal20/airline-passenger-satisfactio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kaggle.com/omniayasser/airline-passenger-satisfaction" TargetMode="External"/><Relationship Id="rId4" Type="http://schemas.openxmlformats.org/officeDocument/2006/relationships/hyperlink" Target="https://github.com/Omniayasser/Airline-Passenger-Satisfaction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/>
          <p:nvPr/>
        </p:nvSpPr>
        <p:spPr>
          <a:xfrm>
            <a:off x="865800" y="2741400"/>
            <a:ext cx="8671680" cy="67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865800" y="3579120"/>
            <a:ext cx="6044760" cy="36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3E3"/>
                </a:solidFill>
                <a:latin typeface="Arial"/>
                <a:ea typeface="Arial"/>
                <a:cs typeface="Arial"/>
                <a:sym typeface="Arial"/>
              </a:rPr>
              <a:t>Artificial Intelligence Course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head – info – description </a:t>
            </a:r>
            <a:endParaRPr/>
          </a:p>
        </p:txBody>
      </p:sp>
      <p:sp>
        <p:nvSpPr>
          <p:cNvPr id="251" name="Google Shape;251;p10"/>
          <p:cNvSpPr txBox="1"/>
          <p:nvPr>
            <p:ph idx="1" type="body"/>
          </p:nvPr>
        </p:nvSpPr>
        <p:spPr>
          <a:xfrm>
            <a:off x="426420" y="22141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info: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4380" y="2214120"/>
            <a:ext cx="4774200" cy="389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>
            <p:ph type="title"/>
          </p:nvPr>
        </p:nvSpPr>
        <p:spPr>
          <a:xfrm>
            <a:off x="495000" y="4260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head – info – description </a:t>
            </a:r>
            <a:endParaRPr/>
          </a:p>
        </p:txBody>
      </p:sp>
      <p:sp>
        <p:nvSpPr>
          <p:cNvPr id="258" name="Google Shape;258;p11"/>
          <p:cNvSpPr txBox="1"/>
          <p:nvPr>
            <p:ph idx="1" type="body"/>
          </p:nvPr>
        </p:nvSpPr>
        <p:spPr>
          <a:xfrm>
            <a:off x="426420" y="2145540"/>
            <a:ext cx="8912160" cy="3935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description: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Numerical features: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 features: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84" y="3294481"/>
            <a:ext cx="9838541" cy="128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9364" y="4795635"/>
            <a:ext cx="4697041" cy="12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/>
          <p:nvPr>
            <p:ph type="title"/>
          </p:nvPr>
        </p:nvSpPr>
        <p:spPr>
          <a:xfrm>
            <a:off x="495000" y="5022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Rating columns </a:t>
            </a:r>
            <a:endParaRPr/>
          </a:p>
        </p:txBody>
      </p:sp>
      <p:sp>
        <p:nvSpPr>
          <p:cNvPr id="266" name="Google Shape;266;p12"/>
          <p:cNvSpPr txBox="1"/>
          <p:nvPr>
            <p:ph idx="1" type="body"/>
          </p:nvPr>
        </p:nvSpPr>
        <p:spPr>
          <a:xfrm>
            <a:off x="693420" y="2176020"/>
            <a:ext cx="8553720" cy="3798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>
            <a:off x="608665" y="3005144"/>
            <a:ext cx="3719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Inflight Wi-Fi service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Departure/Arrival time convenient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Ease of Online booking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 location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 and drink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boarding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Seat comfort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5269296" y="3159044"/>
            <a:ext cx="3454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Inflight entertainment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On-board service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 room service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Baggage handling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Check-in service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Inflight service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Cleanliness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7873" y="1332299"/>
            <a:ext cx="3106355" cy="16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495000" y="7308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categorical &amp; other features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grpSp>
        <p:nvGrpSpPr>
          <p:cNvPr id="275" name="Google Shape;275;p13"/>
          <p:cNvGrpSpPr/>
          <p:nvPr/>
        </p:nvGrpSpPr>
        <p:grpSpPr>
          <a:xfrm>
            <a:off x="495000" y="2824815"/>
            <a:ext cx="3794960" cy="2457525"/>
            <a:chOff x="607890" y="2580975"/>
            <a:chExt cx="3794960" cy="2457525"/>
          </a:xfrm>
        </p:grpSpPr>
        <p:sp>
          <p:nvSpPr>
            <p:cNvPr id="276" name="Google Shape;276;p13"/>
            <p:cNvSpPr txBox="1"/>
            <p:nvPr/>
          </p:nvSpPr>
          <p:spPr>
            <a:xfrm>
              <a:off x="607890" y="3314700"/>
              <a:ext cx="3719700" cy="172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●"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Gender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●"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 Type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●"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 of Travel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●"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●"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satisfaction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3"/>
            <p:cNvSpPr txBox="1"/>
            <p:nvPr/>
          </p:nvSpPr>
          <p:spPr>
            <a:xfrm>
              <a:off x="610250" y="2580975"/>
              <a:ext cx="3792600" cy="5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Arial"/>
                <a:buNone/>
              </a:pPr>
              <a:r>
                <a:rPr lang="en-US" sz="2900">
                  <a:solidFill>
                    <a:schemeClr val="dk1"/>
                  </a:solidFill>
                </a:rPr>
                <a:t>C</a:t>
              </a:r>
              <a:r>
                <a:rPr lang="en-US" sz="2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ategorical features</a:t>
              </a:r>
              <a:endParaRPr sz="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3"/>
          <p:cNvSpPr txBox="1"/>
          <p:nvPr/>
        </p:nvSpPr>
        <p:spPr>
          <a:xfrm>
            <a:off x="5272155" y="3558540"/>
            <a:ext cx="345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Flight Distance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Departure Delay in Minutes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Arrival Delay in Minutes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272154" y="2832435"/>
            <a:ext cx="30336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O</a:t>
            </a: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 features 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 &amp; Preprocessing </a:t>
            </a:r>
            <a:endParaRPr/>
          </a:p>
        </p:txBody>
      </p:sp>
      <p:pic>
        <p:nvPicPr>
          <p:cNvPr descr="Chart&#10;&#10;Description automatically generated"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0418" y="2424588"/>
            <a:ext cx="4980956" cy="390191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281639" y="2348388"/>
            <a:ext cx="27228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Correlation:  </a:t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152400" y="152400"/>
            <a:ext cx="9902825" cy="15875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385670" y="3006685"/>
            <a:ext cx="408670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As correlation between Departure Delay in Minutes &amp; Arrival Delay in Minutes is so high then we can drop one of them.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We choose to drop Arrival Delay in Minutes as it contains null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 &amp; Preprocessing </a:t>
            </a:r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495000" y="2442210"/>
            <a:ext cx="4762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329" y="2803348"/>
            <a:ext cx="3203437" cy="264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058" y="2944493"/>
            <a:ext cx="4086795" cy="249589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662940" y="5585584"/>
            <a:ext cx="7873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we see, most of the passengers their age ranges from 20 to 60 !! </a:t>
            </a:r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2876400" y="2292241"/>
            <a:ext cx="44729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of people 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 &amp; Preprocessing </a:t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1550" y="2710636"/>
            <a:ext cx="3966480" cy="225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000" y="2774538"/>
            <a:ext cx="4748767" cy="224108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/>
          <p:nvPr/>
        </p:nvSpPr>
        <p:spPr>
          <a:xfrm>
            <a:off x="1228710" y="4960453"/>
            <a:ext cx="7444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average people age who use online boarding and online booking is from </a:t>
            </a:r>
            <a:r>
              <a:rPr lang="en-US" sz="1800">
                <a:solidFill>
                  <a:schemeClr val="dk1"/>
                </a:solidFill>
              </a:rPr>
              <a:t>30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1800">
                <a:solidFill>
                  <a:schemeClr val="dk1"/>
                </a:solidFill>
              </a:rPr>
              <a:t>50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years old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so, why other people don’t use them!! </a:t>
            </a:r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1887731" y="2293620"/>
            <a:ext cx="6785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of people who use online boarding and booking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 &amp; Preprocessing </a:t>
            </a:r>
            <a:endParaRPr/>
          </a:p>
        </p:txBody>
      </p:sp>
      <p:pic>
        <p:nvPicPr>
          <p:cNvPr id="313" name="Google Shape;3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2796" y="3160500"/>
            <a:ext cx="4670029" cy="253926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 txBox="1"/>
          <p:nvPr/>
        </p:nvSpPr>
        <p:spPr>
          <a:xfrm>
            <a:off x="495000" y="2278380"/>
            <a:ext cx="41151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satisfied Vs dissatisfied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495000" y="2994660"/>
            <a:ext cx="40389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pie illustrates the ratio between satisfied and dissatisfied people which shows that they are close to each other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means our data is balanced, but our target is to increase the ratio of satisfied people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 &amp; Preprocessing </a:t>
            </a:r>
            <a:endParaRPr/>
          </a:p>
        </p:txBody>
      </p:sp>
      <p:pic>
        <p:nvPicPr>
          <p:cNvPr id="321" name="Google Shape;3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8322" y="3057699"/>
            <a:ext cx="4510024" cy="25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8"/>
          <p:cNvSpPr txBox="1"/>
          <p:nvPr>
            <p:ph idx="1" type="body"/>
          </p:nvPr>
        </p:nvSpPr>
        <p:spPr>
          <a:xfrm>
            <a:off x="418800" y="2221740"/>
            <a:ext cx="4348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Loyal customer Vs Disloyal customer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shown from the figure that most of our customers are loyal to the company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That’s a very good point that we can use it for the marketing of the company.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 &amp; Preprocessing </a:t>
            </a:r>
            <a:endParaRPr/>
          </a:p>
        </p:txBody>
      </p:sp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388621" y="2191260"/>
            <a:ext cx="4358640" cy="386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between online boarding – satisfaction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violin plot shows that how online boarding affects the satisfaction of the passenger.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online boarding satisfaction increase, the overall satisfaction increases and vice versa</a:t>
            </a:r>
            <a:endParaRPr/>
          </a:p>
        </p:txBody>
      </p:sp>
      <p:pic>
        <p:nvPicPr>
          <p:cNvPr id="329" name="Google Shape;3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3440" y="2552699"/>
            <a:ext cx="5115850" cy="3364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Airline Passenger Satisfaction</a:t>
            </a:r>
            <a:endParaRPr/>
          </a:p>
        </p:txBody>
      </p:sp>
      <p:pic>
        <p:nvPicPr>
          <p:cNvPr descr="A group of people sitting at a table eating food&#10;&#10;Description automatically generated with medium confidence" id="187" name="Google Shape;1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57400"/>
            <a:ext cx="9902825" cy="426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 &amp; Preprocessing </a:t>
            </a: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081" y="2437199"/>
            <a:ext cx="7813559" cy="3216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 &amp; Preprocessing </a:t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34" y="2497144"/>
            <a:ext cx="8459381" cy="330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840bff674_0_14"/>
          <p:cNvSpPr txBox="1"/>
          <p:nvPr>
            <p:ph type="title"/>
          </p:nvPr>
        </p:nvSpPr>
        <p:spPr>
          <a:xfrm>
            <a:off x="495000" y="2736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 &amp; Preprocessing </a:t>
            </a:r>
            <a:endParaRPr/>
          </a:p>
        </p:txBody>
      </p:sp>
      <p:pic>
        <p:nvPicPr>
          <p:cNvPr id="347" name="Google Shape;347;g10840bff674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00" y="2152575"/>
            <a:ext cx="6482925" cy="39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840bff674_0_21"/>
          <p:cNvSpPr txBox="1"/>
          <p:nvPr>
            <p:ph type="title"/>
          </p:nvPr>
        </p:nvSpPr>
        <p:spPr>
          <a:xfrm>
            <a:off x="495000" y="2736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 &amp; Preprocessing </a:t>
            </a:r>
            <a:endParaRPr/>
          </a:p>
        </p:txBody>
      </p:sp>
      <p:pic>
        <p:nvPicPr>
          <p:cNvPr id="353" name="Google Shape;353;g10840bff674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470075"/>
            <a:ext cx="4733850" cy="34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10840bff674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025" y="2485200"/>
            <a:ext cx="4431200" cy="33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 &amp; Preprocessing </a:t>
            </a:r>
            <a:endParaRPr/>
          </a:p>
        </p:txBody>
      </p:sp>
      <p:pic>
        <p:nvPicPr>
          <p:cNvPr id="360" name="Google Shape;3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8" y="2248225"/>
            <a:ext cx="8289544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3"/>
          <p:cNvSpPr txBox="1"/>
          <p:nvPr/>
        </p:nvSpPr>
        <p:spPr>
          <a:xfrm>
            <a:off x="1106730" y="5402061"/>
            <a:ext cx="7688700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graph shows the extent of customer satisfaction with the services provided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840bff674_0_5"/>
          <p:cNvSpPr txBox="1"/>
          <p:nvPr>
            <p:ph type="title"/>
          </p:nvPr>
        </p:nvSpPr>
        <p:spPr>
          <a:xfrm>
            <a:off x="489902" y="685080"/>
            <a:ext cx="953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Factors affecting customer satisfaction</a:t>
            </a:r>
            <a:br>
              <a:rPr b="1" i="0" lang="en-US">
                <a:solidFill>
                  <a:srgbClr val="202124"/>
                </a:solidFill>
                <a:latin typeface="Inter"/>
                <a:ea typeface="Inter"/>
                <a:cs typeface="Inter"/>
                <a:sym typeface="Inter"/>
              </a:rPr>
            </a:br>
            <a:endParaRPr/>
          </a:p>
        </p:txBody>
      </p:sp>
      <p:sp>
        <p:nvSpPr>
          <p:cNvPr id="367" name="Google Shape;367;g10840bff674_0_5"/>
          <p:cNvSpPr txBox="1"/>
          <p:nvPr>
            <p:ph idx="1" type="body"/>
          </p:nvPr>
        </p:nvSpPr>
        <p:spPr>
          <a:xfrm>
            <a:off x="637205" y="2271840"/>
            <a:ext cx="4348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i="1" lang="en-US" sz="1600" u="none" cap="none" strike="noStrike">
                <a:solidFill>
                  <a:schemeClr val="dk1"/>
                </a:solidFill>
              </a:rPr>
              <a:t>Class</a:t>
            </a:r>
            <a:r>
              <a:rPr i="0" lang="en-US" sz="1600" u="none" cap="none" strike="noStrike">
                <a:solidFill>
                  <a:schemeClr val="dk1"/>
                </a:solidFill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 we found a problem in eco class that affects the satisfaction</a:t>
            </a:r>
            <a:r>
              <a:rPr lang="en-US" sz="1600"/>
              <a:t>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i="1" lang="en-US" sz="1600" u="none" cap="none" strike="noStrike">
                <a:solidFill>
                  <a:schemeClr val="dk1"/>
                </a:solidFill>
              </a:rPr>
              <a:t>Type of travel</a:t>
            </a:r>
            <a:r>
              <a:rPr b="1" i="1" lang="en-US" sz="1600" u="none" cap="none" strike="noStrike">
                <a:solidFill>
                  <a:schemeClr val="dk1"/>
                </a:solidFill>
              </a:rPr>
              <a:t> </a:t>
            </a:r>
            <a:endParaRPr b="1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nflight WIFI service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Ease of online booking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 and drink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boarding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(highest effect) </a:t>
            </a:r>
            <a:endParaRPr/>
          </a:p>
        </p:txBody>
      </p:sp>
      <p:sp>
        <p:nvSpPr>
          <p:cNvPr id="368" name="Google Shape;368;g10840bff674_0_5"/>
          <p:cNvSpPr txBox="1"/>
          <p:nvPr>
            <p:ph idx="1" type="body"/>
          </p:nvPr>
        </p:nvSpPr>
        <p:spPr>
          <a:xfrm>
            <a:off x="5755020" y="2271840"/>
            <a:ext cx="4348800" cy="37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Seat comfort 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Inflight entertainment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– board service 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Inflight service 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 room service 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Cleanliness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840bff674_0_0"/>
          <p:cNvSpPr txBox="1"/>
          <p:nvPr>
            <p:ph type="title"/>
          </p:nvPr>
        </p:nvSpPr>
        <p:spPr>
          <a:xfrm>
            <a:off x="495000" y="2736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solution</a:t>
            </a:r>
            <a:endParaRPr/>
          </a:p>
        </p:txBody>
      </p:sp>
      <p:graphicFrame>
        <p:nvGraphicFramePr>
          <p:cNvPr id="374" name="Google Shape;374;g10840bff674_0_0"/>
          <p:cNvGraphicFramePr/>
          <p:nvPr/>
        </p:nvGraphicFramePr>
        <p:xfrm>
          <a:off x="-1" y="141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{756ECB88-D818-438B-BD56-E124D5BFF98F}</a:tableStyleId>
              </a:tblPr>
              <a:tblGrid>
                <a:gridCol w="1783275"/>
                <a:gridCol w="8119550"/>
              </a:tblGrid>
              <a:tr h="41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Feature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Solution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Class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Try to improve the service in eco class to increase the satisfaction of this class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Inflight WIFI service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improving the WIFI service as we can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Online boarding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Focusing on online boarding the most ( as it is the highest affecting factor)  by developing the website or the mobile application and making it easier for customers to use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Seat comfort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Improving the quality of seats to be more comfortable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Inflight entertainment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 more ways of Inflight entertainment ( online gaming – music – films )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Food and drink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Variance in food and drinks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High quality food and drinks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Cleanliness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Paying attention to the cleanliness of the airport and the plane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 &amp; Preprocessing </a:t>
            </a:r>
            <a:endParaRPr/>
          </a:p>
        </p:txBody>
      </p:sp>
      <p:grpSp>
        <p:nvGrpSpPr>
          <p:cNvPr id="380" name="Google Shape;380;p24"/>
          <p:cNvGrpSpPr/>
          <p:nvPr/>
        </p:nvGrpSpPr>
        <p:grpSpPr>
          <a:xfrm>
            <a:off x="558800" y="2261725"/>
            <a:ext cx="9027775" cy="3870500"/>
            <a:chOff x="558800" y="2261725"/>
            <a:chExt cx="9027775" cy="3870500"/>
          </a:xfrm>
        </p:grpSpPr>
        <p:sp>
          <p:nvSpPr>
            <p:cNvPr id="381" name="Google Shape;381;p24"/>
            <p:cNvSpPr txBox="1"/>
            <p:nvPr/>
          </p:nvSpPr>
          <p:spPr>
            <a:xfrm>
              <a:off x="558800" y="2355100"/>
              <a:ext cx="5469600" cy="3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ontserrat"/>
                <a:buNone/>
              </a:pPr>
              <a:r>
                <a:rPr b="1" lang="en-US" sz="24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Missing values:</a:t>
              </a:r>
              <a:endPara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r>
                <a:rPr b="1" lang="en-US"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As shown above </a:t>
              </a:r>
              <a:r>
                <a:rPr lang="en-US" sz="19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Num of Null values are small so  we can drop them.</a:t>
              </a:r>
              <a:endParaRPr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50"/>
                <a:buFont typeface="Arial"/>
                <a:buNone/>
              </a:pPr>
              <a:r>
                <a:t/>
              </a:r>
              <a:endParaRPr sz="11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349250" lvl="0" marL="457200" marR="0" rtl="0" algn="l"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Montserrat"/>
                <a:buChar char="-"/>
              </a:pPr>
              <a:r>
                <a:rPr lang="en-US" sz="19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missing values was in </a:t>
              </a:r>
              <a:r>
                <a:rPr b="1" lang="en-US" sz="19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”Arrival Delay in Minutes” </a:t>
              </a:r>
              <a:r>
                <a:rPr lang="en-US" sz="19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column .. and we drop this column .</a:t>
              </a:r>
              <a:endParaRPr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Montserrat"/>
                <a:buNone/>
              </a:pPr>
              <a:r>
                <a:rPr lang="en-US" sz="19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NOW , we have no null values….</a:t>
              </a:r>
              <a:endParaRPr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382" name="Google Shape;38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04675" y="2261725"/>
              <a:ext cx="3381900" cy="38705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 &amp; Preprocessing </a:t>
            </a:r>
            <a:endParaRPr/>
          </a:p>
        </p:txBody>
      </p:sp>
      <p:grpSp>
        <p:nvGrpSpPr>
          <p:cNvPr id="388" name="Google Shape;388;p25"/>
          <p:cNvGrpSpPr/>
          <p:nvPr/>
        </p:nvGrpSpPr>
        <p:grpSpPr>
          <a:xfrm>
            <a:off x="558800" y="2347290"/>
            <a:ext cx="8885349" cy="3781899"/>
            <a:chOff x="558800" y="2347290"/>
            <a:chExt cx="8885349" cy="3781899"/>
          </a:xfrm>
        </p:grpSpPr>
        <p:pic>
          <p:nvPicPr>
            <p:cNvPr id="389" name="Google Shape;38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90100" y="2347290"/>
              <a:ext cx="4754049" cy="378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25"/>
            <p:cNvSpPr txBox="1"/>
            <p:nvPr/>
          </p:nvSpPr>
          <p:spPr>
            <a:xfrm>
              <a:off x="558800" y="2513625"/>
              <a:ext cx="4131300" cy="20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 we detect above outliers are in :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●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Flight Distance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●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Departure Delay in Minutes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●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Arrival Delay in Minutes(was dropped)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25"/>
          <p:cNvSpPr txBox="1"/>
          <p:nvPr/>
        </p:nvSpPr>
        <p:spPr>
          <a:xfrm>
            <a:off x="482600" y="4367425"/>
            <a:ext cx="371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we decide to convert outliers value by columns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 median .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 &amp; Preprocessing </a:t>
            </a:r>
            <a:endParaRPr/>
          </a:p>
        </p:txBody>
      </p:sp>
      <p:pic>
        <p:nvPicPr>
          <p:cNvPr id="397" name="Google Shape;3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375" y="3084025"/>
            <a:ext cx="3352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6100" y="3084025"/>
            <a:ext cx="33528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6"/>
          <p:cNvSpPr txBox="1"/>
          <p:nvPr/>
        </p:nvSpPr>
        <p:spPr>
          <a:xfrm>
            <a:off x="864375" y="2295675"/>
            <a:ext cx="795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flight distance outliers before &amp; after 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/>
          <p:nvPr/>
        </p:nvSpPr>
        <p:spPr>
          <a:xfrm>
            <a:off x="381000" y="2377440"/>
            <a:ext cx="87693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Project presented by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Mina Michael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>
                <a:solidFill>
                  <a:schemeClr val="dk1"/>
                </a:solidFill>
              </a:rPr>
              <a:t>u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stafa Bakry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Omnia Yasser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Facilitator: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Eng. Shimaa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Data Used :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https://www.kaggle.com/teejmahal20/airline-passenger-satisfaction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 txBox="1"/>
          <p:nvPr>
            <p:ph idx="4294967295" type="title"/>
          </p:nvPr>
        </p:nvSpPr>
        <p:spPr>
          <a:xfrm>
            <a:off x="495298" y="755249"/>
            <a:ext cx="8912225" cy="60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EDA &amp; Preprocessing </a:t>
            </a:r>
            <a:endParaRPr/>
          </a:p>
        </p:txBody>
      </p:sp>
      <p:grpSp>
        <p:nvGrpSpPr>
          <p:cNvPr id="405" name="Google Shape;405;p27"/>
          <p:cNvGrpSpPr/>
          <p:nvPr/>
        </p:nvGrpSpPr>
        <p:grpSpPr>
          <a:xfrm>
            <a:off x="864350" y="2266650"/>
            <a:ext cx="8005875" cy="3567050"/>
            <a:chOff x="864350" y="2266650"/>
            <a:chExt cx="8005875" cy="3567050"/>
          </a:xfrm>
        </p:grpSpPr>
        <p:pic>
          <p:nvPicPr>
            <p:cNvPr id="406" name="Google Shape;40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17425" y="3185750"/>
              <a:ext cx="3352800" cy="26479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7" name="Google Shape;407;p27"/>
            <p:cNvGrpSpPr/>
            <p:nvPr/>
          </p:nvGrpSpPr>
          <p:grpSpPr>
            <a:xfrm>
              <a:off x="864350" y="2266650"/>
              <a:ext cx="7950600" cy="3567050"/>
              <a:chOff x="864350" y="2266650"/>
              <a:chExt cx="7950600" cy="3567050"/>
            </a:xfrm>
          </p:grpSpPr>
          <p:pic>
            <p:nvPicPr>
              <p:cNvPr id="408" name="Google Shape;408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64350" y="3185750"/>
                <a:ext cx="3352800" cy="2647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9" name="Google Shape;409;p27"/>
              <p:cNvSpPr txBox="1"/>
              <p:nvPr/>
            </p:nvSpPr>
            <p:spPr>
              <a:xfrm>
                <a:off x="864350" y="2266650"/>
                <a:ext cx="7950600" cy="53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Arial"/>
                  <a:buNone/>
                </a:pPr>
                <a:r>
                  <a:rPr b="1" lang="en-US" sz="23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delay in minutes outliers before &amp; after :</a:t>
                </a:r>
                <a:endParaRPr b="1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495338" y="5064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TRAIN-TEST SPLIT and SCALING: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495350" y="2237825"/>
            <a:ext cx="8912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Char char="-"/>
            </a:pPr>
            <a:r>
              <a:rPr lang="en-US" sz="2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 have the data already splitted into two data sets “Train” and “Test” data sets .</a:t>
            </a:r>
            <a:endParaRPr sz="2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Char char="-"/>
            </a:pPr>
            <a:r>
              <a:rPr lang="en-US" sz="2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create X_train , X_test , Y_train , Y_test data sets from our data by  </a:t>
            </a:r>
            <a:r>
              <a:rPr b="1"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splitting the target from other features</a:t>
            </a:r>
            <a:r>
              <a:rPr lang="en-US" sz="2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.</a:t>
            </a:r>
            <a:endParaRPr sz="2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6" name="Google Shape;416;p30"/>
          <p:cNvSpPr txBox="1"/>
          <p:nvPr/>
        </p:nvSpPr>
        <p:spPr>
          <a:xfrm>
            <a:off x="495350" y="4371425"/>
            <a:ext cx="8912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Char char="-"/>
            </a:pPr>
            <a:r>
              <a:rPr lang="en-US" sz="2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used </a:t>
            </a:r>
            <a:r>
              <a:rPr b="1"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StandardScaler</a:t>
            </a:r>
            <a:r>
              <a:rPr lang="en-US" sz="2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to scale data as there are  difference between different columns values.</a:t>
            </a:r>
            <a:endParaRPr sz="2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Medium"/>
              <a:buChar char="-"/>
            </a:pPr>
            <a:r>
              <a:rPr lang="en-US" sz="2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Scaling helps in speeding up the calculations in an algorithm.</a:t>
            </a:r>
            <a:endParaRPr sz="2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/>
          <p:nvPr>
            <p:ph type="title"/>
          </p:nvPr>
        </p:nvSpPr>
        <p:spPr>
          <a:xfrm>
            <a:off x="495338" y="5064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Modeling :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2"/>
          <p:cNvSpPr txBox="1"/>
          <p:nvPr/>
        </p:nvSpPr>
        <p:spPr>
          <a:xfrm>
            <a:off x="495350" y="2542625"/>
            <a:ext cx="8912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applied 6 classifier algorithm models: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AutoNum type="arabicPeriod"/>
            </a:pPr>
            <a:r>
              <a:rPr lang="en-US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LogisticRegression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AutoNum type="arabicPeriod"/>
            </a:pPr>
            <a:r>
              <a:rPr lang="en-US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Decision tree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AutoNum type="arabicPeriod"/>
            </a:pPr>
            <a:r>
              <a:rPr lang="en-US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SVM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AutoNum type="arabicPeriod"/>
            </a:pPr>
            <a:r>
              <a:rPr lang="en-US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KNN with pca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AutoNum type="arabicPeriod"/>
            </a:pPr>
            <a:r>
              <a:rPr lang="en-US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RandomForest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AutoNum type="arabicPeriod"/>
            </a:pPr>
            <a:r>
              <a:rPr lang="en-US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XGBoost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/>
          <p:nvPr>
            <p:ph type="title"/>
          </p:nvPr>
        </p:nvSpPr>
        <p:spPr>
          <a:xfrm>
            <a:off x="495338" y="5064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Modeling :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8" name="Google Shape;428;p33"/>
          <p:cNvGraphicFramePr/>
          <p:nvPr/>
        </p:nvGraphicFramePr>
        <p:xfrm>
          <a:off x="876263" y="23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{5522A60D-66DA-4899-93AE-59BBD7AA8D0D}</a:tableStyleId>
              </a:tblPr>
              <a:tblGrid>
                <a:gridCol w="3998925"/>
                <a:gridCol w="3998925"/>
              </a:tblGrid>
              <a:tr h="51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MODEL</a:t>
                      </a:r>
                      <a:endParaRPr sz="1700"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 SCORE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1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LogisticRegression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0.8705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0.9546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0.9426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KNN with pca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0.9113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RandomForest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0.9634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0.9643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/>
          <p:nvPr>
            <p:ph type="title"/>
          </p:nvPr>
        </p:nvSpPr>
        <p:spPr>
          <a:xfrm>
            <a:off x="495338" y="5064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Modeling :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4"/>
          <p:cNvSpPr txBox="1"/>
          <p:nvPr/>
        </p:nvSpPr>
        <p:spPr>
          <a:xfrm>
            <a:off x="495350" y="2161625"/>
            <a:ext cx="891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None/>
            </a:pPr>
            <a:r>
              <a:rPr b="1"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KNN with PCA  :</a:t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34"/>
          <p:cNvSpPr txBox="1"/>
          <p:nvPr/>
        </p:nvSpPr>
        <p:spPr>
          <a:xfrm>
            <a:off x="1015500" y="4000925"/>
            <a:ext cx="89121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Medium"/>
              <a:buChar char="-"/>
            </a:pP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applying  </a:t>
            </a:r>
            <a:r>
              <a:rPr lang="en-US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KNN</a:t>
            </a: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algorithm we find that</a:t>
            </a:r>
            <a:r>
              <a:rPr lang="en-US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it takes so many time</a:t>
            </a: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… so we suggest to </a:t>
            </a:r>
            <a:r>
              <a:rPr lang="en-US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 the concept of PCA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34"/>
          <p:cNvSpPr txBox="1"/>
          <p:nvPr/>
        </p:nvSpPr>
        <p:spPr>
          <a:xfrm>
            <a:off x="990725" y="2562425"/>
            <a:ext cx="891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Medium"/>
              <a:buChar char="-"/>
            </a:pPr>
            <a:r>
              <a:rPr lang="en-US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is PCA</a:t>
            </a: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?</a:t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Medium"/>
              <a:buChar char="-"/>
            </a:pP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a </a:t>
            </a:r>
            <a:r>
              <a:rPr lang="en-US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dimensionality-reduction</a:t>
            </a: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method .</a:t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7" name="Google Shape;437;p34"/>
          <p:cNvSpPr txBox="1"/>
          <p:nvPr/>
        </p:nvSpPr>
        <p:spPr>
          <a:xfrm>
            <a:off x="998975" y="5141863"/>
            <a:ext cx="89121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Medium"/>
              <a:buChar char="-"/>
            </a:pP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get balance between data information and time elapsed in model we choose  to reduce the data into 15 columns.</a:t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5"/>
          <p:cNvSpPr txBox="1"/>
          <p:nvPr>
            <p:ph type="title"/>
          </p:nvPr>
        </p:nvSpPr>
        <p:spPr>
          <a:xfrm>
            <a:off x="495338" y="5064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Modeling :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5"/>
          <p:cNvSpPr txBox="1"/>
          <p:nvPr/>
        </p:nvSpPr>
        <p:spPr>
          <a:xfrm>
            <a:off x="571550" y="2127900"/>
            <a:ext cx="8912100" cy="1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</a:pPr>
            <a:r>
              <a:rPr lang="en-US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From above :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Best Models are :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-"/>
            </a:pPr>
            <a:r>
              <a:rPr b="1" i="0" lang="en-US" sz="1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.. (accuracy = 0.9643)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44" name="Google Shape;4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975" y="3522650"/>
            <a:ext cx="2801450" cy="23704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5" name="Google Shape;4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275" y="4263750"/>
            <a:ext cx="4648750" cy="1612625"/>
          </a:xfrm>
          <a:prstGeom prst="rect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079e68c503_2_5"/>
          <p:cNvSpPr txBox="1"/>
          <p:nvPr>
            <p:ph type="title"/>
          </p:nvPr>
        </p:nvSpPr>
        <p:spPr>
          <a:xfrm>
            <a:off x="495338" y="5064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Modeling :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1079e68c503_2_5"/>
          <p:cNvSpPr txBox="1"/>
          <p:nvPr/>
        </p:nvSpPr>
        <p:spPr>
          <a:xfrm>
            <a:off x="571550" y="2127900"/>
            <a:ext cx="89121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</a:pPr>
            <a:r>
              <a:rPr lang="en-US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From above :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Best Models are :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-"/>
            </a:pPr>
            <a:r>
              <a:rPr b="1"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RandomForest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.. (accuracy = 0.9634)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52" name="Google Shape;452;g1079e68c503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100" y="3309525"/>
            <a:ext cx="3297675" cy="2657450"/>
          </a:xfrm>
          <a:prstGeom prst="rect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3" name="Google Shape;453;g1079e68c503_2_5"/>
          <p:cNvPicPr preferRelativeResize="0"/>
          <p:nvPr/>
        </p:nvPicPr>
        <p:blipFill rotWithShape="1">
          <a:blip r:embed="rId4">
            <a:alphaModFix/>
          </a:blip>
          <a:srcRect b="0" l="3244" r="2972" t="0"/>
          <a:stretch/>
        </p:blipFill>
        <p:spPr>
          <a:xfrm>
            <a:off x="5124150" y="4371425"/>
            <a:ext cx="4398626" cy="1581150"/>
          </a:xfrm>
          <a:prstGeom prst="rect">
            <a:avLst/>
          </a:prstGeom>
          <a:noFill/>
          <a:ln cap="flat" cmpd="sng" w="2857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79e68c503_2_18"/>
          <p:cNvSpPr txBox="1"/>
          <p:nvPr>
            <p:ph type="title"/>
          </p:nvPr>
        </p:nvSpPr>
        <p:spPr>
          <a:xfrm>
            <a:off x="495338" y="5064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Modeling :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1079e68c503_2_18"/>
          <p:cNvSpPr txBox="1"/>
          <p:nvPr/>
        </p:nvSpPr>
        <p:spPr>
          <a:xfrm>
            <a:off x="494626" y="2406350"/>
            <a:ext cx="88221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Montserrat"/>
                <a:ea typeface="Montserrat"/>
                <a:cs typeface="Montserrat"/>
                <a:sym typeface="Montserrat"/>
              </a:rPr>
              <a:t>Finally:</a:t>
            </a:r>
            <a:endParaRPr b="1"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Medium"/>
              <a:buChar char="●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We </a:t>
            </a:r>
            <a:r>
              <a:rPr lang="en-US" sz="18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choosed  </a:t>
            </a:r>
            <a:r>
              <a:rPr b="1" lang="en-US"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lang="en-US" sz="18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as the bes</a:t>
            </a: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t model  because</a:t>
            </a:r>
            <a:r>
              <a:rPr lang="en-US" sz="18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it </a:t>
            </a: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has lower num</a:t>
            </a:r>
            <a:r>
              <a:rPr lang="en-US" sz="18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 FB (</a:t>
            </a: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predict satisfied but they aren’t) </a:t>
            </a:r>
            <a:r>
              <a:rPr lang="en-US" sz="18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values . </a:t>
            </a:r>
            <a:endParaRPr sz="18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source: </a:t>
            </a:r>
            <a:endParaRPr/>
          </a:p>
        </p:txBody>
      </p:sp>
      <p:sp>
        <p:nvSpPr>
          <p:cNvPr id="465" name="Google Shape;465;p36"/>
          <p:cNvSpPr txBox="1"/>
          <p:nvPr/>
        </p:nvSpPr>
        <p:spPr>
          <a:xfrm>
            <a:off x="845244" y="2743200"/>
            <a:ext cx="683667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Kaggle: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https://www.kaggle.com/omniayasser/airline-passenger-satisfaction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GitHub: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https://github.com/Omniayasser/Airline-Passenger-Satisfaction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7"/>
          <p:cNvSpPr txBox="1"/>
          <p:nvPr/>
        </p:nvSpPr>
        <p:spPr>
          <a:xfrm>
            <a:off x="1325880" y="693420"/>
            <a:ext cx="62636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You!!</a:t>
            </a:r>
            <a:endParaRPr/>
          </a:p>
        </p:txBody>
      </p:sp>
      <p:pic>
        <p:nvPicPr>
          <p:cNvPr id="471" name="Google Shape;4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425" y="2254475"/>
            <a:ext cx="5382825" cy="371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01" name="Google Shape;201;p4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br>
              <a:rPr lang="en-US"/>
            </a:br>
            <a:endParaRPr/>
          </a:p>
        </p:txBody>
      </p:sp>
      <p:sp>
        <p:nvSpPr>
          <p:cNvPr id="202" name="Google Shape;202;p4"/>
          <p:cNvSpPr/>
          <p:nvPr/>
        </p:nvSpPr>
        <p:spPr>
          <a:xfrm>
            <a:off x="579120" y="2324100"/>
            <a:ext cx="1402080" cy="131064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data about?</a:t>
            </a:r>
            <a:endParaRPr/>
          </a:p>
        </p:txBody>
      </p:sp>
      <p:sp>
        <p:nvSpPr>
          <p:cNvPr id="203" name="Google Shape;203;p4"/>
          <p:cNvSpPr/>
          <p:nvPr/>
        </p:nvSpPr>
        <p:spPr>
          <a:xfrm>
            <a:off x="4023360" y="2324100"/>
            <a:ext cx="1402080" cy="131064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goal </a:t>
            </a:r>
            <a:endParaRPr/>
          </a:p>
        </p:txBody>
      </p:sp>
      <p:sp>
        <p:nvSpPr>
          <p:cNvPr id="204" name="Google Shape;204;p4"/>
          <p:cNvSpPr/>
          <p:nvPr/>
        </p:nvSpPr>
        <p:spPr>
          <a:xfrm>
            <a:off x="7284720" y="2324100"/>
            <a:ext cx="1402080" cy="131064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</a:t>
            </a:r>
            <a:endParaRPr/>
          </a:p>
        </p:txBody>
      </p:sp>
      <p:sp>
        <p:nvSpPr>
          <p:cNvPr id="205" name="Google Shape;205;p4"/>
          <p:cNvSpPr/>
          <p:nvPr/>
        </p:nvSpPr>
        <p:spPr>
          <a:xfrm>
            <a:off x="579120" y="4685220"/>
            <a:ext cx="1402080" cy="124206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EDA &amp; Preprocessing  </a:t>
            </a:r>
            <a:endParaRPr/>
          </a:p>
        </p:txBody>
      </p:sp>
      <p:sp>
        <p:nvSpPr>
          <p:cNvPr id="206" name="Google Shape;206;p4"/>
          <p:cNvSpPr/>
          <p:nvPr/>
        </p:nvSpPr>
        <p:spPr>
          <a:xfrm>
            <a:off x="4023360" y="4650930"/>
            <a:ext cx="1592580" cy="131064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solution</a:t>
            </a:r>
            <a:endParaRPr/>
          </a:p>
        </p:txBody>
      </p:sp>
      <p:sp>
        <p:nvSpPr>
          <p:cNvPr id="207" name="Google Shape;207;p4"/>
          <p:cNvSpPr/>
          <p:nvPr/>
        </p:nvSpPr>
        <p:spPr>
          <a:xfrm>
            <a:off x="7284720" y="4685220"/>
            <a:ext cx="1592580" cy="127635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Modeling </a:t>
            </a:r>
            <a:endParaRPr/>
          </a:p>
        </p:txBody>
      </p:sp>
      <p:cxnSp>
        <p:nvCxnSpPr>
          <p:cNvPr id="208" name="Google Shape;208;p4"/>
          <p:cNvCxnSpPr/>
          <p:nvPr/>
        </p:nvCxnSpPr>
        <p:spPr>
          <a:xfrm>
            <a:off x="2423160" y="2918460"/>
            <a:ext cx="1104900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09" name="Google Shape;209;p4"/>
          <p:cNvCxnSpPr/>
          <p:nvPr/>
        </p:nvCxnSpPr>
        <p:spPr>
          <a:xfrm>
            <a:off x="5676900" y="2926080"/>
            <a:ext cx="1104900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10" name="Google Shape;210;p4"/>
          <p:cNvCxnSpPr/>
          <p:nvPr/>
        </p:nvCxnSpPr>
        <p:spPr>
          <a:xfrm>
            <a:off x="2423160" y="5311140"/>
            <a:ext cx="1104900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11" name="Google Shape;211;p4"/>
          <p:cNvCxnSpPr/>
          <p:nvPr/>
        </p:nvCxnSpPr>
        <p:spPr>
          <a:xfrm>
            <a:off x="5836920" y="5311140"/>
            <a:ext cx="1104900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 txBox="1"/>
          <p:nvPr>
            <p:ph type="title"/>
          </p:nvPr>
        </p:nvSpPr>
        <p:spPr>
          <a:xfrm>
            <a:off x="388320" y="47934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data about?</a:t>
            </a:r>
            <a:br>
              <a:rPr lang="en-US"/>
            </a:br>
            <a:endParaRPr/>
          </a:p>
        </p:txBody>
      </p:sp>
      <p:sp>
        <p:nvSpPr>
          <p:cNvPr id="217" name="Google Shape;217;p5"/>
          <p:cNvSpPr txBox="1"/>
          <p:nvPr>
            <p:ph idx="1" type="body"/>
          </p:nvPr>
        </p:nvSpPr>
        <p:spPr>
          <a:xfrm>
            <a:off x="449792" y="2663828"/>
            <a:ext cx="7536480" cy="302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This dataset contains an airline passenger satisfaction survey.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contains some factors that affect the level of satisfaction of the passenger.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610" y="994335"/>
            <a:ext cx="3894275" cy="38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6"/>
          <p:cNvSpPr txBox="1"/>
          <p:nvPr/>
        </p:nvSpPr>
        <p:spPr>
          <a:xfrm>
            <a:off x="4552085" y="3657676"/>
            <a:ext cx="1828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Goal </a:t>
            </a:r>
            <a:endParaRPr/>
          </a:p>
        </p:txBody>
      </p:sp>
      <p:sp>
        <p:nvSpPr>
          <p:cNvPr id="229" name="Google Shape;229;p7"/>
          <p:cNvSpPr txBox="1"/>
          <p:nvPr>
            <p:ph idx="1" type="body"/>
          </p:nvPr>
        </p:nvSpPr>
        <p:spPr>
          <a:xfrm>
            <a:off x="624540" y="2305560"/>
            <a:ext cx="4892340" cy="3569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254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Know the factors affecting customer satisfaction with the service.</a:t>
            </a:r>
            <a:endParaRPr/>
          </a:p>
          <a:p>
            <a:pPr indent="0" lvl="0" marL="31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254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Expect customer satisfaction 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1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Giving practical solutions to improve the level of service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0475" y="2549952"/>
            <a:ext cx="3233075" cy="32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8"/>
          <p:cNvGrpSpPr/>
          <p:nvPr/>
        </p:nvGrpSpPr>
        <p:grpSpPr>
          <a:xfrm>
            <a:off x="2842256" y="2297622"/>
            <a:ext cx="4218311" cy="2027050"/>
            <a:chOff x="2291064" y="2244282"/>
            <a:chExt cx="4218311" cy="2027050"/>
          </a:xfrm>
        </p:grpSpPr>
        <p:sp>
          <p:nvSpPr>
            <p:cNvPr id="236" name="Google Shape;236;p8"/>
            <p:cNvSpPr txBox="1"/>
            <p:nvPr/>
          </p:nvSpPr>
          <p:spPr>
            <a:xfrm>
              <a:off x="4199075" y="2998050"/>
              <a:ext cx="23103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Arial"/>
                <a:buNone/>
              </a:pPr>
              <a:r>
                <a:rPr lang="en-US" sz="4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</a:t>
              </a:r>
              <a:endPara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7" name="Google Shape;23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91064" y="2244282"/>
              <a:ext cx="1988800" cy="2027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head – info – description </a:t>
            </a:r>
            <a:endParaRPr/>
          </a:p>
        </p:txBody>
      </p:sp>
      <p:sp>
        <p:nvSpPr>
          <p:cNvPr id="243" name="Google Shape;243;p9"/>
          <p:cNvSpPr txBox="1"/>
          <p:nvPr>
            <p:ph idx="1" type="body"/>
          </p:nvPr>
        </p:nvSpPr>
        <p:spPr>
          <a:xfrm>
            <a:off x="419100" y="2601240"/>
            <a:ext cx="5547360" cy="75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4400"/>
              <a:t>Frame</a:t>
            </a: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</p:txBody>
      </p:sp>
      <p:pic>
        <p:nvPicPr>
          <p:cNvPr id="244" name="Google Shape;244;p9"/>
          <p:cNvPicPr preferRelativeResize="0"/>
          <p:nvPr/>
        </p:nvPicPr>
        <p:blipFill rotWithShape="1">
          <a:blip r:embed="rId3">
            <a:alphaModFix/>
          </a:blip>
          <a:srcRect b="0" l="0" r="0" t="13352"/>
          <a:stretch/>
        </p:blipFill>
        <p:spPr>
          <a:xfrm>
            <a:off x="85700" y="3708550"/>
            <a:ext cx="9578351" cy="14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 txBox="1"/>
          <p:nvPr/>
        </p:nvSpPr>
        <p:spPr>
          <a:xfrm>
            <a:off x="91440" y="5463540"/>
            <a:ext cx="837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 sz="1800">
                <a:solidFill>
                  <a:schemeClr val="dk1"/>
                </a:solidFill>
              </a:rPr>
              <a:t>We dropped two columns of</a:t>
            </a:r>
            <a:r>
              <a:rPr b="1" i="1" lang="en-US" sz="1800">
                <a:solidFill>
                  <a:schemeClr val="dk1"/>
                </a:solidFill>
              </a:rPr>
              <a:t> “id” </a:t>
            </a:r>
            <a:r>
              <a:rPr i="1" lang="en-US" sz="1800">
                <a:solidFill>
                  <a:schemeClr val="dk1"/>
                </a:solidFill>
              </a:rPr>
              <a:t>, </a:t>
            </a:r>
            <a:r>
              <a:rPr b="1" i="1" lang="en-US" sz="1800">
                <a:solidFill>
                  <a:schemeClr val="dk1"/>
                </a:solidFill>
              </a:rPr>
              <a:t>“unnamed;0” </a:t>
            </a:r>
            <a:r>
              <a:rPr i="1" lang="en-US" sz="1800">
                <a:solidFill>
                  <a:schemeClr val="dk1"/>
                </a:solidFill>
              </a:rPr>
              <a:t>they have no effect on the target.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2019-07-06T14:12:49Z</dcterms:created>
  <dc:creator>Soon Yong Chang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SCPROP">
    <vt:lpwstr>NSCCustomProperty</vt:lpwstr>
  </property>
  <property fmtid="{D5CDD505-2E9C-101B-9397-08002B2CF9AE}" pid="8" name="Notes">
    <vt:i4>28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