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40" r:id="rId2"/>
    <p:sldId id="286" r:id="rId3"/>
    <p:sldId id="713" r:id="rId4"/>
    <p:sldId id="732" r:id="rId5"/>
    <p:sldId id="607" r:id="rId6"/>
    <p:sldId id="722" r:id="rId7"/>
    <p:sldId id="653" r:id="rId8"/>
    <p:sldId id="659" r:id="rId9"/>
    <p:sldId id="705" r:id="rId10"/>
    <p:sldId id="675" r:id="rId11"/>
    <p:sldId id="724" r:id="rId12"/>
    <p:sldId id="738" r:id="rId13"/>
    <p:sldId id="710" r:id="rId14"/>
    <p:sldId id="708" r:id="rId15"/>
    <p:sldId id="733" r:id="rId16"/>
    <p:sldId id="651" r:id="rId17"/>
    <p:sldId id="744" r:id="rId18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xanne Cacioppo" initials="RC" lastIdx="23" clrIdx="0"/>
  <p:cmAuthor id="1" name="IT" initials="I" lastIdx="17" clrIdx="1"/>
  <p:cmAuthor id="2" name="shonukan" initials="o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66"/>
    <a:srgbClr val="0066FF"/>
    <a:srgbClr val="02ACBE"/>
    <a:srgbClr val="0000FF"/>
    <a:srgbClr val="669900"/>
    <a:srgbClr val="DAE5FE"/>
    <a:srgbClr val="E527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68006" autoAdjust="0"/>
  </p:normalViewPr>
  <p:slideViewPr>
    <p:cSldViewPr snapToGrid="0">
      <p:cViewPr varScale="1">
        <p:scale>
          <a:sx n="55" d="100"/>
          <a:sy n="55" d="100"/>
        </p:scale>
        <p:origin x="-1602" y="-90"/>
      </p:cViewPr>
      <p:guideLst>
        <p:guide orient="horz" pos="1609"/>
        <p:guide orient="horz" pos="4177"/>
        <p:guide orient="horz" pos="1149"/>
        <p:guide orient="horz" pos="3827"/>
        <p:guide pos="218"/>
        <p:guide pos="5559"/>
        <p:guide pos="1449"/>
        <p:guide pos="4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448" y="-96"/>
      </p:cViewPr>
      <p:guideLst>
        <p:guide orient="horz" pos="3127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pPr>
              <a:defRPr/>
            </a:pPr>
            <a:fld id="{5D7EA6DF-ED80-465E-84AF-E05044086F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pPr>
              <a:defRPr/>
            </a:pPr>
            <a:fld id="{8AA5A266-44D8-4D9E-8501-7406D020E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6688" indent="-166688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349250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69913" indent="-166688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60425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39825" indent="-166688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1EC53-EDFC-469E-9ADB-1DF492DF3C53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7800" indent="-177800" eaLnBrk="1" hangingPunct="1">
              <a:buFont typeface="Arial" pitchFamily="34" charset="0"/>
              <a:buChar char="•"/>
            </a:pPr>
            <a:r>
              <a:rPr lang="en-GB" noProof="0" dirty="0" smtClean="0">
                <a:latin typeface="Arial" charset="0"/>
              </a:rPr>
              <a:t>Hello, and welcome to the Systemic Anaplastic Large Cell Lymphoma (sALCL) training</a:t>
            </a:r>
            <a:r>
              <a:rPr lang="en-GB" noProof="0" smtClean="0">
                <a:latin typeface="Arial" charset="0"/>
              </a:rPr>
              <a:t>! </a:t>
            </a:r>
            <a:endParaRPr lang="en-GB" noProof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BC6CC-FFA9-4521-A42C-18C79C637059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This screen shows the clinical and pathological features of the sALCL subgroups and primary cutaneous ALCL.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Most cases of sALCL </a:t>
            </a:r>
            <a:r>
              <a:rPr lang="en-GB" noProof="0" smtClean="0"/>
              <a:t>are </a:t>
            </a:r>
            <a:r>
              <a:rPr lang="en-GB" noProof="0" smtClean="0"/>
              <a:t>CD4+</a:t>
            </a:r>
            <a:r>
              <a:rPr lang="en-GB" strike="sngStrike" noProof="0" smtClean="0"/>
              <a:t>.</a:t>
            </a:r>
            <a:r>
              <a:rPr lang="en-GB" strike="sngStrike" baseline="30000" noProof="0" smtClean="0"/>
              <a:t>1</a:t>
            </a:r>
            <a:endParaRPr lang="en-GB" strike="sngStrike" baseline="30000" noProof="0" dirty="0" smtClean="0"/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Epithelial membrane antigen and clusterin can be useful diagnostic markers to differentiate cutaneous ALCL from sALCL.</a:t>
            </a:r>
            <a:r>
              <a:rPr lang="en-GB" baseline="30000" noProof="0" dirty="0" smtClean="0"/>
              <a:t>1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Other features which help to differentiate the two sALCL subgroups are age, male predominance, and survival rates.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This</a:t>
            </a:r>
            <a:r>
              <a:rPr lang="en-GB" baseline="0" noProof="0" dirty="0" smtClean="0"/>
              <a:t> is because </a:t>
            </a:r>
            <a:r>
              <a:rPr lang="en-GB" noProof="0" dirty="0" smtClean="0"/>
              <a:t>ALK- ALCL occurs in older patients (with a peak of incidence in the sixth decade of life). 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ALK- ALCL also has a lower male predominance and poorer survival when compared to ALK+ ALCL.</a:t>
            </a:r>
            <a:r>
              <a:rPr lang="en-GB" baseline="30000" noProof="0" dirty="0" smtClean="0"/>
              <a:t>2</a:t>
            </a:r>
            <a:endParaRPr lang="en-GB" noProof="0" dirty="0" smtClean="0"/>
          </a:p>
          <a:p>
            <a:pPr marL="228600" indent="-228600" eaLnBrk="1" hangingPunct="1">
              <a:buFontTx/>
              <a:buChar char="•"/>
            </a:pPr>
            <a:endParaRPr lang="en-GB" noProof="0" dirty="0" smtClean="0"/>
          </a:p>
          <a:p>
            <a:pPr marL="228600" indent="-228600" eaLnBrk="1" hangingPunct="1">
              <a:buFontTx/>
              <a:buChar char="•"/>
            </a:pPr>
            <a:endParaRPr lang="en-GB" noProof="0" dirty="0" smtClean="0"/>
          </a:p>
          <a:p>
            <a:pPr marL="228600" indent="-228600" eaLnBrk="1" hangingPunct="1">
              <a:buNone/>
            </a:pPr>
            <a:r>
              <a:rPr lang="en-GB" noProof="0" dirty="0" smtClean="0"/>
              <a:t>1. Savage K. Blood Reviews 2007;21:201-216.</a:t>
            </a:r>
          </a:p>
          <a:p>
            <a:pPr marL="228600" indent="-228600" eaLnBrk="1" hangingPunct="1">
              <a:buNone/>
            </a:pPr>
            <a:r>
              <a:rPr lang="en-GB" noProof="0" dirty="0" smtClean="0"/>
              <a:t>2. Fornarni A, et al. Hematological Oncology 2009;27:161–170.</a:t>
            </a:r>
          </a:p>
          <a:p>
            <a:pPr marL="228600" indent="-228600" eaLnBrk="1" hangingPunct="1"/>
            <a:endParaRPr lang="en-GB" b="1" noProof="0" dirty="0" smtClean="0"/>
          </a:p>
          <a:p>
            <a:pPr marL="228600" indent="-228600" eaLnBrk="1" hangingPunct="1"/>
            <a:endParaRPr lang="en-GB" noProof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E1546-7A94-4721-AC3A-AF44988042B7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Char char="•"/>
            </a:pPr>
            <a:r>
              <a:rPr lang="en-GB" noProof="0" dirty="0" smtClean="0"/>
              <a:t>Identifying high-risk groups is of particular importance when evaluating the suitability and the success of a therapeutic intervention.</a:t>
            </a:r>
            <a:r>
              <a:rPr lang="en-GB" baseline="30000" noProof="0" dirty="0" smtClean="0"/>
              <a:t>1,2</a:t>
            </a:r>
            <a:endParaRPr lang="en-GB" noProof="0" dirty="0" smtClean="0"/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The disease staging for sALCL is similar to that of other NHLs and uses the Ann Arbor classification system</a:t>
            </a:r>
            <a:r>
              <a:rPr lang="en-GB" baseline="30000" noProof="0" dirty="0" smtClean="0"/>
              <a:t>1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The International Prognostic Index (IPI)</a:t>
            </a:r>
            <a:r>
              <a:rPr lang="en-GB" baseline="30000" noProof="0" dirty="0" smtClean="0"/>
              <a:t>2 </a:t>
            </a:r>
            <a:r>
              <a:rPr lang="en-GB" noProof="0" dirty="0" smtClean="0"/>
              <a:t>is a standard prognostic model that predicts survival and is used to identify high-risk groups</a:t>
            </a:r>
            <a:r>
              <a:rPr lang="en-GB" baseline="30000" noProof="0" dirty="0" smtClean="0"/>
              <a:t>1</a:t>
            </a:r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The IPI is widely used for adult lymphomas, but has not yet been studied/assessed in children with lymphomas.</a:t>
            </a:r>
            <a:r>
              <a:rPr lang="en-GB" baseline="30000" noProof="0" dirty="0" smtClean="0"/>
              <a:t>3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In the National Comprehensive Cancer Network (NCCN) guidelines for NHLs, patients are stratified into two groups based on an age-adjusted IPI</a:t>
            </a:r>
            <a:r>
              <a:rPr lang="en-GB" baseline="30000" noProof="0" dirty="0" smtClean="0"/>
              <a:t>1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The NCCN guidelines also recommend the use of the prognosis in T-cell lymphoma (PIT)3 scoring system</a:t>
            </a:r>
            <a:r>
              <a:rPr lang="en-GB" baseline="30000" noProof="0" dirty="0" smtClean="0"/>
              <a:t>1 </a:t>
            </a:r>
          </a:p>
          <a:p>
            <a:pPr marL="228600" indent="-228600"/>
            <a:endParaRPr lang="en-GB" noProof="0" dirty="0" smtClean="0"/>
          </a:p>
          <a:p>
            <a:pPr marL="228600" indent="-228600"/>
            <a:endParaRPr lang="en-GB" noProof="0" dirty="0" smtClean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en-GB" noProof="0" dirty="0" smtClean="0">
                <a:solidFill>
                  <a:srgbClr val="000000"/>
                </a:solidFill>
              </a:rPr>
              <a:t>Savage K, et al. Blood 2008:111</a:t>
            </a:r>
            <a:r>
              <a:rPr lang="en-GB" noProof="0" dirty="0" smtClean="0"/>
              <a:t>:5496–5504.</a:t>
            </a: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Sonnen R, et al. BJH 2005;129:366–372.</a:t>
            </a: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Le Delay M-C, et al. Blood 2008;111:1560–1566. </a:t>
            </a:r>
          </a:p>
          <a:p>
            <a:pPr marL="228600" indent="-228600"/>
            <a:endParaRPr lang="en-GB" noProof="0" dirty="0" smtClean="0"/>
          </a:p>
          <a:p>
            <a:pPr marL="228600" indent="-228600">
              <a:lnSpc>
                <a:spcPct val="95000"/>
              </a:lnSpc>
            </a:pPr>
            <a:endParaRPr lang="en-GB" noProof="0" dirty="0" smtClean="0"/>
          </a:p>
          <a:p>
            <a:pPr marL="228600" indent="-228600"/>
            <a:endParaRPr lang="en-GB" noProof="0" dirty="0" smtClean="0"/>
          </a:p>
          <a:p>
            <a:endParaRPr lang="en-GB" noProof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AF69C-9CB2-491E-9EEE-8D980C4D8A2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FontTx/>
              <a:buChar char="•"/>
            </a:pPr>
            <a:r>
              <a:rPr lang="en-GB" noProof="0" dirty="0" smtClean="0"/>
              <a:t>Outcomes are significantly better for patients with ALK+ versus ALK- ALCL</a:t>
            </a:r>
            <a:r>
              <a:rPr lang="en-GB" baseline="30000" noProof="0" dirty="0" smtClean="0"/>
              <a:t>1-4  </a:t>
            </a:r>
            <a:r>
              <a:rPr lang="en-GB" noProof="0" dirty="0" smtClean="0"/>
              <a:t>In a paper by Savage et al, </a:t>
            </a:r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The 5-year OS for ALK+ ALCL patients was 70-93%</a:t>
            </a:r>
            <a:r>
              <a:rPr lang="en-GB" baseline="30000" noProof="0" dirty="0" smtClean="0"/>
              <a:t>1-3</a:t>
            </a:r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The 5-year OS for ALK- ALCL patients was 37-49%</a:t>
            </a:r>
            <a:r>
              <a:rPr lang="en-GB" baseline="30000" noProof="0" dirty="0" smtClean="0"/>
              <a:t>1-3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Outcomes in young people (median age 10 years) are similar to those in adults with ALK+ ALCL, with a 5-year OS of 81% (95% CI, 76-86%) and 5-year progression-free survival of 71% (95% CI, 65-77%)</a:t>
            </a:r>
            <a:r>
              <a:rPr lang="en-GB" baseline="30000" noProof="0" dirty="0" smtClean="0"/>
              <a:t>5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In the four studies reported here, patients with ALK+ ALCL had significantly better survival rates compared with ALK- ALCL patients, although the ALK+ patients in all four studies were much younger than the </a:t>
            </a:r>
            <a:r>
              <a:rPr lang="en-GB" noProof="0" smtClean="0"/>
              <a:t>ALK- </a:t>
            </a:r>
            <a:r>
              <a:rPr lang="en-GB" noProof="0" smtClean="0"/>
              <a:t>patients</a:t>
            </a:r>
            <a:endParaRPr lang="en-GB" noProof="0" dirty="0" smtClean="0"/>
          </a:p>
          <a:p>
            <a:pPr marL="228600" indent="-228600">
              <a:buFontTx/>
              <a:buChar char="•"/>
            </a:pPr>
            <a:r>
              <a:rPr lang="en-GB" noProof="0" smtClean="0"/>
              <a:t>That </a:t>
            </a:r>
            <a:r>
              <a:rPr lang="en-GB" noProof="0" dirty="0" smtClean="0"/>
              <a:t>said, expression of ALK is closely correlated with age and IPI. </a:t>
            </a:r>
          </a:p>
          <a:p>
            <a:pPr marL="228600" indent="-228600"/>
            <a:endParaRPr lang="en-GB" noProof="0" dirty="0" smtClean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Gascoyne R, et al. Blood 1999;93:3913–3921.</a:t>
            </a: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Ten Berge R, et al. Histopathology 2003;43:462–469.</a:t>
            </a: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Savage K, et al. Blood 2008;111:5496–5504.</a:t>
            </a: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Schmitz N, et al. Blood 2010;116:3418–3425. </a:t>
            </a: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Suzuki R, et al. Blood 2000;96:2993</a:t>
            </a:r>
            <a:r>
              <a:rPr lang="en-GB" noProof="0" dirty="0" smtClean="0">
                <a:sym typeface="Symbol" pitchFamily="18" charset="2"/>
              </a:rPr>
              <a:t></a:t>
            </a:r>
            <a:r>
              <a:rPr lang="en-GB" noProof="0" dirty="0" smtClean="0"/>
              <a:t>3000. </a:t>
            </a:r>
          </a:p>
          <a:p>
            <a:pPr marL="228600" indent="-228600"/>
            <a:endParaRPr lang="en-GB" noProof="0" dirty="0" smtClean="0"/>
          </a:p>
          <a:p>
            <a:pPr marL="228600" indent="-228600"/>
            <a:endParaRPr lang="en-GB" noProof="0" dirty="0" smtClean="0"/>
          </a:p>
          <a:p>
            <a:pPr marL="228600" indent="-228600">
              <a:lnSpc>
                <a:spcPct val="95000"/>
              </a:lnSpc>
            </a:pPr>
            <a:endParaRPr lang="en-GB" noProof="0" dirty="0" smtClean="0"/>
          </a:p>
          <a:p>
            <a:pPr marL="228600" indent="-228600"/>
            <a:endParaRPr lang="en-GB" noProof="0" dirty="0" smtClean="0"/>
          </a:p>
          <a:p>
            <a:endParaRPr lang="en-GB" noProof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9C8353-D70A-4289-9797-058EA16489C4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157" y="758076"/>
            <a:ext cx="3865212" cy="289952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545432" y="3864649"/>
            <a:ext cx="5550568" cy="4467225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spcAft>
                <a:spcPct val="20000"/>
              </a:spcAft>
              <a:buFontTx/>
              <a:buChar char="•"/>
            </a:pPr>
            <a:r>
              <a:rPr lang="en-GB" noProof="0" dirty="0" smtClean="0"/>
              <a:t>CHOP-based chemotherapy is currently considered the standard first-line treatment for treatment of patients with systemic ALCL</a:t>
            </a:r>
            <a:r>
              <a:rPr lang="en-GB" baseline="30000" noProof="0" dirty="0" smtClean="0"/>
              <a:t>1</a:t>
            </a:r>
            <a:r>
              <a:rPr lang="en-GB" noProof="0" dirty="0" smtClean="0"/>
              <a:t> </a:t>
            </a:r>
          </a:p>
          <a:p>
            <a:pPr marL="228600" indent="-228600">
              <a:spcAft>
                <a:spcPct val="20000"/>
              </a:spcAft>
              <a:buFontTx/>
              <a:buChar char="•"/>
            </a:pPr>
            <a:r>
              <a:rPr lang="en-GB" noProof="0" dirty="0" smtClean="0"/>
              <a:t>It is effective in approximately 80% of cases involving children and 60% of adults with ALK+ ALCL</a:t>
            </a:r>
            <a:r>
              <a:rPr lang="en-GB" baseline="30000" noProof="0" dirty="0" smtClean="0"/>
              <a:t>2</a:t>
            </a:r>
          </a:p>
          <a:p>
            <a:pPr marL="411162" lvl="1" indent="-228600">
              <a:spcAft>
                <a:spcPct val="20000"/>
              </a:spcAft>
              <a:buFontTx/>
              <a:buChar char="•"/>
            </a:pPr>
            <a:r>
              <a:rPr lang="en-GB" noProof="0" dirty="0" smtClean="0"/>
              <a:t>Consolidation with high dose therapy (HDT) followed by autologous stem cell transplant (ASCT) support is not recommended if patients achieve complete remission</a:t>
            </a:r>
            <a:r>
              <a:rPr lang="en-GB" baseline="30000" noProof="0" dirty="0" smtClean="0"/>
              <a:t>1</a:t>
            </a:r>
          </a:p>
          <a:p>
            <a:pPr marL="411162" lvl="1" indent="-228600">
              <a:spcAft>
                <a:spcPct val="20000"/>
              </a:spcAft>
              <a:buFontTx/>
              <a:buChar char="•"/>
            </a:pPr>
            <a:r>
              <a:rPr lang="en-GB" noProof="0" dirty="0" smtClean="0"/>
              <a:t>Patients with ALK- ALCL have a poorer outcome</a:t>
            </a:r>
            <a:r>
              <a:rPr lang="en-GB" baseline="30000" noProof="0" dirty="0" smtClean="0"/>
              <a:t>3</a:t>
            </a:r>
            <a:r>
              <a:rPr lang="en-GB" noProof="0" dirty="0" smtClean="0"/>
              <a:t> </a:t>
            </a:r>
          </a:p>
          <a:p>
            <a:pPr marL="631825" lvl="2" indent="-228600">
              <a:spcAft>
                <a:spcPct val="20000"/>
              </a:spcAft>
              <a:buFontTx/>
              <a:buChar char="•"/>
            </a:pPr>
            <a:r>
              <a:rPr lang="en-GB" noProof="0" dirty="0" smtClean="0"/>
              <a:t>In fact, chemotherapy is effective in approximately 40% of cases</a:t>
            </a:r>
            <a:r>
              <a:rPr lang="en-GB" baseline="30000" noProof="0" dirty="0" smtClean="0"/>
              <a:t>3</a:t>
            </a:r>
            <a:r>
              <a:rPr lang="en-GB" noProof="0" dirty="0" smtClean="0"/>
              <a:t> and consolidation with HDT followed by ASCT is recommended</a:t>
            </a:r>
            <a:r>
              <a:rPr lang="en-GB" baseline="30000" noProof="0" dirty="0" smtClean="0"/>
              <a:t>1</a:t>
            </a:r>
            <a:r>
              <a:rPr lang="en-GB" noProof="0" dirty="0" smtClean="0"/>
              <a:t> </a:t>
            </a:r>
          </a:p>
          <a:p>
            <a:pPr marL="411162" lvl="1" indent="-228600">
              <a:spcAft>
                <a:spcPct val="20000"/>
              </a:spcAft>
              <a:buFontTx/>
              <a:buChar char="•"/>
            </a:pPr>
            <a:r>
              <a:rPr lang="en-GB" noProof="0" dirty="0" smtClean="0"/>
              <a:t>Allogeneic transplantation may be an effective procedure for relapsed or refractory ALK+ ALCL but its value in the treatment of ALK- ALCL remains to be defined</a:t>
            </a:r>
            <a:r>
              <a:rPr lang="en-GB" baseline="30000" noProof="0" dirty="0" smtClean="0"/>
              <a:t>1 </a:t>
            </a:r>
          </a:p>
          <a:p>
            <a:pPr marL="228600" indent="-228600">
              <a:spcAft>
                <a:spcPct val="20000"/>
              </a:spcAft>
              <a:buFontTx/>
              <a:buChar char="•"/>
            </a:pPr>
            <a:r>
              <a:rPr lang="en-GB" noProof="0" dirty="0" smtClean="0"/>
              <a:t>Generally treatment approaches to date have been similar among the PTCL subtypes; however, given the underlying biologic heterogeneity, subtype specific therapies may be more optimal.</a:t>
            </a:r>
            <a:r>
              <a:rPr lang="en-GB" baseline="30000" noProof="0" dirty="0" smtClean="0"/>
              <a:t>1</a:t>
            </a:r>
            <a:endParaRPr lang="en-GB" noProof="0" dirty="0" smtClean="0"/>
          </a:p>
          <a:p>
            <a:pPr marL="228600" indent="-228600">
              <a:buFontTx/>
              <a:buAutoNum type="arabicPeriod"/>
            </a:pPr>
            <a:r>
              <a:rPr lang="en-GB" noProof="0" smtClean="0"/>
              <a:t>Savage </a:t>
            </a:r>
            <a:r>
              <a:rPr lang="en-GB" noProof="0" dirty="0" smtClean="0"/>
              <a:t>K. HematologyAm Soc Hematol Educ Program 2008:280</a:t>
            </a:r>
            <a:r>
              <a:rPr lang="en-GB" noProof="0" dirty="0" smtClean="0">
                <a:sym typeface="Symbol" pitchFamily="18" charset="2"/>
              </a:rPr>
              <a:t></a:t>
            </a:r>
            <a:r>
              <a:rPr lang="en-GB" noProof="0" dirty="0" smtClean="0"/>
              <a:t>288. </a:t>
            </a: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Vose JM, et al. J Clin Oncol 2008;26:4124</a:t>
            </a:r>
            <a:r>
              <a:rPr lang="en-GB" noProof="0" dirty="0" smtClean="0">
                <a:sym typeface="Symbol" pitchFamily="18" charset="2"/>
              </a:rPr>
              <a:t></a:t>
            </a:r>
            <a:r>
              <a:rPr lang="en-GB" noProof="0" dirty="0" smtClean="0"/>
              <a:t>4130. </a:t>
            </a: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Suzuki R, et al. Blood 2000;96:2993</a:t>
            </a:r>
            <a:r>
              <a:rPr lang="en-GB" noProof="0" dirty="0" smtClean="0">
                <a:sym typeface="Symbol" pitchFamily="18" charset="2"/>
              </a:rPr>
              <a:t></a:t>
            </a:r>
            <a:r>
              <a:rPr lang="en-GB" noProof="0" dirty="0" smtClean="0"/>
              <a:t>3000.</a:t>
            </a: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Reimer P. Advances in Hematology 2010;2010:1</a:t>
            </a:r>
            <a:r>
              <a:rPr lang="en-GB" noProof="0" dirty="0" smtClean="0">
                <a:sym typeface="Symbol" pitchFamily="18" charset="2"/>
              </a:rPr>
              <a:t>12. </a:t>
            </a: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WHO Classification of Tumours of Haematopoietic and Lymphoid Tissues. 4th Edition. Lyon, France, IARC Press 2008.</a:t>
            </a:r>
          </a:p>
          <a:p>
            <a:pPr marL="228600" indent="-228600">
              <a:buFontTx/>
              <a:buAutoNum type="arabicPeriod"/>
            </a:pPr>
            <a:endParaRPr lang="en-GB" noProof="0" dirty="0" smtClean="0">
              <a:sym typeface="Symbol" pitchFamily="18" charset="2"/>
            </a:endParaRPr>
          </a:p>
          <a:p>
            <a:pPr marL="228600" indent="-228600">
              <a:buFontTx/>
              <a:buAutoNum type="arabicPeriod"/>
            </a:pPr>
            <a:endParaRPr lang="en-GB" baseline="30000" noProof="0" dirty="0" smtClean="0"/>
          </a:p>
          <a:p>
            <a:endParaRPr lang="en-GB" noProof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AEF5C-3F0A-4596-9C01-42204CD913E4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GB" noProof="0" dirty="0" smtClean="0"/>
              <a:t>There are currently no clinical practice or treatment guidelines for ALCL from the: </a:t>
            </a:r>
          </a:p>
          <a:p>
            <a:pPr lvl="1" eaLnBrk="1" hangingPunct="1"/>
            <a:r>
              <a:rPr lang="en-GB" noProof="0" dirty="0" smtClean="0"/>
              <a:t>American Society of Hematology</a:t>
            </a:r>
          </a:p>
          <a:p>
            <a:pPr lvl="1" eaLnBrk="1" hangingPunct="1"/>
            <a:r>
              <a:rPr lang="en-GB" noProof="0" dirty="0" smtClean="0"/>
              <a:t>American Society of Clinical Oncology</a:t>
            </a:r>
          </a:p>
          <a:p>
            <a:pPr lvl="1" eaLnBrk="1" hangingPunct="1"/>
            <a:r>
              <a:rPr lang="en-GB" noProof="0" dirty="0" smtClean="0"/>
              <a:t>European Hematology Association</a:t>
            </a:r>
          </a:p>
          <a:p>
            <a:pPr lvl="1" eaLnBrk="1" hangingPunct="1"/>
            <a:r>
              <a:rPr lang="en-GB" noProof="0" dirty="0" smtClean="0"/>
              <a:t>European Society for Medical Oncology</a:t>
            </a:r>
          </a:p>
          <a:p>
            <a:pPr lvl="1" eaLnBrk="1" hangingPunct="1"/>
            <a:r>
              <a:rPr lang="en-GB" noProof="0" dirty="0" smtClean="0"/>
              <a:t>International Conference on Malignant Lymphomas.</a:t>
            </a:r>
          </a:p>
          <a:p>
            <a:pPr eaLnBrk="1" hangingPunct="1">
              <a:buFontTx/>
              <a:buChar char="•"/>
            </a:pPr>
            <a:r>
              <a:rPr lang="en-GB" noProof="0" dirty="0" smtClean="0"/>
              <a:t>National Comprehensive Cancer Network (NCCN) treatment recommendations are available for ALK+ and ALK- ALCL for:</a:t>
            </a:r>
          </a:p>
          <a:p>
            <a:pPr lvl="1" eaLnBrk="1" hangingPunct="1">
              <a:buFontTx/>
              <a:buChar char="•"/>
            </a:pPr>
            <a:r>
              <a:rPr lang="en-GB" noProof="0" dirty="0" smtClean="0"/>
              <a:t> Induction therapy</a:t>
            </a:r>
          </a:p>
          <a:p>
            <a:pPr lvl="1" eaLnBrk="1" hangingPunct="1">
              <a:buFontTx/>
              <a:buChar char="•"/>
            </a:pPr>
            <a:r>
              <a:rPr lang="en-GB" noProof="0" dirty="0" smtClean="0"/>
              <a:t> Follow-up therapy, and </a:t>
            </a:r>
          </a:p>
          <a:p>
            <a:pPr lvl="1" eaLnBrk="1" hangingPunct="1">
              <a:buFontTx/>
              <a:buChar char="•"/>
            </a:pPr>
            <a:r>
              <a:rPr lang="en-GB" noProof="0" dirty="0" smtClean="0"/>
              <a:t> Additional therapy for patients showing a poor response following induction therapy or for relapsed/refractory ALCL.</a:t>
            </a:r>
            <a:endParaRPr lang="en-GB" baseline="30000" noProof="0" dirty="0" smtClean="0"/>
          </a:p>
          <a:p>
            <a:pPr lvl="1" eaLnBrk="1" hangingPunct="1"/>
            <a:endParaRPr lang="en-GB" noProof="0" dirty="0" smtClean="0"/>
          </a:p>
          <a:p>
            <a:pPr marL="228600" indent="-228600" eaLnBrk="1" hangingPunct="1">
              <a:buFont typeface="+mj-lt"/>
              <a:buAutoNum type="arabicPeriod"/>
            </a:pPr>
            <a:r>
              <a:rPr lang="en-GB" noProof="0" dirty="0" smtClean="0"/>
              <a:t>NCCN Non-Hodgkin’s Lymphomas Version1.2011: http://www.nccn.org/professionals/physician_gls/f_guidelines.asp.</a:t>
            </a:r>
          </a:p>
          <a:p>
            <a:pPr eaLnBrk="1" hangingPunct="1">
              <a:spcAft>
                <a:spcPct val="20000"/>
              </a:spcAft>
            </a:pPr>
            <a:endParaRPr lang="en-GB" sz="600" noProof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1942B2-BE2D-4751-9B9A-3F47969923B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58" tIns="46479" rIns="92958" bIns="46479" anchor="b"/>
          <a:lstStyle/>
          <a:p>
            <a:pPr algn="r" defTabSz="930275"/>
            <a:fld id="{E98B789A-1F24-4675-A382-20014032B37B}" type="slidenum">
              <a:rPr lang="en-US" sz="1200" b="0"/>
              <a:pPr algn="r" defTabSz="930275"/>
              <a:t>15</a:t>
            </a:fld>
            <a:endParaRPr lang="en-US" sz="1200" b="0" dirty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5734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For ALK+ ALCL patients who relapse following induction therapy, additional therapy is recommended.</a:t>
            </a:r>
          </a:p>
          <a:p>
            <a:pPr marL="411162" lvl="1" indent="-228600" eaLnBrk="1" hangingPunct="1">
              <a:buFontTx/>
              <a:buChar char="•"/>
            </a:pPr>
            <a:r>
              <a:rPr lang="en-GB" noProof="0" dirty="0" smtClean="0"/>
              <a:t>For ALK- ALCL patients (stage l,ll disease), following induction therapy, interim restaging is recommended. If the PET-CT scan is positive, there should be a rebiopsy before changing course of treatment to follow-up therapy.</a:t>
            </a:r>
          </a:p>
          <a:p>
            <a:pPr marL="411162" lvl="1" indent="-228600" eaLnBrk="1" hangingPunct="1">
              <a:buFontTx/>
              <a:buChar char="•"/>
            </a:pPr>
            <a:r>
              <a:rPr lang="en-GB" noProof="0" dirty="0" smtClean="0"/>
              <a:t>For ALK- ALCL patients (stage lll,lV disease), following induction therapy if the PET-CT scan is positive, there should be a rebiopsy before changing treatment course. </a:t>
            </a:r>
          </a:p>
          <a:p>
            <a:pPr marL="411162" lvl="1" indent="-228600" eaLnBrk="1" hangingPunct="1">
              <a:buFontTx/>
              <a:buChar char="•"/>
            </a:pPr>
            <a:r>
              <a:rPr lang="en-GB" noProof="0" dirty="0" smtClean="0"/>
              <a:t>For patients who show a complete response, the next step is a clinical trial, high dose therapy with stem cell rescue, or observation. 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Additional therapy is recommended for patients who show a partial response, no response, or progressive disease. These are patients with a poor response to induction therapy or relapsed/refractory ALCL</a:t>
            </a:r>
          </a:p>
          <a:p>
            <a:pPr marL="411162" lvl="1" indent="-228600" eaLnBrk="1" hangingPunct="1">
              <a:buFontTx/>
              <a:buChar char="•"/>
            </a:pPr>
            <a:r>
              <a:rPr lang="en-GB" noProof="0" dirty="0" smtClean="0"/>
              <a:t>If the PET-CT scan is positive at the end of follow-up therapy; there should be a rebiopsy before changing course of treatment, plus a clinical follow-up every 3 to 6 months for up to 5 years. After 5 years, the follow-up should be yearly, or as clinically indicated.</a:t>
            </a:r>
          </a:p>
          <a:p>
            <a:pPr marL="411162" lvl="1" indent="-228600" eaLnBrk="1" hangingPunct="1">
              <a:buFontTx/>
              <a:buChar char="•"/>
            </a:pPr>
            <a:r>
              <a:rPr lang="en-GB" noProof="0" dirty="0" smtClean="0"/>
              <a:t>At the end of additional therapy for those with a complete or partial response, three options are recommended: a clinical trial, allogeneic stem cell transplant, or high dose therapy with autologous stem cell rescue. </a:t>
            </a:r>
          </a:p>
          <a:p>
            <a:pPr marL="411162" lvl="1" indent="-228600" eaLnBrk="1" hangingPunct="1">
              <a:buFontTx/>
              <a:buChar char="•"/>
            </a:pPr>
            <a:r>
              <a:rPr lang="en-GB" noProof="0" dirty="0" smtClean="0"/>
              <a:t>For those showing no response, a clinical trial or best supportive care, or palliative RT is recommended.</a:t>
            </a:r>
          </a:p>
          <a:p>
            <a:pPr marL="228600" indent="-228600" eaLnBrk="1" hangingPunct="1">
              <a:buFontTx/>
              <a:buChar char="•"/>
            </a:pPr>
            <a:endParaRPr lang="en-GB" noProof="0" dirty="0" smtClean="0"/>
          </a:p>
          <a:p>
            <a:pPr marL="228600" indent="-228600" eaLnBrk="1" hangingPunct="1">
              <a:buFont typeface="+mj-lt"/>
              <a:buAutoNum type="arabicPeriod"/>
            </a:pPr>
            <a:r>
              <a:rPr lang="en-GB" noProof="0" dirty="0" smtClean="0"/>
              <a:t>NCCN Non-Hodgkin’s Lymphomas Version1.2011: http://www.nccn.org/professionals/physician_gls/f_guidelines.asp</a:t>
            </a:r>
          </a:p>
          <a:p>
            <a:pPr marL="228600" indent="-228600" eaLnBrk="1" hangingPunct="1"/>
            <a:endParaRPr lang="en-GB" noProof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8A590-BDCA-404C-ABE1-947732E7812E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58372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NCCN has suggested treatment regimens for first-line therapy, second-line therapy in transplant candidates, and second-line therapy in patients who are not candidates for transplant.</a:t>
            </a:r>
          </a:p>
          <a:p>
            <a:pPr marL="411162" lvl="1" indent="-228600" eaLnBrk="1" hangingPunct="1">
              <a:buFontTx/>
              <a:buChar char="•"/>
            </a:pPr>
            <a:r>
              <a:rPr lang="en-GB" noProof="0" dirty="0" smtClean="0"/>
              <a:t>This screen shows a variety of first and second-line treatment regimens.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Additionally</a:t>
            </a:r>
            <a:r>
              <a:rPr lang="en-GB" noProof="0" smtClean="0"/>
              <a:t>, </a:t>
            </a:r>
            <a:r>
              <a:rPr lang="en-GB" noProof="0" smtClean="0"/>
              <a:t>standard </a:t>
            </a:r>
            <a:r>
              <a:rPr lang="en-GB" noProof="0" dirty="0" smtClean="0"/>
              <a:t>induction for PTCL remains undefined with the exception of ALK+ ALCL, for which CHOP remains the standard. Clinical trials are preferred for all other subtypes of PTCL including ALK- ALCL.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First-line consolidation is recommended for all patients except those with low risk IPI where consolidation with high dose therapy and stem cell rescue is recommended.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 ALK+ ALCL does not need consolidative transplant if the patient is in remission.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Activity has been demonstrated with alemtuzumab in small clinical trials. 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The NCCN notes that there is a need for additional/larger trials to confirm the activity of alentuzumab.</a:t>
            </a:r>
          </a:p>
          <a:p>
            <a:pPr marL="228600" indent="-228600" eaLnBrk="1" hangingPunct="1"/>
            <a:endParaRPr lang="en-GB" noProof="0" dirty="0" smtClean="0"/>
          </a:p>
          <a:p>
            <a:pPr marL="228600" indent="-228600" eaLnBrk="1" hangingPunct="1">
              <a:buFont typeface="+mj-lt"/>
              <a:buAutoNum type="arabicPeriod"/>
            </a:pPr>
            <a:r>
              <a:rPr lang="en-GB" noProof="0" dirty="0" smtClean="0"/>
              <a:t>NCCN Non-Hodgkin’s Lymphomas Version1.2011: http://www.nccn.org/professionals/physician_gls/f_guidelines.asp</a:t>
            </a:r>
          </a:p>
          <a:p>
            <a:pPr marL="228600" indent="-228600"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See if you can answer the knowledge check question on the screen.</a:t>
            </a:r>
          </a:p>
          <a:p>
            <a:endParaRPr lang="en-GB" noProof="0" dirty="0" smtClean="0"/>
          </a:p>
          <a:p>
            <a:pPr marL="166688" indent="-166688">
              <a:buFont typeface="Arial" pitchFamily="34" charset="0"/>
              <a:buNone/>
            </a:pPr>
            <a:r>
              <a:rPr lang="en-GB" i="1" noProof="0" dirty="0" smtClean="0"/>
              <a:t>Radio</a:t>
            </a:r>
            <a:r>
              <a:rPr lang="en-GB" i="1" baseline="0" noProof="0" dirty="0" smtClean="0"/>
              <a:t> buttons to answer. #2 is correct.</a:t>
            </a:r>
          </a:p>
          <a:p>
            <a:pPr marL="166688" indent="-166688">
              <a:buFont typeface="Arial" pitchFamily="34" charset="0"/>
              <a:buNone/>
            </a:pPr>
            <a:r>
              <a:rPr lang="en-GB" i="1" baseline="0" noProof="0" dirty="0" smtClean="0"/>
              <a:t>If the user selects the incorrect answer, the pop-up should say: Try again.</a:t>
            </a:r>
          </a:p>
          <a:p>
            <a:pPr marL="166688" indent="-166688">
              <a:buFont typeface="Arial" pitchFamily="34" charset="0"/>
              <a:buNone/>
            </a:pPr>
            <a:r>
              <a:rPr lang="en-GB" i="1" baseline="0" noProof="0" dirty="0" smtClean="0"/>
              <a:t>If the user selects the correct answer, the pop-up should say: Correct. This pop-up should have an embedded Continue button.</a:t>
            </a:r>
            <a:endParaRPr lang="en-GB" i="1" noProof="0" dirty="0" smtClean="0"/>
          </a:p>
          <a:p>
            <a:pPr>
              <a:buNone/>
            </a:pPr>
            <a:endParaRPr lang="en-GB" noProof="0" dirty="0" smtClean="0"/>
          </a:p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A5A266-44D8-4D9E-8501-7406D020EA8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97926-EA25-4811-9010-F4138980E2A1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36868" name="Rectangle 6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Anaplastic Large Cell Lymphoma (ALCL) is a subtype of mature T-cell and Natural Killer (NK)-cell neoplasms, which are a subset of non-Hodgkin’s lymphomas (NHLs)</a:t>
            </a:r>
            <a:r>
              <a:rPr lang="en-GB" baseline="30000" noProof="0" dirty="0" smtClean="0"/>
              <a:t>1,2 </a:t>
            </a:r>
          </a:p>
          <a:p>
            <a:pPr marL="411162" lvl="1" indent="-228600" eaLnBrk="1" hangingPunct="1">
              <a:buFontTx/>
              <a:buChar char="•"/>
            </a:pPr>
            <a:r>
              <a:rPr lang="en-GB" noProof="0" dirty="0" smtClean="0"/>
              <a:t>T-cell lymphomas, so-called by their post-thymic origin, are a biologically diverse and uncommon group of diseases.</a:t>
            </a:r>
            <a:r>
              <a:rPr lang="en-GB" baseline="30000" noProof="0" dirty="0" smtClean="0"/>
              <a:t>1</a:t>
            </a:r>
            <a:r>
              <a:rPr lang="en-GB" noProof="0" dirty="0" smtClean="0"/>
              <a:t> </a:t>
            </a:r>
          </a:p>
          <a:p>
            <a:pPr marL="411162" lvl="1" indent="-228600" eaLnBrk="1" hangingPunct="1">
              <a:buFontTx/>
              <a:buChar char="•"/>
            </a:pPr>
            <a:r>
              <a:rPr lang="en-GB" noProof="0" smtClean="0"/>
              <a:t>Routine </a:t>
            </a:r>
            <a:r>
              <a:rPr lang="en-GB" noProof="0" dirty="0" err="1" smtClean="0"/>
              <a:t>immunophenotyping</a:t>
            </a:r>
            <a:r>
              <a:rPr lang="en-GB" noProof="0" dirty="0" smtClean="0"/>
              <a:t> and molecular diagnostics, coupled with disease-specific clinical and pathologic features led to the recognition of the full spectrum of T-cell neoplasms, which include ALCL,</a:t>
            </a:r>
            <a:r>
              <a:rPr lang="en-GB" baseline="30000" noProof="0" dirty="0" smtClean="0"/>
              <a:t>1</a:t>
            </a:r>
            <a:r>
              <a:rPr lang="en-GB" noProof="0" dirty="0" smtClean="0"/>
              <a:t> a cytotoxic T-cell or null phenotype that is lacking expression of both T- and B-cell markers.</a:t>
            </a:r>
            <a:endParaRPr lang="en-GB" baseline="30000" noProof="0" dirty="0" smtClean="0"/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ALCL was first described in 1985, as a Ki-1 (now commonly referred to as CD30) lymphoma, characterised by large pleomorphic cells expressing CD30, and with a tendency to invade lymph node sinuses</a:t>
            </a:r>
            <a:r>
              <a:rPr lang="en-GB" baseline="30000" noProof="0" dirty="0" smtClean="0"/>
              <a:t>3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The current designation for this neoplasm is ALCL, per the 2008 World Health Organization (WHO) classification of lymphoid neoplasms</a:t>
            </a:r>
            <a:r>
              <a:rPr lang="en-GB" baseline="30000" noProof="0" dirty="0" smtClean="0"/>
              <a:t>1,4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There are three distinct forms/types of ALCL that have only recently been recognized. </a:t>
            </a:r>
            <a:r>
              <a:rPr lang="en-GB" baseline="30000" noProof="0" dirty="0" smtClean="0"/>
              <a:t>1,2</a:t>
            </a:r>
            <a:r>
              <a:rPr lang="en-GB" noProof="0" dirty="0" smtClean="0"/>
              <a:t> They are:</a:t>
            </a:r>
            <a:endParaRPr lang="en-GB" baseline="30000" noProof="0" dirty="0" smtClean="0"/>
          </a:p>
          <a:p>
            <a:pPr marL="411162" lvl="1" indent="-228600" eaLnBrk="1" hangingPunct="1">
              <a:buFontTx/>
              <a:buChar char="•"/>
            </a:pPr>
            <a:r>
              <a:rPr lang="en-GB" noProof="0" dirty="0" smtClean="0"/>
              <a:t>primary cutaneous ALCL</a:t>
            </a:r>
          </a:p>
          <a:p>
            <a:pPr marL="411162" lvl="1" indent="-228600" eaLnBrk="1" hangingPunct="1">
              <a:buFontTx/>
              <a:buChar char="•"/>
            </a:pPr>
            <a:r>
              <a:rPr lang="en-GB" noProof="0" dirty="0" smtClean="0"/>
              <a:t>systemic ALK+ ALCL (sALCL), and</a:t>
            </a:r>
          </a:p>
          <a:p>
            <a:pPr marL="411162" lvl="1" indent="-228600" eaLnBrk="1" hangingPunct="1">
              <a:buFontTx/>
              <a:buChar char="•"/>
            </a:pPr>
            <a:r>
              <a:rPr lang="en-GB" noProof="0" dirty="0" smtClean="0"/>
              <a:t>systemic ALK- ALCL</a:t>
            </a:r>
          </a:p>
          <a:p>
            <a:pPr marL="228600" indent="-228600" eaLnBrk="1" hangingPunct="1">
              <a:lnSpc>
                <a:spcPct val="95000"/>
              </a:lnSpc>
            </a:pPr>
            <a:endParaRPr lang="en-GB" noProof="0" dirty="0" smtClean="0"/>
          </a:p>
          <a:p>
            <a:pPr marL="228600" indent="-228600" eaLnBrk="1" hangingPunct="1">
              <a:buFontTx/>
              <a:buAutoNum type="arabicPeriod"/>
            </a:pPr>
            <a:r>
              <a:rPr lang="en-GB" noProof="0" dirty="0" smtClean="0"/>
              <a:t>Savage K. Blood Reviews 2007;21:201</a:t>
            </a:r>
            <a:r>
              <a:rPr lang="en-GB" noProof="0" dirty="0" smtClean="0">
                <a:sym typeface="Symbol" pitchFamily="18" charset="2"/>
              </a:rPr>
              <a:t></a:t>
            </a:r>
            <a:r>
              <a:rPr lang="en-GB" noProof="0" dirty="0" smtClean="0"/>
              <a:t>216.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GB" noProof="0" dirty="0" smtClean="0"/>
              <a:t>WHO Classification of Tumours of Haematopoietic and Lymphoid Tissues. 4th Edition. Lyon, France, IARC Press 2008.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GB" noProof="0" dirty="0" smtClean="0"/>
              <a:t>NCCN Non-Hodgkin’s Lymphomas Version 1.2011: http://www.nccn.org/professionals/physician_gls/f_guidelines.asp.</a:t>
            </a:r>
          </a:p>
          <a:p>
            <a:pPr marL="228600" indent="-228600" eaLnBrk="1" hangingPunct="1">
              <a:buFontTx/>
              <a:buAutoNum type="arabicPeriod"/>
            </a:pPr>
            <a:endParaRPr lang="en-GB" noProof="0" dirty="0" smtClean="0"/>
          </a:p>
          <a:p>
            <a:pPr marL="228600" indent="-228600" eaLnBrk="1" hangingPunct="1"/>
            <a:endParaRPr lang="en-GB" noProof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311DC-4F5A-45D2-B650-785A2355AE5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Char char="•"/>
            </a:pPr>
            <a:r>
              <a:rPr lang="en-GB" noProof="0" dirty="0" smtClean="0"/>
              <a:t>A recent International Peripheral T-cell and Natural Killer/T-Cell Lymphoma Study</a:t>
            </a:r>
            <a:r>
              <a:rPr lang="en-GB" noProof="0" smtClean="0"/>
              <a:t>, </a:t>
            </a:r>
            <a:r>
              <a:rPr lang="en-GB" noProof="0" smtClean="0"/>
              <a:t>involving </a:t>
            </a:r>
            <a:r>
              <a:rPr lang="en-GB" noProof="0" dirty="0" smtClean="0"/>
              <a:t>22 institutions in North America, Europe and Asia, provided data on the distribution or frequency of different PTCL subtypes </a:t>
            </a:r>
            <a:r>
              <a:rPr lang="en-GB" noProof="0" dirty="0" smtClean="0">
                <a:sym typeface="Symbol" pitchFamily="18" charset="2"/>
              </a:rPr>
              <a:t></a:t>
            </a:r>
            <a:r>
              <a:rPr lang="en-GB" noProof="0" dirty="0" smtClean="0"/>
              <a:t> based on 1,314 cases by a consensus diagnosis.</a:t>
            </a:r>
            <a:r>
              <a:rPr lang="en-GB" baseline="30000" noProof="0" dirty="0" smtClean="0"/>
              <a:t>1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Data from this study showed that the most common subtypes were: PTCL-Not Otherwise Specified (NOS) (26</a:t>
            </a:r>
            <a:r>
              <a:rPr lang="en-GB" noProof="0" smtClean="0"/>
              <a:t>%) </a:t>
            </a:r>
            <a:r>
              <a:rPr lang="en-GB" noProof="0" smtClean="0"/>
              <a:t>and angioimmunoblastic TCL (</a:t>
            </a:r>
            <a:r>
              <a:rPr lang="en-GB" smtClean="0"/>
              <a:t>AITL) </a:t>
            </a:r>
            <a:r>
              <a:rPr lang="en-GB" noProof="0" smtClean="0"/>
              <a:t>(</a:t>
            </a:r>
            <a:r>
              <a:rPr lang="en-GB" noProof="0" dirty="0" smtClean="0"/>
              <a:t>19%), followed by NK/T-cell</a:t>
            </a:r>
            <a:r>
              <a:rPr lang="en-GB" noProof="0" smtClean="0"/>
              <a:t>,</a:t>
            </a:r>
            <a:r>
              <a:rPr lang="en-GB" smtClean="0"/>
              <a:t> </a:t>
            </a:r>
            <a:r>
              <a:rPr lang="en-GB" smtClean="0"/>
              <a:t>Adult T-cell leukaemia/lymphoma (ATLL),</a:t>
            </a:r>
            <a:r>
              <a:rPr lang="en-GB" noProof="0" smtClean="0"/>
              <a:t> and </a:t>
            </a:r>
            <a:r>
              <a:rPr lang="en-GB" noProof="0" dirty="0" smtClean="0"/>
              <a:t>ALCL (all approximately 10</a:t>
            </a:r>
            <a:r>
              <a:rPr lang="en-GB" noProof="0" smtClean="0"/>
              <a:t>%), </a:t>
            </a:r>
            <a:r>
              <a:rPr lang="en-GB" noProof="0" smtClean="0"/>
              <a:t>as well as enteropathy-type </a:t>
            </a:r>
            <a:r>
              <a:rPr lang="en-GB" noProof="0" dirty="0" smtClean="0"/>
              <a:t>PTCL (5%).</a:t>
            </a:r>
            <a:r>
              <a:rPr lang="en-GB" baseline="30000" noProof="0" dirty="0" smtClean="0"/>
              <a:t>1</a:t>
            </a:r>
            <a:r>
              <a:rPr lang="en-GB" noProof="0" dirty="0" smtClean="0"/>
              <a:t>All of the other specific subtypes of PTCL represented less than 2% of the </a:t>
            </a:r>
            <a:r>
              <a:rPr lang="en-GB" noProof="0" smtClean="0"/>
              <a:t>total.</a:t>
            </a:r>
            <a:r>
              <a:rPr lang="en-GB" baseline="30000" noProof="0" smtClean="0"/>
              <a:t>1 </a:t>
            </a:r>
            <a:endParaRPr lang="en-GB" noProof="0" smtClean="0"/>
          </a:p>
          <a:p>
            <a:pPr marL="228600" indent="-228600">
              <a:buFontTx/>
              <a:buChar char="•"/>
            </a:pPr>
            <a:r>
              <a:rPr lang="en-GB" smtClean="0"/>
              <a:t>If you look at the left side of the pie chart, you'll notice </a:t>
            </a:r>
            <a:r>
              <a:rPr lang="en-GB" noProof="0" smtClean="0"/>
              <a:t>that </a:t>
            </a:r>
            <a:r>
              <a:rPr lang="en-GB" noProof="0" dirty="0" smtClean="0"/>
              <a:t>ALK+ and ALK- ALCL are </a:t>
            </a:r>
            <a:r>
              <a:rPr lang="en-GB" noProof="0" smtClean="0"/>
              <a:t>listed </a:t>
            </a:r>
            <a:r>
              <a:rPr lang="en-GB" noProof="0" smtClean="0"/>
              <a:t>separately.</a:t>
            </a:r>
            <a:endParaRPr lang="en-GB" noProof="0" dirty="0" smtClean="0"/>
          </a:p>
          <a:p>
            <a:pPr marL="228600" indent="-228600"/>
            <a:endParaRPr lang="en-GB" noProof="0" dirty="0" smtClean="0"/>
          </a:p>
          <a:p>
            <a:pPr marL="228600" indent="-228600">
              <a:buAutoNum type="arabicPeriod"/>
            </a:pPr>
            <a:r>
              <a:rPr lang="en-GB" noProof="0" dirty="0" err="1" smtClean="0"/>
              <a:t>Vose</a:t>
            </a:r>
            <a:r>
              <a:rPr lang="en-GB" noProof="0" dirty="0" smtClean="0"/>
              <a:t> JM, et al. J Clin Oncol 2008;26:4124-4130.</a:t>
            </a:r>
          </a:p>
          <a:p>
            <a:pPr marL="228600" indent="-228600">
              <a:buAutoNum type="arabicPeriod"/>
            </a:pPr>
            <a:endParaRPr lang="en-GB" dirty="0" smtClean="0"/>
          </a:p>
          <a:p>
            <a:pPr marL="228600" indent="-228600">
              <a:buNone/>
            </a:pPr>
            <a:endParaRPr lang="en-GB" noProof="0" dirty="0" smtClean="0"/>
          </a:p>
          <a:p>
            <a:pPr marL="228600" indent="-228600"/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70459-20FD-4B12-AB62-E47152EE991B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Char char="•"/>
            </a:pPr>
            <a:r>
              <a:rPr lang="en-GB" noProof="0" dirty="0" smtClean="0"/>
              <a:t>ALCL is a clinically and biologically heterogeneous disease</a:t>
            </a:r>
            <a:r>
              <a:rPr lang="en-GB" baseline="30000" noProof="0" dirty="0" smtClean="0"/>
              <a:t>1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Systemic ALCL (sALCL) is a clinically aggressive, systemic lymphoma that primarily involves lymph nodes</a:t>
            </a:r>
            <a:r>
              <a:rPr lang="en-GB" baseline="30000" noProof="0" dirty="0" smtClean="0"/>
              <a:t>1,2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Virtually all ALCL characteristically displays strong, uniform, membranous and paranuclear staining for CD30</a:t>
            </a:r>
            <a:r>
              <a:rPr lang="en-GB" baseline="30000" noProof="0" dirty="0" smtClean="0"/>
              <a:t>3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The recent WHO classification now recognises a subclassification of sALCL—two subgroups, based on expression of the ALK protein</a:t>
            </a:r>
            <a:r>
              <a:rPr lang="en-GB" baseline="30000" noProof="0" dirty="0" smtClean="0"/>
              <a:t>3,4</a:t>
            </a:r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systemic ALK-1 expressing  ALCL (ALK+)</a:t>
            </a:r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systemic ALK-1 negative ALCL (ALK-); regarded as a provisional disease entity by the 2008 WHO classification</a:t>
            </a:r>
            <a:r>
              <a:rPr lang="en-GB" baseline="30000" noProof="0" dirty="0" smtClean="0"/>
              <a:t>4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Of the two ALCL subgroups, neoplasms that aberrantly express ALK and others that do not, ALK+ ALCL represent approximately 50</a:t>
            </a:r>
            <a:r>
              <a:rPr lang="en-GB" noProof="0" dirty="0" smtClean="0">
                <a:sym typeface="Symbol" pitchFamily="18" charset="2"/>
              </a:rPr>
              <a:t></a:t>
            </a:r>
            <a:r>
              <a:rPr lang="en-GB" noProof="0" dirty="0" smtClean="0"/>
              <a:t>80% of all ALCLs. The remaining cases are ALK- ALCL.</a:t>
            </a:r>
            <a:r>
              <a:rPr lang="en-GB" baseline="30000" noProof="0" dirty="0" smtClean="0"/>
              <a:t>1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ALK+ ALCL has become a relatively well-defined entity at the histologic, immunophenotypic, and molecular levels.</a:t>
            </a:r>
            <a:r>
              <a:rPr lang="en-GB" baseline="30000" noProof="0" dirty="0" smtClean="0"/>
              <a:t>1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There is currently no clear consensus regarding ALK- ALCL, although the predominant opinion expressed is that these neoplasms are not a distinct entity at the immunophenotypic or molecular level.</a:t>
            </a:r>
            <a:r>
              <a:rPr lang="en-GB" baseline="30000" noProof="0" dirty="0" smtClean="0"/>
              <a:t>1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Emerging data indicate that ALK- ALCL are more aggressive neoplasms with poorer outcomes compared to those in patients with ALK+ ALCL.</a:t>
            </a:r>
            <a:r>
              <a:rPr lang="en-GB" baseline="30000" noProof="0" dirty="0" smtClean="0"/>
              <a:t>2</a:t>
            </a:r>
            <a:endParaRPr lang="en-GB" noProof="0" dirty="0" smtClean="0"/>
          </a:p>
          <a:p>
            <a:pPr marL="228600" indent="-228600">
              <a:buFontTx/>
              <a:buChar char="•"/>
            </a:pPr>
            <a:endParaRPr lang="en-GB" baseline="30000" noProof="0" dirty="0" smtClean="0"/>
          </a:p>
          <a:p>
            <a:pPr marL="228600" indent="-228600"/>
            <a:endParaRPr lang="en-GB" noProof="0" dirty="0" smtClean="0"/>
          </a:p>
          <a:p>
            <a:pPr marL="228600" indent="-228600">
              <a:lnSpc>
                <a:spcPct val="95000"/>
              </a:lnSpc>
              <a:buFontTx/>
              <a:buAutoNum type="arabicPeriod"/>
            </a:pPr>
            <a:r>
              <a:rPr lang="en-GB" noProof="0" dirty="0" smtClean="0"/>
              <a:t>Medeiros L and Elenitoba-Johnson K. Am J Clin Pathol 2007;127:707–722.</a:t>
            </a:r>
          </a:p>
          <a:p>
            <a:pPr marL="228600" indent="-228600">
              <a:lnSpc>
                <a:spcPct val="95000"/>
              </a:lnSpc>
              <a:buFontTx/>
              <a:buAutoNum type="arabicPeriod"/>
            </a:pPr>
            <a:r>
              <a:rPr lang="en-GB" noProof="0" dirty="0" smtClean="0"/>
              <a:t>Fornari A, et al. Hem Oncol 2009;27:161–170.</a:t>
            </a:r>
          </a:p>
          <a:p>
            <a:endParaRPr lang="en-GB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8173D-73B4-4818-BD4B-B0FE115F2637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>
            <a:solidFill>
              <a:srgbClr val="FF0000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Char char="•"/>
            </a:pPr>
            <a:r>
              <a:rPr lang="en-GB" noProof="0" dirty="0" smtClean="0"/>
              <a:t>sALCL is an uncommon type of NHL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It accounts for 2-8% of all NHLs in adults, and 10-30% of all NHLs in children</a:t>
            </a:r>
            <a:r>
              <a:rPr lang="en-GB" baseline="30000" noProof="0" dirty="0" smtClean="0"/>
              <a:t>1–3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The incidence and mortality of sALCL was estimated using latest available data from the WHO (numbers of cases of NHL in the WHO Europe region) and the median % of all NHLs in adults (5%) and children (20%).</a:t>
            </a:r>
            <a:r>
              <a:rPr lang="en-GB" baseline="30000" noProof="0" dirty="0" smtClean="0"/>
              <a:t>1-4</a:t>
            </a:r>
            <a:endParaRPr lang="en-GB" noProof="0" dirty="0" smtClean="0"/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In the WHO Europe region, the estimated incidence of sALCL is approximately 5,000 adults/year and 20,000 children/year</a:t>
            </a:r>
            <a:r>
              <a:rPr lang="en-GB" baseline="30000" noProof="0" dirty="0" smtClean="0"/>
              <a:t>4</a:t>
            </a:r>
            <a:r>
              <a:rPr lang="en-GB" noProof="0" dirty="0" smtClean="0"/>
              <a:t> and the estimated mortality is approximately 2,000 adults/year and 8,000 children/year</a:t>
            </a:r>
            <a:r>
              <a:rPr lang="en-GB" baseline="30000" noProof="0" dirty="0" smtClean="0"/>
              <a:t>4 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In a cohort analysis of about 300 pts with PTCL, sALCL accounts for approximately 12% of all subtypes: ALK+ (6.6%), and ALK- (5.5%)</a:t>
            </a:r>
            <a:r>
              <a:rPr lang="en-GB" baseline="30000" noProof="0" dirty="0" smtClean="0"/>
              <a:t>5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In the International Peripheral T-cell Lymphoma Project, the distribution of sALCL differed by geographic region</a:t>
            </a:r>
            <a:r>
              <a:rPr lang="en-GB" baseline="30000" noProof="0" dirty="0" smtClean="0"/>
              <a:t>5 </a:t>
            </a:r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sALCL appears to be relatively uncommon  in the Asian population, and more common in Western countries.</a:t>
            </a:r>
            <a:r>
              <a:rPr lang="en-GB" baseline="30000" noProof="0" dirty="0" smtClean="0"/>
              <a:t>5</a:t>
            </a:r>
            <a:endParaRPr lang="en-GB" noProof="0" dirty="0" smtClean="0"/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ALK+ ALCL is more common than ALK- ALCL in North America but appears to be slightly less common  than ALK- ALCL in Europe, whereas the frequency of the two subgroups in Asia</a:t>
            </a:r>
            <a:r>
              <a:rPr lang="en-GB" baseline="30000" noProof="0" dirty="0" smtClean="0"/>
              <a:t> </a:t>
            </a:r>
            <a:r>
              <a:rPr lang="en-GB" noProof="0" dirty="0" smtClean="0"/>
              <a:t>is similar.</a:t>
            </a:r>
            <a:r>
              <a:rPr lang="en-GB" baseline="30000" noProof="0" dirty="0" smtClean="0"/>
              <a:t>5</a:t>
            </a:r>
            <a:endParaRPr lang="en-GB" noProof="0" dirty="0" smtClean="0"/>
          </a:p>
          <a:p>
            <a:pPr marL="228600" indent="-228600"/>
            <a:endParaRPr lang="en-GB" noProof="0" dirty="0" smtClean="0"/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GLOBOCAN 2008 (IARC) WHO Europe data accessed from http://globocan.iarc.fr/.</a:t>
            </a:r>
          </a:p>
          <a:p>
            <a:pPr marL="228600" indent="-228600">
              <a:buNone/>
            </a:pPr>
            <a:r>
              <a:rPr lang="en-GB" noProof="0" dirty="0" smtClean="0"/>
              <a:t>2. Non-Hodgkin’s Lymphoma Classification Project. Blood 1997;89:3909–3918. </a:t>
            </a:r>
          </a:p>
          <a:p>
            <a:pPr marL="228600" indent="-228600">
              <a:buNone/>
            </a:pPr>
            <a:r>
              <a:rPr lang="en-GB" noProof="0" dirty="0" smtClean="0"/>
              <a:t>3. Stein H, et al. Blood 2000;96:3681–3695. </a:t>
            </a:r>
          </a:p>
          <a:p>
            <a:pPr marL="228600" indent="-228600">
              <a:buNone/>
            </a:pPr>
            <a:r>
              <a:rPr lang="en-GB" noProof="0" dirty="0" smtClean="0"/>
              <a:t>4. Fornarni A, et al. Hematological Oncology 2009;27:161–170. </a:t>
            </a:r>
          </a:p>
          <a:p>
            <a:pPr marL="228600" indent="-228600">
              <a:buNone/>
            </a:pPr>
            <a:r>
              <a:rPr lang="en-GB" noProof="0" dirty="0" smtClean="0"/>
              <a:t>5. Vose JM, et al. J Clin Oncol 2008;26:4124</a:t>
            </a:r>
            <a:r>
              <a:rPr lang="en-GB" noProof="0" dirty="0" smtClean="0">
                <a:sym typeface="Symbol" pitchFamily="18" charset="2"/>
              </a:rPr>
              <a:t></a:t>
            </a:r>
            <a:r>
              <a:rPr lang="en-GB" noProof="0" dirty="0" smtClean="0"/>
              <a:t>4130. </a:t>
            </a:r>
          </a:p>
          <a:p>
            <a:pPr marL="228600" indent="-228600"/>
            <a:endParaRPr lang="en-GB" noProof="0" dirty="0" smtClean="0"/>
          </a:p>
          <a:p>
            <a:endParaRPr lang="en-GB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17F2C-FF44-4CAC-B440-B7DDFBAA86AF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Char char="•"/>
            </a:pPr>
            <a:r>
              <a:rPr lang="en-GB" noProof="0" dirty="0" smtClean="0"/>
              <a:t>sALCL occurs more frequently in children compared with adults.</a:t>
            </a:r>
            <a:r>
              <a:rPr lang="en-GB" baseline="30000" noProof="0" dirty="0" smtClean="0"/>
              <a:t>1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There is a bimodal age distribution by subgroup and sALCL is more common in men versus women</a:t>
            </a:r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ALK+ is most common in children and young adults.</a:t>
            </a:r>
            <a:r>
              <a:rPr lang="en-GB" baseline="30000" noProof="0" dirty="0" smtClean="0"/>
              <a:t>1–4 </a:t>
            </a:r>
            <a:r>
              <a:rPr lang="en-GB" noProof="0" dirty="0" smtClean="0"/>
              <a:t>It occurs mainly in the first three decades of life with male predominance being particularly striking in the second and third decades of life.</a:t>
            </a:r>
            <a:r>
              <a:rPr lang="en-GB" baseline="30000" noProof="0" dirty="0" smtClean="0"/>
              <a:t>1</a:t>
            </a:r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ALK- is more common in older patients (&gt;50 years)</a:t>
            </a:r>
            <a:r>
              <a:rPr lang="en-GB" baseline="30000" noProof="0" dirty="0" smtClean="0"/>
              <a:t>3,4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The aetiology of ALCL is unknown, but some potential risk factors for NHL include: </a:t>
            </a:r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Family history of haematopoietic malignancies</a:t>
            </a:r>
            <a:r>
              <a:rPr lang="en-GB" baseline="30000" noProof="0" dirty="0" smtClean="0"/>
              <a:t>5 </a:t>
            </a:r>
          </a:p>
          <a:p>
            <a:pPr marL="631825" lvl="2" indent="-228600">
              <a:buFontTx/>
              <a:buChar char="•"/>
            </a:pPr>
            <a:r>
              <a:rPr lang="en-GB" noProof="0" dirty="0" smtClean="0"/>
              <a:t>NHL confers a consistently stronger familial association among men than women, and NHL risk was highest among individuals who reported a brother with NHL.</a:t>
            </a:r>
            <a:r>
              <a:rPr lang="en-GB" baseline="30000" noProof="0" dirty="0" smtClean="0"/>
              <a:t>2</a:t>
            </a:r>
            <a:endParaRPr lang="en-GB" noProof="0" dirty="0" smtClean="0"/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Immunosuppression, immunodeficiencies, autoimmune disease, and environmental factors</a:t>
            </a:r>
            <a:r>
              <a:rPr lang="en-GB" baseline="30000" noProof="0" dirty="0" smtClean="0"/>
              <a:t>6</a:t>
            </a:r>
          </a:p>
          <a:p>
            <a:pPr marL="631825" lvl="2" indent="-228600">
              <a:buFontTx/>
              <a:buChar char="•"/>
            </a:pPr>
            <a:r>
              <a:rPr lang="en-GB" noProof="0" dirty="0" smtClean="0"/>
              <a:t>Pathogens linked to the risk of lymphoma include the Epstein-Barr virus (EBV), however, EBV infection of the tumour cells in ALCL is rare or absent.</a:t>
            </a:r>
            <a:r>
              <a:rPr lang="en-GB" baseline="30000" noProof="0" dirty="0" smtClean="0"/>
              <a:t>1,3</a:t>
            </a:r>
          </a:p>
          <a:p>
            <a:pPr marL="631825" lvl="2" indent="-228600">
              <a:buFontTx/>
              <a:buChar char="•"/>
            </a:pPr>
            <a:r>
              <a:rPr lang="en-GB" noProof="0" dirty="0" smtClean="0"/>
              <a:t>Chemicals that have been implicated in lymphomagenesis include agricultural herbicides and insecticides and hair dyes.</a:t>
            </a:r>
            <a:r>
              <a:rPr lang="en-GB" baseline="30000" noProof="0" dirty="0" smtClean="0"/>
              <a:t>3</a:t>
            </a:r>
            <a:endParaRPr lang="en-GB" noProof="0" dirty="0" smtClean="0"/>
          </a:p>
          <a:p>
            <a:pPr marL="228600" indent="-228600"/>
            <a:endParaRPr lang="en-GB" noProof="0" dirty="0" smtClean="0"/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Stein H, et al. Blood 2000;96:3681–369.</a:t>
            </a:r>
          </a:p>
          <a:p>
            <a:pPr marL="228600" indent="-228600">
              <a:buFontTx/>
              <a:buAutoNum type="arabicPeriod"/>
            </a:pPr>
            <a:r>
              <a:rPr lang="en-GB" noProof="0" dirty="0" smtClean="0"/>
              <a:t>Wang S, et al. Blood 2007;109:3479</a:t>
            </a:r>
            <a:r>
              <a:rPr lang="en-GB" noProof="0" dirty="0" smtClean="0">
                <a:sym typeface="Symbol" pitchFamily="18" charset="2"/>
              </a:rPr>
              <a:t>3488.</a:t>
            </a:r>
            <a:endParaRPr lang="en-GB" noProof="0" dirty="0" smtClean="0"/>
          </a:p>
          <a:p>
            <a:pPr marL="228600" indent="-228600">
              <a:buFontTx/>
              <a:buAutoNum type="arabicPeriod"/>
            </a:pPr>
            <a:r>
              <a:rPr lang="en-GB" noProof="0" dirty="0" smtClean="0">
                <a:sym typeface="Symbol" pitchFamily="18" charset="2"/>
              </a:rPr>
              <a:t>Fisher S and Fisher R. Oncogene 2004;23:652634. </a:t>
            </a:r>
            <a:endParaRPr lang="en-GB" noProof="0" dirty="0" smtClean="0"/>
          </a:p>
          <a:p>
            <a:pPr marL="228600" indent="-228600">
              <a:buFontTx/>
              <a:buAutoNum type="arabicPeriod"/>
            </a:pPr>
            <a:endParaRPr lang="en-GB" noProof="0" dirty="0" smtClean="0"/>
          </a:p>
          <a:p>
            <a:pPr marL="228600" indent="-228600"/>
            <a:endParaRPr lang="en-GB" noProof="0" dirty="0" smtClean="0"/>
          </a:p>
          <a:p>
            <a:endParaRPr lang="en-GB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19DEA-94B3-4070-8820-8E4933F0D4F2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228600" indent="-228600">
              <a:buFontTx/>
              <a:buChar char="•"/>
            </a:pPr>
            <a:r>
              <a:rPr lang="en-GB" noProof="0" dirty="0" smtClean="0"/>
              <a:t>sALCL presents as an aggressive disease, primarily involving sinus areas of the lymph nodes</a:t>
            </a:r>
            <a:r>
              <a:rPr lang="en-GB" baseline="30000" noProof="0" dirty="0" smtClean="0"/>
              <a:t>1–3 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Extranodal involvement is frequent (60% of cases), with approximately 40% of patients with ALK+ sALCL showing two or more extranodal sites of the disease</a:t>
            </a:r>
            <a:r>
              <a:rPr lang="en-GB" baseline="30000" noProof="0" dirty="0" smtClean="0"/>
              <a:t>2 </a:t>
            </a:r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The most frequent extranodal sites in ALK+ patients include: bone, subcutaneous tissue, bone marrow, and spleen.</a:t>
            </a:r>
            <a:r>
              <a:rPr lang="en-GB" baseline="30000" noProof="0" dirty="0" smtClean="0"/>
              <a:t>1</a:t>
            </a:r>
            <a:r>
              <a:rPr lang="en-GB" noProof="0" dirty="0" smtClean="0"/>
              <a:t> </a:t>
            </a:r>
          </a:p>
          <a:p>
            <a:pPr marL="411162" lvl="1" indent="-228600">
              <a:buFontTx/>
              <a:buChar char="•"/>
            </a:pPr>
            <a:r>
              <a:rPr lang="en-GB" noProof="0" dirty="0" smtClean="0"/>
              <a:t>The most frequent extranodal sites in ALK- patients include: skin, lung, liver, bone, and bone marrow.</a:t>
            </a:r>
            <a:r>
              <a:rPr lang="en-GB" baseline="30000" noProof="0" dirty="0" smtClean="0"/>
              <a:t>1</a:t>
            </a:r>
            <a:endParaRPr lang="en-GB" noProof="0" dirty="0" smtClean="0"/>
          </a:p>
          <a:p>
            <a:pPr marL="411162" lvl="1" indent="-228600">
              <a:lnSpc>
                <a:spcPct val="95000"/>
              </a:lnSpc>
              <a:buFontTx/>
              <a:buChar char="•"/>
            </a:pPr>
            <a:r>
              <a:rPr lang="en-GB" noProof="0" dirty="0" smtClean="0"/>
              <a:t>The distribution of nodal disease is similar between ALK+ and ALK- patients, with 54% of ALK+ patients having nodal disease vs 49% of ALK- patients. </a:t>
            </a:r>
          </a:p>
          <a:p>
            <a:pPr marL="411162" lvl="1" indent="-228600">
              <a:lnSpc>
                <a:spcPct val="95000"/>
              </a:lnSpc>
              <a:buFontTx/>
              <a:buChar char="•"/>
            </a:pPr>
            <a:r>
              <a:rPr lang="en-GB" noProof="0" dirty="0" smtClean="0"/>
              <a:t>The distribution is also similar among patients with extranodal disease : 20% of patients ALK+ 20% have extranodal disease vs 21% of ALK- patients.</a:t>
            </a:r>
            <a:r>
              <a:rPr lang="en-GB" baseline="30000" noProof="0" dirty="0" smtClean="0"/>
              <a:t>1</a:t>
            </a:r>
            <a:r>
              <a:rPr lang="en-GB" noProof="0" dirty="0" smtClean="0">
                <a:solidFill>
                  <a:schemeClr val="hlink"/>
                </a:solidFill>
              </a:rPr>
              <a:t> </a:t>
            </a:r>
            <a:endParaRPr lang="en-GB" noProof="0" dirty="0" smtClean="0">
              <a:solidFill>
                <a:srgbClr val="FF0000"/>
              </a:solidFill>
            </a:endParaRPr>
          </a:p>
          <a:p>
            <a:pPr marL="411162" lvl="1" indent="-228600">
              <a:lnSpc>
                <a:spcPct val="95000"/>
              </a:lnSpc>
              <a:buFontTx/>
              <a:buChar char="•"/>
            </a:pPr>
            <a:r>
              <a:rPr lang="en-GB" noProof="0" dirty="0" smtClean="0"/>
              <a:t>Involvement of the gut and central nervous system is rare.</a:t>
            </a:r>
            <a:r>
              <a:rPr lang="en-GB" baseline="30000" noProof="0" dirty="0" smtClean="0"/>
              <a:t>2,3</a:t>
            </a:r>
            <a:endParaRPr lang="en-GB" noProof="0" dirty="0" smtClean="0"/>
          </a:p>
          <a:p>
            <a:pPr marL="411162" lvl="1" indent="-228600">
              <a:lnSpc>
                <a:spcPct val="95000"/>
              </a:lnSpc>
              <a:buFontTx/>
              <a:buChar char="•"/>
            </a:pPr>
            <a:r>
              <a:rPr lang="en-GB" noProof="0" dirty="0" smtClean="0"/>
              <a:t>In children, extranodal disease includes visceral involvement in 43% of cases and skin lesions in 26% of cases.</a:t>
            </a:r>
            <a:r>
              <a:rPr lang="en-GB" baseline="30000" noProof="0" dirty="0" smtClean="0"/>
              <a:t>3</a:t>
            </a:r>
            <a:r>
              <a:rPr lang="en-GB" noProof="0" dirty="0" smtClean="0"/>
              <a:t> 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Approximately two-thirds of patients with sALCL are known to have advanced-stage disease. </a:t>
            </a:r>
            <a:r>
              <a:rPr lang="en-GB" baseline="30000" noProof="0" dirty="0" smtClean="0"/>
              <a:t>3 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B symptoms are common and experienced by 50-75% of patients.</a:t>
            </a:r>
            <a:r>
              <a:rPr lang="en-GB" baseline="30000" noProof="0" dirty="0" smtClean="0"/>
              <a:t>4-6 </a:t>
            </a:r>
            <a:r>
              <a:rPr lang="en-GB" noProof="0" dirty="0" smtClean="0"/>
              <a:t>B symptoms include fever, weight loss, night sweats, fatigue and swollen lymph nodes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The clinical presentation in children is similar—54% of child patients experience B symptoms.</a:t>
            </a:r>
            <a:r>
              <a:rPr lang="en-GB" baseline="30000" noProof="0" dirty="0" smtClean="0"/>
              <a:t>7 </a:t>
            </a:r>
            <a:r>
              <a:rPr lang="en-GB" noProof="0" dirty="0" smtClean="0"/>
              <a:t>Lymph node involvement is very common, occurring in 92% of children,</a:t>
            </a:r>
            <a:r>
              <a:rPr lang="en-GB" baseline="30000" noProof="0" dirty="0" smtClean="0"/>
              <a:t>7</a:t>
            </a:r>
            <a:r>
              <a:rPr lang="en-GB" noProof="0" dirty="0" smtClean="0"/>
              <a:t> with extranodal disease in approximately 68% of cases</a:t>
            </a:r>
            <a:r>
              <a:rPr lang="en-GB" baseline="30000" noProof="0" dirty="0" smtClean="0"/>
              <a:t>7 </a:t>
            </a:r>
          </a:p>
          <a:p>
            <a:pPr marL="228600" indent="-228600">
              <a:buFontTx/>
              <a:buChar char="•"/>
            </a:pPr>
            <a:endParaRPr lang="en-GB" noProof="0" dirty="0" smtClean="0"/>
          </a:p>
          <a:p>
            <a:pPr marL="228600" indent="-228600">
              <a:buNone/>
            </a:pPr>
            <a:r>
              <a:rPr lang="en-GB" noProof="0" dirty="0" smtClean="0">
                <a:solidFill>
                  <a:srgbClr val="000000"/>
                </a:solidFill>
              </a:rPr>
              <a:t> 1. Savage K, et al. Blood 2008:111</a:t>
            </a:r>
            <a:r>
              <a:rPr lang="en-GB" noProof="0" dirty="0" smtClean="0"/>
              <a:t>:5496–5504.</a:t>
            </a:r>
          </a:p>
          <a:p>
            <a:pPr marL="228600" indent="-228600">
              <a:buNone/>
            </a:pPr>
            <a:r>
              <a:rPr lang="en-GB" noProof="0" dirty="0" smtClean="0"/>
              <a:t> 2. WHO Classification of Tumours of Haematopoietic and Lymphoid Tissues. 4th Edition. Lyon, France, IARC Press 2008.</a:t>
            </a:r>
          </a:p>
          <a:p>
            <a:pPr marL="228600" indent="-228600">
              <a:buNone/>
            </a:pPr>
            <a:r>
              <a:rPr lang="en-GB" noProof="0" dirty="0" smtClean="0"/>
              <a:t> 3. Le Delay M-C, et al. Blood 2008;111:1560–1566.</a:t>
            </a:r>
          </a:p>
          <a:p>
            <a:pPr marL="228600" indent="-228600">
              <a:buNone/>
            </a:pPr>
            <a:r>
              <a:rPr lang="en-GB" noProof="0" dirty="0" smtClean="0"/>
              <a:t> 4. Takahashi D, et al. J Pediatr Hematol Oncol 2008;30:696–700.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29635-D8CB-4310-A262-D3DFB2983D1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35013"/>
            <a:ext cx="4962525" cy="3722687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Char char="•"/>
            </a:pPr>
            <a:r>
              <a:rPr lang="en-GB" noProof="0" dirty="0" smtClean="0"/>
              <a:t>ALCL is currently diagnosed according to the WHO classification system. The evaluations include</a:t>
            </a:r>
            <a:r>
              <a:rPr lang="en-GB" baseline="30000" noProof="0" dirty="0" smtClean="0"/>
              <a:t>1,2</a:t>
            </a:r>
            <a:r>
              <a:rPr lang="en-GB" noProof="0" dirty="0" smtClean="0"/>
              <a:t> a full history, physical examination, and complete blood count with differential, and a metabolic panel including lactate </a:t>
            </a:r>
            <a:r>
              <a:rPr lang="en-GB" noProof="0" dirty="0" err="1" smtClean="0"/>
              <a:t>dehydrogenase</a:t>
            </a:r>
            <a:r>
              <a:rPr lang="en-GB" noProof="0" dirty="0" smtClean="0"/>
              <a:t> </a:t>
            </a:r>
            <a:r>
              <a:rPr lang="en-GB" dirty="0" smtClean="0"/>
              <a:t>(LDH)</a:t>
            </a:r>
            <a:r>
              <a:rPr lang="en-GB" noProof="0" dirty="0" smtClean="0"/>
              <a:t>.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The workup also includes  excision resection of  the </a:t>
            </a:r>
            <a:r>
              <a:rPr lang="en-GB" noProof="0" smtClean="0"/>
              <a:t>lymph </a:t>
            </a:r>
            <a:r>
              <a:rPr lang="en-GB" noProof="0" smtClean="0"/>
              <a:t>node, </a:t>
            </a:r>
            <a:r>
              <a:rPr lang="en-GB" noProof="0" dirty="0" smtClean="0"/>
              <a:t>skin biopsy for histology, bone marrow biopsy and aspirate, T-cell immunophenotyping; immunostaining for CD30, and molecular genetic analysis to detect antigen receptor gene rearrangements; specifically translocation of </a:t>
            </a:r>
            <a:r>
              <a:rPr lang="en-US" dirty="0" smtClean="0"/>
              <a:t>genomic DNA from </a:t>
            </a:r>
            <a:r>
              <a:rPr lang="en-GB" dirty="0" smtClean="0"/>
              <a:t>chromosomes 2 and 5 [</a:t>
            </a:r>
            <a:r>
              <a:rPr lang="en-GB" i="1" noProof="0" dirty="0" smtClean="0"/>
              <a:t>t(2;5)] </a:t>
            </a:r>
            <a:r>
              <a:rPr lang="en-GB" noProof="0" dirty="0" smtClean="0"/>
              <a:t>and variants.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Additionally, the evaluation includes immunostaining with anti-ALK monoclonal antibodies and/or reverse transcriptase polymerase chain reaction. These should be performed to detect the upregulation of ALK for diagnostic and prognostic purposes.</a:t>
            </a:r>
            <a:r>
              <a:rPr lang="en-GB" baseline="30000" noProof="0" dirty="0" smtClean="0"/>
              <a:t>1</a:t>
            </a:r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Finally, full body imaging computed tomography and fluorodeoxyglucose positron emission tomography scans should be done for the presence/extent of systemic disease and detection of extranodal disease.</a:t>
            </a:r>
            <a:r>
              <a:rPr lang="en-GB" baseline="30000" noProof="0" dirty="0" smtClean="0"/>
              <a:t>1</a:t>
            </a:r>
            <a:endParaRPr lang="en-GB" noProof="0" dirty="0" smtClean="0"/>
          </a:p>
          <a:p>
            <a:pPr marL="228600" indent="-228600">
              <a:buFontTx/>
              <a:buChar char="•"/>
            </a:pPr>
            <a:r>
              <a:rPr lang="en-GB" noProof="0" dirty="0" smtClean="0"/>
              <a:t>All histopathologic and molecular results should be correlated with clinical findings and patients classified according to the WHO/European Organisation for Research and Treatment of Cancer consensus classification.</a:t>
            </a:r>
            <a:r>
              <a:rPr lang="en-GB" baseline="30000" noProof="0" dirty="0" smtClean="0"/>
              <a:t>1</a:t>
            </a:r>
            <a:endParaRPr lang="en-GB" noProof="0" dirty="0" smtClean="0"/>
          </a:p>
          <a:p>
            <a:pPr marL="228600" indent="-228600">
              <a:buNone/>
            </a:pPr>
            <a:endParaRPr lang="en-GB" noProof="0" dirty="0" smtClean="0">
              <a:solidFill>
                <a:srgbClr val="000000"/>
              </a:solidFill>
            </a:endParaRPr>
          </a:p>
          <a:p>
            <a:pPr marL="228600" indent="-228600">
              <a:buNone/>
            </a:pPr>
            <a:r>
              <a:rPr lang="en-GB" noProof="0" dirty="0" smtClean="0">
                <a:solidFill>
                  <a:srgbClr val="000000"/>
                </a:solidFill>
              </a:rPr>
              <a:t>1. </a:t>
            </a:r>
            <a:r>
              <a:rPr lang="en-GB" noProof="0" dirty="0" smtClean="0"/>
              <a:t>NCCN Non-Hodgkin’s Lymphomas Version1.2011 (TCEL-1) http://www.nccn.org/professionals/physician_gls/f_guidelines.asp. </a:t>
            </a:r>
          </a:p>
          <a:p>
            <a:pPr marL="228600" indent="-228600">
              <a:buFontTx/>
              <a:buChar char="•"/>
            </a:pPr>
            <a:endParaRPr lang="en-GB" noProof="0" dirty="0" smtClean="0"/>
          </a:p>
          <a:p>
            <a:pPr marL="228600" indent="-228600"/>
            <a:endParaRPr lang="en-GB" noProof="0" dirty="0" smtClean="0"/>
          </a:p>
          <a:p>
            <a:endParaRPr lang="en-GB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20D08-5837-4512-A1F6-52522DE80F82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460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886325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Immunohistochemical screening of a large number of undifferentiated large cell malignancies has revealed that the tumour cells of nearly all ALCL cases show a strong expression of CD30 on the cell membrane and in the Golgi region. As a result, membrane-associated expression of CD30 has been included in the definition of ALCL.</a:t>
            </a:r>
            <a:r>
              <a:rPr lang="en-GB" baseline="30000" noProof="0" dirty="0" smtClean="0"/>
              <a:t>1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To make a diagnosis under the present system of classification, the WHO requires, in addition to the presence of ‘hallmark’ cells, immunopositivity for CD30,</a:t>
            </a:r>
            <a:r>
              <a:rPr lang="en-GB" baseline="30000" noProof="0" dirty="0" smtClean="0"/>
              <a:t>2</a:t>
            </a:r>
            <a:r>
              <a:rPr lang="en-GB" noProof="0" dirty="0" smtClean="0"/>
              <a:t> immunopositivity for ALK protein, and immunopositivity for epithelial membrane antigen (EMA).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Demonstration of the ALK protein by immunohistochemistry is usually sufficient to establish the diagnosis of ALK+ ALCL in cases with typical morphology.</a:t>
            </a:r>
            <a:r>
              <a:rPr lang="en-GB" baseline="30000" noProof="0" dirty="0" smtClean="0"/>
              <a:t>3</a:t>
            </a:r>
            <a:r>
              <a:rPr lang="en-GB" noProof="0" dirty="0" smtClean="0"/>
              <a:t> </a:t>
            </a:r>
          </a:p>
          <a:p>
            <a:pPr marL="228600" lvl="1" indent="-228600" eaLnBrk="1" hangingPunct="1">
              <a:buFontTx/>
              <a:buChar char="•"/>
            </a:pPr>
            <a:r>
              <a:rPr lang="en-GB" noProof="0" dirty="0" smtClean="0"/>
              <a:t>sALCL also includes common chromosomal translocation characterised by t(2;5)(p23;q35) that results in production of nucleophosmin (NPM)-ALK chimeric protein (also referred to as p80)</a:t>
            </a:r>
            <a:r>
              <a:rPr lang="en-GB" baseline="30000" noProof="0" dirty="0" smtClean="0"/>
              <a:t>3,4</a:t>
            </a:r>
          </a:p>
          <a:p>
            <a:pPr marL="228600" indent="-228600" eaLnBrk="1" hangingPunct="1">
              <a:buFontTx/>
              <a:buChar char="•"/>
            </a:pPr>
            <a:r>
              <a:rPr lang="en-GB" noProof="0" dirty="0" smtClean="0"/>
              <a:t>ALK fuses with nucleophosmin promoter in approximately 85% of cases of ALCL.</a:t>
            </a:r>
            <a:r>
              <a:rPr lang="en-GB" baseline="30000" noProof="0" dirty="0" smtClean="0"/>
              <a:t>4,5</a:t>
            </a:r>
            <a:endParaRPr lang="en-GB" baseline="30000" noProof="0" dirty="0" smtClean="0">
              <a:cs typeface="Arial" pitchFamily="34" charset="0"/>
            </a:endParaRPr>
          </a:p>
          <a:p>
            <a:pPr marL="228600" indent="-228600" eaLnBrk="1" hangingPunct="1">
              <a:buFontTx/>
              <a:buChar char="•"/>
            </a:pPr>
            <a:endParaRPr lang="en-GB" noProof="0" dirty="0" smtClean="0"/>
          </a:p>
          <a:p>
            <a:pPr marL="228600" indent="-228600" eaLnBrk="1" hangingPunct="1"/>
            <a:endParaRPr lang="en-GB" noProof="0" dirty="0" smtClean="0"/>
          </a:p>
          <a:p>
            <a:pPr marL="228600" indent="-228600" eaLnBrk="1" hangingPunct="1">
              <a:buFontTx/>
              <a:buAutoNum type="arabicPeriod"/>
            </a:pPr>
            <a:r>
              <a:rPr lang="en-GB" noProof="0" dirty="0" smtClean="0"/>
              <a:t>Stein H, et al. Blood 2000;96:3681–3695.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GB" noProof="0" dirty="0" smtClean="0"/>
              <a:t>WHO Classification of Tumours of Haematopoietic and Lymphoid Tissues. 4th Edition. Lyon, France, IARC Press 2008.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GB" noProof="0" dirty="0" smtClean="0"/>
              <a:t>NCCN Non-Hodgkin’s Lymphomas Version1.2011: http://www.nccn.org/professionals/physician_gls/f_guidelines.asp.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GB" noProof="0" dirty="0" smtClean="0"/>
              <a:t>Fornarni A, et al. Hematological Oncology 2009;27:161–170.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GB" noProof="0" dirty="0" smtClean="0"/>
              <a:t>Falini B, et al. Blood 1999;93:2697–2706.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5"/>
          <p:cNvSpPr>
            <a:spLocks noChangeArrowheads="1"/>
          </p:cNvSpPr>
          <p:nvPr/>
        </p:nvSpPr>
        <p:spPr bwMode="auto">
          <a:xfrm>
            <a:off x="0" y="2362200"/>
            <a:ext cx="9144000" cy="4495800"/>
          </a:xfrm>
          <a:prstGeom prst="rect">
            <a:avLst/>
          </a:prstGeom>
          <a:solidFill>
            <a:srgbClr val="E3DD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/>
          </a:p>
        </p:txBody>
      </p: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533400" y="0"/>
            <a:ext cx="1905000" cy="6629400"/>
            <a:chOff x="336" y="0"/>
            <a:chExt cx="1200" cy="4176"/>
          </a:xfrm>
        </p:grpSpPr>
        <p:sp>
          <p:nvSpPr>
            <p:cNvPr id="6" name="Freeform 88"/>
            <p:cNvSpPr>
              <a:spLocks/>
            </p:cNvSpPr>
            <p:nvPr userDrawn="1"/>
          </p:nvSpPr>
          <p:spPr bwMode="auto">
            <a:xfrm flipH="1">
              <a:off x="336" y="0"/>
              <a:ext cx="1200" cy="4125"/>
            </a:xfrm>
            <a:custGeom>
              <a:avLst/>
              <a:gdLst/>
              <a:ahLst/>
              <a:cxnLst>
                <a:cxn ang="0">
                  <a:pos x="1200" y="0"/>
                </a:cxn>
                <a:cxn ang="0">
                  <a:pos x="1200" y="4032"/>
                </a:cxn>
                <a:cxn ang="0">
                  <a:pos x="0" y="4032"/>
                </a:cxn>
              </a:cxnLst>
              <a:rect l="0" t="0" r="r" b="b"/>
              <a:pathLst>
                <a:path w="1200" h="4032">
                  <a:moveTo>
                    <a:pt x="1200" y="0"/>
                  </a:moveTo>
                  <a:lnTo>
                    <a:pt x="1200" y="4032"/>
                  </a:lnTo>
                  <a:lnTo>
                    <a:pt x="0" y="4032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7" name="Rectangle 89"/>
            <p:cNvSpPr>
              <a:spLocks noChangeArrowheads="1"/>
            </p:cNvSpPr>
            <p:nvPr userDrawn="1"/>
          </p:nvSpPr>
          <p:spPr bwMode="auto">
            <a:xfrm>
              <a:off x="1244" y="4122"/>
              <a:ext cx="290" cy="54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0" y="2362200"/>
            <a:ext cx="9128125" cy="76200"/>
            <a:chOff x="0" y="1536"/>
            <a:chExt cx="5750" cy="48"/>
          </a:xfrm>
        </p:grpSpPr>
        <p:sp>
          <p:nvSpPr>
            <p:cNvPr id="9" name="Line 91"/>
            <p:cNvSpPr>
              <a:spLocks noChangeShapeType="1"/>
            </p:cNvSpPr>
            <p:nvPr userDrawn="1"/>
          </p:nvSpPr>
          <p:spPr bwMode="auto">
            <a:xfrm>
              <a:off x="0" y="1536"/>
              <a:ext cx="57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" name="Rectangle 92"/>
            <p:cNvSpPr>
              <a:spLocks noChangeArrowheads="1"/>
            </p:cNvSpPr>
            <p:nvPr userDrawn="1"/>
          </p:nvSpPr>
          <p:spPr bwMode="auto">
            <a:xfrm>
              <a:off x="5462" y="1536"/>
              <a:ext cx="288" cy="48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</p:grpSp>
      <p:pic>
        <p:nvPicPr>
          <p:cNvPr id="11" name="Picture 93" descr="MLNM_Takeda_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04800"/>
            <a:ext cx="4953000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6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838200" y="3810000"/>
            <a:ext cx="7543800" cy="1470025"/>
          </a:xfrm>
        </p:spPr>
        <p:txBody>
          <a:bodyPr/>
          <a:lstStyle>
            <a:lvl1pPr>
              <a:defRPr sz="3800">
                <a:solidFill>
                  <a:srgbClr val="0033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410200"/>
            <a:ext cx="6400800" cy="1066800"/>
          </a:xfrm>
        </p:spPr>
        <p:txBody>
          <a:bodyPr/>
          <a:lstStyle>
            <a:lvl1pPr marL="0" indent="0">
              <a:buFont typeface="Arial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DRAFT</a:t>
            </a:r>
          </a:p>
          <a:p>
            <a:pPr>
              <a:defRPr/>
            </a:pPr>
            <a:r>
              <a:rPr lang="en-US" dirty="0"/>
              <a:t>NOT FOR DISSEMINATION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135C88-CC6D-44C4-9C61-B290DC5FB0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322263"/>
            <a:ext cx="2000250" cy="5703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22263"/>
            <a:ext cx="5848350" cy="5703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88" y="322263"/>
            <a:ext cx="7859712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500188"/>
            <a:ext cx="8001000" cy="4525962"/>
          </a:xfrm>
        </p:spPr>
        <p:txBody>
          <a:bodyPr/>
          <a:lstStyle/>
          <a:p>
            <a:pPr lvl="0"/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88" y="322263"/>
            <a:ext cx="7859712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500188"/>
            <a:ext cx="39243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00188"/>
            <a:ext cx="39243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0018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0018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5105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598488" y="322263"/>
            <a:ext cx="7859712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00188"/>
            <a:ext cx="8001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29" name="Group 53"/>
          <p:cNvGrpSpPr>
            <a:grpSpLocks/>
          </p:cNvGrpSpPr>
          <p:nvPr/>
        </p:nvGrpSpPr>
        <p:grpSpPr bwMode="auto">
          <a:xfrm>
            <a:off x="0" y="1285875"/>
            <a:ext cx="8767763" cy="74613"/>
            <a:chOff x="0" y="810"/>
            <a:chExt cx="5523" cy="47"/>
          </a:xfrm>
        </p:grpSpPr>
        <p:sp>
          <p:nvSpPr>
            <p:cNvPr id="1047" name="Line 23"/>
            <p:cNvSpPr>
              <a:spLocks noChangeShapeType="1"/>
            </p:cNvSpPr>
            <p:nvPr userDrawn="1"/>
          </p:nvSpPr>
          <p:spPr bwMode="auto">
            <a:xfrm flipV="1">
              <a:off x="0" y="813"/>
              <a:ext cx="5523" cy="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48" name="Rectangle 24"/>
            <p:cNvSpPr>
              <a:spLocks noChangeArrowheads="1"/>
            </p:cNvSpPr>
            <p:nvPr userDrawn="1"/>
          </p:nvSpPr>
          <p:spPr bwMode="auto">
            <a:xfrm>
              <a:off x="5283" y="810"/>
              <a:ext cx="240" cy="47"/>
            </a:xfrm>
            <a:prstGeom prst="rect">
              <a:avLst/>
            </a:prstGeom>
            <a:solidFill>
              <a:srgbClr val="6DB40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</p:grpSp>
      <p:grpSp>
        <p:nvGrpSpPr>
          <p:cNvPr id="1030" name="Group 56"/>
          <p:cNvGrpSpPr>
            <a:grpSpLocks/>
          </p:cNvGrpSpPr>
          <p:nvPr userDrawn="1"/>
        </p:nvGrpSpPr>
        <p:grpSpPr bwMode="auto">
          <a:xfrm>
            <a:off x="0" y="6208713"/>
            <a:ext cx="2057400" cy="661987"/>
            <a:chOff x="0" y="3911"/>
            <a:chExt cx="1296" cy="417"/>
          </a:xfrm>
        </p:grpSpPr>
        <p:grpSp>
          <p:nvGrpSpPr>
            <p:cNvPr id="1031" name="Group 57"/>
            <p:cNvGrpSpPr>
              <a:grpSpLocks/>
            </p:cNvGrpSpPr>
            <p:nvPr userDrawn="1"/>
          </p:nvGrpSpPr>
          <p:grpSpPr bwMode="auto">
            <a:xfrm>
              <a:off x="0" y="3911"/>
              <a:ext cx="1296" cy="300"/>
              <a:chOff x="0" y="3911"/>
              <a:chExt cx="1296" cy="300"/>
            </a:xfrm>
          </p:grpSpPr>
          <p:pic>
            <p:nvPicPr>
              <p:cNvPr id="1033" name="Picture 44" descr="MLNM_Takeda_Low"/>
              <p:cNvPicPr>
                <a:picLocks noChangeAspect="1" noChangeArrowheads="1"/>
              </p:cNvPicPr>
              <p:nvPr userDrawn="1"/>
            </p:nvPicPr>
            <p:blipFill>
              <a:blip r:embed="rId15" cstate="print"/>
              <a:srcRect l="520" t="1111"/>
              <a:stretch>
                <a:fillRect/>
              </a:stretch>
            </p:blipFill>
            <p:spPr bwMode="auto">
              <a:xfrm>
                <a:off x="164" y="3944"/>
                <a:ext cx="76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034" name="Group 50"/>
              <p:cNvGrpSpPr>
                <a:grpSpLocks/>
              </p:cNvGrpSpPr>
              <p:nvPr userDrawn="1"/>
            </p:nvGrpSpPr>
            <p:grpSpPr bwMode="auto">
              <a:xfrm>
                <a:off x="0" y="3911"/>
                <a:ext cx="1296" cy="58"/>
                <a:chOff x="0" y="3971"/>
                <a:chExt cx="1296" cy="58"/>
              </a:xfrm>
            </p:grpSpPr>
            <p:sp>
              <p:nvSpPr>
                <p:cNvPr id="1062" name="Rectangle 38"/>
                <p:cNvSpPr>
                  <a:spLocks noChangeArrowheads="1"/>
                </p:cNvSpPr>
                <p:nvPr userDrawn="1"/>
              </p:nvSpPr>
              <p:spPr bwMode="auto">
                <a:xfrm>
                  <a:off x="1056" y="3971"/>
                  <a:ext cx="240" cy="58"/>
                </a:xfrm>
                <a:prstGeom prst="rect">
                  <a:avLst/>
                </a:prstGeom>
                <a:solidFill>
                  <a:srgbClr val="3782FB"/>
                </a:solidFill>
                <a:ln w="28575">
                  <a:solidFill>
                    <a:srgbClr val="3782FB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 dirty="0">
                    <a:latin typeface="Arial" charset="0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 userDrawn="1"/>
              </p:nvSpPr>
              <p:spPr bwMode="auto">
                <a:xfrm flipH="1">
                  <a:off x="0" y="3978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rgbClr val="3782FB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GB" dirty="0">
                    <a:latin typeface="Arial" charset="0"/>
                  </a:endParaRPr>
                </a:p>
              </p:txBody>
            </p:sp>
          </p:grpSp>
        </p:grpSp>
        <p:sp>
          <p:nvSpPr>
            <p:cNvPr id="1086" name="Rectangle 62"/>
            <p:cNvSpPr>
              <a:spLocks noChangeArrowheads="1"/>
            </p:cNvSpPr>
            <p:nvPr userDrawn="1"/>
          </p:nvSpPr>
          <p:spPr bwMode="auto">
            <a:xfrm>
              <a:off x="100" y="420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endParaRPr lang="en-GB" sz="7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1" r:id="rId3"/>
    <p:sldLayoutId id="2147483700" r:id="rId4"/>
    <p:sldLayoutId id="2147483699" r:id="rId5"/>
    <p:sldLayoutId id="2147483698" r:id="rId6"/>
    <p:sldLayoutId id="2147483697" r:id="rId7"/>
    <p:sldLayoutId id="2147483696" r:id="rId8"/>
    <p:sldLayoutId id="2147483695" r:id="rId9"/>
    <p:sldLayoutId id="2147483694" r:id="rId10"/>
    <p:sldLayoutId id="2147483693" r:id="rId11"/>
    <p:sldLayoutId id="2147483692" r:id="rId12"/>
    <p:sldLayoutId id="214748369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66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6699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6699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6699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6699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rgbClr val="6699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rgbClr val="6699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rgbClr val="6699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rgbClr val="669900"/>
          </a:solidFill>
          <a:latin typeface="Arial" pitchFamily="34" charset="0"/>
        </a:defRPr>
      </a:lvl9pPr>
    </p:titleStyle>
    <p:bodyStyle>
      <a:lvl1pPr marL="346075" indent="-346075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75000"/>
        <a:buFont typeface="Arial" pitchFamily="34" charset="0"/>
        <a:buChar char="▐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2900" algn="l" rtl="0" eaLnBrk="0" fontAlgn="base" hangingPunct="0">
        <a:spcBef>
          <a:spcPct val="20000"/>
        </a:spcBef>
        <a:spcAft>
          <a:spcPct val="0"/>
        </a:spcAft>
        <a:buClr>
          <a:srgbClr val="6DB406"/>
        </a:buClr>
        <a:buSzPct val="70000"/>
        <a:buFont typeface="Wingdings" pitchFamily="2" charset="2"/>
        <a:buChar char="q"/>
        <a:defRPr sz="2800">
          <a:solidFill>
            <a:schemeClr val="tx1"/>
          </a:solidFill>
          <a:latin typeface="+mn-lt"/>
        </a:defRPr>
      </a:lvl2pPr>
      <a:lvl3pPr marL="1198563" indent="-2809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63700" indent="-35083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cn.org/professionals/physician_gls/f_guidelines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cn.org/professionals/physician_gls/f_guidelines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cn.org/professionals/physician_gls/f_guidelines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cn.org/professionals/physician_gls/f_guidelines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cn.org/professionals/physician_gls/f_guideline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cn.org/professionals/physician_gls/f_guideline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7725" y="2895600"/>
            <a:ext cx="7543800" cy="1470025"/>
          </a:xfrm>
        </p:spPr>
        <p:txBody>
          <a:bodyPr/>
          <a:lstStyle/>
          <a:p>
            <a:pPr eaLnBrk="1" hangingPunct="1"/>
            <a:r>
              <a:rPr lang="en-GB" dirty="0" smtClean="0"/>
              <a:t>Systemic Anaplastic Large Cell Lymphoma (sALCL)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9625" y="4524375"/>
            <a:ext cx="7419975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b="0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804" y="322263"/>
            <a:ext cx="8436634" cy="944562"/>
          </a:xfrm>
        </p:spPr>
        <p:txBody>
          <a:bodyPr/>
          <a:lstStyle/>
          <a:p>
            <a:r>
              <a:rPr lang="en-GB" sz="2800" smtClean="0"/>
              <a:t>Clinical and pathological features of the </a:t>
            </a:r>
            <a:r>
              <a:rPr lang="en-GB" sz="2800" smtClean="0">
                <a:sym typeface="Symbol" pitchFamily="18" charset="2"/>
              </a:rPr>
              <a:t>sA</a:t>
            </a:r>
            <a:r>
              <a:rPr lang="en-GB" sz="2800" smtClean="0"/>
              <a:t>LCL subgroups</a:t>
            </a:r>
            <a:r>
              <a:rPr lang="en-GB" sz="2800" smtClean="0">
                <a:sym typeface="Symbol" pitchFamily="18" charset="2"/>
              </a:rPr>
              <a:t> and </a:t>
            </a:r>
            <a:r>
              <a:rPr lang="en-GB" sz="2800" smtClean="0"/>
              <a:t>primary cutaneous ALCL</a:t>
            </a:r>
            <a:endParaRPr lang="en-GB" sz="2800" dirty="0" smtClean="0"/>
          </a:p>
        </p:txBody>
      </p:sp>
      <p:graphicFrame>
        <p:nvGraphicFramePr>
          <p:cNvPr id="15421" name="Group 61"/>
          <p:cNvGraphicFramePr>
            <a:graphicFrameLocks noGrp="1"/>
          </p:cNvGraphicFramePr>
          <p:nvPr>
            <p:ph sz="half" idx="2"/>
          </p:nvPr>
        </p:nvGraphicFramePr>
        <p:xfrm>
          <a:off x="659201" y="1586450"/>
          <a:ext cx="7847330" cy="3660459"/>
        </p:xfrm>
        <a:graphic>
          <a:graphicData uri="http://schemas.openxmlformats.org/drawingml/2006/table">
            <a:tbl>
              <a:tblPr/>
              <a:tblGrid>
                <a:gridCol w="208280"/>
                <a:gridCol w="182563"/>
                <a:gridCol w="1728787"/>
                <a:gridCol w="1712913"/>
                <a:gridCol w="1857375"/>
                <a:gridCol w="2157412"/>
              </a:tblGrid>
              <a:tr h="261938">
                <a:tc gridSpan="2"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Features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ALK+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ALK-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Primary cutaneous ALCL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CD30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T-cell phenotype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CD4+/CD8-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CD4+/-/CD8-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CD4+/CD8-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ALK protein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Clusterin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±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Cytotoxic proteins*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 (80%)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 (50%)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 (70%)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Median age, years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&lt;30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&gt;50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&gt;50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Male:Female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 &gt; 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 &gt; 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5-year survival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90%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40%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&gt;90%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0550" y="5549900"/>
            <a:ext cx="781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/>
              <a:t>ALCL = </a:t>
            </a:r>
            <a:r>
              <a:rPr lang="en-GB" b="0" dirty="0"/>
              <a:t>anaplastic large cell lymphoma;</a:t>
            </a:r>
            <a:r>
              <a:rPr lang="en-US" b="0" dirty="0"/>
              <a:t> ALK = </a:t>
            </a:r>
            <a:r>
              <a:rPr lang="en-GB" b="0" dirty="0"/>
              <a:t>anaplastic lymphoma kinase</a:t>
            </a:r>
            <a:r>
              <a:rPr lang="en-US" b="0" dirty="0"/>
              <a:t>;</a:t>
            </a:r>
            <a:r>
              <a:rPr lang="en-US" dirty="0"/>
              <a:t> </a:t>
            </a:r>
            <a:r>
              <a:rPr lang="en-US" b="0" dirty="0"/>
              <a:t>EMA = epithelial membrane antigen;</a:t>
            </a:r>
            <a:br>
              <a:rPr lang="en-US" b="0" dirty="0"/>
            </a:br>
            <a:r>
              <a:rPr lang="en-US" b="0" dirty="0"/>
              <a:t> *Cytotoxic proteins = granzyme B, perforin, TIA-1 (T-cell intracytoplasmic antigen)</a:t>
            </a:r>
            <a:endParaRPr lang="en-GB" b="0" dirty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775325" y="6613525"/>
            <a:ext cx="3368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0" dirty="0"/>
              <a:t>Savage K </a:t>
            </a:r>
            <a:r>
              <a:rPr lang="en-GB" b="0" dirty="0"/>
              <a:t>. Blood Reviews 2007;21:201</a:t>
            </a:r>
            <a:r>
              <a:rPr lang="en-GB" b="0" dirty="0">
                <a:sym typeface="Symbol" pitchFamily="18" charset="2"/>
              </a:rPr>
              <a:t></a:t>
            </a:r>
            <a:r>
              <a:rPr lang="en-GB" b="0" dirty="0"/>
              <a:t>216.</a:t>
            </a:r>
            <a:r>
              <a:rPr lang="en-US" b="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3720" y="6327059"/>
            <a:ext cx="699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smtClean="0"/>
              <a:t>Table reproduced with permission from </a:t>
            </a:r>
            <a:r>
              <a:rPr lang="en-US" b="0" dirty="0" smtClean="0"/>
              <a:t>Savage K </a:t>
            </a:r>
            <a:r>
              <a:rPr lang="en-GB" b="0" dirty="0" smtClean="0"/>
              <a:t>. Blood Reviews 2007;21:201</a:t>
            </a:r>
            <a:r>
              <a:rPr lang="en-GB" b="0" dirty="0" smtClean="0">
                <a:sym typeface="Symbol" pitchFamily="18" charset="2"/>
              </a:rPr>
              <a:t></a:t>
            </a:r>
            <a:r>
              <a:rPr lang="en-GB" b="0" dirty="0" smtClean="0"/>
              <a:t>216. </a:t>
            </a:r>
            <a:r>
              <a:rPr lang="en-GB" b="0" dirty="0" smtClean="0">
                <a:latin typeface="Arial"/>
                <a:cs typeface="Arial"/>
              </a:rPr>
              <a:t>© Elsevier, Inc.</a:t>
            </a:r>
            <a:r>
              <a:rPr lang="en-US" b="0" dirty="0" smtClean="0"/>
              <a:t> </a:t>
            </a:r>
          </a:p>
          <a:p>
            <a:endParaRPr lang="en-GB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76250" y="1506538"/>
            <a:ext cx="8174038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6075" indent="-346075">
              <a:spcBef>
                <a:spcPct val="20000"/>
              </a:spcBef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1800" b="0" dirty="0"/>
              <a:t>Disease </a:t>
            </a:r>
            <a:r>
              <a:rPr lang="en-GB" sz="1800" b="0" dirty="0" smtClean="0"/>
              <a:t>staging </a:t>
            </a:r>
            <a:r>
              <a:rPr lang="en-GB" sz="1800" b="0" dirty="0"/>
              <a:t>is similar to that of </a:t>
            </a:r>
            <a:r>
              <a:rPr lang="en-GB" sz="1800" b="0" dirty="0" smtClean="0"/>
              <a:t>other </a:t>
            </a:r>
            <a:r>
              <a:rPr lang="en-GB" sz="1800" b="0" dirty="0"/>
              <a:t>NHLs,</a:t>
            </a:r>
            <a:r>
              <a:rPr lang="en-US" sz="1800" b="0" dirty="0"/>
              <a:t> and uses the Ann Arbor</a:t>
            </a:r>
            <a:r>
              <a:rPr lang="en-US" sz="1800" b="0" baseline="30000" dirty="0"/>
              <a:t> </a:t>
            </a:r>
            <a:r>
              <a:rPr lang="en-GB" sz="1800" b="0" dirty="0"/>
              <a:t>classification system</a:t>
            </a:r>
            <a:r>
              <a:rPr lang="en-US" sz="1800" b="0" baseline="30000" dirty="0"/>
              <a:t>1</a:t>
            </a:r>
            <a:endParaRPr lang="en-GB" sz="1800" b="0" dirty="0">
              <a:sym typeface="Symbol" pitchFamily="18" charset="2"/>
            </a:endParaRPr>
          </a:p>
          <a:p>
            <a:pPr marL="346075" indent="-346075">
              <a:spcBef>
                <a:spcPct val="20000"/>
              </a:spcBef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1800" b="0" dirty="0"/>
              <a:t>The International Prognostic Index (</a:t>
            </a:r>
            <a:r>
              <a:rPr lang="en-US" sz="1800" b="0" dirty="0"/>
              <a:t>IPI),</a:t>
            </a:r>
            <a:r>
              <a:rPr lang="en-US" sz="1800" b="0" baseline="30000" dirty="0"/>
              <a:t>2</a:t>
            </a:r>
            <a:r>
              <a:rPr lang="en-US" sz="1800" b="0" dirty="0"/>
              <a:t> a standard prognostic model that predicts survival, is used to identify high-risk </a:t>
            </a:r>
            <a:r>
              <a:rPr lang="en-US" sz="1800" b="0" dirty="0" smtClean="0"/>
              <a:t>groups</a:t>
            </a:r>
            <a:r>
              <a:rPr lang="en-US" sz="1800" b="0" baseline="30000" dirty="0" smtClean="0"/>
              <a:t>1</a:t>
            </a:r>
            <a:endParaRPr lang="en-US" sz="1800" b="0" dirty="0">
              <a:solidFill>
                <a:schemeClr val="hlink"/>
              </a:solidFill>
            </a:endParaRPr>
          </a:p>
          <a:p>
            <a:pPr marL="346075" indent="-346075">
              <a:spcBef>
                <a:spcPct val="20000"/>
              </a:spcBef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1800" b="0" dirty="0"/>
              <a:t>In the NCCN guidelines for NHLs, patients are stratified into two groups based on an age-adjusted IPI</a:t>
            </a:r>
            <a:r>
              <a:rPr lang="en-US" sz="1800" b="0" baseline="30000" dirty="0"/>
              <a:t>1</a:t>
            </a:r>
          </a:p>
          <a:p>
            <a:pPr marL="346075" indent="-346075">
              <a:spcBef>
                <a:spcPct val="20000"/>
              </a:spcBef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US" sz="1800" b="0" dirty="0"/>
              <a:t>The NCCN guidelines also recommend the use of the prognosis in T-cell lymphoma (PIT)</a:t>
            </a:r>
            <a:r>
              <a:rPr lang="en-US" sz="1800" b="0" baseline="30000" dirty="0"/>
              <a:t>3</a:t>
            </a:r>
            <a:r>
              <a:rPr lang="en-US" sz="1800" b="0" dirty="0"/>
              <a:t> scoring </a:t>
            </a:r>
            <a:r>
              <a:rPr lang="en-US" sz="1800" b="0" dirty="0" smtClean="0"/>
              <a:t>system</a:t>
            </a:r>
            <a:r>
              <a:rPr lang="en-US" sz="1800" b="0" baseline="30000" dirty="0" smtClean="0"/>
              <a:t>1</a:t>
            </a:r>
            <a:r>
              <a:rPr lang="en-US" sz="1800" b="0" dirty="0" smtClean="0">
                <a:solidFill>
                  <a:schemeClr val="hlink"/>
                </a:solidFill>
              </a:rPr>
              <a:t> </a:t>
            </a:r>
            <a:endParaRPr lang="en-US" sz="1800" b="0" dirty="0"/>
          </a:p>
        </p:txBody>
      </p:sp>
      <p:graphicFrame>
        <p:nvGraphicFramePr>
          <p:cNvPr id="1246211" name="Group 3"/>
          <p:cNvGraphicFramePr>
            <a:graphicFrameLocks noGrp="1"/>
          </p:cNvGraphicFramePr>
          <p:nvPr/>
        </p:nvGraphicFramePr>
        <p:xfrm>
          <a:off x="600075" y="4032250"/>
          <a:ext cx="8112125" cy="1955165"/>
        </p:xfrm>
        <a:graphic>
          <a:graphicData uri="http://schemas.openxmlformats.org/drawingml/2006/table">
            <a:tbl>
              <a:tblPr/>
              <a:tblGrid>
                <a:gridCol w="2841625"/>
                <a:gridCol w="2968625"/>
                <a:gridCol w="2301875"/>
              </a:tblGrid>
              <a:tr h="31591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Risk factors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IPI, </a:t>
                      </a:r>
                    </a:p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all patients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PIT risk*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&gt; 60 years of age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0 or 1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Group 1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Serum LDH &gt;1 x normal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Low intermediate 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Group 2 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Performance status 2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4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High intermediate 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Group 3 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Stage lll or IV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High 4 or 5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Group 4 3 or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Extranodal involvement &gt;1 site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High 4 or 5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2" name="Text Box 35"/>
          <p:cNvSpPr txBox="1">
            <a:spLocks noChangeArrowheads="1"/>
          </p:cNvSpPr>
          <p:nvPr/>
        </p:nvSpPr>
        <p:spPr bwMode="auto">
          <a:xfrm>
            <a:off x="4048125" y="6156325"/>
            <a:ext cx="5095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/>
            <a:r>
              <a:rPr lang="en-US" b="0" dirty="0"/>
              <a:t>1. NCCN Non-Hodgkin’s Lymphomas Version1.2011 (TCEL-4): </a:t>
            </a:r>
            <a:r>
              <a:rPr lang="en-GB" b="0" dirty="0">
                <a:hlinkClick r:id="rId3"/>
              </a:rPr>
              <a:t>http://www.nccn.org/professionals/physician_gls/f_guidelines.asp</a:t>
            </a:r>
            <a:r>
              <a:rPr lang="en-GB" b="0" dirty="0"/>
              <a:t>.</a:t>
            </a:r>
            <a:r>
              <a:rPr lang="en-GB" dirty="0"/>
              <a:t> </a:t>
            </a:r>
          </a:p>
          <a:p>
            <a:pPr marL="342900" indent="-342900" algn="r"/>
            <a:r>
              <a:rPr lang="en-GB" b="0" dirty="0"/>
              <a:t>2. International Prognostic Index</a:t>
            </a:r>
            <a:r>
              <a:rPr lang="en-US" b="0" dirty="0"/>
              <a:t>. NEJM 1993;329:987</a:t>
            </a:r>
            <a:r>
              <a:rPr lang="en-US" b="0" dirty="0">
                <a:cs typeface="Arial" pitchFamily="34" charset="0"/>
              </a:rPr>
              <a:t>–994</a:t>
            </a:r>
            <a:r>
              <a:rPr lang="en-US" b="0" dirty="0" smtClean="0">
                <a:cs typeface="Arial" pitchFamily="34" charset="0"/>
              </a:rPr>
              <a:t>. </a:t>
            </a:r>
            <a:endParaRPr lang="en-US" b="0" dirty="0">
              <a:cs typeface="Arial" pitchFamily="34" charset="0"/>
            </a:endParaRPr>
          </a:p>
          <a:p>
            <a:pPr marL="342900" indent="-342900" algn="r"/>
            <a:r>
              <a:rPr lang="en-US" b="0" dirty="0"/>
              <a:t>3. </a:t>
            </a:r>
            <a:r>
              <a:rPr lang="en-US" b="0" dirty="0">
                <a:cs typeface="Arial" pitchFamily="34" charset="0"/>
              </a:rPr>
              <a:t>Gallamini A, et al. Blood 2004;103:2474</a:t>
            </a:r>
            <a:r>
              <a:rPr lang="en-US" b="0" dirty="0"/>
              <a:t>–2479.</a:t>
            </a:r>
          </a:p>
        </p:txBody>
      </p:sp>
      <p:sp>
        <p:nvSpPr>
          <p:cNvPr id="19483" name="Rectangle 3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3000" dirty="0" smtClean="0"/>
              <a:t>sALCL: staging and prognostic tools</a:t>
            </a:r>
          </a:p>
        </p:txBody>
      </p:sp>
      <p:sp>
        <p:nvSpPr>
          <p:cNvPr id="19484" name="Rectangle 37"/>
          <p:cNvSpPr>
            <a:spLocks noChangeArrowheads="1"/>
          </p:cNvSpPr>
          <p:nvPr/>
        </p:nvSpPr>
        <p:spPr bwMode="auto">
          <a:xfrm>
            <a:off x="2235200" y="6049963"/>
            <a:ext cx="2738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/>
              <a:t>LDH = lacatate dehydogenase;</a:t>
            </a:r>
          </a:p>
          <a:p>
            <a:r>
              <a:rPr lang="en-US" b="0" dirty="0"/>
              <a:t>* risk factor = bone marrow involvement instead of Stage lll or IV or extranodal involvement&gt;1 site</a:t>
            </a:r>
            <a:endParaRPr lang="en-GB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0097" y="6270457"/>
            <a:ext cx="879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/>
            <a:r>
              <a:rPr lang="en-US" b="0" dirty="0"/>
              <a:t>1. Gascoyne R, et al. Blood </a:t>
            </a:r>
            <a:r>
              <a:rPr lang="en-US" b="0" dirty="0" smtClean="0"/>
              <a:t>1999;93:3913–3921. </a:t>
            </a:r>
            <a:r>
              <a:rPr lang="en-US" b="0" dirty="0"/>
              <a:t>2. Ten Berge R, et al. Histopathology </a:t>
            </a:r>
            <a:r>
              <a:rPr lang="en-US" b="0" dirty="0" smtClean="0"/>
              <a:t>2003;43:462–469.</a:t>
            </a:r>
            <a:endParaRPr lang="en-US" b="0" dirty="0"/>
          </a:p>
          <a:p>
            <a:pPr marL="342900" indent="-342900" algn="r"/>
            <a:r>
              <a:rPr lang="en-US" b="0" dirty="0"/>
              <a:t>3. Savage K, et al. </a:t>
            </a:r>
            <a:r>
              <a:rPr lang="en-GB" b="0" dirty="0"/>
              <a:t>Blood 2008;111:5</a:t>
            </a:r>
            <a:r>
              <a:rPr lang="en-US" b="0" dirty="0"/>
              <a:t>496–5504. 4. Schmitz N, et al. </a:t>
            </a:r>
            <a:r>
              <a:rPr lang="en-GB" b="0" dirty="0"/>
              <a:t>Blood 2010;116:3418</a:t>
            </a:r>
            <a:r>
              <a:rPr lang="en-US" b="0" dirty="0" smtClean="0"/>
              <a:t>–3425.</a:t>
            </a:r>
            <a:endParaRPr lang="en-US" b="0" dirty="0"/>
          </a:p>
          <a:p>
            <a:pPr marL="342900" indent="-342900" algn="r"/>
            <a:r>
              <a:rPr lang="en-US" b="0" dirty="0"/>
              <a:t>5. Le Delay M-C, et al. </a:t>
            </a:r>
            <a:r>
              <a:rPr lang="en-GB" b="0" dirty="0"/>
              <a:t>Blood 2008;111:1560</a:t>
            </a:r>
            <a:r>
              <a:rPr lang="en-US" b="0" dirty="0" smtClean="0"/>
              <a:t>–1566.</a:t>
            </a:r>
            <a:endParaRPr lang="en-US" b="0" dirty="0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sALCL: survival by subgroup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533399" y="1377356"/>
            <a:ext cx="8399585" cy="45259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1400" dirty="0" smtClean="0"/>
              <a:t>Outcomes are significantly better for patients with ALK+ versus ALK- ALCL</a:t>
            </a:r>
            <a:r>
              <a:rPr lang="en-GB" sz="1400" baseline="30000" dirty="0" smtClean="0"/>
              <a:t>1-4</a:t>
            </a:r>
            <a:r>
              <a:rPr lang="en-GB" sz="1400" dirty="0" smtClean="0"/>
              <a:t> </a:t>
            </a:r>
          </a:p>
          <a:p>
            <a:pPr lvl="1">
              <a:spcBef>
                <a:spcPct val="0"/>
              </a:spcBef>
            </a:pPr>
            <a:r>
              <a:rPr lang="en-GB" sz="1200" dirty="0" smtClean="0"/>
              <a:t>5-year OS: 70</a:t>
            </a:r>
            <a:r>
              <a:rPr lang="en-GB" sz="1200" dirty="0" smtClean="0">
                <a:sym typeface="Symbol" pitchFamily="18" charset="2"/>
              </a:rPr>
              <a:t></a:t>
            </a:r>
            <a:r>
              <a:rPr lang="en-GB" sz="1200" dirty="0" smtClean="0"/>
              <a:t>93% for ALK+ ALCL patients</a:t>
            </a:r>
            <a:r>
              <a:rPr lang="en-GB" sz="1400" baseline="30000" dirty="0" smtClean="0"/>
              <a:t>1-3</a:t>
            </a:r>
          </a:p>
          <a:p>
            <a:pPr lvl="1">
              <a:spcBef>
                <a:spcPct val="0"/>
              </a:spcBef>
            </a:pPr>
            <a:r>
              <a:rPr lang="en-GB" sz="1200" dirty="0" smtClean="0"/>
              <a:t>5-year OS: 37</a:t>
            </a:r>
            <a:r>
              <a:rPr lang="en-GB" sz="1200" dirty="0" smtClean="0">
                <a:sym typeface="Symbol" pitchFamily="18" charset="2"/>
              </a:rPr>
              <a:t></a:t>
            </a:r>
            <a:r>
              <a:rPr lang="en-GB" sz="1200" dirty="0" smtClean="0"/>
              <a:t>49% for ALK- ALCL patients</a:t>
            </a:r>
            <a:r>
              <a:rPr lang="en-GB" sz="1400" baseline="30000" dirty="0" smtClean="0"/>
              <a:t>1-3</a:t>
            </a:r>
          </a:p>
          <a:p>
            <a:pPr>
              <a:spcBef>
                <a:spcPct val="0"/>
              </a:spcBef>
            </a:pPr>
            <a:r>
              <a:rPr lang="en-GB" sz="1400" dirty="0" smtClean="0"/>
              <a:t>Outcomes in young people (median age 10 years) are similar to those in adults with ALK+ ALCL</a:t>
            </a:r>
          </a:p>
          <a:p>
            <a:pPr lvl="1">
              <a:spcBef>
                <a:spcPct val="0"/>
              </a:spcBef>
            </a:pPr>
            <a:r>
              <a:rPr lang="en-GB" sz="1200" dirty="0" smtClean="0"/>
              <a:t>5-year OS: 81% (95% CI, 76</a:t>
            </a:r>
            <a:r>
              <a:rPr lang="en-GB" sz="1200" dirty="0" smtClean="0">
                <a:sym typeface="Symbol" pitchFamily="18" charset="2"/>
              </a:rPr>
              <a:t></a:t>
            </a:r>
            <a:r>
              <a:rPr lang="en-GB" sz="1200" dirty="0" smtClean="0"/>
              <a:t>86%)</a:t>
            </a:r>
          </a:p>
          <a:p>
            <a:pPr lvl="1">
              <a:spcBef>
                <a:spcPct val="0"/>
              </a:spcBef>
            </a:pPr>
            <a:r>
              <a:rPr lang="en-GB" sz="1200" dirty="0" smtClean="0"/>
              <a:t>5-year progression-free survival: 71% (95% CI, 65</a:t>
            </a:r>
            <a:r>
              <a:rPr lang="en-GB" sz="1200" dirty="0" smtClean="0">
                <a:sym typeface="Symbol" pitchFamily="18" charset="2"/>
              </a:rPr>
              <a:t></a:t>
            </a:r>
            <a:r>
              <a:rPr lang="en-GB" sz="1200" dirty="0" smtClean="0"/>
              <a:t>77%)</a:t>
            </a:r>
            <a:r>
              <a:rPr lang="en-GB" sz="1400" baseline="30000" dirty="0" smtClean="0"/>
              <a:t>5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5251450" y="3073871"/>
          <a:ext cx="3381375" cy="2252663"/>
        </p:xfrm>
        <a:graphic>
          <a:graphicData uri="http://schemas.openxmlformats.org/presentationml/2006/ole">
            <p:oleObj spid="_x0000_s6146" name="CorelDRAW" r:id="rId4" imgW="3381840" imgH="2253240" progId="">
              <p:embed/>
            </p:oleObj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246188" y="3073871"/>
          <a:ext cx="3381375" cy="2252663"/>
        </p:xfrm>
        <a:graphic>
          <a:graphicData uri="http://schemas.openxmlformats.org/presentationml/2006/ole">
            <p:oleObj spid="_x0000_s6147" name="CorelDRAW" r:id="rId5" imgW="3381840" imgH="2253240" progId="">
              <p:embed/>
            </p:oleObj>
          </a:graphicData>
        </a:graphic>
      </p:graphicFrame>
      <p:sp>
        <p:nvSpPr>
          <p:cNvPr id="22544" name="Rectangle 231"/>
          <p:cNvSpPr>
            <a:spLocks noChangeArrowheads="1"/>
          </p:cNvSpPr>
          <p:nvPr/>
        </p:nvSpPr>
        <p:spPr bwMode="auto">
          <a:xfrm>
            <a:off x="300038" y="2711282"/>
            <a:ext cx="852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dirty="0"/>
              <a:t>(A) Failure-free survival of ALK+ and ALK- </a:t>
            </a:r>
            <a:r>
              <a:rPr lang="en-GB" sz="1400" dirty="0" smtClean="0"/>
              <a:t>ALCL</a:t>
            </a:r>
            <a:r>
              <a:rPr lang="en-GB" sz="1400" baseline="30000" dirty="0" smtClean="0"/>
              <a:t>3</a:t>
            </a:r>
            <a:r>
              <a:rPr lang="en-GB" sz="1400" dirty="0" smtClean="0"/>
              <a:t> (</a:t>
            </a:r>
            <a:r>
              <a:rPr lang="en-GB" sz="1400" dirty="0"/>
              <a:t>B) OS of ALK+ and ALK- ALCL</a:t>
            </a:r>
            <a:r>
              <a:rPr lang="en-GB" sz="1400" baseline="30000" dirty="0"/>
              <a:t>3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 rot="16200000">
            <a:off x="-229394" y="4000178"/>
            <a:ext cx="2065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0" dirty="0"/>
              <a:t>Failure-free survival (%)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831850" y="2945284"/>
            <a:ext cx="479425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r">
              <a:spcAft>
                <a:spcPct val="100000"/>
              </a:spcAft>
            </a:pPr>
            <a:r>
              <a:rPr lang="en-GB" sz="1400" b="0" dirty="0"/>
              <a:t>100</a:t>
            </a:r>
          </a:p>
          <a:p>
            <a:pPr algn="r">
              <a:spcAft>
                <a:spcPct val="100000"/>
              </a:spcAft>
            </a:pPr>
            <a:r>
              <a:rPr lang="en-GB" sz="1400" b="0" dirty="0"/>
              <a:t>80</a:t>
            </a:r>
          </a:p>
          <a:p>
            <a:pPr algn="r">
              <a:spcAft>
                <a:spcPct val="100000"/>
              </a:spcAft>
            </a:pPr>
            <a:r>
              <a:rPr lang="en-GB" sz="1400" b="0" dirty="0"/>
              <a:t>60</a:t>
            </a:r>
          </a:p>
          <a:p>
            <a:pPr algn="r">
              <a:spcAft>
                <a:spcPct val="100000"/>
              </a:spcAft>
            </a:pPr>
            <a:r>
              <a:rPr lang="en-GB" sz="1400" b="0" dirty="0"/>
              <a:t>40</a:t>
            </a:r>
          </a:p>
          <a:p>
            <a:pPr algn="r">
              <a:spcAft>
                <a:spcPct val="100000"/>
              </a:spcAft>
            </a:pPr>
            <a:r>
              <a:rPr lang="en-GB" sz="1400" b="0" dirty="0"/>
              <a:t>20</a:t>
            </a:r>
          </a:p>
          <a:p>
            <a:pPr algn="r">
              <a:spcAft>
                <a:spcPct val="100000"/>
              </a:spcAft>
            </a:pPr>
            <a:r>
              <a:rPr lang="en-GB" sz="1400" b="0" dirty="0"/>
              <a:t>0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657475" y="5512271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0" dirty="0"/>
              <a:t>Years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873500" y="3113559"/>
            <a:ext cx="6238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GB" sz="1400" b="0" dirty="0"/>
              <a:t>ALK+</a:t>
            </a:r>
          </a:p>
          <a:p>
            <a:r>
              <a:rPr lang="en-GB" sz="1400" b="0" dirty="0"/>
              <a:t>ALK-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360613" y="3245321"/>
            <a:ext cx="849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0" dirty="0"/>
              <a:t>P=0.015</a:t>
            </a:r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H="1">
            <a:off x="3641725" y="3269134"/>
            <a:ext cx="25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>
            <a:off x="3641725" y="3478684"/>
            <a:ext cx="25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 rot="16200000">
            <a:off x="3947319" y="4003353"/>
            <a:ext cx="1722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0" dirty="0"/>
              <a:t>Overall survival (%)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4837113" y="2945284"/>
            <a:ext cx="479425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r">
              <a:spcAft>
                <a:spcPct val="100000"/>
              </a:spcAft>
            </a:pPr>
            <a:r>
              <a:rPr lang="en-GB" sz="1400" b="0" dirty="0"/>
              <a:t>100</a:t>
            </a:r>
          </a:p>
          <a:p>
            <a:pPr algn="r">
              <a:spcAft>
                <a:spcPct val="100000"/>
              </a:spcAft>
            </a:pPr>
            <a:r>
              <a:rPr lang="en-GB" sz="1400" b="0" dirty="0"/>
              <a:t>80</a:t>
            </a:r>
          </a:p>
          <a:p>
            <a:pPr algn="r">
              <a:spcAft>
                <a:spcPct val="100000"/>
              </a:spcAft>
            </a:pPr>
            <a:r>
              <a:rPr lang="en-GB" sz="1400" b="0" dirty="0"/>
              <a:t>60</a:t>
            </a:r>
          </a:p>
          <a:p>
            <a:pPr algn="r">
              <a:spcAft>
                <a:spcPct val="100000"/>
              </a:spcAft>
            </a:pPr>
            <a:r>
              <a:rPr lang="en-GB" sz="1400" b="0" dirty="0"/>
              <a:t>40</a:t>
            </a:r>
          </a:p>
          <a:p>
            <a:pPr algn="r">
              <a:spcAft>
                <a:spcPct val="100000"/>
              </a:spcAft>
            </a:pPr>
            <a:r>
              <a:rPr lang="en-GB" sz="1400" b="0" dirty="0"/>
              <a:t>20</a:t>
            </a:r>
          </a:p>
          <a:p>
            <a:pPr algn="r">
              <a:spcAft>
                <a:spcPct val="100000"/>
              </a:spcAft>
            </a:pPr>
            <a:r>
              <a:rPr lang="en-GB" sz="1400" b="0" dirty="0"/>
              <a:t>0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351338" y="5283671"/>
            <a:ext cx="4549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tabLst>
                <a:tab pos="914400" algn="ctr"/>
                <a:tab pos="1131888" algn="ctr"/>
                <a:tab pos="1350963" algn="ctr"/>
                <a:tab pos="1568450" algn="ctr"/>
                <a:tab pos="1787525" algn="ctr"/>
                <a:tab pos="1997075" algn="ctr"/>
                <a:tab pos="2222500" algn="ctr"/>
                <a:tab pos="2432050" algn="ctr"/>
                <a:tab pos="2651125" algn="ctr"/>
                <a:tab pos="2868613" algn="ctr"/>
                <a:tab pos="3087688" algn="ctr"/>
                <a:tab pos="3305175" algn="ctr"/>
                <a:tab pos="3522663" algn="ctr"/>
                <a:tab pos="3724275" algn="ctr"/>
                <a:tab pos="3943350" algn="ctr"/>
                <a:tab pos="4168775" algn="ctr"/>
              </a:tabLst>
            </a:pPr>
            <a:r>
              <a:rPr lang="en-GB" sz="1200" b="0" dirty="0"/>
              <a:t>	0	1	2	3	4	5	6	7	8	9	10	11	12	13	14	15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6662738" y="5512271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0" dirty="0"/>
              <a:t>Years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6592888" y="3245321"/>
            <a:ext cx="849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0" dirty="0"/>
              <a:t>P=0.015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7950200" y="3113559"/>
            <a:ext cx="6238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GB" sz="1400" b="0" dirty="0"/>
              <a:t>ALK+</a:t>
            </a:r>
          </a:p>
          <a:p>
            <a:r>
              <a:rPr lang="en-GB" sz="1400" b="0" dirty="0"/>
              <a:t>ALK-</a:t>
            </a:r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 flipH="1">
            <a:off x="7718425" y="3269134"/>
            <a:ext cx="25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 flipH="1">
            <a:off x="7718425" y="3478684"/>
            <a:ext cx="25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349250" y="5283671"/>
            <a:ext cx="4549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tabLst>
                <a:tab pos="914400" algn="ctr"/>
                <a:tab pos="1131888" algn="ctr"/>
                <a:tab pos="1350963" algn="ctr"/>
                <a:tab pos="1568450" algn="ctr"/>
                <a:tab pos="1787525" algn="ctr"/>
                <a:tab pos="1997075" algn="ctr"/>
                <a:tab pos="2222500" algn="ctr"/>
                <a:tab pos="2432050" algn="ctr"/>
                <a:tab pos="2651125" algn="ctr"/>
                <a:tab pos="2868613" algn="ctr"/>
                <a:tab pos="3087688" algn="ctr"/>
                <a:tab pos="3305175" algn="ctr"/>
                <a:tab pos="3522663" algn="ctr"/>
                <a:tab pos="3724275" algn="ctr"/>
                <a:tab pos="3943350" algn="ctr"/>
                <a:tab pos="4168775" algn="ctr"/>
              </a:tabLst>
            </a:pPr>
            <a:r>
              <a:rPr lang="en-GB" sz="1200" b="0" dirty="0"/>
              <a:t>	0	1	2	3	4	5	6	7	8	9	10	11	12	13	14	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434" y="5938661"/>
            <a:ext cx="7340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/>
              <a:t>Figure reproduced with permission from </a:t>
            </a:r>
            <a:r>
              <a:rPr lang="en-US" b="0" dirty="0" smtClean="0"/>
              <a:t>Savage K, et al. </a:t>
            </a:r>
            <a:r>
              <a:rPr lang="en-GB" b="0" dirty="0" smtClean="0"/>
              <a:t>Blood 2008;111:5</a:t>
            </a:r>
            <a:r>
              <a:rPr lang="en-US" b="0" dirty="0" smtClean="0"/>
              <a:t>496–5504. </a:t>
            </a:r>
            <a:r>
              <a:rPr lang="en-US" b="0" dirty="0" smtClean="0">
                <a:latin typeface="Arial"/>
                <a:cs typeface="Arial"/>
              </a:rPr>
              <a:t>© The American Society of Hematology.</a:t>
            </a:r>
            <a:endParaRPr lang="en-GB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66725" y="1404938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79425" y="1528763"/>
            <a:ext cx="8335963" cy="432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6075" indent="-346075">
              <a:spcBef>
                <a:spcPct val="20000"/>
              </a:spcBef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CHOP-based chemotherapy is currently considered the standard first-line </a:t>
            </a:r>
            <a:r>
              <a:rPr lang="en-GB" sz="2000" b="0" dirty="0" smtClean="0"/>
              <a:t>treatment</a:t>
            </a:r>
            <a:r>
              <a:rPr lang="en-GB" sz="2000" b="0" baseline="30000" dirty="0" smtClean="0"/>
              <a:t>1</a:t>
            </a:r>
            <a:r>
              <a:rPr lang="en-GB" sz="2000" b="0" dirty="0" smtClean="0"/>
              <a:t> </a:t>
            </a:r>
            <a:endParaRPr lang="en-GB" sz="2000" b="0" dirty="0"/>
          </a:p>
          <a:p>
            <a:pPr marL="346075" indent="-346075">
              <a:spcBef>
                <a:spcPct val="20000"/>
              </a:spcBef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CHOP-based chemotherapy is effective in approximately 80% of cases involving children and 60% of adults with ALK+ ALCL</a:t>
            </a:r>
            <a:r>
              <a:rPr lang="en-GB" sz="2000" b="0" baseline="30000" dirty="0"/>
              <a:t>2</a:t>
            </a:r>
            <a:endParaRPr lang="en-GB" sz="2000" b="0" dirty="0"/>
          </a:p>
          <a:p>
            <a:pPr marL="803275" lvl="1" indent="-342900">
              <a:spcBef>
                <a:spcPct val="20000"/>
              </a:spcBef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/>
              <a:t>consolidation with high dose therapy (HDT) followed by autologous stem cell transplant (ASCT) support is not recommended if patients achieve complete remission</a:t>
            </a:r>
            <a:r>
              <a:rPr lang="en-GB" sz="1900" b="0" baseline="30000" dirty="0"/>
              <a:t>1</a:t>
            </a:r>
            <a:endParaRPr lang="en-GB" sz="1800" b="0" dirty="0"/>
          </a:p>
          <a:p>
            <a:pPr marL="346075" indent="-346075">
              <a:spcBef>
                <a:spcPct val="20000"/>
              </a:spcBef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Patients with ALK- ALCL have a poorer outcome</a:t>
            </a:r>
            <a:r>
              <a:rPr lang="en-GB" sz="2000" b="0" baseline="30000" dirty="0"/>
              <a:t>3 </a:t>
            </a:r>
            <a:endParaRPr lang="en-GB" sz="2000" b="0" dirty="0"/>
          </a:p>
          <a:p>
            <a:pPr marL="803275" lvl="1" indent="-342900">
              <a:spcBef>
                <a:spcPct val="20000"/>
              </a:spcBef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/>
              <a:t>chemotherapy is effective in approximately 40% of cases</a:t>
            </a:r>
            <a:r>
              <a:rPr lang="en-GB" sz="1800" b="0" baseline="30000" dirty="0"/>
              <a:t>3</a:t>
            </a:r>
          </a:p>
          <a:p>
            <a:pPr marL="803275" lvl="1" indent="-342900">
              <a:spcBef>
                <a:spcPct val="20000"/>
              </a:spcBef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/>
              <a:t>consolidation with HDT followed by ASCT is recommended</a:t>
            </a:r>
            <a:r>
              <a:rPr lang="en-GB" sz="1800" b="0" baseline="30000" dirty="0"/>
              <a:t>1</a:t>
            </a:r>
            <a:r>
              <a:rPr lang="en-GB" sz="2000" b="0" dirty="0"/>
              <a:t> </a:t>
            </a:r>
          </a:p>
          <a:p>
            <a:pPr marL="346075" indent="-346075">
              <a:spcBef>
                <a:spcPct val="20000"/>
              </a:spcBef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Allogeneic transplantation may be an effective procedure for relapsed or refractory ALK+ ALCL but its value in the treatment of ALK- ALCL remains to be defined</a:t>
            </a:r>
            <a:r>
              <a:rPr lang="en-GB" sz="2000" b="0" baseline="30000" dirty="0"/>
              <a:t>1</a:t>
            </a:r>
            <a:r>
              <a:rPr lang="en-GB" sz="2000" b="0" dirty="0"/>
              <a:t> 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sALCL: treatment overview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898775" y="6334125"/>
            <a:ext cx="624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>
              <a:buAutoNum type="arabicPeriod"/>
            </a:pPr>
            <a:r>
              <a:rPr lang="en-US" b="0" dirty="0" smtClean="0"/>
              <a:t>Savage </a:t>
            </a:r>
            <a:r>
              <a:rPr lang="en-US" b="0" dirty="0"/>
              <a:t>K, et al.</a:t>
            </a:r>
            <a:r>
              <a:rPr lang="en-GB" b="0" dirty="0"/>
              <a:t> Blood Rev 2007;21:201</a:t>
            </a:r>
            <a:r>
              <a:rPr lang="en-GB" b="0" dirty="0">
                <a:sym typeface="Symbol" pitchFamily="18" charset="2"/>
              </a:rPr>
              <a:t></a:t>
            </a:r>
            <a:r>
              <a:rPr lang="en-GB" b="0" dirty="0"/>
              <a:t>216</a:t>
            </a:r>
            <a:r>
              <a:rPr lang="en-US" b="0" dirty="0" smtClean="0"/>
              <a:t>. </a:t>
            </a:r>
          </a:p>
          <a:p>
            <a:pPr marL="342900" indent="-342900" algn="r"/>
            <a:r>
              <a:rPr lang="en-US" b="0" dirty="0" smtClean="0"/>
              <a:t>2. </a:t>
            </a:r>
            <a:r>
              <a:rPr lang="en-GB" b="0" dirty="0" smtClean="0"/>
              <a:t>Savage, K. Hematology Am Soc Hematol Educ Program.</a:t>
            </a:r>
            <a:r>
              <a:rPr lang="en-GB" dirty="0" smtClean="0"/>
              <a:t> </a:t>
            </a:r>
            <a:r>
              <a:rPr lang="en-GB" b="0" dirty="0" smtClean="0"/>
              <a:t>2008:280</a:t>
            </a:r>
            <a:r>
              <a:rPr lang="en-GB" b="0" dirty="0" smtClean="0">
                <a:sym typeface="Symbol" pitchFamily="18" charset="2"/>
              </a:rPr>
              <a:t></a:t>
            </a:r>
            <a:r>
              <a:rPr lang="en-GB" b="0" dirty="0" smtClean="0"/>
              <a:t>288</a:t>
            </a:r>
            <a:r>
              <a:rPr lang="en-US" b="0" dirty="0" smtClean="0"/>
              <a:t>. </a:t>
            </a:r>
            <a:br>
              <a:rPr lang="en-US" b="0" dirty="0" smtClean="0"/>
            </a:br>
            <a:r>
              <a:rPr lang="en-US" b="0" dirty="0" smtClean="0"/>
              <a:t>3. </a:t>
            </a:r>
            <a:r>
              <a:rPr lang="en-US" b="0" dirty="0" smtClean="0">
                <a:solidFill>
                  <a:srgbClr val="000000"/>
                </a:solidFill>
              </a:rPr>
              <a:t>Savage K, et al. Blood 2008;111</a:t>
            </a:r>
            <a:r>
              <a:rPr lang="en-US" b="0" dirty="0" smtClean="0"/>
              <a:t>:5496</a:t>
            </a:r>
            <a:r>
              <a:rPr lang="en-US" b="0" dirty="0" smtClean="0">
                <a:sym typeface="Symbol" pitchFamily="18" charset="2"/>
              </a:rPr>
              <a:t></a:t>
            </a:r>
            <a:r>
              <a:rPr lang="en-US" b="0" dirty="0" smtClean="0"/>
              <a:t>5504.</a:t>
            </a:r>
            <a:endParaRPr lang="en-US" b="0" dirty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12800" y="5945188"/>
            <a:ext cx="645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/>
              <a:t>CHOP = </a:t>
            </a:r>
            <a:r>
              <a:rPr lang="en-GB" b="0" dirty="0"/>
              <a:t>cyclophosphamide, doxorubicin, vincristine and prednisone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6725" y="1404938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898650" y="6613525"/>
            <a:ext cx="724535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 dirty="0"/>
              <a:t>NCCN Non-Hodgkin’s Lymphomas Version1.2011 (TCEL-3): </a:t>
            </a:r>
            <a:r>
              <a:rPr lang="en-GB" b="0" dirty="0">
                <a:hlinkClick r:id="rId3"/>
              </a:rPr>
              <a:t>http://www.nccn.org/professionals/physician_gls/f_guidelines.asp</a:t>
            </a:r>
            <a:endParaRPr lang="en-US" b="0" dirty="0"/>
          </a:p>
        </p:txBody>
      </p:sp>
      <p:graphicFrame>
        <p:nvGraphicFramePr>
          <p:cNvPr id="1203323" name="Group 123"/>
          <p:cNvGraphicFramePr>
            <a:graphicFrameLocks noGrp="1"/>
          </p:cNvGraphicFramePr>
          <p:nvPr>
            <p:ph idx="1"/>
          </p:nvPr>
        </p:nvGraphicFramePr>
        <p:xfrm>
          <a:off x="649288" y="2551113"/>
          <a:ext cx="8015166" cy="2529840"/>
        </p:xfrm>
        <a:graphic>
          <a:graphicData uri="http://schemas.openxmlformats.org/drawingml/2006/table">
            <a:tbl>
              <a:tblPr/>
              <a:tblGrid>
                <a:gridCol w="208280"/>
                <a:gridCol w="1103541"/>
                <a:gridCol w="1888177"/>
                <a:gridCol w="2196033"/>
                <a:gridCol w="2619135"/>
              </a:tblGrid>
              <a:tr h="110331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ALK+ ALCL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ALK- ALCL </a:t>
                      </a:r>
                    </a:p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age l, ll </a:t>
                      </a:r>
                    </a:p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disease and </a:t>
                      </a:r>
                    </a:p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IPI low/low-</a:t>
                      </a:r>
                    </a:p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intermediate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ALK- ALCL</a:t>
                      </a:r>
                    </a:p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stage l, ll disease</a:t>
                      </a:r>
                    </a:p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and IPI high/high-</a:t>
                      </a:r>
                    </a:p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intermediate, or </a:t>
                      </a:r>
                    </a:p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stage lll, lV disease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</a:tr>
              <a:tr h="13303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Induction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therapy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DB406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DB406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CHOP plus RT for limited stage disease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Clinical trial (preferred) or multiagent chemotherapy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(4</a:t>
                      </a: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6 cycles) plus locoregional RT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DB406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DB406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Clinical trial (preferred) or multiagent chemotherapy </a:t>
                      </a:r>
                      <a:b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(6</a:t>
                      </a: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8 cycles) </a:t>
                      </a: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± </a:t>
                      </a: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RT </a:t>
                      </a:r>
                      <a:endParaRPr kumimoji="0" lang="en-GB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4" name="Rectangle 100"/>
          <p:cNvSpPr>
            <a:spLocks noChangeArrowheads="1"/>
          </p:cNvSpPr>
          <p:nvPr/>
        </p:nvSpPr>
        <p:spPr bwMode="auto">
          <a:xfrm>
            <a:off x="476250" y="1525588"/>
            <a:ext cx="8335963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6075" indent="-346075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NCCN provides treatment </a:t>
            </a:r>
            <a:r>
              <a:rPr lang="en-GB" sz="2000" b="0" dirty="0" smtClean="0"/>
              <a:t>recommendations </a:t>
            </a:r>
            <a:endParaRPr lang="en-GB" sz="2000" b="0" dirty="0"/>
          </a:p>
        </p:txBody>
      </p:sp>
      <p:sp>
        <p:nvSpPr>
          <p:cNvPr id="24595" name="Text Box 101"/>
          <p:cNvSpPr txBox="1">
            <a:spLocks noChangeArrowheads="1"/>
          </p:cNvSpPr>
          <p:nvPr/>
        </p:nvSpPr>
        <p:spPr bwMode="auto">
          <a:xfrm>
            <a:off x="577850" y="5192713"/>
            <a:ext cx="7588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/>
              <a:t>ALCL = </a:t>
            </a:r>
            <a:r>
              <a:rPr lang="en-GB" b="0" dirty="0"/>
              <a:t>anaplastic large cell lymphoma;</a:t>
            </a:r>
            <a:r>
              <a:rPr lang="en-US" b="0" dirty="0"/>
              <a:t> ALK = anaplastic lymphoma kinase; CHOP = </a:t>
            </a:r>
            <a:r>
              <a:rPr lang="en-GB" b="0" dirty="0"/>
              <a:t>cyclophosphamide, doxorubicin, vincristine and prednisone; IPI = International Prognostic Index; RT = radiation therapy </a:t>
            </a:r>
            <a:endParaRPr lang="en-US" b="0" dirty="0"/>
          </a:p>
        </p:txBody>
      </p:sp>
      <p:sp>
        <p:nvSpPr>
          <p:cNvPr id="24596" name="Rectangle 10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3000" dirty="0" smtClean="0"/>
              <a:t>sALCL:</a:t>
            </a:r>
            <a:r>
              <a:rPr lang="en-GB" sz="3000" dirty="0" smtClean="0">
                <a:sym typeface="Symbol" pitchFamily="18" charset="2"/>
              </a:rPr>
              <a:t> i</a:t>
            </a:r>
            <a:r>
              <a:rPr lang="en-GB" sz="3000" dirty="0" smtClean="0"/>
              <a:t>nduction therapy</a:t>
            </a:r>
            <a:endParaRPr lang="en-GB" sz="3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66725" y="1404938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674813" y="6613525"/>
            <a:ext cx="7469187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 dirty="0"/>
              <a:t>NCCN Non-Hodgkin’s Lymphomas Version1.2011 (TCEL-4 &amp; 5): </a:t>
            </a:r>
            <a:r>
              <a:rPr lang="en-GB" b="0" dirty="0">
                <a:hlinkClick r:id="rId3"/>
              </a:rPr>
              <a:t>http://www.nccn.org/professionals/physician_gls/f_guidelines.asp</a:t>
            </a:r>
            <a:endParaRPr lang="en-US" b="0" dirty="0"/>
          </a:p>
        </p:txBody>
      </p:sp>
      <p:graphicFrame>
        <p:nvGraphicFramePr>
          <p:cNvPr id="1220722" name="Group 114"/>
          <p:cNvGraphicFramePr>
            <a:graphicFrameLocks noGrp="1"/>
          </p:cNvGraphicFramePr>
          <p:nvPr>
            <p:ph sz="half" idx="4294967295"/>
          </p:nvPr>
        </p:nvGraphicFramePr>
        <p:xfrm>
          <a:off x="649288" y="2093913"/>
          <a:ext cx="8096682" cy="1794510"/>
        </p:xfrm>
        <a:graphic>
          <a:graphicData uri="http://schemas.openxmlformats.org/drawingml/2006/table">
            <a:tbl>
              <a:tblPr/>
              <a:tblGrid>
                <a:gridCol w="208280"/>
                <a:gridCol w="1157280"/>
                <a:gridCol w="2068934"/>
                <a:gridCol w="2568061"/>
                <a:gridCol w="2094127"/>
              </a:tblGrid>
              <a:tr h="35401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Complete</a:t>
                      </a: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response</a:t>
                      </a: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Partial </a:t>
                      </a: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response</a:t>
                      </a: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No response or progressive </a:t>
                      </a: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disease </a:t>
                      </a:r>
                      <a:endParaRPr kumimoji="0" lang="en-GB" sz="18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Follow-up therapy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DB406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Complete planned course of treatment (RT)</a:t>
                      </a:r>
                      <a:endParaRPr kumimoji="0" lang="en-GB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DB406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RT or high dose chemotherapy with stem cell rescue or clinical trial</a:t>
                      </a:r>
                      <a:endParaRPr kumimoji="0" lang="en-GB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RT or additional therapy as for relapsed/refractory ALCL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18" name="Rectangle 22"/>
          <p:cNvSpPr>
            <a:spLocks noChangeArrowheads="1"/>
          </p:cNvSpPr>
          <p:nvPr/>
        </p:nvSpPr>
        <p:spPr bwMode="auto">
          <a:xfrm>
            <a:off x="479425" y="1355725"/>
            <a:ext cx="833596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6075" indent="-346075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Follow-up therapy for ALK- ALCL stage l, ll disease, and IPI low/</a:t>
            </a:r>
            <a:br>
              <a:rPr lang="en-GB" sz="2000" b="0" dirty="0"/>
            </a:br>
            <a:r>
              <a:rPr lang="en-GB" sz="2000" b="0" dirty="0"/>
              <a:t>low- intermediate patients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1724025" y="5951538"/>
            <a:ext cx="5988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 dirty="0"/>
              <a:t>ALCL = anaplastic large cell lymphoma; RT = radiation therapy; IPI = International Prognostic Index</a:t>
            </a:r>
            <a:endParaRPr lang="en-US" b="0" dirty="0"/>
          </a:p>
        </p:txBody>
      </p:sp>
      <p:sp>
        <p:nvSpPr>
          <p:cNvPr id="25620" name="Rectangle 46"/>
          <p:cNvSpPr>
            <a:spLocks noChangeArrowheads="1"/>
          </p:cNvSpPr>
          <p:nvPr/>
        </p:nvSpPr>
        <p:spPr bwMode="auto">
          <a:xfrm>
            <a:off x="479425" y="3954463"/>
            <a:ext cx="83359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6075" indent="-346075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Additional therapy is recommended for poor response to induction therapy or relapsed/refractory ALCL </a:t>
            </a:r>
          </a:p>
        </p:txBody>
      </p:sp>
      <p:graphicFrame>
        <p:nvGraphicFramePr>
          <p:cNvPr id="1220724" name="Group 116"/>
          <p:cNvGraphicFramePr>
            <a:graphicFrameLocks noGrp="1"/>
          </p:cNvGraphicFramePr>
          <p:nvPr>
            <p:ph sz="half" idx="4294967295"/>
          </p:nvPr>
        </p:nvGraphicFramePr>
        <p:xfrm>
          <a:off x="685800" y="4699000"/>
          <a:ext cx="7988300" cy="1241108"/>
        </p:xfrm>
        <a:graphic>
          <a:graphicData uri="http://schemas.openxmlformats.org/drawingml/2006/table">
            <a:tbl>
              <a:tblPr/>
              <a:tblGrid>
                <a:gridCol w="398463"/>
                <a:gridCol w="1590675"/>
                <a:gridCol w="2965450"/>
                <a:gridCol w="3033712"/>
              </a:tblGrid>
              <a:tr h="49847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Candidate for transplant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Non-candidate for </a:t>
                      </a:r>
                    </a:p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transplant</a:t>
                      </a:r>
                      <a:endParaRPr kumimoji="0" lang="en-GB" sz="18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Additional therapy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DB406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Clinical trial (preferred) or second-line therapy </a:t>
                      </a:r>
                      <a:endParaRPr kumimoji="0" lang="en-GB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Clinical trial (preferred) or second-line therapy or palliative RT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3" name="Rectangle 86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800" dirty="0" smtClean="0"/>
              <a:t>sALCL:</a:t>
            </a:r>
            <a:r>
              <a:rPr lang="en-GB" sz="2800" dirty="0" smtClean="0">
                <a:sym typeface="Symbol" pitchFamily="18" charset="2"/>
              </a:rPr>
              <a:t> follow-up and additional therapy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466725" y="1404938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26627" name="Text Box 160"/>
          <p:cNvSpPr txBox="1">
            <a:spLocks noChangeArrowheads="1"/>
          </p:cNvSpPr>
          <p:nvPr/>
        </p:nvSpPr>
        <p:spPr bwMode="auto">
          <a:xfrm>
            <a:off x="422275" y="5368837"/>
            <a:ext cx="82772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/>
              <a:t>ALCL = anaplastic large cell lymphoma; ALK = anaplastic lymphoma kinase;</a:t>
            </a:r>
            <a:r>
              <a:rPr lang="en-US" dirty="0"/>
              <a:t> </a:t>
            </a:r>
            <a:r>
              <a:rPr lang="en-US" b="0" dirty="0"/>
              <a:t>CHOP = </a:t>
            </a:r>
            <a:r>
              <a:rPr lang="en-GB" b="0" dirty="0"/>
              <a:t>cyclophosphamide, doxorubicin, vincristine and prednisone; </a:t>
            </a:r>
            <a:r>
              <a:rPr lang="en-US" b="0" dirty="0"/>
              <a:t>CHOEP = </a:t>
            </a:r>
            <a:r>
              <a:rPr lang="en-GB" b="0" dirty="0"/>
              <a:t>cyclophosphamide, doxorubicin, vincristine, etoposide and prednisone;</a:t>
            </a:r>
            <a:r>
              <a:rPr lang="en-US" b="0" dirty="0"/>
              <a:t> CVAD = cyclophosphamide, vincristine, doxorubicin, dexamethasone; DHAP = dexamethasone, cisplatin, cytarabine; ESHAP = etoposide, methylprednisolone, cytarabine, cisplatin; GDP = gemcitabine, dexamethasone, cisplatin; GemOx = gemcitabine, oxaliplatin; ICE = ifosfamide, carboplatin, etoposide; IVE = ifosfamide, etoposide and epirubicin; MINE = mesna, ifosfamide, mitoxantronen, etopside; RT = radiation therapy</a:t>
            </a:r>
          </a:p>
        </p:txBody>
      </p:sp>
      <p:sp>
        <p:nvSpPr>
          <p:cNvPr id="26628" name="Rectangle 1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NCCN </a:t>
            </a:r>
            <a:r>
              <a:rPr lang="en-GB" smtClean="0">
                <a:sym typeface="Symbol" pitchFamily="18" charset="2"/>
              </a:rPr>
              <a:t>suggested </a:t>
            </a:r>
            <a:r>
              <a:rPr lang="en-US" smtClean="0"/>
              <a:t>treatment regimens </a:t>
            </a:r>
            <a:endParaRPr lang="en-GB" dirty="0" smtClean="0"/>
          </a:p>
        </p:txBody>
      </p:sp>
      <p:graphicFrame>
        <p:nvGraphicFramePr>
          <p:cNvPr id="1090809" name="Group 249"/>
          <p:cNvGraphicFramePr>
            <a:graphicFrameLocks noGrp="1"/>
          </p:cNvGraphicFramePr>
          <p:nvPr>
            <p:ph idx="1"/>
          </p:nvPr>
        </p:nvGraphicFramePr>
        <p:xfrm>
          <a:off x="274605" y="1465682"/>
          <a:ext cx="8475980" cy="3817621"/>
        </p:xfrm>
        <a:graphic>
          <a:graphicData uri="http://schemas.openxmlformats.org/drawingml/2006/table">
            <a:tbl>
              <a:tblPr/>
              <a:tblGrid>
                <a:gridCol w="208280"/>
                <a:gridCol w="2516187"/>
                <a:gridCol w="2805113"/>
                <a:gridCol w="2946400"/>
              </a:tblGrid>
              <a:tr h="3603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First-line therapy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Second-line therapy</a:t>
                      </a: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(transplant candidate)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Second-line therapy</a:t>
                      </a: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(non-transplant candidate)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CHOP for ALK+ ALCL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DHAP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Alemtuzumab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CHOEP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ESHAP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Bortezomib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FE"/>
                    </a:solidFil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CHOP </a:t>
                      </a: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every 2 or 3 weeks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GDP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Denileukin diftitox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CHOP followed by ICE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FE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GemOx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FE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Gemcitabine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FE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CHOP followed by 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Pralatrexate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HyperCVAD alternating </a:t>
                      </a: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with high-dose methotrexate</a:t>
                      </a: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and cytarabine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FE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MINE</a:t>
                      </a: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Pralatrexate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FE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RT</a:t>
                      </a: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Romidepsin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5FE"/>
                    </a:solidFill>
                  </a:tcPr>
                </a:tc>
              </a:tr>
            </a:tbl>
          </a:graphicData>
        </a:graphic>
      </p:graphicFrame>
      <p:sp>
        <p:nvSpPr>
          <p:cNvPr id="26629" name="Text Box 164"/>
          <p:cNvSpPr txBox="1">
            <a:spLocks noChangeArrowheads="1"/>
          </p:cNvSpPr>
          <p:nvPr/>
        </p:nvSpPr>
        <p:spPr bwMode="auto">
          <a:xfrm>
            <a:off x="1890713" y="6613525"/>
            <a:ext cx="7253287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 dirty="0"/>
              <a:t>NCCN Non-Hodgkin’s Lymphomas Version1.2011 (TCEl-B) : </a:t>
            </a:r>
            <a:r>
              <a:rPr lang="en-GB" b="0" dirty="0">
                <a:hlinkClick r:id="rId3"/>
              </a:rPr>
              <a:t>http://www.nccn.org/professionals/physician_gls/f_guidelines.asp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standard first-line treatment for sALCL?</a:t>
            </a:r>
          </a:p>
          <a:p>
            <a:pPr marL="974725" lvl="1" indent="-514350">
              <a:buClrTx/>
              <a:buSzPct val="150000"/>
              <a:buFont typeface="Courier New" pitchFamily="49" charset="0"/>
              <a:buChar char="o"/>
            </a:pPr>
            <a:r>
              <a:rPr lang="en-GB" dirty="0" smtClean="0"/>
              <a:t>Allogeneic transplantation</a:t>
            </a:r>
          </a:p>
          <a:p>
            <a:pPr marL="974725" lvl="1" indent="-514350">
              <a:buClrTx/>
              <a:buSzPct val="150000"/>
              <a:buFont typeface="Courier New" pitchFamily="49" charset="0"/>
              <a:buChar char="o"/>
            </a:pPr>
            <a:r>
              <a:rPr lang="en-GB" dirty="0" smtClean="0"/>
              <a:t>CHOP-based chemotherapy</a:t>
            </a:r>
          </a:p>
          <a:p>
            <a:pPr marL="974725" lvl="1" indent="-514350">
              <a:buClrTx/>
              <a:buSzPct val="150000"/>
              <a:buFont typeface="Courier New" pitchFamily="49" charset="0"/>
              <a:buChar char="o"/>
            </a:pPr>
            <a:r>
              <a:rPr lang="en-GB" dirty="0" smtClean="0">
                <a:latin typeface="Arial" pitchFamily="34" charset="0"/>
                <a:sym typeface="Symbol" pitchFamily="18" charset="2"/>
              </a:rPr>
              <a:t>Locoregional RT </a:t>
            </a:r>
          </a:p>
          <a:p>
            <a:pPr marL="974725" lvl="1" indent="-514350">
              <a:buClrTx/>
              <a:buSzPct val="150000"/>
              <a:buFont typeface="Courier New" pitchFamily="49" charset="0"/>
              <a:buChar char="o"/>
            </a:pPr>
            <a:r>
              <a:rPr lang="en-GB" dirty="0" smtClean="0"/>
              <a:t>ABVD</a:t>
            </a:r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7424928" y="5285232"/>
            <a:ext cx="1371600" cy="457200"/>
          </a:xfrm>
          <a:prstGeom prst="roundRect">
            <a:avLst/>
          </a:prstGeom>
          <a:solidFill>
            <a:srgbClr val="DAE5F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31024" y="5949696"/>
            <a:ext cx="1371600" cy="457200"/>
          </a:xfrm>
          <a:prstGeom prst="roundRect">
            <a:avLst/>
          </a:prstGeom>
          <a:solidFill>
            <a:srgbClr val="DAE5F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Skip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 smtClean="0"/>
              <a:t>sALCL: introduction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457200" y="322263"/>
            <a:ext cx="83058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en-GB" sz="3200" dirty="0">
              <a:solidFill>
                <a:srgbClr val="669900"/>
              </a:solidFill>
            </a:endParaRPr>
          </a:p>
        </p:txBody>
      </p:sp>
      <p:sp>
        <p:nvSpPr>
          <p:cNvPr id="5124" name="Rectangle 32"/>
          <p:cNvSpPr>
            <a:spLocks noChangeArrowheads="1"/>
          </p:cNvSpPr>
          <p:nvPr/>
        </p:nvSpPr>
        <p:spPr bwMode="auto">
          <a:xfrm>
            <a:off x="508000" y="1408113"/>
            <a:ext cx="80010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6075" indent="-346075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ALCL is </a:t>
            </a:r>
            <a:r>
              <a:rPr lang="en-GB" sz="2000" b="0" dirty="0" smtClean="0"/>
              <a:t>a subtype of mature T-cell and NK-cell neoplasms, which are a </a:t>
            </a:r>
            <a:r>
              <a:rPr lang="en-GB" sz="2000" b="0" dirty="0"/>
              <a:t>subset of non-Hodgkin’s lymphomas (</a:t>
            </a:r>
            <a:r>
              <a:rPr lang="en-GB" sz="2000" b="0" dirty="0" smtClean="0"/>
              <a:t>NHLs)</a:t>
            </a:r>
            <a:r>
              <a:rPr lang="en-GB" sz="2000" b="0" baseline="30000" dirty="0" smtClean="0"/>
              <a:t>1,2 </a:t>
            </a:r>
            <a:endParaRPr lang="en-GB" sz="2000" b="0" baseline="30000" dirty="0"/>
          </a:p>
          <a:p>
            <a:pPr marL="346075" indent="-346075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ALCL was first described in 1985, as a </a:t>
            </a:r>
            <a:r>
              <a:rPr lang="en-GB" sz="2000" b="0" dirty="0" smtClean="0"/>
              <a:t>Ki-1 (now commonly referred to as CD30) </a:t>
            </a:r>
            <a:r>
              <a:rPr lang="en-GB" sz="2000" b="0" dirty="0"/>
              <a:t>lymphoma, characterised by large pleomorphic cells expressing CD30, and with a tendency to invade lymph node sinuses</a:t>
            </a:r>
            <a:r>
              <a:rPr lang="en-GB" sz="2000" b="0" baseline="30000" dirty="0"/>
              <a:t>3</a:t>
            </a:r>
          </a:p>
          <a:p>
            <a:pPr marL="346075" indent="-346075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The current designation for this neoplasm is ALCL, per the 2008 World Health Organization (WHO) classification of lymphoid neoplasms</a:t>
            </a:r>
            <a:r>
              <a:rPr lang="en-GB" sz="2000" b="0" baseline="30000" dirty="0"/>
              <a:t>1,4</a:t>
            </a:r>
            <a:endParaRPr lang="en-GB" sz="2000" b="0" dirty="0"/>
          </a:p>
          <a:p>
            <a:pPr marL="346075" indent="-346075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There are </a:t>
            </a:r>
            <a:r>
              <a:rPr lang="en-GB" sz="2000" b="0" dirty="0" smtClean="0"/>
              <a:t>three </a:t>
            </a:r>
            <a:r>
              <a:rPr lang="en-GB" sz="2000" b="0" dirty="0"/>
              <a:t>distinct forms/types of ALCL</a:t>
            </a:r>
            <a:r>
              <a:rPr lang="en-GB" sz="2000" b="0" baseline="30000" dirty="0"/>
              <a:t>1,2</a:t>
            </a:r>
          </a:p>
          <a:p>
            <a:pPr marL="803275" lvl="1" indent="-34290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/>
              <a:t>primary cutaneous ALCL</a:t>
            </a:r>
          </a:p>
          <a:p>
            <a:pPr marL="803275" lvl="1" indent="-34290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 smtClean="0"/>
              <a:t>systemic ALK+ ALCL </a:t>
            </a:r>
            <a:r>
              <a:rPr lang="en-GB" sz="1800" b="0" dirty="0"/>
              <a:t>(sALCL</a:t>
            </a:r>
            <a:r>
              <a:rPr lang="en-GB" sz="1800" b="0" dirty="0" smtClean="0"/>
              <a:t>)</a:t>
            </a:r>
          </a:p>
          <a:p>
            <a:pPr marL="803275" lvl="1" indent="-34290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 smtClean="0"/>
              <a:t>systemic ALK- ALCL</a:t>
            </a:r>
          </a:p>
          <a:p>
            <a:pPr marL="1260475" lvl="2" indent="-34290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6DB406"/>
              </a:buClr>
              <a:buSzPct val="70000"/>
              <a:buFont typeface="Wingdings" pitchFamily="2" charset="2"/>
              <a:buChar char="q"/>
            </a:pPr>
            <a:endParaRPr lang="en-GB" sz="1800" b="0" dirty="0"/>
          </a:p>
        </p:txBody>
      </p:sp>
      <p:sp>
        <p:nvSpPr>
          <p:cNvPr id="5125" name="Text Box 33"/>
          <p:cNvSpPr txBox="1">
            <a:spLocks noChangeArrowheads="1"/>
          </p:cNvSpPr>
          <p:nvPr/>
        </p:nvSpPr>
        <p:spPr bwMode="auto">
          <a:xfrm>
            <a:off x="2081213" y="6308725"/>
            <a:ext cx="7062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/>
            <a:r>
              <a:rPr lang="en-US" b="0" dirty="0"/>
              <a:t>1. WHO Classification of Tumours of Haematopoietic and Lymphoid Tissues</a:t>
            </a:r>
            <a:r>
              <a:rPr lang="en-GB" b="0" dirty="0"/>
              <a:t>. </a:t>
            </a:r>
            <a:r>
              <a:rPr lang="en-US" b="0" dirty="0"/>
              <a:t>4th Edition. Lyon, France, IARC Press 2008.</a:t>
            </a:r>
          </a:p>
          <a:p>
            <a:pPr marL="342900" indent="-342900" algn="r"/>
            <a:r>
              <a:rPr lang="en-US" b="0" dirty="0"/>
              <a:t>2. NCCN Non-Hodgkin’s Lymphomas Version 1.2011: </a:t>
            </a:r>
            <a:r>
              <a:rPr lang="en-GB" b="0" dirty="0">
                <a:hlinkClick r:id="rId3"/>
              </a:rPr>
              <a:t>http://www.nccn.org/professionals/physician_gls/f_guidelines.asp</a:t>
            </a:r>
            <a:r>
              <a:rPr lang="en-GB" b="0" dirty="0"/>
              <a:t>.</a:t>
            </a:r>
            <a:r>
              <a:rPr lang="en-US" dirty="0"/>
              <a:t> </a:t>
            </a:r>
            <a:endParaRPr lang="en-US" b="0" dirty="0">
              <a:solidFill>
                <a:srgbClr val="000000"/>
              </a:solidFill>
            </a:endParaRPr>
          </a:p>
          <a:p>
            <a:pPr marL="342900" indent="-342900" algn="r"/>
            <a:r>
              <a:rPr lang="en-US" b="0" dirty="0"/>
              <a:t>3. Stein H, et al. Blood 1985;66:848–858.</a:t>
            </a:r>
            <a:r>
              <a:rPr lang="en-US" b="0" dirty="0">
                <a:solidFill>
                  <a:schemeClr val="hlink"/>
                </a:solidFill>
              </a:rPr>
              <a:t> </a:t>
            </a:r>
            <a:r>
              <a:rPr lang="en-US" b="0" dirty="0"/>
              <a:t>4. Medeiros L and Elenitoba-Johnson K. Am J Clin Pathol 2007;127:707–722.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Frequency of T-cell lymphoma subtypes: </a:t>
            </a:r>
            <a:br>
              <a:rPr lang="en-GB" sz="2800" smtClean="0"/>
            </a:br>
            <a:r>
              <a:rPr lang="en-GB" sz="2800" smtClean="0"/>
              <a:t>from the International PTCL Study </a:t>
            </a:r>
            <a:endParaRPr lang="en-GB" sz="2800" dirty="0" smtClean="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319338" y="6594475"/>
            <a:ext cx="6767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/>
            <a:r>
              <a:rPr lang="en-US" b="0" dirty="0"/>
              <a:t>O’Leary H and Savage K. Curr Hem Malignancy </a:t>
            </a:r>
            <a:r>
              <a:rPr lang="en-US" b="0" dirty="0" smtClean="0"/>
              <a:t>Rep 2009;4:227</a:t>
            </a:r>
            <a:r>
              <a:rPr lang="en-US" b="0" dirty="0" smtClean="0">
                <a:cs typeface="Arial" pitchFamily="34" charset="0"/>
              </a:rPr>
              <a:t>–35</a:t>
            </a:r>
            <a:r>
              <a:rPr lang="en-US" b="0" dirty="0">
                <a:cs typeface="Arial" pitchFamily="34" charset="0"/>
              </a:rPr>
              <a:t>.</a:t>
            </a:r>
            <a:endParaRPr lang="en-US" b="0" dirty="0"/>
          </a:p>
        </p:txBody>
      </p:sp>
      <p:sp>
        <p:nvSpPr>
          <p:cNvPr id="6149" name="Rectangle 28"/>
          <p:cNvSpPr>
            <a:spLocks noChangeArrowheads="1"/>
          </p:cNvSpPr>
          <p:nvPr/>
        </p:nvSpPr>
        <p:spPr bwMode="auto">
          <a:xfrm>
            <a:off x="447675" y="5699125"/>
            <a:ext cx="812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 dirty="0"/>
              <a:t>ALCL =anaplastic large cell lymphoma; ALK =anaplastic lymphoma kinase; NOS = not otherwise specified; PTCL = peripheral T-cell lymphoma; TCL = T-cell lymphoma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1886" y="6316395"/>
            <a:ext cx="7092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/>
              <a:t>Figure reproduced with permission from </a:t>
            </a:r>
            <a:r>
              <a:rPr lang="en-US" b="0" dirty="0" smtClean="0"/>
              <a:t>O’Leary H and Savage K. Curr Hem Malignancy Rep 2009;4:227</a:t>
            </a:r>
            <a:r>
              <a:rPr lang="en-US" b="0" dirty="0" smtClean="0">
                <a:cs typeface="Arial" pitchFamily="34" charset="0"/>
              </a:rPr>
              <a:t>–35.</a:t>
            </a:r>
            <a:r>
              <a:rPr lang="en-US" b="0" dirty="0" smtClean="0"/>
              <a:t> </a:t>
            </a:r>
            <a:r>
              <a:rPr lang="en-GB" b="0" dirty="0" smtClean="0">
                <a:latin typeface="Arial"/>
                <a:cs typeface="Arial"/>
              </a:rPr>
              <a:t>© Springer. </a:t>
            </a:r>
            <a:endParaRPr lang="en-GB" b="0" dirty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273550" y="2038350"/>
            <a:ext cx="17203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Other disorders 12.2%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320210" y="2278063"/>
            <a:ext cx="1951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Unclassifiable PTCL 2.5%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86773" y="2549525"/>
            <a:ext cx="29622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Subcutaneous panniculitis-like TCL 0.9%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1385298" y="2782888"/>
            <a:ext cx="1872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Hepatosplenic TCL 1.4%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1055098" y="3055938"/>
            <a:ext cx="22688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Primary cutaneous ALCL 1.7%</a:t>
            </a: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1224960" y="3316288"/>
            <a:ext cx="2070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Enteropathy-type TCL 4.7%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39135" y="3752850"/>
            <a:ext cx="3143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Anaplastic large cell lymphoma, ALK¯ 5.5%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34373" y="4292600"/>
            <a:ext cx="31481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Anaplastic large cell lymphoma, ALK+ 6.6%</a:t>
            </a: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666160" y="4959350"/>
            <a:ext cx="28248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Adult T-cell </a:t>
            </a:r>
            <a:r>
              <a:rPr lang="en-GB" sz="1200" b="0" dirty="0" smtClean="0"/>
              <a:t>leukaemia/lymphoma </a:t>
            </a:r>
            <a:r>
              <a:rPr lang="en-GB" sz="1200" b="0" dirty="0"/>
              <a:t>9.6%</a:t>
            </a: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913188" y="5189538"/>
            <a:ext cx="2673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Natural killer/T-cell lymphoma 10.4%</a:t>
            </a: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6594475" y="4533900"/>
            <a:ext cx="23578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Angioimmunoblastic TCL 18.5%</a:t>
            </a: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6550025" y="2598738"/>
            <a:ext cx="20750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0" dirty="0"/>
              <a:t>Peripheral TCL-NOS 25.9%</a:t>
            </a:r>
          </a:p>
        </p:txBody>
      </p:sp>
      <p:sp>
        <p:nvSpPr>
          <p:cNvPr id="19" name="Freeform 26"/>
          <p:cNvSpPr>
            <a:spLocks/>
          </p:cNvSpPr>
          <p:nvPr/>
        </p:nvSpPr>
        <p:spPr bwMode="auto">
          <a:xfrm>
            <a:off x="6038850" y="2720975"/>
            <a:ext cx="571500" cy="158750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153" y="0"/>
              </a:cxn>
              <a:cxn ang="0">
                <a:pos x="360" y="0"/>
              </a:cxn>
            </a:cxnLst>
            <a:rect l="0" t="0" r="r" b="b"/>
            <a:pathLst>
              <a:path w="360" h="100">
                <a:moveTo>
                  <a:pt x="0" y="100"/>
                </a:moveTo>
                <a:lnTo>
                  <a:pt x="153" y="0"/>
                </a:lnTo>
                <a:lnTo>
                  <a:pt x="36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Freeform 27"/>
          <p:cNvSpPr>
            <a:spLocks/>
          </p:cNvSpPr>
          <p:nvPr/>
        </p:nvSpPr>
        <p:spPr bwMode="auto">
          <a:xfrm>
            <a:off x="6069013" y="4541838"/>
            <a:ext cx="541337" cy="122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77"/>
              </a:cxn>
              <a:cxn ang="0">
                <a:pos x="341" y="77"/>
              </a:cxn>
            </a:cxnLst>
            <a:rect l="0" t="0" r="r" b="b"/>
            <a:pathLst>
              <a:path w="341" h="77">
                <a:moveTo>
                  <a:pt x="0" y="0"/>
                </a:moveTo>
                <a:lnTo>
                  <a:pt x="120" y="77"/>
                </a:lnTo>
                <a:lnTo>
                  <a:pt x="341" y="77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5108575" y="50609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2" name="Freeform 30"/>
          <p:cNvSpPr>
            <a:spLocks/>
          </p:cNvSpPr>
          <p:nvPr/>
        </p:nvSpPr>
        <p:spPr bwMode="auto">
          <a:xfrm>
            <a:off x="3321050" y="4762500"/>
            <a:ext cx="952500" cy="312738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201" y="197"/>
              </a:cxn>
              <a:cxn ang="0">
                <a:pos x="0" y="197"/>
              </a:cxn>
            </a:cxnLst>
            <a:rect l="0" t="0" r="r" b="b"/>
            <a:pathLst>
              <a:path w="600" h="197">
                <a:moveTo>
                  <a:pt x="600" y="0"/>
                </a:moveTo>
                <a:lnTo>
                  <a:pt x="201" y="197"/>
                </a:lnTo>
                <a:lnTo>
                  <a:pt x="0" y="197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" name="Freeform 31"/>
          <p:cNvSpPr>
            <a:spLocks/>
          </p:cNvSpPr>
          <p:nvPr/>
        </p:nvSpPr>
        <p:spPr bwMode="auto">
          <a:xfrm>
            <a:off x="3321050" y="4297363"/>
            <a:ext cx="571500" cy="114300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163" y="72"/>
              </a:cxn>
              <a:cxn ang="0">
                <a:pos x="0" y="72"/>
              </a:cxn>
            </a:cxnLst>
            <a:rect l="0" t="0" r="r" b="b"/>
            <a:pathLst>
              <a:path w="360" h="72">
                <a:moveTo>
                  <a:pt x="360" y="0"/>
                </a:moveTo>
                <a:lnTo>
                  <a:pt x="163" y="72"/>
                </a:lnTo>
                <a:lnTo>
                  <a:pt x="0" y="7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 flipH="1">
            <a:off x="3321050" y="38639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 flipH="1">
            <a:off x="3321050" y="3444875"/>
            <a:ext cx="547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3321050" y="3170238"/>
            <a:ext cx="647700" cy="84137"/>
          </a:xfrm>
          <a:custGeom>
            <a:avLst/>
            <a:gdLst/>
            <a:ahLst/>
            <a:cxnLst>
              <a:cxn ang="0">
                <a:pos x="408" y="53"/>
              </a:cxn>
              <a:cxn ang="0">
                <a:pos x="202" y="0"/>
              </a:cxn>
              <a:cxn ang="0">
                <a:pos x="0" y="0"/>
              </a:cxn>
            </a:cxnLst>
            <a:rect l="0" t="0" r="r" b="b"/>
            <a:pathLst>
              <a:path w="408" h="53">
                <a:moveTo>
                  <a:pt x="408" y="53"/>
                </a:moveTo>
                <a:lnTo>
                  <a:pt x="202" y="0"/>
                </a:ln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7" name="Freeform 38"/>
          <p:cNvSpPr>
            <a:spLocks/>
          </p:cNvSpPr>
          <p:nvPr/>
        </p:nvSpPr>
        <p:spPr bwMode="auto">
          <a:xfrm>
            <a:off x="3321050" y="2911475"/>
            <a:ext cx="723900" cy="212725"/>
          </a:xfrm>
          <a:custGeom>
            <a:avLst/>
            <a:gdLst/>
            <a:ahLst/>
            <a:cxnLst>
              <a:cxn ang="0">
                <a:pos x="456" y="134"/>
              </a:cxn>
              <a:cxn ang="0">
                <a:pos x="206" y="0"/>
              </a:cxn>
              <a:cxn ang="0">
                <a:pos x="0" y="0"/>
              </a:cxn>
            </a:cxnLst>
            <a:rect l="0" t="0" r="r" b="b"/>
            <a:pathLst>
              <a:path w="456" h="134">
                <a:moveTo>
                  <a:pt x="456" y="134"/>
                </a:moveTo>
                <a:lnTo>
                  <a:pt x="206" y="0"/>
                </a:ln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Freeform 40"/>
          <p:cNvSpPr>
            <a:spLocks/>
          </p:cNvSpPr>
          <p:nvPr/>
        </p:nvSpPr>
        <p:spPr bwMode="auto">
          <a:xfrm>
            <a:off x="3321050" y="2674938"/>
            <a:ext cx="762000" cy="357187"/>
          </a:xfrm>
          <a:custGeom>
            <a:avLst/>
            <a:gdLst/>
            <a:ahLst/>
            <a:cxnLst>
              <a:cxn ang="0">
                <a:pos x="480" y="225"/>
              </a:cxn>
              <a:cxn ang="0">
                <a:pos x="163" y="0"/>
              </a:cxn>
              <a:cxn ang="0">
                <a:pos x="0" y="0"/>
              </a:cxn>
            </a:cxnLst>
            <a:rect l="0" t="0" r="r" b="b"/>
            <a:pathLst>
              <a:path w="480" h="225">
                <a:moveTo>
                  <a:pt x="480" y="225"/>
                </a:moveTo>
                <a:lnTo>
                  <a:pt x="163" y="0"/>
                </a:ln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Freeform 41"/>
          <p:cNvSpPr>
            <a:spLocks/>
          </p:cNvSpPr>
          <p:nvPr/>
        </p:nvSpPr>
        <p:spPr bwMode="auto">
          <a:xfrm>
            <a:off x="3321050" y="2408238"/>
            <a:ext cx="838200" cy="495300"/>
          </a:xfrm>
          <a:custGeom>
            <a:avLst/>
            <a:gdLst/>
            <a:ahLst/>
            <a:cxnLst>
              <a:cxn ang="0">
                <a:pos x="528" y="312"/>
              </a:cxn>
              <a:cxn ang="0">
                <a:pos x="178" y="0"/>
              </a:cxn>
              <a:cxn ang="0">
                <a:pos x="0" y="0"/>
              </a:cxn>
            </a:cxnLst>
            <a:rect l="0" t="0" r="r" b="b"/>
            <a:pathLst>
              <a:path w="528" h="312">
                <a:moveTo>
                  <a:pt x="528" y="312"/>
                </a:moveTo>
                <a:lnTo>
                  <a:pt x="178" y="0"/>
                </a:ln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 flipV="1">
            <a:off x="5002213" y="2255838"/>
            <a:ext cx="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31" name="Object 19"/>
          <p:cNvGraphicFramePr>
            <a:graphicFrameLocks noChangeAspect="1"/>
          </p:cNvGraphicFramePr>
          <p:nvPr/>
        </p:nvGraphicFramePr>
        <p:xfrm>
          <a:off x="2633663" y="2133600"/>
          <a:ext cx="4953000" cy="3338513"/>
        </p:xfrm>
        <a:graphic>
          <a:graphicData uri="http://schemas.openxmlformats.org/presentationml/2006/ole">
            <p:oleObj spid="_x0000_s9217" name="Chart" r:id="rId4" imgW="4952861" imgH="3333912" progId="MSGraph.Chart.8">
              <p:embed followColorScheme="full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 smtClean="0"/>
              <a:t>sALCL: clinical and biological features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57200" y="322263"/>
            <a:ext cx="83058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en-GB" sz="3200" dirty="0">
              <a:solidFill>
                <a:srgbClr val="66990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08000" y="1547813"/>
            <a:ext cx="8001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6075" indent="-346075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ALCL is a clinically and biologically heterogeneous disease</a:t>
            </a:r>
            <a:r>
              <a:rPr lang="en-GB" sz="2000" b="0" baseline="30000" dirty="0"/>
              <a:t>1</a:t>
            </a:r>
            <a:endParaRPr lang="en-GB" sz="2000" b="0" dirty="0"/>
          </a:p>
          <a:p>
            <a:pPr marL="346075" indent="-346075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sALCL is a clinically aggressive, systemic lymphoma that </a:t>
            </a:r>
            <a:r>
              <a:rPr lang="en-GB" sz="2000" b="0" dirty="0" smtClean="0"/>
              <a:t>primarily involves lymph nodes</a:t>
            </a:r>
            <a:r>
              <a:rPr lang="en-GB" sz="2000" b="0" baseline="30000" dirty="0" smtClean="0"/>
              <a:t>1,2</a:t>
            </a:r>
            <a:endParaRPr lang="en-GB" sz="2000" b="0" baseline="30000" dirty="0"/>
          </a:p>
          <a:p>
            <a:pPr marL="346075" indent="-346075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Virtually all ALCL characteristically display strong, uniform, </a:t>
            </a:r>
            <a:r>
              <a:rPr lang="en-GB" sz="2000" b="0" dirty="0" smtClean="0"/>
              <a:t>membranous and paranuclear </a:t>
            </a:r>
            <a:r>
              <a:rPr lang="en-GB" sz="2000" b="0" dirty="0"/>
              <a:t>staining for CD30</a:t>
            </a:r>
            <a:r>
              <a:rPr lang="en-GB" sz="2000" b="0" baseline="30000" dirty="0"/>
              <a:t>3</a:t>
            </a:r>
            <a:endParaRPr lang="en-GB" sz="2000" b="0" dirty="0"/>
          </a:p>
          <a:p>
            <a:pPr marL="346075" indent="-346075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2000" b="0" dirty="0"/>
              <a:t>The recent WHO classification now recognises a subclassification of sALCL </a:t>
            </a:r>
            <a:r>
              <a:rPr lang="en-GB" sz="2000" b="0" dirty="0">
                <a:sym typeface="Symbol" pitchFamily="18" charset="2"/>
              </a:rPr>
              <a:t></a:t>
            </a:r>
            <a:r>
              <a:rPr lang="en-GB" sz="2000" b="0" dirty="0"/>
              <a:t> two subgroups, based on expression of the ALK protein</a:t>
            </a:r>
            <a:r>
              <a:rPr lang="en-GB" sz="2000" b="0" baseline="30000" dirty="0"/>
              <a:t>3,4</a:t>
            </a:r>
            <a:endParaRPr lang="en-GB" sz="2000" b="0" dirty="0">
              <a:solidFill>
                <a:schemeClr val="hlink"/>
              </a:solidFill>
            </a:endParaRPr>
          </a:p>
          <a:p>
            <a:pPr marL="803275" lvl="1" indent="-34290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/>
              <a:t>systemic ALK-1 expressing ALCL (ALK+)</a:t>
            </a:r>
            <a:endParaRPr lang="en-GB" sz="1800" b="0" dirty="0">
              <a:solidFill>
                <a:schemeClr val="hlink"/>
              </a:solidFill>
            </a:endParaRPr>
          </a:p>
          <a:p>
            <a:pPr marL="803275" lvl="1" indent="-34290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/>
              <a:t>systemic ALK-1 negative ALCL (ALK-); regarded as a provisional disease entity by the 2008 WHO classification</a:t>
            </a:r>
            <a:r>
              <a:rPr lang="en-GB" sz="1800" b="0" baseline="30000" dirty="0"/>
              <a:t>4</a:t>
            </a:r>
            <a:endParaRPr lang="en-GB" sz="2200" b="0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916113" y="6308725"/>
            <a:ext cx="70913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/>
            <a:r>
              <a:rPr lang="en-US" b="0" dirty="0"/>
              <a:t>1. Fornari A, et al. Hem Oncol 2009;27:161–170.</a:t>
            </a:r>
            <a:r>
              <a:rPr lang="en-GB" b="0" dirty="0">
                <a:solidFill>
                  <a:schemeClr val="hlink"/>
                </a:solidFill>
              </a:rPr>
              <a:t> </a:t>
            </a:r>
            <a:r>
              <a:rPr lang="en-US" b="0" dirty="0"/>
              <a:t>2. Falini B, et al. </a:t>
            </a:r>
            <a:r>
              <a:rPr lang="en-GB" b="0" dirty="0"/>
              <a:t>Blood 1999;93: </a:t>
            </a:r>
            <a:r>
              <a:rPr lang="en-US" b="0" dirty="0"/>
              <a:t>2697–2706 </a:t>
            </a:r>
            <a:br>
              <a:rPr lang="en-US" b="0" dirty="0"/>
            </a:br>
            <a:r>
              <a:rPr lang="en-US" b="0" dirty="0"/>
              <a:t>3. Medeiros L, Elenitoba-Johnson K. Am J Clin Pathol 2007;127:707–722.</a:t>
            </a:r>
          </a:p>
          <a:p>
            <a:pPr marL="342900" indent="-342900" algn="r"/>
            <a:r>
              <a:rPr lang="en-US" b="0" dirty="0">
                <a:solidFill>
                  <a:srgbClr val="000000"/>
                </a:solidFill>
              </a:rPr>
              <a:t>4. </a:t>
            </a:r>
            <a:r>
              <a:rPr lang="en-US" b="0" dirty="0"/>
              <a:t>WHO Classification of Tumours of Haematopoietic and Lymphoid Tissues</a:t>
            </a:r>
            <a:r>
              <a:rPr lang="en-GB" b="0" dirty="0"/>
              <a:t>. </a:t>
            </a:r>
            <a:r>
              <a:rPr lang="en-US" b="0" dirty="0"/>
              <a:t>4th Edition. Lyon, France, IARC Press 2008.</a:t>
            </a:r>
            <a:r>
              <a:rPr lang="en-US" dirty="0"/>
              <a:t> </a:t>
            </a:r>
            <a:endParaRPr 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sALCL: incidence and epidemiology </a:t>
            </a:r>
            <a:endParaRPr lang="en-GB" dirty="0" smtClean="0"/>
          </a:p>
        </p:txBody>
      </p:sp>
      <p:graphicFrame>
        <p:nvGraphicFramePr>
          <p:cNvPr id="985174" name="Group 86"/>
          <p:cNvGraphicFramePr>
            <a:graphicFrameLocks noGrp="1"/>
          </p:cNvGraphicFramePr>
          <p:nvPr>
            <p:ph idx="1"/>
          </p:nvPr>
        </p:nvGraphicFramePr>
        <p:xfrm>
          <a:off x="619665" y="4778226"/>
          <a:ext cx="7820025" cy="1341120"/>
        </p:xfrm>
        <a:graphic>
          <a:graphicData uri="http://schemas.openxmlformats.org/drawingml/2006/table">
            <a:tbl>
              <a:tblPr/>
              <a:tblGrid>
                <a:gridCol w="1895475"/>
                <a:gridCol w="2085975"/>
                <a:gridCol w="1933575"/>
                <a:gridCol w="1905000"/>
              </a:tblGrid>
              <a:tr h="303213">
                <a:tc gridSpan="4"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Distribution %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321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ALCL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North America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Europe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Asia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81876"/>
                        </a:gs>
                        <a:gs pos="100000">
                          <a:srgbClr val="3333FF"/>
                        </a:gs>
                      </a:gsLst>
                      <a:lin ang="5400000" scaled="1"/>
                    </a:gra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ALK+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6.4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ALK-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7.8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9.4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181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337" y="1359827"/>
            <a:ext cx="8001000" cy="43434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1800" dirty="0" smtClean="0"/>
              <a:t>sALCL is an uncommon type of NHL</a:t>
            </a:r>
            <a:endParaRPr lang="en-GB" sz="1800" baseline="30000" dirty="0" smtClean="0"/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1800" dirty="0" smtClean="0"/>
              <a:t>2</a:t>
            </a:r>
            <a:r>
              <a:rPr lang="en-GB" sz="1800" dirty="0" smtClean="0">
                <a:sym typeface="Symbol" pitchFamily="18" charset="2"/>
              </a:rPr>
              <a:t>8</a:t>
            </a:r>
            <a:r>
              <a:rPr lang="en-GB" sz="1800" dirty="0" smtClean="0"/>
              <a:t>% of all NHLs in adults, and 10</a:t>
            </a:r>
            <a:r>
              <a:rPr lang="en-GB" sz="1800" dirty="0" smtClean="0">
                <a:sym typeface="Symbol" pitchFamily="18" charset="2"/>
              </a:rPr>
              <a:t>30% of all NHLs in children</a:t>
            </a:r>
            <a:r>
              <a:rPr lang="en-GB" sz="1800" baseline="30000" dirty="0" smtClean="0"/>
              <a:t>1</a:t>
            </a:r>
            <a:r>
              <a:rPr lang="en-GB" sz="1800" baseline="30000" dirty="0" smtClean="0">
                <a:cs typeface="Arial" pitchFamily="34" charset="0"/>
              </a:rPr>
              <a:t>–3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1800" dirty="0" smtClean="0">
                <a:cs typeface="Arial" pitchFamily="34" charset="0"/>
              </a:rPr>
              <a:t>E</a:t>
            </a:r>
            <a:r>
              <a:rPr lang="en-GB" sz="1800" dirty="0" smtClean="0"/>
              <a:t>stimated</a:t>
            </a:r>
            <a:r>
              <a:rPr lang="en-GB" sz="1800" dirty="0" smtClean="0">
                <a:cs typeface="Arial" pitchFamily="34" charset="0"/>
              </a:rPr>
              <a:t> sALCL incidence: approximately </a:t>
            </a:r>
            <a:r>
              <a:rPr lang="en-GB" sz="1800" dirty="0" smtClean="0"/>
              <a:t>5,000</a:t>
            </a:r>
            <a:r>
              <a:rPr lang="en-GB" sz="1800" dirty="0" smtClean="0">
                <a:sym typeface="Symbol" pitchFamily="18" charset="2"/>
              </a:rPr>
              <a:t> adults</a:t>
            </a:r>
            <a:r>
              <a:rPr lang="en-GB" sz="1800" dirty="0" smtClean="0"/>
              <a:t>/year and 20,000 children/year in the WHO Europe region</a:t>
            </a:r>
            <a:r>
              <a:rPr lang="en-GB" sz="1800" baseline="30000" dirty="0" smtClean="0"/>
              <a:t>4</a:t>
            </a:r>
            <a:r>
              <a:rPr lang="en-GB" sz="1800" dirty="0" smtClean="0"/>
              <a:t> 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1800" dirty="0" smtClean="0"/>
              <a:t>Estimated sALCL mortality: approximately 2,000 adults/year</a:t>
            </a:r>
            <a:r>
              <a:rPr lang="en-GB" sz="1800" baseline="30000" dirty="0" smtClean="0"/>
              <a:t> </a:t>
            </a:r>
            <a:r>
              <a:rPr lang="en-GB" sz="1800" dirty="0" smtClean="0"/>
              <a:t>and 8,000 children/year in the WHO Europe region</a:t>
            </a:r>
            <a:r>
              <a:rPr lang="en-GB" sz="1800" baseline="30000" dirty="0" smtClean="0"/>
              <a:t>4</a:t>
            </a:r>
            <a:r>
              <a:rPr lang="en-GB" sz="1800" dirty="0" smtClean="0"/>
              <a:t> 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1800" dirty="0" smtClean="0"/>
              <a:t>In a cohort analysis of about 300 pts with PTCL, sALCL accounts for approximately 12% of all subtypes: ALK+ (6.6%), and ALK- (5.5%)</a:t>
            </a:r>
            <a:r>
              <a:rPr lang="en-GB" sz="1800" baseline="30000" dirty="0" smtClean="0"/>
              <a:t>5</a:t>
            </a:r>
          </a:p>
          <a:p>
            <a:pPr lvl="2"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1600" dirty="0" smtClean="0"/>
              <a:t>In the International Peripheral T-cell Lymphoma Project, the distribution of sALCL differed by geographic region</a:t>
            </a:r>
            <a:r>
              <a:rPr lang="en-GB" sz="1600" baseline="30000" dirty="0" smtClean="0"/>
              <a:t>5 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046163" y="6156325"/>
            <a:ext cx="7967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>
              <a:buFontTx/>
              <a:buAutoNum type="arabicPeriod"/>
            </a:pPr>
            <a:r>
              <a:rPr lang="en-US" b="0" dirty="0"/>
              <a:t>Non-Hodgkin’s Lymphoma Classification Project. </a:t>
            </a:r>
            <a:r>
              <a:rPr lang="en-GB" b="0" dirty="0"/>
              <a:t>Blood 1997;89:3909</a:t>
            </a:r>
            <a:r>
              <a:rPr lang="en-US" b="0" dirty="0"/>
              <a:t>–3918.</a:t>
            </a:r>
          </a:p>
          <a:p>
            <a:pPr marL="342900" indent="-342900" algn="r"/>
            <a:r>
              <a:rPr lang="en-US" b="0" dirty="0" smtClean="0"/>
              <a:t> 2</a:t>
            </a:r>
            <a:r>
              <a:rPr lang="en-US" b="0" dirty="0"/>
              <a:t>. Stein H, et al. Blood 2000;96:3681–3695. 3. Fornarni A, et al. Hematological Oncology 2009;27:161–170</a:t>
            </a:r>
            <a:r>
              <a:rPr lang="en-US" b="0" dirty="0" smtClean="0"/>
              <a:t>.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 algn="r"/>
            <a:r>
              <a:rPr lang="en-US" b="0" dirty="0"/>
              <a:t>4.GLOBOCAN 2008 (IARC) WHO Europe data accessed from http://globocan.iarc.fr/.</a:t>
            </a:r>
          </a:p>
          <a:p>
            <a:pPr marL="342900" indent="-342900" algn="r"/>
            <a:r>
              <a:rPr lang="en-US" b="0" dirty="0"/>
              <a:t>5. Vose JM, et al. J Clin Oncol 2008;26:4124-4130.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639888" y="6279157"/>
            <a:ext cx="73802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/>
            <a:r>
              <a:rPr lang="en-US" b="0" dirty="0"/>
              <a:t>1. Falini B, et al. </a:t>
            </a:r>
            <a:r>
              <a:rPr lang="en-GB" b="0" dirty="0"/>
              <a:t>Blood 1999;93:</a:t>
            </a:r>
            <a:r>
              <a:rPr lang="en-US" b="0" dirty="0"/>
              <a:t>2697–2706. 2. Medeiros and Elenitoba-Johnson. Am J Clin Pathol 2007;127:707–722</a:t>
            </a:r>
            <a:r>
              <a:rPr lang="en-US" b="0" dirty="0" smtClean="0"/>
              <a:t>. 3</a:t>
            </a:r>
            <a:r>
              <a:rPr lang="en-US" b="0" dirty="0"/>
              <a:t>. Savage K, et al. Blood Reviews 2007;21:201–216. 4. Schmitz N, et al. </a:t>
            </a:r>
            <a:r>
              <a:rPr lang="en-GB" b="0" dirty="0"/>
              <a:t>Blood 2010;116:3418</a:t>
            </a:r>
            <a:r>
              <a:rPr lang="en-US" b="0" dirty="0"/>
              <a:t>–3425</a:t>
            </a:r>
            <a:r>
              <a:rPr lang="en-US" b="0" dirty="0" smtClean="0"/>
              <a:t>. </a:t>
            </a:r>
            <a:endParaRPr lang="en-US" b="0" dirty="0"/>
          </a:p>
          <a:p>
            <a:pPr marL="342900" indent="-342900" algn="r"/>
            <a:r>
              <a:rPr lang="en-US" b="0" dirty="0"/>
              <a:t>5</a:t>
            </a:r>
            <a:r>
              <a:rPr lang="en-US" b="0" dirty="0" smtClean="0"/>
              <a:t>. </a:t>
            </a:r>
            <a:r>
              <a:rPr lang="en-US" b="0" dirty="0"/>
              <a:t>Wang S, et al. Blood 2007;109:3479</a:t>
            </a:r>
            <a:r>
              <a:rPr lang="en-US" b="0" dirty="0">
                <a:sym typeface="Symbol" pitchFamily="18" charset="2"/>
              </a:rPr>
              <a:t>3488. </a:t>
            </a:r>
            <a:r>
              <a:rPr lang="en-US" b="0" dirty="0" smtClean="0">
                <a:sym typeface="Symbol" pitchFamily="18" charset="2"/>
              </a:rPr>
              <a:t>6. </a:t>
            </a:r>
            <a:r>
              <a:rPr lang="en-US" b="0" dirty="0">
                <a:sym typeface="Symbol" pitchFamily="18" charset="2"/>
              </a:rPr>
              <a:t>Fisher S and Fisher R. Oncogene 2004;23:65234.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sALCL: demographics, aetiology and potential risk factors</a:t>
            </a:r>
            <a:endParaRPr lang="en-GB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08000" y="1566863"/>
            <a:ext cx="41243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6075" indent="-34607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1800" b="0" dirty="0"/>
              <a:t>There is a </a:t>
            </a:r>
            <a:r>
              <a:rPr lang="en-GB" sz="1800" b="0" dirty="0" smtClean="0"/>
              <a:t>bimodal age distribution</a:t>
            </a:r>
            <a:r>
              <a:rPr lang="en-GB" sz="1800" b="0" baseline="30000" dirty="0" smtClean="0"/>
              <a:t> </a:t>
            </a:r>
            <a:r>
              <a:rPr lang="en-GB" sz="1800" b="0" dirty="0"/>
              <a:t>by subgroup and sALCL is more common in men versus women</a:t>
            </a:r>
            <a:endParaRPr lang="en-GB" sz="1800" b="0" baseline="30000" dirty="0"/>
          </a:p>
          <a:p>
            <a:pPr marL="803275" lvl="1" indent="-34290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/>
              <a:t>ALK+ is most common in children and young adults</a:t>
            </a:r>
            <a:r>
              <a:rPr lang="en-GB" sz="1800" b="0" baseline="30000" dirty="0"/>
              <a:t>1</a:t>
            </a:r>
            <a:r>
              <a:rPr lang="en-GB" sz="1800" b="0" baseline="30000" dirty="0">
                <a:cs typeface="Arial" pitchFamily="34" charset="0"/>
              </a:rPr>
              <a:t>–4</a:t>
            </a:r>
            <a:endParaRPr lang="en-GB" sz="1800" b="0" dirty="0"/>
          </a:p>
          <a:p>
            <a:pPr marL="803275" lvl="1" indent="-34290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/>
              <a:t>ALK- is more common in older patients (&gt;50 </a:t>
            </a:r>
            <a:r>
              <a:rPr lang="en-GB" sz="1800" b="0" dirty="0" smtClean="0"/>
              <a:t>years)</a:t>
            </a:r>
            <a:r>
              <a:rPr lang="en-GB" sz="1800" b="0" baseline="30000" dirty="0" smtClean="0"/>
              <a:t>3,4</a:t>
            </a:r>
            <a:endParaRPr lang="en-GB" sz="1800" b="0" baseline="30000" dirty="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65150" y="3560763"/>
            <a:ext cx="825976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6075" indent="-34607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75000"/>
              <a:buFont typeface="Arial" pitchFamily="34" charset="0"/>
              <a:buChar char="▐"/>
            </a:pPr>
            <a:endParaRPr lang="en-GB" sz="1900" b="0" baseline="30000" dirty="0">
              <a:solidFill>
                <a:srgbClr val="FF0000"/>
              </a:solidFill>
            </a:endParaRPr>
          </a:p>
          <a:p>
            <a:pPr marL="346075" indent="-34607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75000"/>
              <a:buFont typeface="Arial" pitchFamily="34" charset="0"/>
              <a:buChar char="▐"/>
            </a:pPr>
            <a:r>
              <a:rPr lang="en-GB" sz="1800" b="0" dirty="0"/>
              <a:t>Aetiology of ALCL is unknown; </a:t>
            </a:r>
            <a:endParaRPr lang="en-GB" sz="1800" b="0" dirty="0" smtClean="0"/>
          </a:p>
          <a:p>
            <a:pPr marL="346075" indent="-34607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75000"/>
            </a:pPr>
            <a:r>
              <a:rPr lang="en-GB" sz="1800" b="0" dirty="0" smtClean="0"/>
              <a:t>	some </a:t>
            </a:r>
            <a:r>
              <a:rPr lang="en-GB" sz="1800" b="0" dirty="0"/>
              <a:t>potential risk factors for NHL </a:t>
            </a:r>
            <a:endParaRPr lang="en-GB" sz="1800" b="0" dirty="0" smtClean="0"/>
          </a:p>
          <a:p>
            <a:pPr marL="346075" indent="-34607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75000"/>
            </a:pPr>
            <a:r>
              <a:rPr lang="en-GB" sz="1800" b="0" dirty="0" smtClean="0"/>
              <a:t>	include: </a:t>
            </a:r>
            <a:endParaRPr lang="en-GB" sz="1800" b="0" baseline="30000" dirty="0"/>
          </a:p>
          <a:p>
            <a:pPr marL="803275" lvl="1" indent="-34290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/>
              <a:t>Family history of haematopoietic </a:t>
            </a:r>
            <a:r>
              <a:rPr lang="en-GB" sz="1800" b="0" dirty="0" smtClean="0"/>
              <a:t>malignancies</a:t>
            </a:r>
            <a:r>
              <a:rPr lang="en-GB" sz="1800" b="0" baseline="30000" dirty="0"/>
              <a:t>5</a:t>
            </a:r>
            <a:r>
              <a:rPr lang="en-GB" sz="1800" b="0" dirty="0" smtClean="0"/>
              <a:t> </a:t>
            </a:r>
            <a:endParaRPr lang="en-GB" sz="1800" b="0" dirty="0"/>
          </a:p>
          <a:p>
            <a:pPr marL="803275" lvl="1" indent="-34290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6DB406"/>
              </a:buClr>
              <a:buSzPct val="70000"/>
              <a:buFont typeface="Wingdings" pitchFamily="2" charset="2"/>
              <a:buChar char="q"/>
            </a:pPr>
            <a:r>
              <a:rPr lang="en-GB" sz="1800" b="0" dirty="0"/>
              <a:t>Immunosuppression, immunodeficiencies, </a:t>
            </a:r>
            <a:r>
              <a:rPr lang="en-GB" sz="1800" b="0" dirty="0" smtClean="0"/>
              <a:t>autoimmune disease, and </a:t>
            </a:r>
            <a:r>
              <a:rPr lang="en-GB" sz="1800" b="0" dirty="0"/>
              <a:t>environmental </a:t>
            </a:r>
            <a:r>
              <a:rPr lang="en-GB" sz="1800" b="0" dirty="0" smtClean="0"/>
              <a:t>factors</a:t>
            </a:r>
            <a:r>
              <a:rPr lang="en-GB" sz="1800" b="0" baseline="30000" dirty="0"/>
              <a:t>6</a:t>
            </a:r>
          </a:p>
        </p:txBody>
      </p:sp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5221288" y="2152650"/>
          <a:ext cx="3603625" cy="2205038"/>
        </p:xfrm>
        <a:graphic>
          <a:graphicData uri="http://schemas.openxmlformats.org/presentationml/2006/ole">
            <p:oleObj spid="_x0000_s1026" name="CorelDRAW" r:id="rId4" imgW="3602880" imgH="2205720" progId="">
              <p:embed/>
            </p:oleObj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57713" y="1614488"/>
            <a:ext cx="4467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/>
              <a:t>Distribution by age and gender for 53 ALK+ ALCL patients</a:t>
            </a:r>
            <a:r>
              <a:rPr lang="en-GB" sz="1200" b="0" baseline="30000" dirty="0"/>
              <a:t>1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583363" y="4518025"/>
            <a:ext cx="969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en-GB" sz="1200" b="0" dirty="0"/>
              <a:t>Age (years)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538663" y="4314825"/>
            <a:ext cx="4471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tabLst>
                <a:tab pos="984250" algn="ctr"/>
                <a:tab pos="1568450" algn="ctr"/>
                <a:tab pos="2146300" algn="ctr"/>
                <a:tab pos="2730500" algn="ctr"/>
                <a:tab pos="3308350" algn="ctr"/>
                <a:tab pos="3886200" algn="ctr"/>
              </a:tabLst>
            </a:pPr>
            <a:r>
              <a:rPr lang="en-GB" sz="1200" b="0" dirty="0"/>
              <a:t>	0–10	11–20	21–30	31–40	41–50	&gt;50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466013" y="2325688"/>
            <a:ext cx="133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GB" sz="1200" b="0" dirty="0">
                <a:sym typeface="Wingdings" pitchFamily="2" charset="2"/>
              </a:rPr>
              <a:t> </a:t>
            </a:r>
            <a:r>
              <a:rPr lang="en-GB" sz="1200" b="0" dirty="0"/>
              <a:t>Male (n=40)</a:t>
            </a:r>
          </a:p>
          <a:p>
            <a:r>
              <a:rPr lang="en-GB" sz="1200" b="0" dirty="0">
                <a:solidFill>
                  <a:srgbClr val="7F7F7F"/>
                </a:solidFill>
                <a:sym typeface="Wingdings" pitchFamily="2" charset="2"/>
              </a:rPr>
              <a:t> </a:t>
            </a:r>
            <a:r>
              <a:rPr lang="en-GB" sz="1200" b="0" dirty="0"/>
              <a:t>Female (n=13)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 rot="16200000">
            <a:off x="4347369" y="3059907"/>
            <a:ext cx="962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en-GB" sz="1200" b="0" dirty="0"/>
              <a:t>Patients (n)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938713" y="2043113"/>
            <a:ext cx="352425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r">
              <a:spcAft>
                <a:spcPct val="43000"/>
              </a:spcAft>
            </a:pPr>
            <a:r>
              <a:rPr lang="en-GB" sz="1200" b="0" dirty="0"/>
              <a:t>16</a:t>
            </a:r>
          </a:p>
          <a:p>
            <a:pPr algn="r">
              <a:spcAft>
                <a:spcPct val="43000"/>
              </a:spcAft>
            </a:pPr>
            <a:r>
              <a:rPr lang="en-GB" sz="1200" b="0" dirty="0"/>
              <a:t>14</a:t>
            </a:r>
          </a:p>
          <a:p>
            <a:pPr algn="r">
              <a:spcAft>
                <a:spcPct val="43000"/>
              </a:spcAft>
            </a:pPr>
            <a:r>
              <a:rPr lang="en-GB" sz="1200" b="0" dirty="0"/>
              <a:t>12</a:t>
            </a:r>
          </a:p>
          <a:p>
            <a:pPr algn="r">
              <a:spcAft>
                <a:spcPct val="43000"/>
              </a:spcAft>
            </a:pPr>
            <a:r>
              <a:rPr lang="en-GB" sz="1200" b="0" dirty="0"/>
              <a:t>10</a:t>
            </a:r>
          </a:p>
          <a:p>
            <a:pPr algn="r">
              <a:spcAft>
                <a:spcPct val="43000"/>
              </a:spcAft>
            </a:pPr>
            <a:r>
              <a:rPr lang="en-GB" sz="1200" b="0" dirty="0"/>
              <a:t>8</a:t>
            </a:r>
          </a:p>
          <a:p>
            <a:pPr algn="r">
              <a:spcAft>
                <a:spcPct val="43000"/>
              </a:spcAft>
            </a:pPr>
            <a:r>
              <a:rPr lang="en-GB" sz="1200" b="0" dirty="0"/>
              <a:t>6</a:t>
            </a:r>
          </a:p>
          <a:p>
            <a:pPr algn="r">
              <a:spcAft>
                <a:spcPct val="43000"/>
              </a:spcAft>
            </a:pPr>
            <a:r>
              <a:rPr lang="en-GB" sz="1200" b="0" dirty="0"/>
              <a:t>4</a:t>
            </a:r>
          </a:p>
          <a:p>
            <a:pPr algn="r">
              <a:spcAft>
                <a:spcPct val="43000"/>
              </a:spcAft>
            </a:pPr>
            <a:r>
              <a:rPr lang="en-GB" sz="1200" b="0" dirty="0"/>
              <a:t>2</a:t>
            </a:r>
          </a:p>
          <a:p>
            <a:pPr algn="r">
              <a:spcAft>
                <a:spcPct val="43000"/>
              </a:spcAft>
            </a:pPr>
            <a:r>
              <a:rPr lang="en-GB" sz="1200" b="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47" y="5915676"/>
            <a:ext cx="7144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/>
              <a:t>Figure reproduced with permission from </a:t>
            </a:r>
            <a:r>
              <a:rPr lang="en-US" b="0" dirty="0" smtClean="0"/>
              <a:t>Falini B, et al. </a:t>
            </a:r>
            <a:r>
              <a:rPr lang="en-GB" b="0" dirty="0" smtClean="0"/>
              <a:t>Blood 1999;93:</a:t>
            </a:r>
            <a:r>
              <a:rPr lang="en-US" b="0" dirty="0" smtClean="0"/>
              <a:t>2697–2706. </a:t>
            </a:r>
            <a:r>
              <a:rPr lang="en-US" b="0" dirty="0" smtClean="0">
                <a:latin typeface="Arial"/>
                <a:cs typeface="Arial"/>
              </a:rPr>
              <a:t>© The American Society of Hematology.</a:t>
            </a:r>
            <a:endParaRPr lang="en-GB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9900" y="1527175"/>
            <a:ext cx="8229600" cy="5138738"/>
          </a:xfrm>
        </p:spPr>
        <p:txBody>
          <a:bodyPr/>
          <a:lstStyle/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GB" sz="2000" dirty="0" smtClean="0"/>
              <a:t>sALCL presents as an aggressive disease, primarily involving sinus areas of the lymph nodes</a:t>
            </a:r>
            <a:r>
              <a:rPr lang="en-GB" sz="2000" baseline="30000" dirty="0" smtClean="0"/>
              <a:t>1</a:t>
            </a:r>
            <a:r>
              <a:rPr lang="en-GB" sz="2000" baseline="30000" dirty="0" smtClean="0">
                <a:cs typeface="Arial" pitchFamily="34" charset="0"/>
              </a:rPr>
              <a:t>–3</a:t>
            </a:r>
            <a:r>
              <a:rPr lang="en-GB" sz="2000" dirty="0" smtClean="0"/>
              <a:t> </a:t>
            </a:r>
          </a:p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GB" sz="2000" dirty="0" smtClean="0"/>
              <a:t>Extranodal involvement is frequent (60% of cases), with approximately 40% of patients with ALK+ sALCL showing two or more extranodal sites of the disease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</a:t>
            </a:r>
          </a:p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GB" sz="2000" dirty="0" smtClean="0"/>
              <a:t>Approximately two-thirds of patients with sALCL are known to have advanced-stage disease (ALK+, 65%; ALK-, 58%)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 </a:t>
            </a:r>
          </a:p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GB" sz="2000" dirty="0" smtClean="0"/>
              <a:t>B symptoms are common (50</a:t>
            </a:r>
            <a:r>
              <a:rPr lang="en-GB" sz="2000" dirty="0" smtClean="0">
                <a:sym typeface="Symbol" pitchFamily="18" charset="2"/>
              </a:rPr>
              <a:t>75</a:t>
            </a:r>
            <a:r>
              <a:rPr lang="en-GB" sz="2000" dirty="0" smtClean="0"/>
              <a:t>% of patients)</a:t>
            </a:r>
            <a:r>
              <a:rPr lang="en-GB" sz="2000" baseline="30000" dirty="0" smtClean="0"/>
              <a:t>4-6</a:t>
            </a:r>
            <a:endParaRPr lang="en-GB" sz="2000" dirty="0" smtClean="0"/>
          </a:p>
          <a:p>
            <a:pPr lvl="1" eaLnBrk="1" hangingPunct="1">
              <a:spcBef>
                <a:spcPts val="475"/>
              </a:spcBef>
              <a:spcAft>
                <a:spcPts val="475"/>
              </a:spcAft>
            </a:pPr>
            <a:r>
              <a:rPr lang="en-GB" sz="1800" dirty="0" smtClean="0"/>
              <a:t>fever, weight loss, night sweats, fatigue and swollen lymph nodes</a:t>
            </a:r>
          </a:p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GB" sz="2000" dirty="0" smtClean="0"/>
              <a:t>Clinical presentation in children is similar </a:t>
            </a:r>
            <a:r>
              <a:rPr lang="en-GB" sz="2000" dirty="0" smtClean="0">
                <a:sym typeface="Symbol" pitchFamily="18" charset="2"/>
              </a:rPr>
              <a:t> frequently </a:t>
            </a:r>
            <a:r>
              <a:rPr lang="en-GB" sz="2000" dirty="0" smtClean="0"/>
              <a:t>with </a:t>
            </a:r>
            <a:br>
              <a:rPr lang="en-GB" sz="2000" dirty="0" smtClean="0"/>
            </a:br>
            <a:r>
              <a:rPr lang="en-GB" sz="2000" dirty="0" smtClean="0"/>
              <a:t>B symptoms (54% of patients).</a:t>
            </a:r>
            <a:r>
              <a:rPr lang="en-GB" sz="2000" baseline="30000" dirty="0" smtClean="0"/>
              <a:t>7</a:t>
            </a:r>
            <a:r>
              <a:rPr lang="en-GB" sz="2000" dirty="0" smtClean="0"/>
              <a:t> Lymph node involvement is very common (92% of children),</a:t>
            </a:r>
            <a:r>
              <a:rPr lang="en-GB" sz="2000" baseline="30000" dirty="0" smtClean="0"/>
              <a:t>7</a:t>
            </a:r>
            <a:r>
              <a:rPr lang="en-GB" sz="2000" dirty="0" smtClean="0"/>
              <a:t> with extranodal disease in approximately 68% of cases</a:t>
            </a:r>
            <a:r>
              <a:rPr lang="en-GB" sz="2000" baseline="30000" dirty="0" smtClean="0"/>
              <a:t>7</a:t>
            </a:r>
            <a:r>
              <a:rPr lang="en-GB" sz="2000" dirty="0" smtClean="0"/>
              <a:t> </a:t>
            </a:r>
            <a:endParaRPr lang="en-GB" sz="2000" baseline="30000" dirty="0" smtClean="0"/>
          </a:p>
          <a:p>
            <a:pPr eaLnBrk="1" hangingPunct="1">
              <a:buFont typeface="Arial" pitchFamily="34" charset="0"/>
              <a:buNone/>
            </a:pPr>
            <a:r>
              <a:rPr lang="en-GB" sz="2000" dirty="0" smtClean="0"/>
              <a:t> </a:t>
            </a:r>
          </a:p>
        </p:txBody>
      </p:sp>
      <p:sp>
        <p:nvSpPr>
          <p:cNvPr id="11267" name="Rectangle 42"/>
          <p:cNvSpPr>
            <a:spLocks noGrp="1" noChangeArrowheads="1"/>
          </p:cNvSpPr>
          <p:nvPr>
            <p:ph type="title"/>
          </p:nvPr>
        </p:nvSpPr>
        <p:spPr>
          <a:xfrm>
            <a:off x="319088" y="322263"/>
            <a:ext cx="8672512" cy="944562"/>
          </a:xfrm>
          <a:noFill/>
        </p:spPr>
        <p:txBody>
          <a:bodyPr/>
          <a:lstStyle/>
          <a:p>
            <a:pPr eaLnBrk="1" hangingPunct="1"/>
            <a:r>
              <a:rPr lang="en-GB" sz="3000" dirty="0" smtClean="0"/>
              <a:t>sALCL: clinical presentation and symptoms</a:t>
            </a:r>
          </a:p>
        </p:txBody>
      </p:sp>
      <p:sp>
        <p:nvSpPr>
          <p:cNvPr id="11268" name="Text Box 48"/>
          <p:cNvSpPr txBox="1">
            <a:spLocks noChangeArrowheads="1"/>
          </p:cNvSpPr>
          <p:nvPr/>
        </p:nvSpPr>
        <p:spPr bwMode="auto">
          <a:xfrm>
            <a:off x="1720850" y="6156325"/>
            <a:ext cx="7283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/>
            <a:r>
              <a:rPr lang="en-US" b="0" dirty="0"/>
              <a:t>1. Falini B, et al. </a:t>
            </a:r>
            <a:r>
              <a:rPr lang="en-GB" b="0" dirty="0"/>
              <a:t>Blood 1999;93:</a:t>
            </a:r>
            <a:r>
              <a:rPr lang="en-US" b="0" dirty="0"/>
              <a:t>2697–2706. 2. Stein H, et al. Blood 2000;96:3681–3695.</a:t>
            </a:r>
          </a:p>
          <a:p>
            <a:pPr marL="342900" indent="-342900" algn="r"/>
            <a:r>
              <a:rPr lang="en-US" b="0" dirty="0">
                <a:solidFill>
                  <a:srgbClr val="000000"/>
                </a:solidFill>
              </a:rPr>
              <a:t>3. Savage K, et al. Blood 2008;111</a:t>
            </a:r>
            <a:r>
              <a:rPr lang="en-US" b="0" dirty="0"/>
              <a:t>:5496–5504. 4. Armitage JO, Weisenburger DD. J Clin Oncol 1998;16:2780</a:t>
            </a:r>
            <a:r>
              <a:rPr lang="en-US" b="0" dirty="0">
                <a:sym typeface="Symbol" pitchFamily="18" charset="2"/>
              </a:rPr>
              <a:t>27</a:t>
            </a:r>
            <a:r>
              <a:rPr lang="en-US" b="0" dirty="0"/>
              <a:t>95.</a:t>
            </a:r>
          </a:p>
          <a:p>
            <a:pPr marL="342900" indent="-342900" algn="r">
              <a:buFont typeface="Arial" pitchFamily="34" charset="0"/>
              <a:buNone/>
            </a:pPr>
            <a:r>
              <a:rPr lang="en-US" b="0" dirty="0"/>
              <a:t>5. Schmitz N, et al. </a:t>
            </a:r>
            <a:r>
              <a:rPr lang="en-GB" b="0" dirty="0"/>
              <a:t>Blood 2010;116:3418</a:t>
            </a:r>
            <a:r>
              <a:rPr lang="en-US" b="0" dirty="0"/>
              <a:t>–3425. 6. WHO Classification of Tumours of Haematopoietic and Lymphoid Tissues</a:t>
            </a:r>
            <a:r>
              <a:rPr lang="en-GB" b="0" dirty="0"/>
              <a:t>. </a:t>
            </a:r>
            <a:r>
              <a:rPr lang="en-US" b="0" dirty="0"/>
              <a:t>4th Edition. Lyon, France, IARC Press 2008.</a:t>
            </a:r>
            <a:r>
              <a:rPr lang="en-US" dirty="0"/>
              <a:t> </a:t>
            </a:r>
            <a:r>
              <a:rPr lang="en-US" b="0" dirty="0"/>
              <a:t>7.</a:t>
            </a:r>
            <a:r>
              <a:rPr lang="en-US" dirty="0"/>
              <a:t> </a:t>
            </a:r>
            <a:r>
              <a:rPr lang="en-US" b="0" dirty="0"/>
              <a:t>Le Delay M-C, et al. </a:t>
            </a:r>
            <a:r>
              <a:rPr lang="en-GB" b="0" dirty="0"/>
              <a:t>Blood 2008;111:1560</a:t>
            </a:r>
            <a:r>
              <a:rPr lang="en-US" b="0" dirty="0"/>
              <a:t>–1566</a:t>
            </a:r>
            <a:r>
              <a:rPr lang="en-US" b="0" dirty="0" smtClean="0"/>
              <a:t>. </a:t>
            </a:r>
            <a:endParaRPr 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528763"/>
            <a:ext cx="8001000" cy="4714875"/>
          </a:xfrm>
        </p:spPr>
        <p:txBody>
          <a:bodyPr/>
          <a:lstStyle/>
          <a:p>
            <a:pPr eaLnBrk="1" hangingPunct="1"/>
            <a:r>
              <a:rPr lang="en-GB" sz="2000" dirty="0" smtClean="0"/>
              <a:t>ALCL is currently diagnosed according to the WHO classification system and evaluations include:</a:t>
            </a:r>
            <a:r>
              <a:rPr lang="en-GB" sz="2000" baseline="30000" dirty="0" smtClean="0"/>
              <a:t>1,2</a:t>
            </a:r>
            <a:endParaRPr lang="en-GB" sz="2000" baseline="30000" dirty="0" smtClean="0">
              <a:solidFill>
                <a:schemeClr val="hlink"/>
              </a:solidFill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GB" sz="1800" dirty="0" smtClean="0"/>
              <a:t>full history, physical examination, and complete blood count with differential, and a metabolic panel including lactate dehydrogenase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800" dirty="0" smtClean="0"/>
              <a:t>lymph node excisional resection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800" dirty="0" smtClean="0"/>
              <a:t>skin biopsy for histology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800" dirty="0" smtClean="0"/>
              <a:t>bone marrow biopsy and aspirate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800" dirty="0" smtClean="0"/>
              <a:t>T-cell immunophenotyping; immunostaining for CD30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800" dirty="0" smtClean="0"/>
              <a:t>molecular genetic analysis to detect antigen receptor gene rearrangements; </a:t>
            </a:r>
            <a:r>
              <a:rPr lang="en-GB" sz="1800" i="1" dirty="0" smtClean="0"/>
              <a:t>t(2;5) </a:t>
            </a:r>
            <a:r>
              <a:rPr lang="en-GB" sz="1800" dirty="0" smtClean="0"/>
              <a:t>and variants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800" dirty="0" smtClean="0"/>
              <a:t>immunostaining with anti-ALK monoclonal antibodies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800" dirty="0" smtClean="0"/>
              <a:t>full body imaging (computed tomography) and (fluorodeoxyglucose positron emission tomography) scans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19238" y="6461125"/>
            <a:ext cx="7510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/>
            <a:r>
              <a:rPr lang="en-US" b="0" dirty="0"/>
              <a:t>1.NCCN Non-Hodgkin’s Lymphomas Version1.2011 (TCEL-1): </a:t>
            </a:r>
            <a:r>
              <a:rPr lang="en-GB" b="0" dirty="0">
                <a:hlinkClick r:id="rId3"/>
              </a:rPr>
              <a:t>http://www.nccn.org/professionals/physician_gls/f_guidelines.asp</a:t>
            </a:r>
            <a:r>
              <a:rPr lang="en-GB" b="0" dirty="0"/>
              <a:t>.</a:t>
            </a:r>
            <a:r>
              <a:rPr lang="en-US" dirty="0"/>
              <a:t> </a:t>
            </a:r>
          </a:p>
          <a:p>
            <a:pPr marL="342900" indent="-342900" algn="r"/>
            <a:r>
              <a:rPr lang="en-US" b="0" dirty="0" smtClean="0">
                <a:solidFill>
                  <a:srgbClr val="000000"/>
                </a:solidFill>
              </a:rPr>
              <a:t> 2</a:t>
            </a:r>
            <a:r>
              <a:rPr lang="en-US" b="0" dirty="0">
                <a:solidFill>
                  <a:srgbClr val="000000"/>
                </a:solidFill>
              </a:rPr>
              <a:t>. </a:t>
            </a:r>
            <a:r>
              <a:rPr lang="en-US" b="0" dirty="0"/>
              <a:t>WHO Classification of Tumours of Haematopoietic and Lymphoid Tissues</a:t>
            </a:r>
            <a:r>
              <a:rPr lang="en-GB" b="0" dirty="0"/>
              <a:t>. </a:t>
            </a:r>
            <a:r>
              <a:rPr lang="en-US" b="0" dirty="0"/>
              <a:t>4th Edition. Lyon, France, IARC Press 2008.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3000" dirty="0" smtClean="0"/>
              <a:t>sALCL: diagnostic tests and procedures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sALCL: diagnostic </a:t>
            </a:r>
            <a:r>
              <a:rPr lang="en-GB" sz="3200" smtClean="0">
                <a:sym typeface="Symbol" pitchFamily="18" charset="2"/>
              </a:rPr>
              <a:t>immunophenotypic and molecular characteristics</a:t>
            </a:r>
            <a:endParaRPr lang="en-GB" sz="3200" dirty="0" smtClean="0">
              <a:sym typeface="Symbol" pitchFamily="18" charset="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3855" y="1528763"/>
            <a:ext cx="7743825" cy="43243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2200" dirty="0" smtClean="0"/>
              <a:t>Immunophenotyping</a:t>
            </a:r>
            <a:r>
              <a:rPr lang="en-GB" sz="2200" baseline="30000" dirty="0" smtClean="0"/>
              <a:t>1,2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1800" dirty="0" smtClean="0"/>
              <a:t>immunopositivity for CD30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1800" dirty="0" smtClean="0"/>
              <a:t>immunopositivity for ALK protein 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1800" dirty="0" smtClean="0"/>
              <a:t>Immunopositivity for epithelial membrane antigen (EMA)</a:t>
            </a:r>
            <a:endParaRPr lang="en-GB" sz="3100" dirty="0" smtClean="0"/>
          </a:p>
          <a:p>
            <a:pPr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2200" dirty="0" smtClean="0"/>
              <a:t>Molecular characteristics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GB" sz="1800" dirty="0" smtClean="0"/>
              <a:t>common chromosomal translocation characterised by t(2;5)(p23;q35) that results in production of nucleophosmin (NPM)-ALK chimeric protein (also referred to as p80)</a:t>
            </a:r>
            <a:r>
              <a:rPr lang="en-GB" sz="1800" baseline="30000" dirty="0" smtClean="0"/>
              <a:t>3,</a:t>
            </a:r>
            <a:r>
              <a:rPr lang="en-GB" sz="1800" baseline="30000" dirty="0" smtClean="0">
                <a:cs typeface="Arial" pitchFamily="34" charset="0"/>
              </a:rPr>
              <a:t>4</a:t>
            </a:r>
            <a:endParaRPr lang="en-GB" sz="1800" baseline="30000" dirty="0" smtClean="0">
              <a:sym typeface="Symbol" pitchFamily="18" charset="2"/>
            </a:endParaRP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  <a:buFont typeface="Wingdings" pitchFamily="2" charset="2"/>
              <a:buNone/>
            </a:pPr>
            <a:endParaRPr lang="en-GB" sz="1800" baseline="30000" dirty="0" smtClean="0">
              <a:cs typeface="Arial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376488" y="6461125"/>
            <a:ext cx="676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/>
            <a:r>
              <a:rPr lang="en-US" b="0" dirty="0"/>
              <a:t>1. Stein H, et al. Blood 2000;96:3681–3695</a:t>
            </a:r>
            <a:r>
              <a:rPr lang="en-US" b="0" dirty="0" smtClean="0"/>
              <a:t>. 2</a:t>
            </a:r>
            <a:r>
              <a:rPr lang="en-US" b="0" dirty="0"/>
              <a:t>.</a:t>
            </a:r>
            <a:r>
              <a:rPr lang="en-US" b="0" baseline="30000" dirty="0"/>
              <a:t> </a:t>
            </a:r>
            <a:r>
              <a:rPr lang="en-US" b="0" dirty="0"/>
              <a:t>Falini B, et al. Haematologica </a:t>
            </a:r>
            <a:r>
              <a:rPr lang="en-GB" b="0" dirty="0"/>
              <a:t>2009;94:897</a:t>
            </a:r>
            <a:r>
              <a:rPr lang="en-US" b="0" dirty="0"/>
              <a:t>–900. </a:t>
            </a:r>
          </a:p>
          <a:p>
            <a:pPr marL="342900" indent="-342900" algn="r"/>
            <a:r>
              <a:rPr lang="en-US" b="0" dirty="0"/>
              <a:t>3. Pulford K, et al. Blood 1997;89:1394–1404. 4. Gascoyne R, et al. Blood 1999;93:3913–3921.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33FF"/>
      </a:accent1>
      <a:accent2>
        <a:srgbClr val="99CC00"/>
      </a:accent2>
      <a:accent3>
        <a:srgbClr val="FFFFFF"/>
      </a:accent3>
      <a:accent4>
        <a:srgbClr val="000000"/>
      </a:accent4>
      <a:accent5>
        <a:srgbClr val="ADADFF"/>
      </a:accent5>
      <a:accent6>
        <a:srgbClr val="8AB900"/>
      </a:accent6>
      <a:hlink>
        <a:srgbClr val="EA0000"/>
      </a:hlink>
      <a:folHlink>
        <a:srgbClr val="FF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299A0"/>
        </a:accent1>
        <a:accent2>
          <a:srgbClr val="66FF33"/>
        </a:accent2>
        <a:accent3>
          <a:srgbClr val="FFFFFF"/>
        </a:accent3>
        <a:accent4>
          <a:srgbClr val="000000"/>
        </a:accent4>
        <a:accent5>
          <a:srgbClr val="B0CACD"/>
        </a:accent5>
        <a:accent6>
          <a:srgbClr val="5CE72D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299A0"/>
        </a:accent1>
        <a:accent2>
          <a:srgbClr val="66FF33"/>
        </a:accent2>
        <a:accent3>
          <a:srgbClr val="FFFFFF"/>
        </a:accent3>
        <a:accent4>
          <a:srgbClr val="000000"/>
        </a:accent4>
        <a:accent5>
          <a:srgbClr val="B0CACD"/>
        </a:accent5>
        <a:accent6>
          <a:srgbClr val="5CE72D"/>
        </a:accent6>
        <a:hlink>
          <a:srgbClr val="00264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33F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8AB900"/>
        </a:accent6>
        <a:hlink>
          <a:srgbClr val="CCE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33F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8AB900"/>
        </a:accent6>
        <a:hlink>
          <a:srgbClr val="FFCC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30233</TotalTime>
  <Words>5444</Words>
  <Application>Microsoft Office PowerPoint</Application>
  <PresentationFormat>On-screen Show (4:3)</PresentationFormat>
  <Paragraphs>533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Default Design</vt:lpstr>
      <vt:lpstr>Chart</vt:lpstr>
      <vt:lpstr>CorelDRAW</vt:lpstr>
      <vt:lpstr>Systemic Anaplastic Large Cell Lymphoma (sALCL)</vt:lpstr>
      <vt:lpstr>sALCL: introduction</vt:lpstr>
      <vt:lpstr>Frequency of T-cell lymphoma subtypes:  from the International PTCL Study </vt:lpstr>
      <vt:lpstr>sALCL: clinical and biological features</vt:lpstr>
      <vt:lpstr>sALCL: incidence and epidemiology </vt:lpstr>
      <vt:lpstr>sALCL: demographics, aetiology and potential risk factors</vt:lpstr>
      <vt:lpstr>sALCL: clinical presentation and symptoms</vt:lpstr>
      <vt:lpstr>sALCL: diagnostic tests and procedures</vt:lpstr>
      <vt:lpstr>sALCL: diagnostic immunophenotypic and molecular characteristics</vt:lpstr>
      <vt:lpstr>Clinical and pathological features of the sALCL subgroups and primary cutaneous ALCL</vt:lpstr>
      <vt:lpstr>sALCL: staging and prognostic tools</vt:lpstr>
      <vt:lpstr>sALCL: survival by subgroup</vt:lpstr>
      <vt:lpstr>sALCL: treatment overview</vt:lpstr>
      <vt:lpstr>sALCL: induction therapy</vt:lpstr>
      <vt:lpstr>sALCL: follow-up and additional therapy</vt:lpstr>
      <vt:lpstr>NCCN suggested treatment regimens </vt:lpstr>
      <vt:lpstr>Knowledge Check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Systemic anaplastic large cell lymphoma (sALCL)</dc:title>
  <dc:creator>PineRock</dc:creator>
  <cp:lastModifiedBy>Kathleen</cp:lastModifiedBy>
  <cp:revision>1604</cp:revision>
  <dcterms:created xsi:type="dcterms:W3CDTF">2008-05-08T21:53:33Z</dcterms:created>
  <dcterms:modified xsi:type="dcterms:W3CDTF">2012-04-30T23:53:47Z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Status">
    <vt:lpwstr/>
  </property>
  <property fmtid="{D5CDD505-2E9C-101B-9397-08002B2CF9AE}" pid="4" name="Owner">
    <vt:lpwstr/>
  </property>
  <property fmtid="{D5CDD505-2E9C-101B-9397-08002B2CF9AE}" pid="5" name="_NewReviewCycle">
    <vt:lpwstr/>
  </property>
</Properties>
</file>