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6" r:id="rId5"/>
    <p:sldId id="262" r:id="rId6"/>
    <p:sldId id="258" r:id="rId7"/>
    <p:sldId id="259" r:id="rId8"/>
    <p:sldId id="267" r:id="rId9"/>
    <p:sldId id="260" r:id="rId10"/>
    <p:sldId id="268" r:id="rId11"/>
    <p:sldId id="264" r:id="rId12"/>
    <p:sldId id="269" r:id="rId13"/>
    <p:sldId id="26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84" d="100"/>
          <a:sy n="84" d="100"/>
        </p:scale>
        <p:origin x="96"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E876-C456-A175-9506-58974E954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3F3FD1-653B-8696-DACF-F90B75632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C4B36FC-400E-F6B0-E621-F9C3EC7067E1}"/>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E72E218B-2CDC-18B3-5220-0E606DA09F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842878-47D3-A5A5-AF01-DDD623A42B7E}"/>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49655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BF03-CB91-1D1C-1DE0-EB012429AE0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0D5DF3-AF4D-A1B5-8328-C4761C150F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7AC79D-3C8B-F11B-1426-17710DD12C48}"/>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CEA65633-0717-B16A-6397-C836ECB74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B1C70-7353-BDB0-E52F-AA6F36C27E1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92310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13105-8D42-0B10-FFDD-927A661182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C25389-7D5B-B06E-81EF-F364BF170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EB15A9-1236-77EA-CFBB-3BD5819E1D03}"/>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4A08AF36-39C2-E37F-7127-45D6D51BCB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25AADD-2D80-ED00-C7FC-D6B19ABA387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35928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C592-60BC-D1D0-A6A2-650F6F0E66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E3E531-AA4D-DA71-2FE6-6294BC02E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B00B34-C90F-36E5-52BF-B1991C775389}"/>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2D7A8A0A-5744-85D0-6602-49A0EBE6DC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8C847-CF56-E2C9-752E-116B54BF7FB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79744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0A97-2729-C130-B180-D63F3820D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E13C8BD-AD40-6AFB-E5B5-7D04095C8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4372B-5501-BB9C-002C-C14B21DAC600}"/>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4E8B6AB2-8AE8-8B30-A69B-37C0F26FAF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BEBF13-9111-BF20-DD44-90C0683565C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27877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CBAA-BCEE-1A61-35B9-704FE8F344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412FA8-195A-3301-080C-BE5787F8F6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05A7AD8-8589-23E9-1211-985B7CFC1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0CCC71-B09F-81D0-656C-6E3CEDA514BD}"/>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6" name="Footer Placeholder 5">
            <a:extLst>
              <a:ext uri="{FF2B5EF4-FFF2-40B4-BE49-F238E27FC236}">
                <a16:creationId xmlns:a16="http://schemas.microsoft.com/office/drawing/2014/main" id="{84FB2E6E-7861-EA1C-2A6B-2899E29EEC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5FC57C-9233-977E-2D60-2E329E4FF4E0}"/>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75155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3EA4-D80C-FAA1-C762-47DE4207D73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CB2D4D-709F-E2D6-FABC-99B5B029F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F2237-2D8B-513B-CA63-2587633809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C288F0-47A1-CF68-025D-6F819CFB3A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99006-0459-B32E-F783-5CA9152F7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64B954-791C-24A8-26FA-D327814C3ABA}"/>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8" name="Footer Placeholder 7">
            <a:extLst>
              <a:ext uri="{FF2B5EF4-FFF2-40B4-BE49-F238E27FC236}">
                <a16:creationId xmlns:a16="http://schemas.microsoft.com/office/drawing/2014/main" id="{953B8088-1925-8B60-0D58-96109887B4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BC95D5F-1F16-2AE9-66DA-21004D89879D}"/>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9047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CBF7-072D-C276-5236-B5460E4976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FF4BD0-E411-756B-3134-0F03E578A5F4}"/>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4" name="Footer Placeholder 3">
            <a:extLst>
              <a:ext uri="{FF2B5EF4-FFF2-40B4-BE49-F238E27FC236}">
                <a16:creationId xmlns:a16="http://schemas.microsoft.com/office/drawing/2014/main" id="{ECF0BC34-6201-5B65-DE82-D1494DC0C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D63-0B0A-1DC0-BCF5-56466B44698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99921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FC87A-CE78-764E-A8BA-063F7D66838A}"/>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3" name="Footer Placeholder 2">
            <a:extLst>
              <a:ext uri="{FF2B5EF4-FFF2-40B4-BE49-F238E27FC236}">
                <a16:creationId xmlns:a16="http://schemas.microsoft.com/office/drawing/2014/main" id="{563F29BA-DBEB-079D-7F06-0DCBF05DF12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EE4327-24E7-351A-E7DB-6FDD86E84487}"/>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11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0C13-84B3-80EE-676E-1842792DB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54F447-8B6A-139B-B43E-4F6DBDAAF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4D58D1-0A3F-7239-EC29-838CD7895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3735E-B6F1-0D9D-E16A-BD85CE5514A3}"/>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6" name="Footer Placeholder 5">
            <a:extLst>
              <a:ext uri="{FF2B5EF4-FFF2-40B4-BE49-F238E27FC236}">
                <a16:creationId xmlns:a16="http://schemas.microsoft.com/office/drawing/2014/main" id="{72BA20BF-53BE-CD21-0476-EDC26F96E7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32808B-EDFD-7E95-B61F-DD0BE51664D4}"/>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66066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1E38-ABCC-D80E-E293-4BEB0CD34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F792CA-22FC-5DE8-813A-0BA5A2EA1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CCEC38-BEF9-76B0-99D3-8DEC75D9E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A52AA-63A6-186F-DE8F-59C3DF69909F}"/>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6" name="Footer Placeholder 5">
            <a:extLst>
              <a:ext uri="{FF2B5EF4-FFF2-40B4-BE49-F238E27FC236}">
                <a16:creationId xmlns:a16="http://schemas.microsoft.com/office/drawing/2014/main" id="{5E872009-B40D-12FA-2331-42857BDD1F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CA78E5-77BF-DA6E-5502-BFE24CB9971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826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FFE0A-2B1A-D103-DA16-8CDE583E25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CA7BC9-4417-22C6-C4D9-9FDE8740A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DDBA58-8312-D06D-23B7-C68AAE6D4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C169A037-1547-7E78-5D3C-BD402AD22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4E9F29-E1BD-EF5D-3E4C-4F298DD3B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7C96B-C40B-4809-8696-3C481E3D5AA0}" type="slidenum">
              <a:rPr lang="en-GB" smtClean="0"/>
              <a:t>‹#›</a:t>
            </a:fld>
            <a:endParaRPr lang="en-GB"/>
          </a:p>
        </p:txBody>
      </p:sp>
    </p:spTree>
    <p:extLst>
      <p:ext uri="{BB962C8B-B14F-4D97-AF65-F5344CB8AC3E}">
        <p14:creationId xmlns:p14="http://schemas.microsoft.com/office/powerpoint/2010/main" val="211262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FA5F-07E2-C816-37C6-70028375A499}"/>
              </a:ext>
            </a:extLst>
          </p:cNvPr>
          <p:cNvSpPr>
            <a:spLocks noGrp="1"/>
          </p:cNvSpPr>
          <p:nvPr>
            <p:ph type="ctrTitle"/>
          </p:nvPr>
        </p:nvSpPr>
        <p:spPr/>
        <p:txBody>
          <a:bodyPr/>
          <a:lstStyle/>
          <a:p>
            <a:r>
              <a:rPr lang="en-GB" dirty="0"/>
              <a:t>Synoptic project 2023</a:t>
            </a:r>
          </a:p>
        </p:txBody>
      </p:sp>
      <p:sp>
        <p:nvSpPr>
          <p:cNvPr id="3" name="Subtitle 2">
            <a:extLst>
              <a:ext uri="{FF2B5EF4-FFF2-40B4-BE49-F238E27FC236}">
                <a16:creationId xmlns:a16="http://schemas.microsoft.com/office/drawing/2014/main" id="{29332805-F6D3-9DCB-DF58-2C47852EB24B}"/>
              </a:ext>
            </a:extLst>
          </p:cNvPr>
          <p:cNvSpPr>
            <a:spLocks noGrp="1"/>
          </p:cNvSpPr>
          <p:nvPr>
            <p:ph type="subTitle" idx="1"/>
          </p:nvPr>
        </p:nvSpPr>
        <p:spPr/>
        <p:txBody>
          <a:bodyPr/>
          <a:lstStyle/>
          <a:p>
            <a:r>
              <a:rPr lang="en-GB" dirty="0"/>
              <a:t>By Joey and Nicholas</a:t>
            </a:r>
          </a:p>
        </p:txBody>
      </p:sp>
    </p:spTree>
    <p:extLst>
      <p:ext uri="{BB962C8B-B14F-4D97-AF65-F5344CB8AC3E}">
        <p14:creationId xmlns:p14="http://schemas.microsoft.com/office/powerpoint/2010/main" val="870873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3AA8-F361-0219-9BFC-8D7AC034E8D4}"/>
              </a:ext>
            </a:extLst>
          </p:cNvPr>
          <p:cNvSpPr>
            <a:spLocks noGrp="1"/>
          </p:cNvSpPr>
          <p:nvPr>
            <p:ph type="title"/>
          </p:nvPr>
        </p:nvSpPr>
        <p:spPr/>
        <p:txBody>
          <a:bodyPr/>
          <a:lstStyle/>
          <a:p>
            <a:r>
              <a:rPr lang="en-GB" dirty="0"/>
              <a:t>User stories</a:t>
            </a:r>
          </a:p>
        </p:txBody>
      </p:sp>
      <p:sp>
        <p:nvSpPr>
          <p:cNvPr id="3" name="Content Placeholder 2">
            <a:extLst>
              <a:ext uri="{FF2B5EF4-FFF2-40B4-BE49-F238E27FC236}">
                <a16:creationId xmlns:a16="http://schemas.microsoft.com/office/drawing/2014/main" id="{F0E47B6F-582C-CF0F-6C79-A4790AE5685B}"/>
              </a:ext>
            </a:extLst>
          </p:cNvPr>
          <p:cNvSpPr>
            <a:spLocks noGrp="1"/>
          </p:cNvSpPr>
          <p:nvPr>
            <p:ph idx="1"/>
          </p:nvPr>
        </p:nvSpPr>
        <p:spPr/>
        <p:txBody>
          <a:bodyPr/>
          <a:lstStyle/>
          <a:p>
            <a:r>
              <a:rPr lang="en-GB" dirty="0"/>
              <a:t>As someone with specific dietary needs and low income I want to find out which local shops sell foods which I will eat at the best prices so that I can plan my shops effectively and use the least amount of time and money whilst achieving the best result.</a:t>
            </a:r>
          </a:p>
          <a:p>
            <a:r>
              <a:rPr lang="en-GB" dirty="0"/>
              <a:t>Use acceptance criteria: Show local shops, product search functionality, shop search functionality, product update functionality </a:t>
            </a:r>
          </a:p>
        </p:txBody>
      </p:sp>
    </p:spTree>
    <p:extLst>
      <p:ext uri="{BB962C8B-B14F-4D97-AF65-F5344CB8AC3E}">
        <p14:creationId xmlns:p14="http://schemas.microsoft.com/office/powerpoint/2010/main" val="174042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1D97-1A29-C375-BE76-83DE0B3EEAEF}"/>
              </a:ext>
            </a:extLst>
          </p:cNvPr>
          <p:cNvSpPr>
            <a:spLocks noGrp="1"/>
          </p:cNvSpPr>
          <p:nvPr>
            <p:ph type="title"/>
          </p:nvPr>
        </p:nvSpPr>
        <p:spPr/>
        <p:txBody>
          <a:bodyPr/>
          <a:lstStyle/>
          <a:p>
            <a:r>
              <a:rPr lang="en-GB" dirty="0"/>
              <a:t>Use Case Diagram</a:t>
            </a:r>
          </a:p>
        </p:txBody>
      </p:sp>
      <p:pic>
        <p:nvPicPr>
          <p:cNvPr id="5" name="Content Placeholder 4" descr="A diagram of a product&#10;&#10;Description automatically generated with low confidence">
            <a:extLst>
              <a:ext uri="{FF2B5EF4-FFF2-40B4-BE49-F238E27FC236}">
                <a16:creationId xmlns:a16="http://schemas.microsoft.com/office/drawing/2014/main" id="{744E3040-6087-9B57-CC90-1C9A74B2C9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9054" y="1825625"/>
            <a:ext cx="6373891" cy="4351338"/>
          </a:xfrm>
        </p:spPr>
      </p:pic>
    </p:spTree>
    <p:extLst>
      <p:ext uri="{BB962C8B-B14F-4D97-AF65-F5344CB8AC3E}">
        <p14:creationId xmlns:p14="http://schemas.microsoft.com/office/powerpoint/2010/main" val="106982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29C8-06D6-0567-8AA8-D94EA315407E}"/>
              </a:ext>
            </a:extLst>
          </p:cNvPr>
          <p:cNvSpPr>
            <a:spLocks noGrp="1"/>
          </p:cNvSpPr>
          <p:nvPr>
            <p:ph type="title"/>
          </p:nvPr>
        </p:nvSpPr>
        <p:spPr>
          <a:xfrm>
            <a:off x="746760" y="445135"/>
            <a:ext cx="10515600" cy="1325563"/>
          </a:xfrm>
        </p:spPr>
        <p:txBody>
          <a:bodyPr/>
          <a:lstStyle/>
          <a:p>
            <a:r>
              <a:rPr lang="en-GB" dirty="0"/>
              <a:t>UML of database systems</a:t>
            </a:r>
          </a:p>
        </p:txBody>
      </p:sp>
      <p:pic>
        <p:nvPicPr>
          <p:cNvPr id="11" name="Content Placeholder 10" descr="A screenshot of a computer&#10;&#10;Description automatically generated with medium confidence">
            <a:extLst>
              <a:ext uri="{FF2B5EF4-FFF2-40B4-BE49-F238E27FC236}">
                <a16:creationId xmlns:a16="http://schemas.microsoft.com/office/drawing/2014/main" id="{CC643BC2-87B5-0668-5C7E-3F915237E7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1661" y="1770698"/>
            <a:ext cx="6956020" cy="4642167"/>
          </a:xfrm>
        </p:spPr>
      </p:pic>
    </p:spTree>
    <p:extLst>
      <p:ext uri="{BB962C8B-B14F-4D97-AF65-F5344CB8AC3E}">
        <p14:creationId xmlns:p14="http://schemas.microsoft.com/office/powerpoint/2010/main" val="291347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AB5F-A584-AF38-532A-56E890561A02}"/>
              </a:ext>
            </a:extLst>
          </p:cNvPr>
          <p:cNvSpPr>
            <a:spLocks noGrp="1"/>
          </p:cNvSpPr>
          <p:nvPr>
            <p:ph type="title"/>
          </p:nvPr>
        </p:nvSpPr>
        <p:spPr/>
        <p:txBody>
          <a:bodyPr/>
          <a:lstStyle/>
          <a:p>
            <a:r>
              <a:rPr lang="en-GB" dirty="0"/>
              <a:t>wireframes</a:t>
            </a:r>
          </a:p>
        </p:txBody>
      </p:sp>
      <p:pic>
        <p:nvPicPr>
          <p:cNvPr id="6" name="Content Placeholder 5" descr="A screenshot of a search box&#10;&#10;Description automatically generated with low confidence">
            <a:extLst>
              <a:ext uri="{FF2B5EF4-FFF2-40B4-BE49-F238E27FC236}">
                <a16:creationId xmlns:a16="http://schemas.microsoft.com/office/drawing/2014/main" id="{AC2A1E7F-C079-EA2D-7A4B-CA26ACAC72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87663"/>
            <a:ext cx="5181600" cy="3827261"/>
          </a:xfrm>
        </p:spPr>
      </p:pic>
      <p:pic>
        <p:nvPicPr>
          <p:cNvPr id="12" name="Content Placeholder 11" descr="A screenshot of a computer&#10;&#10;Description automatically generated with medium confidence">
            <a:extLst>
              <a:ext uri="{FF2B5EF4-FFF2-40B4-BE49-F238E27FC236}">
                <a16:creationId xmlns:a16="http://schemas.microsoft.com/office/drawing/2014/main" id="{5D38BAE2-B258-12E4-BAAC-5C2BAD59D1F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66457"/>
            <a:ext cx="5181600" cy="3869673"/>
          </a:xfrm>
        </p:spPr>
      </p:pic>
    </p:spTree>
    <p:extLst>
      <p:ext uri="{BB962C8B-B14F-4D97-AF65-F5344CB8AC3E}">
        <p14:creationId xmlns:p14="http://schemas.microsoft.com/office/powerpoint/2010/main" val="3771815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757A-5661-356C-1C4F-F395DD615227}"/>
              </a:ext>
            </a:extLst>
          </p:cNvPr>
          <p:cNvSpPr>
            <a:spLocks noGrp="1"/>
          </p:cNvSpPr>
          <p:nvPr>
            <p:ph type="title"/>
          </p:nvPr>
        </p:nvSpPr>
        <p:spPr/>
        <p:txBody>
          <a:bodyPr/>
          <a:lstStyle/>
          <a:p>
            <a:r>
              <a:rPr lang="en-GB" dirty="0"/>
              <a:t>User testing</a:t>
            </a:r>
          </a:p>
        </p:txBody>
      </p:sp>
      <p:sp>
        <p:nvSpPr>
          <p:cNvPr id="3" name="Content Placeholder 2">
            <a:extLst>
              <a:ext uri="{FF2B5EF4-FFF2-40B4-BE49-F238E27FC236}">
                <a16:creationId xmlns:a16="http://schemas.microsoft.com/office/drawing/2014/main" id="{234BC68F-FC5D-A1D8-81D7-8FF6165A52D9}"/>
              </a:ext>
            </a:extLst>
          </p:cNvPr>
          <p:cNvSpPr>
            <a:spLocks noGrp="1"/>
          </p:cNvSpPr>
          <p:nvPr>
            <p:ph idx="1"/>
          </p:nvPr>
        </p:nvSpPr>
        <p:spPr/>
        <p:txBody>
          <a:bodyPr/>
          <a:lstStyle/>
          <a:p>
            <a:r>
              <a:rPr lang="en-GB" dirty="0"/>
              <a:t>2 people tried it</a:t>
            </a:r>
          </a:p>
          <a:p>
            <a:r>
              <a:rPr lang="en-GB" dirty="0"/>
              <a:t>“it doesn’t really link together – all the pages are individual and not connected”</a:t>
            </a:r>
          </a:p>
          <a:p>
            <a:r>
              <a:rPr lang="en-GB" dirty="0"/>
              <a:t>“The filter on the maps page was confusing and worked oddly”</a:t>
            </a:r>
          </a:p>
          <a:p>
            <a:r>
              <a:rPr lang="en-GB" dirty="0"/>
              <a:t>“Why are there question marks in the filter tab”</a:t>
            </a:r>
          </a:p>
          <a:p>
            <a:r>
              <a:rPr lang="en-GB" dirty="0"/>
              <a:t>“Something feels weird about the presentation in phone mode”</a:t>
            </a:r>
          </a:p>
        </p:txBody>
      </p:sp>
    </p:spTree>
    <p:extLst>
      <p:ext uri="{BB962C8B-B14F-4D97-AF65-F5344CB8AC3E}">
        <p14:creationId xmlns:p14="http://schemas.microsoft.com/office/powerpoint/2010/main" val="185077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B181-2AAF-6394-2679-964A896D733F}"/>
              </a:ext>
            </a:extLst>
          </p:cNvPr>
          <p:cNvSpPr>
            <a:spLocks noGrp="1"/>
          </p:cNvSpPr>
          <p:nvPr>
            <p:ph type="title"/>
          </p:nvPr>
        </p:nvSpPr>
        <p:spPr/>
        <p:txBody>
          <a:bodyPr/>
          <a:lstStyle/>
          <a:p>
            <a:r>
              <a:rPr lang="en-GB" dirty="0"/>
              <a:t>Problem identification</a:t>
            </a:r>
          </a:p>
        </p:txBody>
      </p:sp>
      <p:sp>
        <p:nvSpPr>
          <p:cNvPr id="3" name="Content Placeholder 2">
            <a:extLst>
              <a:ext uri="{FF2B5EF4-FFF2-40B4-BE49-F238E27FC236}">
                <a16:creationId xmlns:a16="http://schemas.microsoft.com/office/drawing/2014/main" id="{7BCE8555-B96D-B41A-1203-D8A48BE42C2B}"/>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The problem is in the timely and consistent distribution of food with short shelf lives as well as having a larger variety and culturally sensitive foods</a:t>
            </a:r>
          </a:p>
          <a:p>
            <a:r>
              <a:rPr lang="en-GB" sz="1800" dirty="0">
                <a:effectLst/>
                <a:latin typeface="Arial" panose="020B0604020202020204" pitchFamily="34" charset="0"/>
                <a:ea typeface="Calibri" panose="020F0502020204030204" pitchFamily="34" charset="0"/>
              </a:rPr>
              <a:t>This problem is caused through lack of information/lack of affordability</a:t>
            </a:r>
          </a:p>
          <a:p>
            <a:r>
              <a:rPr lang="en-GB" sz="1800" dirty="0">
                <a:latin typeface="Arial" panose="020B0604020202020204" pitchFamily="34" charset="0"/>
                <a:ea typeface="Calibri" panose="020F0502020204030204" pitchFamily="34" charset="0"/>
              </a:rPr>
              <a:t>Donations and surplus food is typically long lasting such as tinned foods, frozen foods or pasta.</a:t>
            </a:r>
            <a:endParaRPr lang="en-GB" sz="1800" dirty="0">
              <a:effectLst/>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e.g. Fatima and Nina note that it is difficult to get halal foods in Govan at reasonable prices</a:t>
            </a:r>
          </a:p>
          <a:p>
            <a:r>
              <a:rPr lang="en-GB" sz="1800" dirty="0">
                <a:latin typeface="Arial" panose="020B0604020202020204" pitchFamily="34" charset="0"/>
                <a:ea typeface="Calibri" panose="020F0502020204030204" pitchFamily="34" charset="0"/>
              </a:rPr>
              <a:t>Adnan notes the lack of variety and culturally accessible foods in Govan</a:t>
            </a:r>
            <a:endParaRPr lang="en-GB" dirty="0"/>
          </a:p>
        </p:txBody>
      </p:sp>
    </p:spTree>
    <p:extLst>
      <p:ext uri="{BB962C8B-B14F-4D97-AF65-F5344CB8AC3E}">
        <p14:creationId xmlns:p14="http://schemas.microsoft.com/office/powerpoint/2010/main" val="293539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746C-6B5F-72DE-E521-9242BB5FB1A1}"/>
              </a:ext>
            </a:extLst>
          </p:cNvPr>
          <p:cNvSpPr>
            <a:spLocks noGrp="1"/>
          </p:cNvSpPr>
          <p:nvPr>
            <p:ph type="title"/>
          </p:nvPr>
        </p:nvSpPr>
        <p:spPr/>
        <p:txBody>
          <a:bodyPr/>
          <a:lstStyle/>
          <a:p>
            <a:r>
              <a:rPr lang="en-GB" dirty="0"/>
              <a:t>Our Solution</a:t>
            </a:r>
          </a:p>
        </p:txBody>
      </p:sp>
      <p:sp>
        <p:nvSpPr>
          <p:cNvPr id="3" name="Content Placeholder 2">
            <a:extLst>
              <a:ext uri="{FF2B5EF4-FFF2-40B4-BE49-F238E27FC236}">
                <a16:creationId xmlns:a16="http://schemas.microsoft.com/office/drawing/2014/main" id="{76789F98-7FFF-EB51-E2D2-0B5C64F39ACF}"/>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Our idea to try and resolve this problem is to create a website to display discounted items at local stores. </a:t>
            </a:r>
          </a:p>
          <a:p>
            <a:r>
              <a:rPr lang="en-GB" sz="1800" dirty="0">
                <a:effectLst/>
                <a:latin typeface="Arial" panose="020B0604020202020204" pitchFamily="34" charset="0"/>
                <a:ea typeface="Calibri" panose="020F0502020204030204" pitchFamily="34" charset="0"/>
              </a:rPr>
              <a:t>This site would basically be a search engine where someone could input what they are looking for and the site would show places where that item is.</a:t>
            </a:r>
            <a:endParaRPr lang="en-GB" sz="1800" dirty="0">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This would not only allow people to acquire desired foods at more affordable prices, but would also benefit the shops who put stuff on the website, as it makes it more likely that items that would otherwise be thrown out, are sold</a:t>
            </a:r>
            <a:endParaRPr lang="en-GB" dirty="0"/>
          </a:p>
        </p:txBody>
      </p:sp>
    </p:spTree>
    <p:extLst>
      <p:ext uri="{BB962C8B-B14F-4D97-AF65-F5344CB8AC3E}">
        <p14:creationId xmlns:p14="http://schemas.microsoft.com/office/powerpoint/2010/main" val="134979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01C8-9D99-410A-EC29-2A2E84ED8FE3}"/>
              </a:ext>
            </a:extLst>
          </p:cNvPr>
          <p:cNvSpPr>
            <a:spLocks noGrp="1"/>
          </p:cNvSpPr>
          <p:nvPr>
            <p:ph type="title"/>
          </p:nvPr>
        </p:nvSpPr>
        <p:spPr/>
        <p:txBody>
          <a:bodyPr/>
          <a:lstStyle/>
          <a:p>
            <a:r>
              <a:rPr lang="en-GB" dirty="0"/>
              <a:t>Gantt charts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14E65E0A-E5C6-E2E9-302E-38B82A5B3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459" y="1610088"/>
            <a:ext cx="8941347" cy="4647194"/>
          </a:xfrm>
        </p:spPr>
      </p:pic>
    </p:spTree>
    <p:extLst>
      <p:ext uri="{BB962C8B-B14F-4D97-AF65-F5344CB8AC3E}">
        <p14:creationId xmlns:p14="http://schemas.microsoft.com/office/powerpoint/2010/main" val="24945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59A7-E4F6-C320-FF35-FE85B2E48120}"/>
              </a:ext>
            </a:extLst>
          </p:cNvPr>
          <p:cNvSpPr>
            <a:spLocks noGrp="1"/>
          </p:cNvSpPr>
          <p:nvPr>
            <p:ph type="title"/>
          </p:nvPr>
        </p:nvSpPr>
        <p:spPr/>
        <p:txBody>
          <a:bodyPr/>
          <a:lstStyle/>
          <a:p>
            <a:r>
              <a:rPr lang="en-GB" dirty="0" err="1"/>
              <a:t>MoSCoW</a:t>
            </a:r>
            <a:endParaRPr lang="en-GB" dirty="0"/>
          </a:p>
        </p:txBody>
      </p:sp>
      <p:sp>
        <p:nvSpPr>
          <p:cNvPr id="3" name="Content Placeholder 2">
            <a:extLst>
              <a:ext uri="{FF2B5EF4-FFF2-40B4-BE49-F238E27FC236}">
                <a16:creationId xmlns:a16="http://schemas.microsoft.com/office/drawing/2014/main" id="{A862A7FC-9594-60A9-20B0-10A047EA5467}"/>
              </a:ext>
            </a:extLst>
          </p:cNvPr>
          <p:cNvSpPr>
            <a:spLocks noGrp="1"/>
          </p:cNvSpPr>
          <p:nvPr>
            <p:ph idx="1"/>
          </p:nvPr>
        </p:nvSpPr>
        <p:spPr/>
        <p:txBody>
          <a:bodyPr>
            <a:normAutofit lnSpcReduction="10000"/>
          </a:bodyPr>
          <a:lstStyle/>
          <a:p>
            <a:r>
              <a:rPr lang="en-GB" dirty="0"/>
              <a:t>Must Have - way to view and add products</a:t>
            </a:r>
          </a:p>
          <a:p>
            <a:r>
              <a:rPr lang="en-GB" dirty="0"/>
              <a:t>Must Have - Way to sort through products</a:t>
            </a:r>
          </a:p>
          <a:p>
            <a:r>
              <a:rPr lang="en-GB" dirty="0"/>
              <a:t>Should Have - Access for featurephones</a:t>
            </a:r>
          </a:p>
          <a:p>
            <a:r>
              <a:rPr lang="en-GB" dirty="0"/>
              <a:t>Should Have - Addresses for Shops/ longitude &amp; latitude</a:t>
            </a:r>
          </a:p>
          <a:p>
            <a:r>
              <a:rPr lang="en-GB" dirty="0"/>
              <a:t>Should Have - Low data/internet requirements</a:t>
            </a:r>
          </a:p>
          <a:p>
            <a:r>
              <a:rPr lang="en-GB" dirty="0"/>
              <a:t>Could Have - Automated updating of products</a:t>
            </a:r>
          </a:p>
          <a:p>
            <a:r>
              <a:rPr lang="en-GB" dirty="0"/>
              <a:t>Could Have - Ability to change ordering of results</a:t>
            </a:r>
          </a:p>
          <a:p>
            <a:r>
              <a:rPr lang="en-GB" dirty="0"/>
              <a:t>Won’t Have - Maps/Directions</a:t>
            </a:r>
          </a:p>
          <a:p>
            <a:r>
              <a:rPr lang="en-GB" dirty="0"/>
              <a:t>Won’t Have - Recommendations for shops</a:t>
            </a:r>
          </a:p>
        </p:txBody>
      </p:sp>
    </p:spTree>
    <p:extLst>
      <p:ext uri="{BB962C8B-B14F-4D97-AF65-F5344CB8AC3E}">
        <p14:creationId xmlns:p14="http://schemas.microsoft.com/office/powerpoint/2010/main" val="314948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097A-F30F-F7D9-8BA1-D3885566E1C3}"/>
              </a:ext>
            </a:extLst>
          </p:cNvPr>
          <p:cNvSpPr>
            <a:spLocks noGrp="1"/>
          </p:cNvSpPr>
          <p:nvPr>
            <p:ph type="title"/>
          </p:nvPr>
        </p:nvSpPr>
        <p:spPr/>
        <p:txBody>
          <a:bodyPr/>
          <a:lstStyle/>
          <a:p>
            <a:r>
              <a:rPr lang="en-GB" dirty="0"/>
              <a:t>Persona: </a:t>
            </a:r>
            <a:r>
              <a:rPr lang="en-GB" dirty="0" err="1"/>
              <a:t>Abigal</a:t>
            </a:r>
            <a:endParaRPr lang="en-GB" dirty="0"/>
          </a:p>
        </p:txBody>
      </p:sp>
      <p:sp>
        <p:nvSpPr>
          <p:cNvPr id="3" name="Content Placeholder 2">
            <a:extLst>
              <a:ext uri="{FF2B5EF4-FFF2-40B4-BE49-F238E27FC236}">
                <a16:creationId xmlns:a16="http://schemas.microsoft.com/office/drawing/2014/main" id="{713E7000-348E-DA85-18D6-7FD9C7390DE5}"/>
              </a:ext>
            </a:extLst>
          </p:cNvPr>
          <p:cNvSpPr>
            <a:spLocks noGrp="1"/>
          </p:cNvSpPr>
          <p:nvPr>
            <p:ph idx="1"/>
          </p:nvPr>
        </p:nvSpPr>
        <p:spPr/>
        <p:txBody>
          <a:bodyPr>
            <a:normAutofit/>
          </a:bodyPr>
          <a:lstStyle/>
          <a:p>
            <a:pPr>
              <a:lnSpc>
                <a:spcPct val="107000"/>
              </a:lnSpc>
              <a:spcAft>
                <a:spcPts val="800"/>
              </a:spcAft>
            </a:pPr>
            <a:r>
              <a:rPr lang="en-GB" sz="1800" dirty="0" err="1">
                <a:latin typeface="Calibri" panose="020F0502020204030204" pitchFamily="34" charset="0"/>
                <a:ea typeface="Calibri" panose="020F0502020204030204" pitchFamily="34" charset="0"/>
                <a:cs typeface="Times New Roman" panose="02020603050405020304" pitchFamily="18" charset="0"/>
              </a:rPr>
              <a:t>Abigal</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Roma immigrant who came here a month ago. She currently relies heavily on the government Food stamps and food banks to support herself. She has a decent understanding of English, not fluent but enough to understand labels on products. She’s single, and most of her family remained in her home country. Due to her needs for food, she finds balancing getting sufficient food with food she finds important, such as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pirogo</a:t>
            </a:r>
            <a:r>
              <a:rPr lang="en-GB" sz="1800" dirty="0">
                <a:effectLst/>
                <a:latin typeface="Calibri" panose="020F0502020204030204" pitchFamily="34" charset="0"/>
                <a:ea typeface="Calibri" panose="020F0502020204030204" pitchFamily="34" charset="0"/>
                <a:cs typeface="Times New Roman" panose="02020603050405020304" pitchFamily="18" charset="0"/>
              </a:rPr>
              <a:t>. She also finds it hard to differentiate and is concerned that some supermarkets may be selling horse meat, which her culture forbids her from eating.</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a healthy balanced diet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more of the foods she grew up eating (Romani foods)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Learn more English and communicate better</a:t>
            </a:r>
          </a:p>
          <a:p>
            <a:endParaRPr lang="en-GB" dirty="0"/>
          </a:p>
        </p:txBody>
      </p:sp>
    </p:spTree>
    <p:extLst>
      <p:ext uri="{BB962C8B-B14F-4D97-AF65-F5344CB8AC3E}">
        <p14:creationId xmlns:p14="http://schemas.microsoft.com/office/powerpoint/2010/main" val="93256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BC2A-8827-FCB5-0594-9BAA7F326741}"/>
              </a:ext>
            </a:extLst>
          </p:cNvPr>
          <p:cNvSpPr>
            <a:spLocks noGrp="1"/>
          </p:cNvSpPr>
          <p:nvPr>
            <p:ph type="title"/>
          </p:nvPr>
        </p:nvSpPr>
        <p:spPr/>
        <p:txBody>
          <a:bodyPr/>
          <a:lstStyle/>
          <a:p>
            <a:r>
              <a:rPr lang="en-GB" dirty="0"/>
              <a:t>Persona: Hamza</a:t>
            </a:r>
          </a:p>
        </p:txBody>
      </p:sp>
      <p:sp>
        <p:nvSpPr>
          <p:cNvPr id="3" name="Content Placeholder 2">
            <a:extLst>
              <a:ext uri="{FF2B5EF4-FFF2-40B4-BE49-F238E27FC236}">
                <a16:creationId xmlns:a16="http://schemas.microsoft.com/office/drawing/2014/main" id="{5F237C4E-AF82-7572-DA30-75DEB49290DA}"/>
              </a:ext>
            </a:extLst>
          </p:cNvPr>
          <p:cNvSpPr>
            <a:spLocks noGrp="1"/>
          </p:cNvSpPr>
          <p:nvPr>
            <p:ph idx="1"/>
          </p:nvPr>
        </p:nvSpPr>
        <p:spPr/>
        <p:txBody>
          <a:bodyPr/>
          <a:lstStyle/>
          <a:p>
            <a:pPr>
              <a:lnSpc>
                <a:spcPct val="107000"/>
              </a:lnSpc>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Hamza</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poor British Muslim who’s lived in Govan all his life. He has consistent home and knows his way around the around but is poorly educated and struggles to get and hold a job. He relies on the food banks and stamps. He currently lives with his parents and his two siblings and so food is always fairly stretched. He would like to get a decent job and move out as well as cover the costs of his mobile device.</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Get a decent job and hold it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Move out of his parents house</a:t>
            </a:r>
          </a:p>
          <a:p>
            <a:pPr>
              <a:lnSpc>
                <a:spcPct val="107000"/>
              </a:lnSpc>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Use a small amount of 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01799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font, diagram&#10;&#10;Description automatically generated">
            <a:extLst>
              <a:ext uri="{FF2B5EF4-FFF2-40B4-BE49-F238E27FC236}">
                <a16:creationId xmlns:a16="http://schemas.microsoft.com/office/drawing/2014/main" id="{AAFEAEB3-A004-13FE-89CF-8FAA109368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71" y="394679"/>
            <a:ext cx="11490471" cy="6136750"/>
          </a:xfrm>
        </p:spPr>
      </p:pic>
    </p:spTree>
    <p:extLst>
      <p:ext uri="{BB962C8B-B14F-4D97-AF65-F5344CB8AC3E}">
        <p14:creationId xmlns:p14="http://schemas.microsoft.com/office/powerpoint/2010/main" val="214742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747D-D69F-347A-3C06-2AECD6B75E90}"/>
              </a:ext>
            </a:extLst>
          </p:cNvPr>
          <p:cNvSpPr>
            <a:spLocks noGrp="1"/>
          </p:cNvSpPr>
          <p:nvPr>
            <p:ph type="title"/>
          </p:nvPr>
        </p:nvSpPr>
        <p:spPr/>
        <p:txBody>
          <a:bodyPr/>
          <a:lstStyle/>
          <a:p>
            <a:r>
              <a:rPr lang="en-GB" dirty="0"/>
              <a:t>Stakeholders</a:t>
            </a:r>
          </a:p>
        </p:txBody>
      </p:sp>
      <p:sp>
        <p:nvSpPr>
          <p:cNvPr id="3" name="Content Placeholder 2">
            <a:extLst>
              <a:ext uri="{FF2B5EF4-FFF2-40B4-BE49-F238E27FC236}">
                <a16:creationId xmlns:a16="http://schemas.microsoft.com/office/drawing/2014/main" id="{21B6909D-4262-77DF-A076-BB8FE06EB79E}"/>
              </a:ext>
            </a:extLst>
          </p:cNvPr>
          <p:cNvSpPr>
            <a:spLocks noGrp="1"/>
          </p:cNvSpPr>
          <p:nvPr>
            <p:ph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Store owners– have an interest in selling more of their goods and having to throw away less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government – interest in improving the local situation to make it more attractive for new companies/ people to move there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People – have an interest in getting affordable food plus foods that fit in their culture and needs.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Food bank – help reach as many people as possible and have the best possible impact</a:t>
            </a:r>
          </a:p>
          <a:p>
            <a:pPr marL="0" indent="0">
              <a:buNone/>
            </a:pPr>
            <a:endParaRPr lang="en-GB" dirty="0"/>
          </a:p>
        </p:txBody>
      </p:sp>
    </p:spTree>
    <p:extLst>
      <p:ext uri="{BB962C8B-B14F-4D97-AF65-F5344CB8AC3E}">
        <p14:creationId xmlns:p14="http://schemas.microsoft.com/office/powerpoint/2010/main" val="1837072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727</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Synoptic project 2023</vt:lpstr>
      <vt:lpstr>Problem identification</vt:lpstr>
      <vt:lpstr>Our Solution</vt:lpstr>
      <vt:lpstr>Gantt charts</vt:lpstr>
      <vt:lpstr>MoSCoW</vt:lpstr>
      <vt:lpstr>Persona: Abigal</vt:lpstr>
      <vt:lpstr>Persona: Hamza</vt:lpstr>
      <vt:lpstr>PowerPoint Presentation</vt:lpstr>
      <vt:lpstr>Stakeholders</vt:lpstr>
      <vt:lpstr>User stories</vt:lpstr>
      <vt:lpstr>Use Case Diagram</vt:lpstr>
      <vt:lpstr>UML of database systems</vt:lpstr>
      <vt:lpstr>wireframes</vt:lpstr>
      <vt:lpstr>User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Synoptic project 2023</dc:title>
  <dc:creator>nicholas catchpole</dc:creator>
  <cp:lastModifiedBy>nicholas catchpole</cp:lastModifiedBy>
  <cp:revision>14</cp:revision>
  <dcterms:created xsi:type="dcterms:W3CDTF">2023-06-10T12:22:08Z</dcterms:created>
  <dcterms:modified xsi:type="dcterms:W3CDTF">2023-06-15T08:44:03Z</dcterms:modified>
</cp:coreProperties>
</file>