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4"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4831"/>
    <a:srgbClr val="533A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61"/>
    <p:restoredTop sz="63956" autoAdjust="0"/>
  </p:normalViewPr>
  <p:slideViewPr>
    <p:cSldViewPr snapToGrid="0" snapToObjects="1">
      <p:cViewPr varScale="1">
        <p:scale>
          <a:sx n="57" d="100"/>
          <a:sy n="57" d="100"/>
        </p:scale>
        <p:origin x="34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F1718C-EE5C-A545-A26B-F1D44DE2C295}" type="datetimeFigureOut">
              <a:rPr lang="en-US" smtClean="0"/>
              <a:t>9/28/2024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7E57F4-9D9C-5847-BCD2-13B860A1E044}" type="slidenum">
              <a:rPr lang="en-US" smtClean="0"/>
              <a:t>‹#›</a:t>
            </a:fld>
            <a:endParaRPr lang="en-US"/>
          </a:p>
        </p:txBody>
      </p:sp>
    </p:spTree>
    <p:extLst>
      <p:ext uri="{BB962C8B-B14F-4D97-AF65-F5344CB8AC3E}">
        <p14:creationId xmlns:p14="http://schemas.microsoft.com/office/powerpoint/2010/main" val="1454596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f33e45c3f4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f33e45c3f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Title Slide">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pic>
        <p:nvPicPr>
          <p:cNvPr id="4" name="Picture 3" descr="Academic Senate for California Community Colleges Logo">
            <a:extLst>
              <a:ext uri="{FF2B5EF4-FFF2-40B4-BE49-F238E27FC236}">
                <a16:creationId xmlns:a16="http://schemas.microsoft.com/office/drawing/2014/main" id="{13A6256D-FB97-4441-AB98-9691F3E35A5F}"/>
              </a:ext>
              <a:ext uri="{C183D7F6-B498-43B3-948B-1728B52AA6E4}">
                <adec:decorative xmlns:adec="http://schemas.microsoft.com/office/drawing/2017/decorative" val="0"/>
              </a:ext>
            </a:extLst>
          </p:cNvPr>
          <p:cNvPicPr>
            <a:picLocks noChangeAspect="1"/>
          </p:cNvPicPr>
          <p:nvPr userDrawn="1"/>
        </p:nvPicPr>
        <p:blipFill>
          <a:blip r:embed="rId4"/>
          <a:stretch>
            <a:fillRect/>
          </a:stretch>
        </p:blipFill>
        <p:spPr>
          <a:xfrm>
            <a:off x="1995054" y="829173"/>
            <a:ext cx="4540210" cy="1146403"/>
          </a:xfrm>
          <a:prstGeom prst="rect">
            <a:avLst/>
          </a:prstGeom>
        </p:spPr>
      </p:pic>
      <p:sp>
        <p:nvSpPr>
          <p:cNvPr id="7" name="Title 1">
            <a:extLst>
              <a:ext uri="{FF2B5EF4-FFF2-40B4-BE49-F238E27FC236}">
                <a16:creationId xmlns:a16="http://schemas.microsoft.com/office/drawing/2014/main" id="{E740FD2D-D9B8-AC45-BEA0-7C7100EE63E3}"/>
              </a:ext>
            </a:extLst>
          </p:cNvPr>
          <p:cNvSpPr>
            <a:spLocks noGrp="1"/>
          </p:cNvSpPr>
          <p:nvPr>
            <p:ph type="title" hasCustomPrompt="1"/>
          </p:nvPr>
        </p:nvSpPr>
        <p:spPr>
          <a:xfrm>
            <a:off x="2133598" y="3310151"/>
            <a:ext cx="9213852" cy="1730771"/>
          </a:xfrm>
          <a:prstGeom prst="rect">
            <a:avLst/>
          </a:prstGeom>
        </p:spPr>
        <p:txBody>
          <a:bodyPr anchor="b"/>
          <a:lstStyle>
            <a:lvl1pPr algn="l">
              <a:defRPr sz="4400">
                <a:solidFill>
                  <a:schemeClr val="bg1"/>
                </a:solidFill>
                <a:latin typeface="+mj-lt"/>
              </a:defRPr>
            </a:lvl1pPr>
          </a:lstStyle>
          <a:p>
            <a:r>
              <a:rPr lang="en-US" dirty="0"/>
              <a:t>Click to edit title</a:t>
            </a:r>
          </a:p>
        </p:txBody>
      </p:sp>
      <p:sp>
        <p:nvSpPr>
          <p:cNvPr id="9" name="Subtitle 2">
            <a:extLst>
              <a:ext uri="{FF2B5EF4-FFF2-40B4-BE49-F238E27FC236}">
                <a16:creationId xmlns:a16="http://schemas.microsoft.com/office/drawing/2014/main" id="{A82942B2-99AC-87D1-4A4F-2A27FBF602BB}"/>
              </a:ext>
            </a:extLst>
          </p:cNvPr>
          <p:cNvSpPr>
            <a:spLocks noGrp="1"/>
          </p:cNvSpPr>
          <p:nvPr>
            <p:ph type="subTitle" idx="1"/>
          </p:nvPr>
        </p:nvSpPr>
        <p:spPr>
          <a:xfrm>
            <a:off x="2133598" y="5169192"/>
            <a:ext cx="9213852" cy="1312648"/>
          </a:xfrm>
        </p:spPr>
        <p:txBody>
          <a:bodyPr>
            <a:normAutofit/>
          </a:bodyPr>
          <a:lstStyle>
            <a:lvl1pPr marL="0" indent="0" algn="l">
              <a:buNone/>
              <a:defRPr sz="2000">
                <a:solidFill>
                  <a:schemeClr val="bg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057468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Section Slide">
    <p:bg>
      <p:bgRef idx="1001">
        <a:schemeClr val="bg1"/>
      </p:bgRef>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742E40F4-06B3-A04E-BAB7-ACB4DFADECBE}"/>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4" name="Rectangle 3">
              <a:extLst>
                <a:ext uri="{FF2B5EF4-FFF2-40B4-BE49-F238E27FC236}">
                  <a16:creationId xmlns:a16="http://schemas.microsoft.com/office/drawing/2014/main" id="{C44F28EA-8038-9B43-A556-FDEFBE65B481}"/>
                </a:ext>
              </a:extLst>
            </p:cNvPr>
            <p:cNvSpPr/>
            <p:nvPr userDrawn="1"/>
          </p:nvSpPr>
          <p:spPr>
            <a:xfrm>
              <a:off x="0" y="0"/>
              <a:ext cx="12192000" cy="1884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7F127A8-4F37-D142-AB91-ECA155293916}"/>
                </a:ext>
              </a:extLst>
            </p:cNvPr>
            <p:cNvSpPr/>
            <p:nvPr userDrawn="1"/>
          </p:nvSpPr>
          <p:spPr>
            <a:xfrm>
              <a:off x="0" y="6276109"/>
              <a:ext cx="12192000" cy="5818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5738914-F2C2-854D-9708-D737579C324E}"/>
                </a:ext>
              </a:extLst>
            </p:cNvPr>
            <p:cNvSpPr/>
            <p:nvPr userDrawn="1"/>
          </p:nvSpPr>
          <p:spPr>
            <a:xfrm>
              <a:off x="0" y="1867368"/>
              <a:ext cx="12192000" cy="1497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8E5331D-721A-754F-942B-A90651FFD257}"/>
              </a:ext>
            </a:extLst>
          </p:cNvPr>
          <p:cNvSpPr>
            <a:spLocks noGrp="1"/>
          </p:cNvSpPr>
          <p:nvPr>
            <p:ph type="title" hasCustomPrompt="1"/>
          </p:nvPr>
        </p:nvSpPr>
        <p:spPr>
          <a:xfrm>
            <a:off x="831850" y="434518"/>
            <a:ext cx="10515600" cy="1312648"/>
          </a:xfrm>
          <a:prstGeom prst="rect">
            <a:avLst/>
          </a:prstGeom>
        </p:spPr>
        <p:txBody>
          <a:bodyPr anchor="b">
            <a:normAutofit/>
          </a:bodyPr>
          <a:lstStyle>
            <a:lvl1pPr algn="l">
              <a:defRPr sz="3600">
                <a:solidFill>
                  <a:schemeClr val="bg1"/>
                </a:solidFill>
                <a:latin typeface="+mj-lt"/>
              </a:defRPr>
            </a:lvl1pPr>
          </a:lstStyle>
          <a:p>
            <a:r>
              <a:rPr lang="en-US" dirty="0"/>
              <a:t>Click to edit section title</a:t>
            </a:r>
          </a:p>
        </p:txBody>
      </p:sp>
      <p:sp>
        <p:nvSpPr>
          <p:cNvPr id="3" name="Text Placeholder 2">
            <a:extLst>
              <a:ext uri="{FF2B5EF4-FFF2-40B4-BE49-F238E27FC236}">
                <a16:creationId xmlns:a16="http://schemas.microsoft.com/office/drawing/2014/main" id="{C3C4F635-4E32-2C45-9BD9-9C4B375AB562}"/>
              </a:ext>
            </a:extLst>
          </p:cNvPr>
          <p:cNvSpPr>
            <a:spLocks noGrp="1"/>
          </p:cNvSpPr>
          <p:nvPr>
            <p:ph type="body" idx="1" hasCustomPrompt="1"/>
          </p:nvPr>
        </p:nvSpPr>
        <p:spPr>
          <a:xfrm>
            <a:off x="831850" y="2221728"/>
            <a:ext cx="10515600" cy="706823"/>
          </a:xfrm>
        </p:spPr>
        <p:txBody>
          <a:bodyPr>
            <a:normAutofit/>
          </a:bodyPr>
          <a:lstStyle>
            <a:lvl1pPr marL="0" indent="0" algn="l">
              <a:buNone/>
              <a:defRPr sz="2200">
                <a:solidFill>
                  <a:schemeClr val="bg2">
                    <a:lumMod val="25000"/>
                  </a:schemeClr>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edit subtitle</a:t>
            </a:r>
          </a:p>
        </p:txBody>
      </p:sp>
      <p:sp>
        <p:nvSpPr>
          <p:cNvPr id="8" name="Content Placeholder 2">
            <a:extLst>
              <a:ext uri="{FF2B5EF4-FFF2-40B4-BE49-F238E27FC236}">
                <a16:creationId xmlns:a16="http://schemas.microsoft.com/office/drawing/2014/main" id="{8602FC1C-E415-C14A-9431-D009CC2D5E3F}"/>
              </a:ext>
            </a:extLst>
          </p:cNvPr>
          <p:cNvSpPr>
            <a:spLocks noGrp="1"/>
          </p:cNvSpPr>
          <p:nvPr>
            <p:ph idx="10"/>
          </p:nvPr>
        </p:nvSpPr>
        <p:spPr>
          <a:xfrm>
            <a:off x="831850" y="2997965"/>
            <a:ext cx="10515600" cy="3093226"/>
          </a:xfrm>
        </p:spPr>
        <p:txBody>
          <a:bodyPr/>
          <a:lstStyle>
            <a:lvl1pPr>
              <a:defRPr sz="2000">
                <a:latin typeface="+mn-lt"/>
              </a:defRPr>
            </a:lvl1pPr>
            <a:lvl2pPr>
              <a:defRPr sz="1800">
                <a:latin typeface="+mn-lt"/>
              </a:defRPr>
            </a:lvl2pPr>
            <a:lvl3pPr>
              <a:defRPr sz="1700">
                <a:latin typeface="+mn-lt"/>
              </a:defRPr>
            </a:lvl3pPr>
            <a:lvl4pPr>
              <a:defRPr sz="1600">
                <a:latin typeface="+mn-lt"/>
              </a:defRPr>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p:txBody>
      </p:sp>
      <p:sp>
        <p:nvSpPr>
          <p:cNvPr id="10" name="Slide Number Placeholder 5">
            <a:extLst>
              <a:ext uri="{FF2B5EF4-FFF2-40B4-BE49-F238E27FC236}">
                <a16:creationId xmlns:a16="http://schemas.microsoft.com/office/drawing/2014/main" id="{CC66BCDF-2525-4D46-9D4F-607A8C6C681D}"/>
              </a:ext>
            </a:extLst>
          </p:cNvPr>
          <p:cNvSpPr>
            <a:spLocks noGrp="1"/>
          </p:cNvSpPr>
          <p:nvPr>
            <p:ph type="sldNum" sz="quarter" idx="4"/>
          </p:nvPr>
        </p:nvSpPr>
        <p:spPr>
          <a:xfrm>
            <a:off x="1240719" y="6462512"/>
            <a:ext cx="820479" cy="225365"/>
          </a:xfrm>
          <a:prstGeom prst="rect">
            <a:avLst/>
          </a:prstGeom>
        </p:spPr>
        <p:txBody>
          <a:bodyPr vert="horz" lIns="91440" tIns="45720" rIns="91440" bIns="45720" rtlCol="0" anchor="ctr"/>
          <a:lstStyle>
            <a:lvl1pPr algn="l">
              <a:defRPr sz="1200">
                <a:solidFill>
                  <a:schemeClr val="bg1"/>
                </a:solidFill>
                <a:latin typeface="+mn-lt"/>
              </a:defRPr>
            </a:lvl1pPr>
          </a:lstStyle>
          <a:p>
            <a:fld id="{492D8F1A-69A8-9242-9469-8400121D240A}" type="slidenum">
              <a:rPr lang="en-US" smtClean="0"/>
              <a:pPr/>
              <a:t>‹#›</a:t>
            </a:fld>
            <a:endParaRPr lang="en-US" dirty="0"/>
          </a:p>
        </p:txBody>
      </p:sp>
      <p:pic>
        <p:nvPicPr>
          <p:cNvPr id="15" name="Picture 14" descr="A picture containing text, clipart&#10;&#10;Description automatically generated">
            <a:extLst>
              <a:ext uri="{FF2B5EF4-FFF2-40B4-BE49-F238E27FC236}">
                <a16:creationId xmlns:a16="http://schemas.microsoft.com/office/drawing/2014/main" id="{EF3575F3-61AA-334D-BF34-D3D1B80F2C90}"/>
              </a:ext>
            </a:extLst>
          </p:cNvPr>
          <p:cNvPicPr>
            <a:picLocks noChangeAspect="1"/>
          </p:cNvPicPr>
          <p:nvPr userDrawn="1"/>
        </p:nvPicPr>
        <p:blipFill>
          <a:blip r:embed="rId2"/>
          <a:stretch>
            <a:fillRect/>
          </a:stretch>
        </p:blipFill>
        <p:spPr>
          <a:xfrm>
            <a:off x="800427" y="6345089"/>
            <a:ext cx="419026" cy="419026"/>
          </a:xfrm>
          <a:prstGeom prst="rect">
            <a:avLst/>
          </a:prstGeom>
        </p:spPr>
      </p:pic>
    </p:spTree>
    <p:extLst>
      <p:ext uri="{BB962C8B-B14F-4D97-AF65-F5344CB8AC3E}">
        <p14:creationId xmlns:p14="http://schemas.microsoft.com/office/powerpoint/2010/main" val="213878440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Content 2 Column Slide">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A72E784-6603-5141-900A-EDC5CB738396}"/>
              </a:ext>
              <a:ext uri="{C183D7F6-B498-43B3-948B-1728B52AA6E4}">
                <adec:decorative xmlns:adec="http://schemas.microsoft.com/office/drawing/2017/decorative" val="1"/>
              </a:ext>
            </a:extLst>
          </p:cNvPr>
          <p:cNvGrpSpPr/>
          <p:nvPr userDrawn="1"/>
        </p:nvGrpSpPr>
        <p:grpSpPr>
          <a:xfrm>
            <a:off x="0" y="0"/>
            <a:ext cx="12192000" cy="798858"/>
            <a:chOff x="0" y="0"/>
            <a:chExt cx="12192000" cy="798858"/>
          </a:xfrm>
        </p:grpSpPr>
        <p:sp>
          <p:nvSpPr>
            <p:cNvPr id="6" name="Rectangle 5">
              <a:extLst>
                <a:ext uri="{FF2B5EF4-FFF2-40B4-BE49-F238E27FC236}">
                  <a16:creationId xmlns:a16="http://schemas.microsoft.com/office/drawing/2014/main" id="{B2E8C9FE-4888-374D-BF4B-9F4375830E71}"/>
                </a:ext>
              </a:extLst>
            </p:cNvPr>
            <p:cNvSpPr/>
            <p:nvPr userDrawn="1"/>
          </p:nvSpPr>
          <p:spPr>
            <a:xfrm>
              <a:off x="0" y="0"/>
              <a:ext cx="12192000" cy="6743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0545F2B-08F9-4E48-A235-37643862447C}"/>
                </a:ext>
              </a:extLst>
            </p:cNvPr>
            <p:cNvSpPr/>
            <p:nvPr userDrawn="1"/>
          </p:nvSpPr>
          <p:spPr>
            <a:xfrm>
              <a:off x="0" y="674328"/>
              <a:ext cx="12192000" cy="12453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928DA5A-03EB-7C4E-BED7-BCB1E5A11604}"/>
              </a:ext>
            </a:extLst>
          </p:cNvPr>
          <p:cNvSpPr>
            <a:spLocks noGrp="1"/>
          </p:cNvSpPr>
          <p:nvPr>
            <p:ph type="title" hasCustomPrompt="1"/>
          </p:nvPr>
        </p:nvSpPr>
        <p:spPr>
          <a:xfrm>
            <a:off x="838200" y="1014921"/>
            <a:ext cx="10515600" cy="1146991"/>
          </a:xfrm>
          <a:prstGeom prst="rect">
            <a:avLst/>
          </a:prstGeom>
        </p:spPr>
        <p:txBody>
          <a:bodyPr anchor="b">
            <a:normAutofit/>
          </a:bodyPr>
          <a:lstStyle>
            <a:lvl1pPr>
              <a:defRPr sz="3600">
                <a:solidFill>
                  <a:schemeClr val="tx2"/>
                </a:solidFill>
              </a:defRPr>
            </a:lvl1pPr>
          </a:lstStyle>
          <a:p>
            <a:r>
              <a:rPr lang="en-US" dirty="0"/>
              <a:t>Click to edit page title</a:t>
            </a:r>
          </a:p>
        </p:txBody>
      </p:sp>
      <p:sp>
        <p:nvSpPr>
          <p:cNvPr id="3" name="Content Placeholder 2">
            <a:extLst>
              <a:ext uri="{FF2B5EF4-FFF2-40B4-BE49-F238E27FC236}">
                <a16:creationId xmlns:a16="http://schemas.microsoft.com/office/drawing/2014/main" id="{11062FDB-A149-0B44-BB49-58F5C3155A54}"/>
              </a:ext>
            </a:extLst>
          </p:cNvPr>
          <p:cNvSpPr>
            <a:spLocks noGrp="1"/>
          </p:cNvSpPr>
          <p:nvPr>
            <p:ph sz="half" idx="1"/>
          </p:nvPr>
        </p:nvSpPr>
        <p:spPr>
          <a:xfrm>
            <a:off x="838200" y="2286442"/>
            <a:ext cx="5181600" cy="40080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B07721E-11C3-6B42-AE2E-8506E4B9E51F}"/>
              </a:ext>
            </a:extLst>
          </p:cNvPr>
          <p:cNvSpPr>
            <a:spLocks noGrp="1"/>
          </p:cNvSpPr>
          <p:nvPr>
            <p:ph sz="half" idx="2"/>
          </p:nvPr>
        </p:nvSpPr>
        <p:spPr>
          <a:xfrm>
            <a:off x="6172200" y="2286442"/>
            <a:ext cx="5181600" cy="40080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Slide Number Placeholder 5">
            <a:extLst>
              <a:ext uri="{FF2B5EF4-FFF2-40B4-BE49-F238E27FC236}">
                <a16:creationId xmlns:a16="http://schemas.microsoft.com/office/drawing/2014/main" id="{25D2E1E8-B870-864B-A0DD-EC84E238C58D}"/>
              </a:ext>
            </a:extLst>
          </p:cNvPr>
          <p:cNvSpPr>
            <a:spLocks noGrp="1"/>
          </p:cNvSpPr>
          <p:nvPr>
            <p:ph type="sldNum" sz="quarter" idx="4"/>
          </p:nvPr>
        </p:nvSpPr>
        <p:spPr>
          <a:xfrm>
            <a:off x="1240719" y="6462512"/>
            <a:ext cx="820479" cy="225365"/>
          </a:xfrm>
          <a:prstGeom prst="rect">
            <a:avLst/>
          </a:prstGeom>
        </p:spPr>
        <p:txBody>
          <a:bodyPr vert="horz" lIns="91440" tIns="45720" rIns="91440" bIns="45720" rtlCol="0" anchor="ctr"/>
          <a:lstStyle>
            <a:lvl1pPr algn="l">
              <a:defRPr sz="1200">
                <a:solidFill>
                  <a:schemeClr val="tx2"/>
                </a:solidFill>
                <a:latin typeface="+mn-lt"/>
              </a:defRPr>
            </a:lvl1pPr>
          </a:lstStyle>
          <a:p>
            <a:fld id="{492D8F1A-69A8-9242-9469-8400121D240A}" type="slidenum">
              <a:rPr lang="en-US" smtClean="0"/>
              <a:pPr/>
              <a:t>‹#›</a:t>
            </a:fld>
            <a:endParaRPr lang="en-US" dirty="0"/>
          </a:p>
        </p:txBody>
      </p:sp>
    </p:spTree>
    <p:extLst>
      <p:ext uri="{BB962C8B-B14F-4D97-AF65-F5344CB8AC3E}">
        <p14:creationId xmlns:p14="http://schemas.microsoft.com/office/powerpoint/2010/main" val="326266467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ntent Slide">
    <p:bg>
      <p:bgRef idx="1001">
        <a:schemeClr val="bg1"/>
      </p:bgRef>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80A3442-1326-DF4E-A985-460C269301C6}"/>
              </a:ext>
            </a:extLst>
          </p:cNvPr>
          <p:cNvSpPr>
            <a:spLocks noGrp="1"/>
          </p:cNvSpPr>
          <p:nvPr>
            <p:ph type="title" hasCustomPrompt="1"/>
          </p:nvPr>
        </p:nvSpPr>
        <p:spPr>
          <a:xfrm>
            <a:off x="838200" y="1014921"/>
            <a:ext cx="10515600" cy="1146991"/>
          </a:xfrm>
          <a:prstGeom prst="rect">
            <a:avLst/>
          </a:prstGeom>
        </p:spPr>
        <p:txBody>
          <a:bodyPr anchor="b">
            <a:normAutofit/>
          </a:bodyPr>
          <a:lstStyle>
            <a:lvl1pPr>
              <a:defRPr sz="3600">
                <a:solidFill>
                  <a:schemeClr val="tx2"/>
                </a:solidFill>
              </a:defRPr>
            </a:lvl1pPr>
          </a:lstStyle>
          <a:p>
            <a:r>
              <a:rPr lang="en-US" dirty="0"/>
              <a:t>Click to edit page title</a:t>
            </a:r>
          </a:p>
        </p:txBody>
      </p:sp>
      <p:sp>
        <p:nvSpPr>
          <p:cNvPr id="8" name="Content Placeholder 2">
            <a:extLst>
              <a:ext uri="{FF2B5EF4-FFF2-40B4-BE49-F238E27FC236}">
                <a16:creationId xmlns:a16="http://schemas.microsoft.com/office/drawing/2014/main" id="{310C3C29-A639-4947-ABE0-595414656825}"/>
              </a:ext>
            </a:extLst>
          </p:cNvPr>
          <p:cNvSpPr>
            <a:spLocks noGrp="1"/>
          </p:cNvSpPr>
          <p:nvPr>
            <p:ph sz="half" idx="1"/>
          </p:nvPr>
        </p:nvSpPr>
        <p:spPr>
          <a:xfrm>
            <a:off x="838200" y="2286443"/>
            <a:ext cx="10515600" cy="40080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 name="Group 13">
            <a:extLst>
              <a:ext uri="{FF2B5EF4-FFF2-40B4-BE49-F238E27FC236}">
                <a16:creationId xmlns:a16="http://schemas.microsoft.com/office/drawing/2014/main" id="{AD1F3C40-5FAB-184D-A6C1-099E99E4409B}"/>
              </a:ext>
              <a:ext uri="{C183D7F6-B498-43B3-948B-1728B52AA6E4}">
                <adec:decorative xmlns:adec="http://schemas.microsoft.com/office/drawing/2017/decorative" val="1"/>
              </a:ext>
            </a:extLst>
          </p:cNvPr>
          <p:cNvGrpSpPr/>
          <p:nvPr userDrawn="1"/>
        </p:nvGrpSpPr>
        <p:grpSpPr>
          <a:xfrm>
            <a:off x="0" y="0"/>
            <a:ext cx="12192000" cy="798858"/>
            <a:chOff x="0" y="0"/>
            <a:chExt cx="12192000" cy="798858"/>
          </a:xfrm>
        </p:grpSpPr>
        <p:sp>
          <p:nvSpPr>
            <p:cNvPr id="15" name="Rectangle 14">
              <a:extLst>
                <a:ext uri="{FF2B5EF4-FFF2-40B4-BE49-F238E27FC236}">
                  <a16:creationId xmlns:a16="http://schemas.microsoft.com/office/drawing/2014/main" id="{CCC7A901-E22C-AA4F-BADC-39C915201514}"/>
                </a:ext>
              </a:extLst>
            </p:cNvPr>
            <p:cNvSpPr/>
            <p:nvPr userDrawn="1"/>
          </p:nvSpPr>
          <p:spPr>
            <a:xfrm>
              <a:off x="0" y="0"/>
              <a:ext cx="12192000" cy="6743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4DCA827-EDB4-3B4C-BA9A-41E10F08A1A4}"/>
                </a:ext>
              </a:extLst>
            </p:cNvPr>
            <p:cNvSpPr/>
            <p:nvPr userDrawn="1"/>
          </p:nvSpPr>
          <p:spPr>
            <a:xfrm>
              <a:off x="0" y="674328"/>
              <a:ext cx="12192000" cy="12453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Slide Number Placeholder 5">
            <a:extLst>
              <a:ext uri="{FF2B5EF4-FFF2-40B4-BE49-F238E27FC236}">
                <a16:creationId xmlns:a16="http://schemas.microsoft.com/office/drawing/2014/main" id="{2EDCC086-ABB3-8D4F-8394-C8FE42171727}"/>
              </a:ext>
            </a:extLst>
          </p:cNvPr>
          <p:cNvSpPr>
            <a:spLocks noGrp="1"/>
          </p:cNvSpPr>
          <p:nvPr>
            <p:ph type="sldNum" sz="quarter" idx="4"/>
          </p:nvPr>
        </p:nvSpPr>
        <p:spPr>
          <a:xfrm>
            <a:off x="1240719" y="6462512"/>
            <a:ext cx="820479" cy="225365"/>
          </a:xfrm>
          <a:prstGeom prst="rect">
            <a:avLst/>
          </a:prstGeom>
        </p:spPr>
        <p:txBody>
          <a:bodyPr vert="horz" lIns="91440" tIns="45720" rIns="91440" bIns="45720" rtlCol="0" anchor="ctr"/>
          <a:lstStyle>
            <a:lvl1pPr algn="l">
              <a:defRPr sz="1200">
                <a:solidFill>
                  <a:schemeClr val="tx2"/>
                </a:solidFill>
                <a:latin typeface="+mn-lt"/>
              </a:defRPr>
            </a:lvl1pPr>
          </a:lstStyle>
          <a:p>
            <a:fld id="{492D8F1A-69A8-9242-9469-8400121D240A}" type="slidenum">
              <a:rPr lang="en-US" smtClean="0"/>
              <a:pPr/>
              <a:t>‹#›</a:t>
            </a:fld>
            <a:endParaRPr lang="en-US" dirty="0"/>
          </a:p>
        </p:txBody>
      </p:sp>
    </p:spTree>
    <p:extLst>
      <p:ext uri="{BB962C8B-B14F-4D97-AF65-F5344CB8AC3E}">
        <p14:creationId xmlns:p14="http://schemas.microsoft.com/office/powerpoint/2010/main" val="105628362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B9249B-BE17-6849-9D73-B0C3BA84C550}"/>
              </a:ext>
            </a:extLst>
          </p:cNvPr>
          <p:cNvSpPr>
            <a:spLocks noGrp="1"/>
          </p:cNvSpPr>
          <p:nvPr>
            <p:ph type="sldNum" sz="quarter" idx="12"/>
          </p:nvPr>
        </p:nvSpPr>
        <p:spPr/>
        <p:txBody>
          <a:bodyPr/>
          <a:lstStyle/>
          <a:p>
            <a:fld id="{492D8F1A-69A8-9242-9469-8400121D240A}" type="slidenum">
              <a:rPr lang="en-US" smtClean="0"/>
              <a:t>‹#›</a:t>
            </a:fld>
            <a:endParaRPr lang="en-US" dirty="0"/>
          </a:p>
        </p:txBody>
      </p:sp>
    </p:spTree>
    <p:extLst>
      <p:ext uri="{BB962C8B-B14F-4D97-AF65-F5344CB8AC3E}">
        <p14:creationId xmlns:p14="http://schemas.microsoft.com/office/powerpoint/2010/main" val="568866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4104868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E3A2FC3-D2C7-9B4C-9B9B-A2C7D0FDA3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 Remember to ad alt text to all imported graphics and images.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2F650318-0809-C04F-9288-E60B69D54831}"/>
              </a:ext>
            </a:extLst>
          </p:cNvPr>
          <p:cNvSpPr>
            <a:spLocks noGrp="1"/>
          </p:cNvSpPr>
          <p:nvPr>
            <p:ph type="sldNum" sz="quarter" idx="4"/>
          </p:nvPr>
        </p:nvSpPr>
        <p:spPr>
          <a:xfrm>
            <a:off x="1240719" y="6462512"/>
            <a:ext cx="820479" cy="225365"/>
          </a:xfrm>
          <a:prstGeom prst="rect">
            <a:avLst/>
          </a:prstGeom>
        </p:spPr>
        <p:txBody>
          <a:bodyPr vert="horz" lIns="91440" tIns="45720" rIns="91440" bIns="45720" rtlCol="0" anchor="ctr"/>
          <a:lstStyle>
            <a:lvl1pPr algn="l">
              <a:defRPr sz="1200">
                <a:solidFill>
                  <a:schemeClr val="tx2"/>
                </a:solidFill>
                <a:latin typeface="+mn-lt"/>
              </a:defRPr>
            </a:lvl1pPr>
          </a:lstStyle>
          <a:p>
            <a:fld id="{492D8F1A-69A8-9242-9469-8400121D240A}" type="slidenum">
              <a:rPr lang="en-US" smtClean="0"/>
              <a:pPr/>
              <a:t>‹#›</a:t>
            </a:fld>
            <a:endParaRPr lang="en-US" dirty="0"/>
          </a:p>
        </p:txBody>
      </p:sp>
      <p:sp>
        <p:nvSpPr>
          <p:cNvPr id="7" name="Title Placeholder 6">
            <a:extLst>
              <a:ext uri="{FF2B5EF4-FFF2-40B4-BE49-F238E27FC236}">
                <a16:creationId xmlns:a16="http://schemas.microsoft.com/office/drawing/2014/main" id="{456AC5D1-15F0-954C-A07F-F99E0C1534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pic>
        <p:nvPicPr>
          <p:cNvPr id="4" name="Picture 3" descr="A picture containing text, clipart&#10;&#10;Description automatically generated">
            <a:extLst>
              <a:ext uri="{FF2B5EF4-FFF2-40B4-BE49-F238E27FC236}">
                <a16:creationId xmlns:a16="http://schemas.microsoft.com/office/drawing/2014/main" id="{C6674C29-43EE-134E-93EF-70FA560253B1}"/>
              </a:ext>
            </a:extLst>
          </p:cNvPr>
          <p:cNvPicPr>
            <a:picLocks noChangeAspect="1"/>
          </p:cNvPicPr>
          <p:nvPr userDrawn="1"/>
        </p:nvPicPr>
        <p:blipFill>
          <a:blip r:embed="rId8"/>
          <a:stretch>
            <a:fillRect/>
          </a:stretch>
        </p:blipFill>
        <p:spPr>
          <a:xfrm>
            <a:off x="800427" y="6345089"/>
            <a:ext cx="419026" cy="419026"/>
          </a:xfrm>
          <a:prstGeom prst="rect">
            <a:avLst/>
          </a:prstGeom>
        </p:spPr>
      </p:pic>
    </p:spTree>
    <p:extLst>
      <p:ext uri="{BB962C8B-B14F-4D97-AF65-F5344CB8AC3E}">
        <p14:creationId xmlns:p14="http://schemas.microsoft.com/office/powerpoint/2010/main" val="984657070"/>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52" r:id="rId3"/>
    <p:sldLayoutId id="2147483667" r:id="rId4"/>
    <p:sldLayoutId id="2147483655" r:id="rId5"/>
    <p:sldLayoutId id="2147483668" r:id="rId6"/>
  </p:sldLayoutIdLst>
  <p:hf hdr="0" ftr="0" dt="0"/>
  <p:txStyles>
    <p:titleStyle>
      <a:lvl1pPr algn="l" defTabSz="914400" rtl="0" eaLnBrk="1" latinLnBrk="0" hangingPunct="1">
        <a:lnSpc>
          <a:spcPct val="90000"/>
        </a:lnSpc>
        <a:spcBef>
          <a:spcPct val="0"/>
        </a:spcBef>
        <a:buNone/>
        <a:defRPr sz="4400" kern="1200">
          <a:solidFill>
            <a:schemeClr val="accent2"/>
          </a:solidFill>
          <a:latin typeface="+mj-lt"/>
          <a:ea typeface="Palatino" pitchFamily="2" charset="77"/>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bg2">
              <a:lumMod val="25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2">
              <a:lumMod val="25000"/>
            </a:schemeClr>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700" b="0" i="0" kern="1200">
          <a:solidFill>
            <a:schemeClr val="bg2">
              <a:lumMod val="25000"/>
            </a:schemeClr>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2">
              <a:lumMod val="25000"/>
            </a:schemeClr>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2">
              <a:lumMod val="25000"/>
            </a:schemeClr>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415600" y="1"/>
            <a:ext cx="11360800" cy="1128714"/>
          </a:xfrm>
          <a:prstGeom prst="rect">
            <a:avLst/>
          </a:prstGeom>
        </p:spPr>
        <p:txBody>
          <a:bodyPr spcFirstLastPara="1" vert="horz" wrap="square" lIns="121900" tIns="121900" rIns="121900" bIns="121900" rtlCol="0" anchor="t" anchorCtr="0">
            <a:normAutofit/>
          </a:bodyPr>
          <a:lstStyle/>
          <a:p>
            <a:r>
              <a:rPr lang="en" dirty="0"/>
              <a:t>Grounding in Terms (Glossary) </a:t>
            </a:r>
            <a:endParaRPr dirty="0"/>
          </a:p>
        </p:txBody>
      </p:sp>
      <p:sp>
        <p:nvSpPr>
          <p:cNvPr id="100" name="Google Shape;100;p20"/>
          <p:cNvSpPr txBox="1">
            <a:spLocks noGrp="1"/>
          </p:cNvSpPr>
          <p:nvPr>
            <p:ph type="body" idx="1"/>
          </p:nvPr>
        </p:nvSpPr>
        <p:spPr>
          <a:xfrm>
            <a:off x="415600" y="771525"/>
            <a:ext cx="11360800" cy="6086475"/>
          </a:xfrm>
          <a:prstGeom prst="rect">
            <a:avLst/>
          </a:prstGeom>
        </p:spPr>
        <p:txBody>
          <a:bodyPr spcFirstLastPara="1" vert="horz" wrap="square" lIns="121900" tIns="121900" rIns="121900" bIns="121900" rtlCol="0" anchor="t" anchorCtr="0">
            <a:noAutofit/>
          </a:bodyPr>
          <a:lstStyle/>
          <a:p>
            <a:pPr marL="0">
              <a:spcBef>
                <a:spcPts val="1600"/>
              </a:spcBef>
            </a:pPr>
            <a:r>
              <a:rPr lang="en-US" sz="1600" b="1" dirty="0">
                <a:solidFill>
                  <a:srgbClr val="000000"/>
                </a:solidFill>
                <a:latin typeface="Calibri" panose="020F0502020204030204" pitchFamily="34" charset="0"/>
                <a:ea typeface="Calibri" panose="020F0502020204030204" pitchFamily="34" charset="0"/>
              </a:rPr>
              <a:t>Artificial intelligence (AI)</a:t>
            </a:r>
            <a:r>
              <a:rPr lang="en-US" sz="1600" dirty="0">
                <a:solidFill>
                  <a:srgbClr val="000000"/>
                </a:solidFill>
                <a:latin typeface="Calibri" panose="020F0502020204030204" pitchFamily="34" charset="0"/>
                <a:ea typeface="Calibri" panose="020F0502020204030204" pitchFamily="34" charset="0"/>
              </a:rPr>
              <a:t> — a branch of computer science that develops ways for computers to simulate human-like intelligent behavior, able to interpret and absorb new information for improved problem-solving, and recognize patterns. Examples include training robots, speech recognition, facial recognition, and identifying objects such as traffic signs, trees, and human beings necessary for self-driving cars. AI relies on machine learning capabilities and training data. Humans are involved in creating or collecting sets of training data (e.g., employing low-wage workers abroad to identify objects on computer screens to provide data for autonomous vehicle navigation). Bias may be built into machine learning (e.g., by using criminal justice data sets for risk assessment in predictive policing). Machines can be trained to learn from experience but common sense and recognizing context are difficult, thus limiting the ability of computer programs to perform tasks such as distinguishing hate speech from colloquial humor or sarcasm.</a:t>
            </a:r>
            <a:endParaRPr lang="en-US" sz="1200" dirty="0">
              <a:latin typeface="Times New Roman" panose="02020603050405020304" pitchFamily="18" charset="0"/>
              <a:ea typeface="Times New Roman" panose="02020603050405020304" pitchFamily="18" charset="0"/>
            </a:endParaRPr>
          </a:p>
          <a:p>
            <a:pPr marL="0">
              <a:spcBef>
                <a:spcPts val="1600"/>
              </a:spcBef>
            </a:pPr>
            <a:r>
              <a:rPr lang="en-US" sz="1600" b="1" dirty="0">
                <a:solidFill>
                  <a:srgbClr val="000000"/>
                </a:solidFill>
                <a:latin typeface="Calibri" panose="020F0502020204030204" pitchFamily="34" charset="0"/>
                <a:ea typeface="Calibri" panose="020F0502020204030204" pitchFamily="34" charset="0"/>
              </a:rPr>
              <a:t>Algorithmic justice</a:t>
            </a:r>
            <a:r>
              <a:rPr lang="en-US" sz="1600" dirty="0">
                <a:solidFill>
                  <a:srgbClr val="000000"/>
                </a:solidFill>
                <a:latin typeface="Calibri" panose="020F0502020204030204" pitchFamily="34" charset="0"/>
                <a:ea typeface="Calibri" panose="020F0502020204030204" pitchFamily="34" charset="0"/>
              </a:rPr>
              <a:t> — the application of principles of social justice and applied ethics to the design, deployment, regulation, and ongoing use of algorithmic systems so that the potential for harm is reduced. Algorithmic justice promotes awareness and sensitivity among coders and the general public about how data collection practices, machine learning, AI, and algorithms may encode and exacerbate inequality and discrimination.</a:t>
            </a:r>
            <a:endParaRPr lang="en-US" sz="1200" dirty="0">
              <a:latin typeface="Times New Roman" panose="02020603050405020304" pitchFamily="18" charset="0"/>
              <a:ea typeface="Times New Roman" panose="02020603050405020304" pitchFamily="18" charset="0"/>
            </a:endParaRPr>
          </a:p>
          <a:p>
            <a:pPr marL="0">
              <a:spcBef>
                <a:spcPts val="1600"/>
              </a:spcBef>
            </a:pPr>
            <a:r>
              <a:rPr lang="en-US" sz="1600" b="1" dirty="0">
                <a:solidFill>
                  <a:srgbClr val="000000"/>
                </a:solidFill>
                <a:latin typeface="Calibri" panose="020F0502020204030204" pitchFamily="34" charset="0"/>
                <a:ea typeface="Calibri" panose="020F0502020204030204" pitchFamily="34" charset="0"/>
              </a:rPr>
              <a:t>Algorithmic literacy</a:t>
            </a:r>
            <a:r>
              <a:rPr lang="en-US" sz="1600" dirty="0">
                <a:solidFill>
                  <a:srgbClr val="000000"/>
                </a:solidFill>
                <a:latin typeface="Calibri" panose="020F0502020204030204" pitchFamily="34" charset="0"/>
                <a:ea typeface="Calibri" panose="020F0502020204030204" pitchFamily="34" charset="0"/>
              </a:rPr>
              <a:t> — a subset of information literacy, algorithmic literacy is a critical awareness of what algorithms are, how they interact with human behavioral data in information systems, and an understanding of the social and ethical issues related to their use.</a:t>
            </a:r>
            <a:endParaRPr lang="en-US" sz="1200" dirty="0">
              <a:latin typeface="Times New Roman" panose="02020603050405020304" pitchFamily="18" charset="0"/>
              <a:ea typeface="Times New Roman" panose="02020603050405020304" pitchFamily="18" charset="0"/>
            </a:endParaRPr>
          </a:p>
          <a:p>
            <a:pPr marL="0">
              <a:spcBef>
                <a:spcPts val="1600"/>
              </a:spcBef>
            </a:pPr>
            <a:r>
              <a:rPr lang="en-US" sz="1600" b="1" dirty="0">
                <a:solidFill>
                  <a:srgbClr val="000000"/>
                </a:solidFill>
                <a:latin typeface="Calibri" panose="020F0502020204030204" pitchFamily="34" charset="0"/>
                <a:ea typeface="Calibri" panose="020F0502020204030204" pitchFamily="34" charset="0"/>
              </a:rPr>
              <a:t>Bias in AI</a:t>
            </a:r>
            <a:r>
              <a:rPr lang="en-US" sz="1600" dirty="0">
                <a:solidFill>
                  <a:srgbClr val="000000"/>
                </a:solidFill>
                <a:latin typeface="Calibri" panose="020F0502020204030204" pitchFamily="34" charset="0"/>
                <a:ea typeface="Calibri" panose="020F0502020204030204" pitchFamily="34" charset="0"/>
              </a:rPr>
              <a:t>: Systematic favoritism or prejudice in AI systems, posing challenges in higher education such as biased admissions algorithms and unfair grading systems, necessitating policies for bias detection, mitigation, and transparency.</a:t>
            </a:r>
            <a:endParaRPr lang="en-US" sz="1200" dirty="0">
              <a:latin typeface="Times New Roman" panose="02020603050405020304" pitchFamily="18" charset="0"/>
              <a:ea typeface="Times New Roman" panose="02020603050405020304" pitchFamily="18" charset="0"/>
            </a:endParaRPr>
          </a:p>
          <a:p>
            <a:pPr marL="0">
              <a:spcBef>
                <a:spcPts val="1600"/>
              </a:spcBef>
            </a:pPr>
            <a:r>
              <a:rPr lang="en-US" sz="1600" b="1" dirty="0">
                <a:solidFill>
                  <a:srgbClr val="000000"/>
                </a:solidFill>
                <a:latin typeface="Calibri" panose="020F0502020204030204" pitchFamily="34" charset="0"/>
                <a:ea typeface="Calibri" panose="020F0502020204030204" pitchFamily="34" charset="0"/>
              </a:rPr>
              <a:t>Natural Language Processing (NLP</a:t>
            </a:r>
            <a:r>
              <a:rPr lang="en-US" sz="1600" dirty="0">
                <a:solidFill>
                  <a:srgbClr val="000000"/>
                </a:solidFill>
                <a:latin typeface="Calibri" panose="020F0502020204030204" pitchFamily="34" charset="0"/>
                <a:ea typeface="Calibri" panose="020F0502020204030204" pitchFamily="34" charset="0"/>
              </a:rPr>
              <a:t>): The field of AI concerned with enabling computers to understand, interpret, and generate human language, utilized in higher education for automated grading, language learning support, and virtual assistants</a:t>
            </a:r>
            <a:endParaRPr lang="en-US" sz="1200" dirty="0">
              <a:latin typeface="Times New Roman" panose="02020603050405020304" pitchFamily="18" charset="0"/>
              <a:ea typeface="Times New Roman" panose="02020603050405020304" pitchFamily="18" charset="0"/>
            </a:endParaRPr>
          </a:p>
          <a:p>
            <a:pPr marL="0">
              <a:spcBef>
                <a:spcPts val="1600"/>
              </a:spcBef>
              <a:spcAft>
                <a:spcPts val="1600"/>
              </a:spcAft>
            </a:pPr>
            <a:r>
              <a:rPr lang="en-US" sz="1600" dirty="0">
                <a:solidFill>
                  <a:srgbClr val="000000"/>
                </a:solidFill>
                <a:latin typeface="Calibri" panose="020F0502020204030204" pitchFamily="34" charset="0"/>
                <a:ea typeface="Calibri" panose="020F0502020204030204" pitchFamily="34" charset="0"/>
              </a:rPr>
              <a:t>Full AI related Glossary of Terms available in </a:t>
            </a:r>
            <a:r>
              <a:rPr lang="en-US" sz="1600" i="1" dirty="0">
                <a:solidFill>
                  <a:srgbClr val="3B3838"/>
                </a:solidFill>
                <a:latin typeface="Calibri" panose="020F0502020204030204" pitchFamily="34" charset="0"/>
                <a:ea typeface="Times New Roman" panose="02020603050405020304" pitchFamily="18" charset="0"/>
              </a:rPr>
              <a:t>Academic Integrity Policies in the Age of Artificial Intelligence</a:t>
            </a:r>
            <a:endParaRPr lang="en-US" sz="1200" dirty="0">
              <a:latin typeface="Times New Roman" panose="02020603050405020304" pitchFamily="18" charset="0"/>
              <a:ea typeface="Times New Roman" panose="02020603050405020304" pitchFamily="18" charset="0"/>
            </a:endParaRPr>
          </a:p>
          <a:p>
            <a:pPr marL="0" indent="0">
              <a:spcBef>
                <a:spcPts val="1600"/>
              </a:spcBef>
              <a:buNone/>
            </a:pPr>
            <a:endParaRPr sz="1600" dirty="0">
              <a:solidFill>
                <a:schemeClr val="dk1"/>
              </a:solidFill>
              <a:latin typeface="Calibri" panose="020F0502020204030204" pitchFamily="34" charset="0"/>
              <a:ea typeface="Calibri"/>
              <a:cs typeface="Calibri" panose="020F0502020204030204" pitchFamily="34" charset="0"/>
              <a:sym typeface="Calibri"/>
            </a:endParaRPr>
          </a:p>
        </p:txBody>
      </p:sp>
    </p:spTree>
  </p:cSld>
  <p:clrMapOvr>
    <a:masterClrMapping/>
  </p:clrMapOvr>
</p:sld>
</file>

<file path=ppt/theme/theme1.xml><?xml version="1.0" encoding="utf-8"?>
<a:theme xmlns:a="http://schemas.openxmlformats.org/drawingml/2006/main" name="Office Theme">
  <a:themeElements>
    <a:clrScheme name="ASCCC Brand Colors 2021">
      <a:dk1>
        <a:srgbClr val="04A193"/>
      </a:dk1>
      <a:lt1>
        <a:srgbClr val="FFFFFF"/>
      </a:lt1>
      <a:dk2>
        <a:srgbClr val="044C7F"/>
      </a:dk2>
      <a:lt2>
        <a:srgbClr val="E7E6E6"/>
      </a:lt2>
      <a:accent1>
        <a:srgbClr val="8955A5"/>
      </a:accent1>
      <a:accent2>
        <a:srgbClr val="044C7F"/>
      </a:accent2>
      <a:accent3>
        <a:srgbClr val="B92083"/>
      </a:accent3>
      <a:accent4>
        <a:srgbClr val="24B6A8"/>
      </a:accent4>
      <a:accent5>
        <a:srgbClr val="F05A28"/>
      </a:accent5>
      <a:accent6>
        <a:srgbClr val="4983C4"/>
      </a:accent6>
      <a:hlink>
        <a:srgbClr val="044C7F"/>
      </a:hlink>
      <a:folHlink>
        <a:srgbClr val="044C7F"/>
      </a:folHlink>
    </a:clrScheme>
    <a:fontScheme name="Lato">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CCC ppt template 2023 Basic.pptx" id="{C9C31DC3-4927-DD4B-94FB-F698D969049A}" vid="{96A22348-9BC8-1342-B1EC-C2EA275E29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ASCCC ppt template 2023 Basic (5)</Template>
  <TotalTime>58</TotalTime>
  <Words>387</Words>
  <Application>Microsoft Office PowerPoint</Application>
  <PresentationFormat>Widescreen</PresentationFormat>
  <Paragraphs>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Times New Roman</vt:lpstr>
      <vt:lpstr>Office Theme</vt:lpstr>
      <vt:lpstr>Grounding in Terms (Glossary)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Integrity Policies in the Age of Artificial Intelligence (AI)</dc:title>
  <dc:creator>Stephanie Curry</dc:creator>
  <cp:lastModifiedBy>Jairik McCauley</cp:lastModifiedBy>
  <cp:revision>29</cp:revision>
  <dcterms:created xsi:type="dcterms:W3CDTF">2024-08-28T19:43:08Z</dcterms:created>
  <dcterms:modified xsi:type="dcterms:W3CDTF">2024-09-28T19:27:28Z</dcterms:modified>
</cp:coreProperties>
</file>