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2" r:id="rId4"/>
    <p:sldMasterId id="2147483729" r:id="rId5"/>
  </p:sldMasterIdLst>
  <p:notesMasterIdLst>
    <p:notesMasterId r:id="rId16"/>
  </p:notesMasterIdLst>
  <p:handoutMasterIdLst>
    <p:handoutMasterId r:id="rId17"/>
  </p:handoutMasterIdLst>
  <p:sldIdLst>
    <p:sldId id="292" r:id="rId6"/>
    <p:sldId id="267" r:id="rId7"/>
    <p:sldId id="389" r:id="rId8"/>
    <p:sldId id="409" r:id="rId9"/>
    <p:sldId id="415" r:id="rId10"/>
    <p:sldId id="397" r:id="rId11"/>
    <p:sldId id="416" r:id="rId12"/>
    <p:sldId id="413" r:id="rId13"/>
    <p:sldId id="410" r:id="rId14"/>
    <p:sldId id="4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6327" autoAdjust="0"/>
  </p:normalViewPr>
  <p:slideViewPr>
    <p:cSldViewPr snapToGrid="0">
      <p:cViewPr varScale="1">
        <p:scale>
          <a:sx n="72" d="100"/>
          <a:sy n="72" d="100"/>
        </p:scale>
        <p:origin x="66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7/12/2024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105BD-6D6F-49DB-9DE4-D4A6452D7E5F}"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B0503020204020204"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B0503020204020204" pitchFamily="2" charset="-122"/>
              <a:cs typeface="+mn-cs"/>
            </a:endParaRPr>
          </a:p>
        </p:txBody>
      </p:sp>
    </p:spTree>
    <p:extLst>
      <p:ext uri="{BB962C8B-B14F-4D97-AF65-F5344CB8AC3E}">
        <p14:creationId xmlns:p14="http://schemas.microsoft.com/office/powerpoint/2010/main" val="201479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8a63c4df4f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8a63c4df4f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97828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560355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666188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4149214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31313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28094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902492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9636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844357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424077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2317492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81931" y="2171333"/>
            <a:ext cx="5019600" cy="1806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81925" y="4315067"/>
            <a:ext cx="5019600" cy="37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424847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0998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8904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568507670"/>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51771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1152762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72592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76657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442818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1238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44779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0038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91677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59405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14680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73750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13967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34443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8121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14039808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9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94307437"/>
      </p:ext>
    </p:extLst>
  </p:cSld>
  <p:clrMap bg1="lt1" tx1="dk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481435" y="3680402"/>
            <a:ext cx="11127467" cy="1629067"/>
          </a:xfrm>
        </p:spPr>
        <p:txBody>
          <a:bodyPr/>
          <a:lstStyle/>
          <a:p>
            <a:r>
              <a:rPr lang="en-US" sz="1800" dirty="0">
                <a:solidFill>
                  <a:srgbClr val="002060"/>
                </a:solidFill>
                <a:latin typeface="Aptos" panose="020B0004020202020204" pitchFamily="34" charset="0"/>
                <a:cs typeface="Arial" panose="020B0604020202020204" pitchFamily="34" charset="0"/>
              </a:rPr>
              <a:t>NAME: EVANS UGHULU</a:t>
            </a:r>
          </a:p>
          <a:p>
            <a:r>
              <a:rPr lang="en-US" sz="1800" dirty="0">
                <a:solidFill>
                  <a:srgbClr val="002060"/>
                </a:solidFill>
                <a:latin typeface="Aptos" panose="020B0004020202020204" pitchFamily="34" charset="0"/>
                <a:cs typeface="Arial" panose="020B0604020202020204" pitchFamily="34" charset="0"/>
              </a:rPr>
              <a:t>SPE NUMBER: 5280891				</a:t>
            </a:r>
          </a:p>
          <a:p>
            <a:r>
              <a:rPr lang="en-US" sz="1800" dirty="0">
                <a:solidFill>
                  <a:srgbClr val="002060"/>
                </a:solidFill>
                <a:latin typeface="Aptos" panose="020B0004020202020204" pitchFamily="34" charset="0"/>
                <a:cs typeface="Arial" panose="020B0604020202020204" pitchFamily="34" charset="0"/>
              </a:rPr>
              <a:t>SECTION: SPE BENIN SECTION</a:t>
            </a:r>
          </a:p>
          <a:p>
            <a:r>
              <a:rPr lang="en-US" sz="1800" dirty="0">
                <a:solidFill>
                  <a:srgbClr val="002060"/>
                </a:solidFill>
                <a:latin typeface="Aptos" panose="020B0004020202020204" pitchFamily="34" charset="0"/>
                <a:cs typeface="Arial" panose="020B0604020202020204" pitchFamily="34" charset="0"/>
              </a:rPr>
              <a:t>CATEGORY: STUDENT</a:t>
            </a:r>
          </a:p>
          <a:p>
            <a:r>
              <a:rPr lang="en-US" sz="1800" dirty="0">
                <a:solidFill>
                  <a:srgbClr val="002060"/>
                </a:solidFill>
                <a:latin typeface="Aptos" panose="020B0004020202020204" pitchFamily="34" charset="0"/>
                <a:cs typeface="Arial" panose="020B0604020202020204" pitchFamily="34" charset="0"/>
              </a:rPr>
              <a:t>COURSE OF STUDY: PETROLEUM ENGINEERING</a:t>
            </a:r>
          </a:p>
          <a:p>
            <a:endParaRPr lang="en-US" sz="1800" dirty="0">
              <a:solidFill>
                <a:srgbClr val="002060"/>
              </a:solidFill>
              <a:latin typeface="Aptos" panose="020B0004020202020204" pitchFamily="34" charset="0"/>
              <a:cs typeface="Arial" panose="020B0604020202020204" pitchFamily="34" charset="0"/>
            </a:endParaRP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2060"/>
              </a:solidFill>
              <a:effectLst/>
              <a:uLnTx/>
              <a:uFillTx/>
              <a:latin typeface="Posterama Text SemiBold"/>
              <a:ea typeface="+mn-ea"/>
              <a:cs typeface="+mn-cs"/>
            </a:endParaRPr>
          </a:p>
        </p:txBody>
      </p:sp>
      <p:pic>
        <p:nvPicPr>
          <p:cNvPr id="4" name="Picture 3">
            <a:extLst>
              <a:ext uri="{FF2B5EF4-FFF2-40B4-BE49-F238E27FC236}">
                <a16:creationId xmlns:a16="http://schemas.microsoft.com/office/drawing/2014/main" id="{32040FBB-3810-DDF5-9F2F-E423850C6F8F}"/>
              </a:ext>
            </a:extLst>
          </p:cNvPr>
          <p:cNvPicPr>
            <a:picLocks noChangeAspect="1"/>
          </p:cNvPicPr>
          <p:nvPr/>
        </p:nvPicPr>
        <p:blipFill>
          <a:blip r:embed="rId3"/>
          <a:srcRect/>
          <a:stretch>
            <a:fillRect/>
          </a:stretch>
        </p:blipFill>
        <p:spPr bwMode="auto">
          <a:xfrm>
            <a:off x="10664587" y="5442012"/>
            <a:ext cx="1637958" cy="1422613"/>
          </a:xfrm>
          <a:prstGeom prst="rect">
            <a:avLst/>
          </a:prstGeom>
          <a:noFill/>
          <a:ln w="9525">
            <a:noFill/>
            <a:miter lim="800000"/>
            <a:headEnd/>
            <a:tailEnd/>
          </a:ln>
        </p:spPr>
      </p:pic>
      <p:sp>
        <p:nvSpPr>
          <p:cNvPr id="7" name="Rectangle 6">
            <a:extLst>
              <a:ext uri="{FF2B5EF4-FFF2-40B4-BE49-F238E27FC236}">
                <a16:creationId xmlns:a16="http://schemas.microsoft.com/office/drawing/2014/main" id="{04FD128B-9C71-DD86-6DBB-3BA753B3920A}"/>
              </a:ext>
            </a:extLst>
          </p:cNvPr>
          <p:cNvSpPr/>
          <p:nvPr/>
        </p:nvSpPr>
        <p:spPr>
          <a:xfrm>
            <a:off x="0" y="657045"/>
            <a:ext cx="12192000" cy="2890814"/>
          </a:xfrm>
          <a:prstGeom prst="rect">
            <a:avLst/>
          </a:prstGeom>
          <a:solidFill>
            <a:srgbClr val="00206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1">
            <a:extLst>
              <a:ext uri="{FF2B5EF4-FFF2-40B4-BE49-F238E27FC236}">
                <a16:creationId xmlns:a16="http://schemas.microsoft.com/office/drawing/2014/main" id="{00DA14F5-A681-637F-E8C7-E9011624B328}"/>
              </a:ext>
            </a:extLst>
          </p:cNvPr>
          <p:cNvSpPr txBox="1">
            <a:spLocks/>
          </p:cNvSpPr>
          <p:nvPr/>
        </p:nvSpPr>
        <p:spPr>
          <a:xfrm>
            <a:off x="151972" y="438262"/>
            <a:ext cx="11589454" cy="27144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nSpc>
                <a:spcPct val="100000"/>
              </a:lnSpc>
            </a:pPr>
            <a:r>
              <a:rPr lang="en-US" sz="3600" dirty="0">
                <a:solidFill>
                  <a:schemeClr val="bg1"/>
                </a:solidFill>
                <a:latin typeface="Arial" panose="020B0604020202020204" pitchFamily="34" charset="0"/>
                <a:cs typeface="Arial" panose="020B0604020202020204" pitchFamily="34" charset="0"/>
              </a:rPr>
              <a:t>Machine Learning Approach To The Prediction of Oil, Water and Gas Production In DSEATS Field</a:t>
            </a:r>
          </a:p>
        </p:txBody>
      </p:sp>
      <p:pic>
        <p:nvPicPr>
          <p:cNvPr id="1026" name="Picture 2" descr="SPE Society of Petroleum Engineers Logo ...">
            <a:extLst>
              <a:ext uri="{FF2B5EF4-FFF2-40B4-BE49-F238E27FC236}">
                <a16:creationId xmlns:a16="http://schemas.microsoft.com/office/drawing/2014/main" id="{87FDC756-B6EA-960E-4C9D-01F8BC8188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87185"/>
            <a:ext cx="1637958" cy="12268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0BA0A61-DD3E-3EFB-F427-2A73E1322969}"/>
              </a:ext>
            </a:extLst>
          </p:cNvPr>
          <p:cNvPicPr>
            <a:picLocks noChangeAspect="1"/>
          </p:cNvPicPr>
          <p:nvPr/>
        </p:nvPicPr>
        <p:blipFill>
          <a:blip r:embed="rId5"/>
          <a:stretch>
            <a:fillRect/>
          </a:stretch>
        </p:blipFill>
        <p:spPr>
          <a:xfrm>
            <a:off x="3804695" y="2609559"/>
            <a:ext cx="4480948" cy="543157"/>
          </a:xfrm>
          <a:prstGeom prst="rect">
            <a:avLst/>
          </a:prstGeom>
        </p:spPr>
      </p:pic>
      <p:sp>
        <p:nvSpPr>
          <p:cNvPr id="14" name="Rectangle: Rounded Corners 13">
            <a:extLst>
              <a:ext uri="{FF2B5EF4-FFF2-40B4-BE49-F238E27FC236}">
                <a16:creationId xmlns:a16="http://schemas.microsoft.com/office/drawing/2014/main" id="{7D817E15-494A-0E40-F38C-874E68EE6772}"/>
              </a:ext>
            </a:extLst>
          </p:cNvPr>
          <p:cNvSpPr/>
          <p:nvPr/>
        </p:nvSpPr>
        <p:spPr>
          <a:xfrm>
            <a:off x="4956313" y="3152716"/>
            <a:ext cx="1775791" cy="27628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10/07/2024</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title"/>
          </p:nvPr>
        </p:nvSpPr>
        <p:spPr>
          <a:xfrm>
            <a:off x="188686" y="145143"/>
            <a:ext cx="11056347" cy="1016000"/>
          </a:xfrm>
        </p:spPr>
        <p:txBody>
          <a:bodyPr/>
          <a:lstStyle/>
          <a:p>
            <a:r>
              <a:rPr lang="en-US" sz="4000" b="1" dirty="0">
                <a:solidFill>
                  <a:srgbClr val="002060"/>
                </a:solidFill>
                <a:latin typeface="Aptos" panose="020B0004020202020204" pitchFamily="34" charset="0"/>
              </a:rPr>
              <a:t>Results </a:t>
            </a:r>
            <a:r>
              <a:rPr lang="en-US" sz="4000" b="1" dirty="0" err="1">
                <a:solidFill>
                  <a:srgbClr val="002060"/>
                </a:solidFill>
                <a:latin typeface="Aptos" panose="020B0004020202020204" pitchFamily="34" charset="0"/>
              </a:rPr>
              <a:t>Contd</a:t>
            </a:r>
            <a:br>
              <a:rPr lang="en-US" sz="4000" b="1" dirty="0">
                <a:solidFill>
                  <a:srgbClr val="002060"/>
                </a:solidFill>
                <a:latin typeface="Aptos" panose="020B0004020202020204" pitchFamily="34" charset="0"/>
              </a:rPr>
            </a:br>
            <a:endParaRPr lang="en-US" sz="4000" b="1" dirty="0">
              <a:solidFill>
                <a:srgbClr val="002060"/>
              </a:solidFill>
              <a:latin typeface="Aptos" panose="020B0004020202020204" pitchFamily="34" charset="0"/>
            </a:endParaRPr>
          </a:p>
        </p:txBody>
      </p:sp>
      <p:sp>
        <p:nvSpPr>
          <p:cNvPr id="6" name="Rectangle 5">
            <a:extLst>
              <a:ext uri="{FF2B5EF4-FFF2-40B4-BE49-F238E27FC236}">
                <a16:creationId xmlns:a16="http://schemas.microsoft.com/office/drawing/2014/main" id="{32B8C546-26F7-D6A7-C417-D67BBBF6EAB6}"/>
              </a:ext>
            </a:extLst>
          </p:cNvPr>
          <p:cNvSpPr/>
          <p:nvPr/>
        </p:nvSpPr>
        <p:spPr>
          <a:xfrm>
            <a:off x="333829" y="715367"/>
            <a:ext cx="2061028" cy="45719"/>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49B8CF-0FE6-AB43-EF26-860C0CCD4C13}"/>
              </a:ext>
            </a:extLst>
          </p:cNvPr>
          <p:cNvSpPr/>
          <p:nvPr/>
        </p:nvSpPr>
        <p:spPr>
          <a:xfrm>
            <a:off x="2994991" y="701305"/>
            <a:ext cx="2220685" cy="4571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81D1876-7EBA-D078-4307-F9B0BD86F7AD}"/>
              </a:ext>
            </a:extLst>
          </p:cNvPr>
          <p:cNvPicPr>
            <a:picLocks noChangeAspect="1"/>
          </p:cNvPicPr>
          <p:nvPr/>
        </p:nvPicPr>
        <p:blipFill>
          <a:blip r:embed="rId3"/>
          <a:srcRect/>
          <a:stretch>
            <a:fillRect/>
          </a:stretch>
        </p:blipFill>
        <p:spPr bwMode="auto">
          <a:xfrm>
            <a:off x="10749142" y="-15567"/>
            <a:ext cx="840934" cy="730375"/>
          </a:xfrm>
          <a:prstGeom prst="rect">
            <a:avLst/>
          </a:prstGeom>
          <a:noFill/>
          <a:ln w="9525">
            <a:noFill/>
            <a:miter lim="800000"/>
            <a:headEnd/>
            <a:tailEnd/>
          </a:ln>
        </p:spPr>
      </p:pic>
      <p:pic>
        <p:nvPicPr>
          <p:cNvPr id="2" name="Picture 2" descr="SPE Society of Petroleum Engineers Logo ...">
            <a:extLst>
              <a:ext uri="{FF2B5EF4-FFF2-40B4-BE49-F238E27FC236}">
                <a16:creationId xmlns:a16="http://schemas.microsoft.com/office/drawing/2014/main" id="{0824E8C7-EBCD-1B3F-E2CD-118A1659F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0269" y="36463"/>
            <a:ext cx="2061028" cy="97028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35859004-3F31-7DED-291B-1D7714B8F6D1}"/>
              </a:ext>
            </a:extLst>
          </p:cNvPr>
          <p:cNvSpPr/>
          <p:nvPr/>
        </p:nvSpPr>
        <p:spPr>
          <a:xfrm>
            <a:off x="490330" y="1006744"/>
            <a:ext cx="10508974" cy="3357848"/>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000" dirty="0">
              <a:solidFill>
                <a:schemeClr val="tx1"/>
              </a:solidFill>
              <a:latin typeface="Aptos Display" panose="020B0004020202020204" pitchFamily="34" charset="0"/>
            </a:endParaRPr>
          </a:p>
          <a:p>
            <a:pPr algn="ctr">
              <a:lnSpc>
                <a:spcPct val="150000"/>
              </a:lnSpc>
            </a:pPr>
            <a:r>
              <a:rPr lang="en-US" sz="2000" dirty="0">
                <a:solidFill>
                  <a:schemeClr val="tx1"/>
                </a:solidFill>
                <a:latin typeface="Aptos Display" panose="020B0004020202020204" pitchFamily="34" charset="0"/>
              </a:rPr>
              <a:t>The total historical oil production for DSEATS field:     58.8263 MMstb of oil</a:t>
            </a:r>
          </a:p>
          <a:p>
            <a:pPr algn="ctr">
              <a:lnSpc>
                <a:spcPct val="150000"/>
              </a:lnSpc>
            </a:pPr>
            <a:r>
              <a:rPr lang="en-US" sz="2000" dirty="0">
                <a:solidFill>
                  <a:schemeClr val="tx1"/>
                </a:solidFill>
                <a:latin typeface="Aptos Display" panose="020B0004020202020204" pitchFamily="34" charset="0"/>
              </a:rPr>
              <a:t>The total historical gas production for  DSEATS field:   48.3274 </a:t>
            </a:r>
            <a:r>
              <a:rPr lang="en-US" sz="2000" dirty="0" err="1">
                <a:solidFill>
                  <a:schemeClr val="tx1"/>
                </a:solidFill>
                <a:latin typeface="Aptos Display" panose="020B0004020202020204" pitchFamily="34" charset="0"/>
              </a:rPr>
              <a:t>Bscf</a:t>
            </a:r>
            <a:r>
              <a:rPr lang="en-US" sz="2000" dirty="0">
                <a:solidFill>
                  <a:schemeClr val="tx1"/>
                </a:solidFill>
                <a:latin typeface="Aptos Display" panose="020B0004020202020204" pitchFamily="34" charset="0"/>
              </a:rPr>
              <a:t> of gas</a:t>
            </a:r>
          </a:p>
          <a:p>
            <a:pPr algn="ctr">
              <a:lnSpc>
                <a:spcPct val="150000"/>
              </a:lnSpc>
            </a:pPr>
            <a:r>
              <a:rPr lang="en-US" sz="2000" dirty="0">
                <a:solidFill>
                  <a:schemeClr val="tx1"/>
                </a:solidFill>
                <a:latin typeface="Aptos Display" panose="020B0004020202020204" pitchFamily="34" charset="0"/>
              </a:rPr>
              <a:t>The total historical water production for DSEATS field:  79.5029 MMstb of water</a:t>
            </a:r>
          </a:p>
          <a:p>
            <a:pPr algn="ctr">
              <a:lnSpc>
                <a:spcPct val="150000"/>
              </a:lnSpc>
            </a:pPr>
            <a:r>
              <a:rPr lang="en-US" sz="2000" dirty="0">
                <a:solidFill>
                  <a:schemeClr val="tx1"/>
                </a:solidFill>
                <a:latin typeface="Aptos Display" panose="020B0004020202020204" pitchFamily="34" charset="0"/>
              </a:rPr>
              <a:t>Total Forecasted Oil production for the DSEATS field: 13.4167MMstb of oil</a:t>
            </a:r>
          </a:p>
          <a:p>
            <a:pPr algn="ctr">
              <a:lnSpc>
                <a:spcPct val="150000"/>
              </a:lnSpc>
            </a:pPr>
            <a:r>
              <a:rPr lang="en-US" sz="2000" dirty="0">
                <a:solidFill>
                  <a:schemeClr val="tx1"/>
                </a:solidFill>
                <a:latin typeface="Aptos Display" panose="020B0004020202020204" pitchFamily="34" charset="0"/>
              </a:rPr>
              <a:t>Total Forecasted Water  production for the DSEATS field</a:t>
            </a:r>
            <a:r>
              <a:rPr lang="en-US" sz="2000">
                <a:solidFill>
                  <a:schemeClr val="tx1"/>
                </a:solidFill>
                <a:latin typeface="Aptos Display" panose="020B0004020202020204" pitchFamily="34" charset="0"/>
              </a:rPr>
              <a:t>: 11.036Bscf </a:t>
            </a:r>
            <a:r>
              <a:rPr lang="en-US" sz="2000" dirty="0">
                <a:solidFill>
                  <a:schemeClr val="tx1"/>
                </a:solidFill>
                <a:latin typeface="Aptos Display" panose="020B0004020202020204" pitchFamily="34" charset="0"/>
              </a:rPr>
              <a:t>of gas</a:t>
            </a:r>
            <a:endParaRPr lang="en-US" sz="2000" dirty="0">
              <a:latin typeface="Aptos Display" panose="020B0004020202020204" pitchFamily="34" charset="0"/>
            </a:endParaRPr>
          </a:p>
          <a:p>
            <a:pPr algn="ctr">
              <a:lnSpc>
                <a:spcPct val="150000"/>
              </a:lnSpc>
            </a:pPr>
            <a:r>
              <a:rPr lang="en-US" sz="2000" dirty="0">
                <a:solidFill>
                  <a:schemeClr val="tx1"/>
                </a:solidFill>
                <a:latin typeface="Aptos Display" panose="020B0004020202020204" pitchFamily="34" charset="0"/>
              </a:rPr>
              <a:t>Total Forecasted Gas production for the DSEATS field: 16.622MMstb of water</a:t>
            </a:r>
            <a:endParaRPr lang="en-US" sz="2000" dirty="0">
              <a:latin typeface="Aptos Display" panose="020B0004020202020204" pitchFamily="34" charset="0"/>
            </a:endParaRPr>
          </a:p>
          <a:p>
            <a:pPr algn="ctr"/>
            <a:endParaRPr lang="en-US" dirty="0"/>
          </a:p>
        </p:txBody>
      </p:sp>
      <p:sp>
        <p:nvSpPr>
          <p:cNvPr id="3" name="Rectangle: Rounded Corners 2">
            <a:extLst>
              <a:ext uri="{FF2B5EF4-FFF2-40B4-BE49-F238E27FC236}">
                <a16:creationId xmlns:a16="http://schemas.microsoft.com/office/drawing/2014/main" id="{E5CCB565-9F3B-DF6A-11FC-4E880A8A16F2}"/>
              </a:ext>
            </a:extLst>
          </p:cNvPr>
          <p:cNvSpPr/>
          <p:nvPr/>
        </p:nvSpPr>
        <p:spPr>
          <a:xfrm>
            <a:off x="2994991" y="5226193"/>
            <a:ext cx="5579166" cy="1181863"/>
          </a:xfrm>
          <a:prstGeom prst="roundRect">
            <a:avLst/>
          </a:prstGeom>
          <a:solidFill>
            <a:srgbClr val="002060"/>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7200" dirty="0">
                <a:solidFill>
                  <a:schemeClr val="bg1"/>
                </a:solidFill>
              </a:rPr>
              <a:t>Thank You.</a:t>
            </a:r>
          </a:p>
        </p:txBody>
      </p:sp>
    </p:spTree>
    <p:extLst>
      <p:ext uri="{BB962C8B-B14F-4D97-AF65-F5344CB8AC3E}">
        <p14:creationId xmlns:p14="http://schemas.microsoft.com/office/powerpoint/2010/main" val="394559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07"/>
        <p:cNvGrpSpPr/>
        <p:nvPr/>
      </p:nvGrpSpPr>
      <p:grpSpPr>
        <a:xfrm>
          <a:off x="0" y="0"/>
          <a:ext cx="0" cy="0"/>
          <a:chOff x="0" y="0"/>
          <a:chExt cx="0" cy="0"/>
        </a:xfrm>
      </p:grpSpPr>
      <p:grpSp>
        <p:nvGrpSpPr>
          <p:cNvPr id="1208" name="Google Shape;1208;p26"/>
          <p:cNvGrpSpPr/>
          <p:nvPr/>
        </p:nvGrpSpPr>
        <p:grpSpPr>
          <a:xfrm>
            <a:off x="1915467" y="1796567"/>
            <a:ext cx="3956000" cy="3956000"/>
            <a:chOff x="1436600" y="1347425"/>
            <a:chExt cx="2967000" cy="2967000"/>
          </a:xfrm>
        </p:grpSpPr>
        <p:sp>
          <p:nvSpPr>
            <p:cNvPr id="1209" name="Google Shape;1209;p26"/>
            <p:cNvSpPr/>
            <p:nvPr/>
          </p:nvSpPr>
          <p:spPr>
            <a:xfrm>
              <a:off x="1436600" y="1347425"/>
              <a:ext cx="2967000" cy="2967000"/>
            </a:xfrm>
            <a:prstGeom prst="arc">
              <a:avLst>
                <a:gd name="adj1" fmla="val 17813811"/>
                <a:gd name="adj2" fmla="val 3845812"/>
              </a:avLst>
            </a:pr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2060"/>
                </a:solidFill>
                <a:latin typeface="Arial"/>
                <a:cs typeface="Arial"/>
                <a:sym typeface="Arial"/>
              </a:endParaRPr>
            </a:p>
          </p:txBody>
        </p:sp>
        <p:sp>
          <p:nvSpPr>
            <p:cNvPr id="1210" name="Google Shape;1210;p26"/>
            <p:cNvSpPr/>
            <p:nvPr/>
          </p:nvSpPr>
          <p:spPr>
            <a:xfrm>
              <a:off x="2082846" y="1993559"/>
              <a:ext cx="1674508" cy="1674508"/>
            </a:xfrm>
            <a:custGeom>
              <a:avLst/>
              <a:gdLst/>
              <a:ahLst/>
              <a:cxnLst/>
              <a:rect l="l" t="t" r="r" b="b"/>
              <a:pathLst>
                <a:path w="95156" h="95156" extrusionOk="0">
                  <a:moveTo>
                    <a:pt x="47578" y="1"/>
                  </a:moveTo>
                  <a:cubicBezTo>
                    <a:pt x="21301" y="1"/>
                    <a:pt x="1" y="21301"/>
                    <a:pt x="1" y="47578"/>
                  </a:cubicBezTo>
                  <a:cubicBezTo>
                    <a:pt x="1" y="73855"/>
                    <a:pt x="21301" y="95155"/>
                    <a:pt x="47578" y="95155"/>
                  </a:cubicBezTo>
                  <a:cubicBezTo>
                    <a:pt x="73855" y="95155"/>
                    <a:pt x="95156" y="73855"/>
                    <a:pt x="95156" y="47578"/>
                  </a:cubicBezTo>
                  <a:cubicBezTo>
                    <a:pt x="95156" y="21301"/>
                    <a:pt x="73855" y="1"/>
                    <a:pt x="47578" y="1"/>
                  </a:cubicBezTo>
                  <a:close/>
                </a:path>
              </a:pathLst>
            </a:custGeom>
            <a:solidFill>
              <a:srgbClr val="869FB2"/>
            </a:solidFill>
            <a:ln>
              <a:noFill/>
            </a:ln>
          </p:spPr>
          <p:txBody>
            <a:bodyPr spcFirstLastPara="1" wrap="square" lIns="121900" tIns="121900" rIns="121900" bIns="121900" anchor="ctr" anchorCtr="0">
              <a:noAutofit/>
            </a:bodyPr>
            <a:lstStyle/>
            <a:p>
              <a:pPr algn="ctr" defTabSz="1219170">
                <a:buClr>
                  <a:srgbClr val="000000"/>
                </a:buClr>
                <a:buSzPts val="1100"/>
              </a:pPr>
              <a:endParaRPr sz="2667" kern="0">
                <a:solidFill>
                  <a:srgbClr val="002060"/>
                </a:solidFill>
                <a:latin typeface="Arial"/>
                <a:cs typeface="Arial"/>
                <a:sym typeface="Arial"/>
              </a:endParaRPr>
            </a:p>
          </p:txBody>
        </p:sp>
        <p:sp>
          <p:nvSpPr>
            <p:cNvPr id="1211" name="Google Shape;1211;p26"/>
            <p:cNvSpPr/>
            <p:nvPr/>
          </p:nvSpPr>
          <p:spPr>
            <a:xfrm>
              <a:off x="2155031" y="2065717"/>
              <a:ext cx="1530138" cy="1530190"/>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487667" rIns="121900" bIns="121900" anchor="ctr" anchorCtr="0">
              <a:noAutofit/>
            </a:bodyPr>
            <a:lstStyle/>
            <a:p>
              <a:pPr algn="ctr" defTabSz="1219170">
                <a:buClr>
                  <a:srgbClr val="000000"/>
                </a:buClr>
              </a:pPr>
              <a:r>
                <a:rPr lang="en" sz="2667" kern="0">
                  <a:solidFill>
                    <a:srgbClr val="002060"/>
                  </a:solidFill>
                  <a:latin typeface="Fira Sans Extra Condensed Medium"/>
                  <a:ea typeface="Fira Sans Extra Condensed Medium"/>
                  <a:cs typeface="Fira Sans Extra Condensed Medium"/>
                  <a:sym typeface="Fira Sans Extra Condensed Medium"/>
                </a:rPr>
                <a:t>Table of</a:t>
              </a:r>
              <a:br>
                <a:rPr lang="en" sz="2667" kern="0">
                  <a:solidFill>
                    <a:srgbClr val="002060"/>
                  </a:solidFill>
                  <a:latin typeface="Fira Sans Extra Condensed Medium"/>
                  <a:ea typeface="Fira Sans Extra Condensed Medium"/>
                  <a:cs typeface="Fira Sans Extra Condensed Medium"/>
                  <a:sym typeface="Fira Sans Extra Condensed Medium"/>
                </a:rPr>
              </a:br>
              <a:r>
                <a:rPr lang="en" sz="2667" kern="0">
                  <a:solidFill>
                    <a:srgbClr val="002060"/>
                  </a:solidFill>
                  <a:latin typeface="Fira Sans Extra Condensed Medium"/>
                  <a:ea typeface="Fira Sans Extra Condensed Medium"/>
                  <a:cs typeface="Fira Sans Extra Condensed Medium"/>
                  <a:sym typeface="Fira Sans Extra Condensed Medium"/>
                </a:rPr>
                <a:t>Contents</a:t>
              </a:r>
              <a:endParaRPr sz="2667" kern="0">
                <a:solidFill>
                  <a:srgbClr val="002060"/>
                </a:solidFill>
                <a:latin typeface="Arial"/>
                <a:cs typeface="Arial"/>
                <a:sym typeface="Arial"/>
              </a:endParaRPr>
            </a:p>
          </p:txBody>
        </p:sp>
        <p:sp>
          <p:nvSpPr>
            <p:cNvPr id="1212" name="Google Shape;1212;p26"/>
            <p:cNvSpPr/>
            <p:nvPr/>
          </p:nvSpPr>
          <p:spPr>
            <a:xfrm>
              <a:off x="2729496" y="2259292"/>
              <a:ext cx="381209" cy="31246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2060"/>
                </a:solidFill>
                <a:latin typeface="Arial"/>
                <a:cs typeface="Arial"/>
                <a:sym typeface="Arial"/>
              </a:endParaRPr>
            </a:p>
          </p:txBody>
        </p:sp>
      </p:grpSp>
      <p:grpSp>
        <p:nvGrpSpPr>
          <p:cNvPr id="1214" name="Google Shape;1214;p26"/>
          <p:cNvGrpSpPr/>
          <p:nvPr/>
        </p:nvGrpSpPr>
        <p:grpSpPr>
          <a:xfrm>
            <a:off x="4383371" y="1567633"/>
            <a:ext cx="4879340" cy="848467"/>
            <a:chOff x="3287528" y="1175725"/>
            <a:chExt cx="3659505" cy="636350"/>
          </a:xfrm>
        </p:grpSpPr>
        <p:sp>
          <p:nvSpPr>
            <p:cNvPr id="1215" name="Google Shape;1215;p26"/>
            <p:cNvSpPr/>
            <p:nvPr/>
          </p:nvSpPr>
          <p:spPr>
            <a:xfrm>
              <a:off x="3287528" y="1193159"/>
              <a:ext cx="601462" cy="601482"/>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solidFill>
              <a:srgbClr val="EC3A3B"/>
            </a:solidFill>
            <a:ln>
              <a:noFill/>
            </a:ln>
          </p:spPr>
          <p:txBody>
            <a:bodyPr spcFirstLastPara="1" wrap="square" lIns="121900" tIns="121900" rIns="121900" bIns="121900" anchor="ctr" anchorCtr="0">
              <a:noAutofit/>
            </a:bodyPr>
            <a:lstStyle/>
            <a:p>
              <a:pPr algn="ctr" defTabSz="1219170">
                <a:buClr>
                  <a:srgbClr val="000000"/>
                </a:buClr>
                <a:buSzPts val="1100"/>
              </a:pPr>
              <a:endParaRPr sz="2933" kern="0">
                <a:solidFill>
                  <a:srgbClr val="002060"/>
                </a:solidFill>
                <a:latin typeface="Arial"/>
                <a:cs typeface="Arial"/>
                <a:sym typeface="Arial"/>
              </a:endParaRPr>
            </a:p>
          </p:txBody>
        </p:sp>
        <p:grpSp>
          <p:nvGrpSpPr>
            <p:cNvPr id="1216" name="Google Shape;1216;p26"/>
            <p:cNvGrpSpPr/>
            <p:nvPr/>
          </p:nvGrpSpPr>
          <p:grpSpPr>
            <a:xfrm>
              <a:off x="4346204" y="1175725"/>
              <a:ext cx="2600829" cy="636350"/>
              <a:chOff x="5222700" y="3658300"/>
              <a:chExt cx="3210900" cy="636350"/>
            </a:xfrm>
          </p:grpSpPr>
          <p:sp>
            <p:nvSpPr>
              <p:cNvPr id="1217" name="Google Shape;1217;p26"/>
              <p:cNvSpPr txBox="1"/>
              <p:nvPr/>
            </p:nvSpPr>
            <p:spPr>
              <a:xfrm>
                <a:off x="5222700" y="3928950"/>
                <a:ext cx="3210900"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1600" kern="0" dirty="0">
                    <a:solidFill>
                      <a:srgbClr val="002060"/>
                    </a:solidFill>
                    <a:latin typeface="Roboto"/>
                    <a:ea typeface="Roboto"/>
                    <a:cs typeface="Roboto"/>
                    <a:sym typeface="Roboto"/>
                  </a:rPr>
                  <a:t>General overview…..</a:t>
                </a:r>
                <a:endParaRPr sz="1600" kern="0" dirty="0">
                  <a:solidFill>
                    <a:srgbClr val="002060"/>
                  </a:solidFill>
                  <a:latin typeface="Roboto"/>
                  <a:ea typeface="Roboto"/>
                  <a:cs typeface="Roboto"/>
                  <a:sym typeface="Roboto"/>
                </a:endParaRPr>
              </a:p>
            </p:txBody>
          </p:sp>
          <p:sp>
            <p:nvSpPr>
              <p:cNvPr id="1218" name="Google Shape;1218;p26"/>
              <p:cNvSpPr txBox="1"/>
              <p:nvPr/>
            </p:nvSpPr>
            <p:spPr>
              <a:xfrm>
                <a:off x="5222700" y="3658300"/>
                <a:ext cx="3210900"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2267" kern="0" dirty="0">
                    <a:solidFill>
                      <a:srgbClr val="002060"/>
                    </a:solidFill>
                    <a:latin typeface="Fira Sans Extra Condensed Medium"/>
                    <a:ea typeface="Fira Sans Extra Condensed Medium"/>
                    <a:cs typeface="Fira Sans Extra Condensed Medium"/>
                    <a:sym typeface="Fira Sans Extra Condensed Medium"/>
                  </a:rPr>
                  <a:t>Introduction</a:t>
                </a:r>
              </a:p>
            </p:txBody>
          </p:sp>
        </p:grpSp>
        <p:sp>
          <p:nvSpPr>
            <p:cNvPr id="1219" name="Google Shape;1219;p26"/>
            <p:cNvSpPr/>
            <p:nvPr/>
          </p:nvSpPr>
          <p:spPr>
            <a:xfrm>
              <a:off x="3319075" y="1224713"/>
              <a:ext cx="538353" cy="538372"/>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933" kern="0">
                  <a:solidFill>
                    <a:srgbClr val="002060"/>
                  </a:solidFill>
                  <a:latin typeface="Fira Sans Extra Condensed Medium"/>
                  <a:ea typeface="Fira Sans Extra Condensed Medium"/>
                  <a:cs typeface="Fira Sans Extra Condensed Medium"/>
                  <a:sym typeface="Fira Sans Extra Condensed Medium"/>
                </a:rPr>
                <a:t>01</a:t>
              </a:r>
              <a:endParaRPr sz="2933" kern="0">
                <a:solidFill>
                  <a:srgbClr val="002060"/>
                </a:solidFill>
                <a:latin typeface="Arial"/>
                <a:cs typeface="Arial"/>
                <a:sym typeface="Arial"/>
              </a:endParaRPr>
            </a:p>
          </p:txBody>
        </p:sp>
      </p:grpSp>
      <p:grpSp>
        <p:nvGrpSpPr>
          <p:cNvPr id="1220" name="Google Shape;1220;p26"/>
          <p:cNvGrpSpPr/>
          <p:nvPr/>
        </p:nvGrpSpPr>
        <p:grpSpPr>
          <a:xfrm>
            <a:off x="4383371" y="5133109"/>
            <a:ext cx="4879340" cy="848467"/>
            <a:chOff x="3287528" y="3849832"/>
            <a:chExt cx="3659505" cy="636350"/>
          </a:xfrm>
        </p:grpSpPr>
        <p:sp>
          <p:nvSpPr>
            <p:cNvPr id="1221" name="Google Shape;1221;p26"/>
            <p:cNvSpPr/>
            <p:nvPr/>
          </p:nvSpPr>
          <p:spPr>
            <a:xfrm>
              <a:off x="3287528" y="3867284"/>
              <a:ext cx="601462" cy="601462"/>
            </a:xfrm>
            <a:custGeom>
              <a:avLst/>
              <a:gdLst/>
              <a:ahLst/>
              <a:cxnLst/>
              <a:rect l="l" t="t" r="r" b="b"/>
              <a:pathLst>
                <a:path w="29183" h="29183" extrusionOk="0">
                  <a:moveTo>
                    <a:pt x="14586" y="1"/>
                  </a:moveTo>
                  <a:cubicBezTo>
                    <a:pt x="6525" y="1"/>
                    <a:pt x="0" y="6537"/>
                    <a:pt x="0" y="14598"/>
                  </a:cubicBezTo>
                  <a:cubicBezTo>
                    <a:pt x="0" y="22646"/>
                    <a:pt x="6525" y="29183"/>
                    <a:pt x="14586" y="29183"/>
                  </a:cubicBezTo>
                  <a:cubicBezTo>
                    <a:pt x="22646" y="29183"/>
                    <a:pt x="29183" y="22646"/>
                    <a:pt x="29183" y="14598"/>
                  </a:cubicBezTo>
                  <a:cubicBezTo>
                    <a:pt x="29183" y="6537"/>
                    <a:pt x="22646" y="1"/>
                    <a:pt x="14586" y="1"/>
                  </a:cubicBezTo>
                  <a:close/>
                </a:path>
              </a:pathLst>
            </a:custGeom>
            <a:solidFill>
              <a:srgbClr val="5EB2FC"/>
            </a:solidFill>
            <a:ln>
              <a:noFill/>
            </a:ln>
          </p:spPr>
          <p:txBody>
            <a:bodyPr spcFirstLastPara="1" wrap="square" lIns="121900" tIns="121900" rIns="121900" bIns="121900" anchor="ctr" anchorCtr="0">
              <a:noAutofit/>
            </a:bodyPr>
            <a:lstStyle/>
            <a:p>
              <a:pPr algn="ctr" defTabSz="1219170">
                <a:buClr>
                  <a:srgbClr val="000000"/>
                </a:buClr>
                <a:buSzPts val="1100"/>
              </a:pPr>
              <a:endParaRPr sz="2933" kern="0">
                <a:solidFill>
                  <a:srgbClr val="002060"/>
                </a:solidFill>
                <a:latin typeface="Arial"/>
                <a:cs typeface="Arial"/>
                <a:sym typeface="Arial"/>
              </a:endParaRPr>
            </a:p>
          </p:txBody>
        </p:sp>
        <p:grpSp>
          <p:nvGrpSpPr>
            <p:cNvPr id="1222" name="Google Shape;1222;p26"/>
            <p:cNvGrpSpPr/>
            <p:nvPr/>
          </p:nvGrpSpPr>
          <p:grpSpPr>
            <a:xfrm>
              <a:off x="4346204" y="3849832"/>
              <a:ext cx="2600829" cy="636350"/>
              <a:chOff x="5222700" y="3658300"/>
              <a:chExt cx="3210900" cy="636350"/>
            </a:xfrm>
          </p:grpSpPr>
          <p:sp>
            <p:nvSpPr>
              <p:cNvPr id="1223" name="Google Shape;1223;p26"/>
              <p:cNvSpPr txBox="1"/>
              <p:nvPr/>
            </p:nvSpPr>
            <p:spPr>
              <a:xfrm>
                <a:off x="5222700" y="3928950"/>
                <a:ext cx="3210900"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600" kern="0" dirty="0">
                    <a:solidFill>
                      <a:srgbClr val="002060"/>
                    </a:solidFill>
                    <a:latin typeface="Fira Sans Extra Condensed Medium"/>
                    <a:ea typeface="Fira Sans Extra Condensed Medium"/>
                    <a:cs typeface="Fira Sans Extra Condensed Medium"/>
                    <a:sym typeface="Fira Sans Extra Condensed Medium"/>
                  </a:rPr>
                  <a:t>Vote of thanks.</a:t>
                </a:r>
                <a:endParaRPr sz="1600" kern="0" dirty="0">
                  <a:solidFill>
                    <a:srgbClr val="002060"/>
                  </a:solidFill>
                  <a:latin typeface="Roboto"/>
                  <a:ea typeface="Roboto"/>
                  <a:cs typeface="Roboto"/>
                  <a:sym typeface="Roboto"/>
                </a:endParaRPr>
              </a:p>
            </p:txBody>
          </p:sp>
          <p:sp>
            <p:nvSpPr>
              <p:cNvPr id="1224" name="Google Shape;1224;p26"/>
              <p:cNvSpPr txBox="1"/>
              <p:nvPr/>
            </p:nvSpPr>
            <p:spPr>
              <a:xfrm>
                <a:off x="5222700" y="3658300"/>
                <a:ext cx="3210900"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267" kern="0" dirty="0">
                    <a:solidFill>
                      <a:srgbClr val="002060"/>
                    </a:solidFill>
                    <a:latin typeface="Fira Sans Extra Condensed Medium"/>
                    <a:ea typeface="Fira Sans Extra Condensed Medium"/>
                    <a:cs typeface="Fira Sans Extra Condensed Medium"/>
                    <a:sym typeface="Fira Sans Extra Condensed Medium"/>
                  </a:rPr>
                  <a:t>Conclusion</a:t>
                </a:r>
                <a:endParaRPr sz="2267" kern="0" dirty="0">
                  <a:solidFill>
                    <a:srgbClr val="002060"/>
                  </a:solidFill>
                  <a:latin typeface="Fira Sans Extra Condensed Medium"/>
                  <a:ea typeface="Fira Sans Extra Condensed Medium"/>
                  <a:cs typeface="Fira Sans Extra Condensed Medium"/>
                  <a:sym typeface="Fira Sans Extra Condensed Medium"/>
                </a:endParaRPr>
              </a:p>
            </p:txBody>
          </p:sp>
        </p:grpSp>
        <p:sp>
          <p:nvSpPr>
            <p:cNvPr id="1225" name="Google Shape;1225;p26"/>
            <p:cNvSpPr/>
            <p:nvPr/>
          </p:nvSpPr>
          <p:spPr>
            <a:xfrm>
              <a:off x="3319075" y="3898538"/>
              <a:ext cx="538353" cy="538372"/>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933" kern="0">
                  <a:solidFill>
                    <a:srgbClr val="002060"/>
                  </a:solidFill>
                  <a:latin typeface="Fira Sans Extra Condensed Medium"/>
                  <a:ea typeface="Fira Sans Extra Condensed Medium"/>
                  <a:cs typeface="Fira Sans Extra Condensed Medium"/>
                  <a:sym typeface="Fira Sans Extra Condensed Medium"/>
                </a:rPr>
                <a:t>05</a:t>
              </a:r>
              <a:endParaRPr sz="2933" kern="0">
                <a:solidFill>
                  <a:srgbClr val="002060"/>
                </a:solidFill>
                <a:latin typeface="Arial"/>
                <a:cs typeface="Arial"/>
                <a:sym typeface="Arial"/>
              </a:endParaRPr>
            </a:p>
          </p:txBody>
        </p:sp>
      </p:grpSp>
      <p:grpSp>
        <p:nvGrpSpPr>
          <p:cNvPr id="1226" name="Google Shape;1226;p26"/>
          <p:cNvGrpSpPr/>
          <p:nvPr/>
        </p:nvGrpSpPr>
        <p:grpSpPr>
          <a:xfrm>
            <a:off x="5111318" y="4313551"/>
            <a:ext cx="4879327" cy="848467"/>
            <a:chOff x="3833488" y="3235163"/>
            <a:chExt cx="3659495" cy="636350"/>
          </a:xfrm>
        </p:grpSpPr>
        <p:sp>
          <p:nvSpPr>
            <p:cNvPr id="1227" name="Google Shape;1227;p26"/>
            <p:cNvSpPr/>
            <p:nvPr/>
          </p:nvSpPr>
          <p:spPr>
            <a:xfrm>
              <a:off x="3833488" y="3252612"/>
              <a:ext cx="601462" cy="601462"/>
            </a:xfrm>
            <a:custGeom>
              <a:avLst/>
              <a:gdLst/>
              <a:ahLst/>
              <a:cxnLst/>
              <a:rect l="l" t="t" r="r" b="b"/>
              <a:pathLst>
                <a:path w="29183" h="29183" extrusionOk="0">
                  <a:moveTo>
                    <a:pt x="14586" y="1"/>
                  </a:moveTo>
                  <a:cubicBezTo>
                    <a:pt x="6525" y="1"/>
                    <a:pt x="1" y="6525"/>
                    <a:pt x="1" y="14586"/>
                  </a:cubicBezTo>
                  <a:cubicBezTo>
                    <a:pt x="1" y="22646"/>
                    <a:pt x="6525" y="29183"/>
                    <a:pt x="14586" y="29183"/>
                  </a:cubicBezTo>
                  <a:cubicBezTo>
                    <a:pt x="22647" y="29183"/>
                    <a:pt x="29183" y="22646"/>
                    <a:pt x="29183" y="14586"/>
                  </a:cubicBezTo>
                  <a:cubicBezTo>
                    <a:pt x="29183" y="6525"/>
                    <a:pt x="22647" y="1"/>
                    <a:pt x="14586" y="1"/>
                  </a:cubicBezTo>
                  <a:close/>
                </a:path>
              </a:pathLst>
            </a:custGeom>
            <a:solidFill>
              <a:srgbClr val="69E781"/>
            </a:solidFill>
            <a:ln>
              <a:noFill/>
            </a:ln>
          </p:spPr>
          <p:txBody>
            <a:bodyPr spcFirstLastPara="1" wrap="square" lIns="121900" tIns="121900" rIns="121900" bIns="121900" anchor="ctr" anchorCtr="0">
              <a:noAutofit/>
            </a:bodyPr>
            <a:lstStyle/>
            <a:p>
              <a:pPr algn="ctr" defTabSz="1219170">
                <a:buClr>
                  <a:srgbClr val="000000"/>
                </a:buClr>
                <a:buSzPts val="1100"/>
              </a:pPr>
              <a:endParaRPr sz="2933" kern="0">
                <a:solidFill>
                  <a:srgbClr val="002060"/>
                </a:solidFill>
                <a:latin typeface="Arial"/>
                <a:cs typeface="Arial"/>
                <a:sym typeface="Arial"/>
              </a:endParaRPr>
            </a:p>
          </p:txBody>
        </p:sp>
        <p:grpSp>
          <p:nvGrpSpPr>
            <p:cNvPr id="1228" name="Google Shape;1228;p26"/>
            <p:cNvGrpSpPr/>
            <p:nvPr/>
          </p:nvGrpSpPr>
          <p:grpSpPr>
            <a:xfrm>
              <a:off x="4892154" y="3235163"/>
              <a:ext cx="2600829" cy="636350"/>
              <a:chOff x="5222700" y="3658300"/>
              <a:chExt cx="3210900" cy="636350"/>
            </a:xfrm>
          </p:grpSpPr>
          <p:sp>
            <p:nvSpPr>
              <p:cNvPr id="1229" name="Google Shape;1229;p26"/>
              <p:cNvSpPr txBox="1"/>
              <p:nvPr/>
            </p:nvSpPr>
            <p:spPr>
              <a:xfrm>
                <a:off x="5222700" y="3928950"/>
                <a:ext cx="3210900"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600" kern="0" dirty="0">
                    <a:solidFill>
                      <a:srgbClr val="002060"/>
                    </a:solidFill>
                    <a:latin typeface="Roboto"/>
                    <a:ea typeface="Roboto"/>
                    <a:cs typeface="Roboto"/>
                    <a:sym typeface="Roboto"/>
                  </a:rPr>
                  <a:t>Estimation over history and forecast period</a:t>
                </a:r>
                <a:endParaRPr sz="1600" kern="0" dirty="0">
                  <a:solidFill>
                    <a:srgbClr val="002060"/>
                  </a:solidFill>
                  <a:latin typeface="Roboto"/>
                  <a:ea typeface="Roboto"/>
                  <a:cs typeface="Roboto"/>
                  <a:sym typeface="Roboto"/>
                </a:endParaRPr>
              </a:p>
            </p:txBody>
          </p:sp>
          <p:sp>
            <p:nvSpPr>
              <p:cNvPr id="1230" name="Google Shape;1230;p26"/>
              <p:cNvSpPr txBox="1"/>
              <p:nvPr/>
            </p:nvSpPr>
            <p:spPr>
              <a:xfrm>
                <a:off x="5222700" y="3658300"/>
                <a:ext cx="3210900"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2267" kern="0" dirty="0">
                    <a:solidFill>
                      <a:srgbClr val="002060"/>
                    </a:solidFill>
                    <a:latin typeface="Fira Sans Extra Condensed Medium"/>
                    <a:ea typeface="Fira Sans Extra Condensed Medium"/>
                    <a:cs typeface="Fira Sans Extra Condensed Medium"/>
                    <a:sym typeface="Fira Sans Extra Condensed Medium"/>
                  </a:rPr>
                  <a:t>Results</a:t>
                </a:r>
                <a:endParaRPr sz="2267" kern="0" dirty="0">
                  <a:solidFill>
                    <a:srgbClr val="002060"/>
                  </a:solidFill>
                  <a:latin typeface="Fira Sans Extra Condensed Medium"/>
                  <a:ea typeface="Fira Sans Extra Condensed Medium"/>
                  <a:cs typeface="Fira Sans Extra Condensed Medium"/>
                  <a:sym typeface="Fira Sans Extra Condensed Medium"/>
                </a:endParaRPr>
              </a:p>
            </p:txBody>
          </p:sp>
        </p:grpSp>
        <p:sp>
          <p:nvSpPr>
            <p:cNvPr id="1231" name="Google Shape;1231;p26"/>
            <p:cNvSpPr/>
            <p:nvPr/>
          </p:nvSpPr>
          <p:spPr>
            <a:xfrm>
              <a:off x="3865050" y="3284163"/>
              <a:ext cx="538353" cy="538372"/>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933" kern="0">
                  <a:solidFill>
                    <a:srgbClr val="002060"/>
                  </a:solidFill>
                  <a:latin typeface="Fira Sans Extra Condensed Medium"/>
                  <a:ea typeface="Fira Sans Extra Condensed Medium"/>
                  <a:cs typeface="Fira Sans Extra Condensed Medium"/>
                  <a:sym typeface="Fira Sans Extra Condensed Medium"/>
                </a:rPr>
                <a:t>04</a:t>
              </a:r>
              <a:endParaRPr sz="2933" kern="0">
                <a:solidFill>
                  <a:srgbClr val="002060"/>
                </a:solidFill>
                <a:latin typeface="Arial"/>
                <a:cs typeface="Arial"/>
                <a:sym typeface="Arial"/>
              </a:endParaRPr>
            </a:p>
          </p:txBody>
        </p:sp>
      </p:grpSp>
      <p:grpSp>
        <p:nvGrpSpPr>
          <p:cNvPr id="1232" name="Google Shape;1232;p26"/>
          <p:cNvGrpSpPr/>
          <p:nvPr/>
        </p:nvGrpSpPr>
        <p:grpSpPr>
          <a:xfrm>
            <a:off x="5111318" y="2402241"/>
            <a:ext cx="4879327" cy="848467"/>
            <a:chOff x="3833488" y="1801681"/>
            <a:chExt cx="3659495" cy="636350"/>
          </a:xfrm>
        </p:grpSpPr>
        <p:sp>
          <p:nvSpPr>
            <p:cNvPr id="1233" name="Google Shape;1233;p26"/>
            <p:cNvSpPr/>
            <p:nvPr/>
          </p:nvSpPr>
          <p:spPr>
            <a:xfrm>
              <a:off x="3833488" y="1819113"/>
              <a:ext cx="601462" cy="601462"/>
            </a:xfrm>
            <a:custGeom>
              <a:avLst/>
              <a:gdLst/>
              <a:ahLst/>
              <a:cxnLst/>
              <a:rect l="l" t="t" r="r" b="b"/>
              <a:pathLst>
                <a:path w="29183" h="29183" extrusionOk="0">
                  <a:moveTo>
                    <a:pt x="14586" y="1"/>
                  </a:moveTo>
                  <a:cubicBezTo>
                    <a:pt x="6525" y="1"/>
                    <a:pt x="1" y="6525"/>
                    <a:pt x="1" y="14586"/>
                  </a:cubicBezTo>
                  <a:cubicBezTo>
                    <a:pt x="1" y="22646"/>
                    <a:pt x="6525" y="29183"/>
                    <a:pt x="14586" y="29183"/>
                  </a:cubicBezTo>
                  <a:cubicBezTo>
                    <a:pt x="22647" y="29183"/>
                    <a:pt x="29183" y="22646"/>
                    <a:pt x="29183" y="14586"/>
                  </a:cubicBezTo>
                  <a:cubicBezTo>
                    <a:pt x="29183" y="6525"/>
                    <a:pt x="22647" y="1"/>
                    <a:pt x="14586" y="1"/>
                  </a:cubicBezTo>
                  <a:close/>
                </a:path>
              </a:pathLst>
            </a:custGeom>
            <a:solidFill>
              <a:srgbClr val="FCBD24"/>
            </a:solidFill>
            <a:ln>
              <a:noFill/>
            </a:ln>
          </p:spPr>
          <p:txBody>
            <a:bodyPr spcFirstLastPara="1" wrap="square" lIns="121900" tIns="121900" rIns="121900" bIns="121900" anchor="ctr" anchorCtr="0">
              <a:noAutofit/>
            </a:bodyPr>
            <a:lstStyle/>
            <a:p>
              <a:pPr algn="ctr" defTabSz="1219170">
                <a:buClr>
                  <a:srgbClr val="000000"/>
                </a:buClr>
                <a:buSzPts val="1100"/>
              </a:pPr>
              <a:endParaRPr sz="2933" kern="0">
                <a:solidFill>
                  <a:srgbClr val="002060"/>
                </a:solidFill>
                <a:latin typeface="Arial"/>
                <a:cs typeface="Arial"/>
                <a:sym typeface="Arial"/>
              </a:endParaRPr>
            </a:p>
          </p:txBody>
        </p:sp>
        <p:grpSp>
          <p:nvGrpSpPr>
            <p:cNvPr id="1234" name="Google Shape;1234;p26"/>
            <p:cNvGrpSpPr/>
            <p:nvPr/>
          </p:nvGrpSpPr>
          <p:grpSpPr>
            <a:xfrm>
              <a:off x="4892154" y="1801681"/>
              <a:ext cx="2600829" cy="636350"/>
              <a:chOff x="5222700" y="3658300"/>
              <a:chExt cx="3210900" cy="636350"/>
            </a:xfrm>
          </p:grpSpPr>
          <p:sp>
            <p:nvSpPr>
              <p:cNvPr id="1235" name="Google Shape;1235;p26"/>
              <p:cNvSpPr txBox="1"/>
              <p:nvPr/>
            </p:nvSpPr>
            <p:spPr>
              <a:xfrm>
                <a:off x="5222700" y="3928950"/>
                <a:ext cx="3210900"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600" kern="0" dirty="0">
                    <a:solidFill>
                      <a:srgbClr val="002060"/>
                    </a:solidFill>
                    <a:latin typeface="Roboto"/>
                    <a:ea typeface="Roboto"/>
                    <a:cs typeface="Roboto"/>
                    <a:sym typeface="Roboto"/>
                  </a:rPr>
                  <a:t>Findings from exploration, DCA trends</a:t>
                </a:r>
                <a:endParaRPr sz="1600" kern="0" dirty="0">
                  <a:solidFill>
                    <a:srgbClr val="002060"/>
                  </a:solidFill>
                  <a:latin typeface="Roboto"/>
                  <a:ea typeface="Roboto"/>
                  <a:cs typeface="Roboto"/>
                  <a:sym typeface="Roboto"/>
                </a:endParaRPr>
              </a:p>
            </p:txBody>
          </p:sp>
          <p:sp>
            <p:nvSpPr>
              <p:cNvPr id="1236" name="Google Shape;1236;p26"/>
              <p:cNvSpPr txBox="1"/>
              <p:nvPr/>
            </p:nvSpPr>
            <p:spPr>
              <a:xfrm>
                <a:off x="5222700" y="3658300"/>
                <a:ext cx="3210900"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2267" kern="0" dirty="0">
                    <a:solidFill>
                      <a:srgbClr val="002060"/>
                    </a:solidFill>
                    <a:latin typeface="Fira Sans Extra Condensed Medium"/>
                    <a:ea typeface="Fira Sans Extra Condensed Medium"/>
                    <a:cs typeface="Fira Sans Extra Condensed Medium"/>
                    <a:sym typeface="Fira Sans Extra Condensed Medium"/>
                  </a:rPr>
                  <a:t>Exploratory Data Analysis</a:t>
                </a:r>
              </a:p>
            </p:txBody>
          </p:sp>
        </p:grpSp>
        <p:sp>
          <p:nvSpPr>
            <p:cNvPr id="1237" name="Google Shape;1237;p26"/>
            <p:cNvSpPr/>
            <p:nvPr/>
          </p:nvSpPr>
          <p:spPr>
            <a:xfrm>
              <a:off x="3865050" y="1850658"/>
              <a:ext cx="538353" cy="538372"/>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933" kern="0">
                  <a:solidFill>
                    <a:srgbClr val="002060"/>
                  </a:solidFill>
                  <a:latin typeface="Fira Sans Extra Condensed Medium"/>
                  <a:ea typeface="Fira Sans Extra Condensed Medium"/>
                  <a:cs typeface="Fira Sans Extra Condensed Medium"/>
                  <a:sym typeface="Fira Sans Extra Condensed Medium"/>
                </a:rPr>
                <a:t>02</a:t>
              </a:r>
              <a:endParaRPr sz="2933" kern="0">
                <a:solidFill>
                  <a:srgbClr val="002060"/>
                </a:solidFill>
                <a:latin typeface="Arial"/>
                <a:cs typeface="Arial"/>
                <a:sym typeface="Arial"/>
              </a:endParaRPr>
            </a:p>
          </p:txBody>
        </p:sp>
      </p:grpSp>
      <p:grpSp>
        <p:nvGrpSpPr>
          <p:cNvPr id="1238" name="Google Shape;1238;p26"/>
          <p:cNvGrpSpPr/>
          <p:nvPr/>
        </p:nvGrpSpPr>
        <p:grpSpPr>
          <a:xfrm>
            <a:off x="5443732" y="3350359"/>
            <a:ext cx="4680929" cy="848467"/>
            <a:chOff x="4082798" y="2512769"/>
            <a:chExt cx="3659485" cy="636350"/>
          </a:xfrm>
        </p:grpSpPr>
        <p:sp>
          <p:nvSpPr>
            <p:cNvPr id="1239" name="Google Shape;1239;p26"/>
            <p:cNvSpPr/>
            <p:nvPr/>
          </p:nvSpPr>
          <p:spPr>
            <a:xfrm>
              <a:off x="4082798" y="2530216"/>
              <a:ext cx="601462" cy="601462"/>
            </a:xfrm>
            <a:custGeom>
              <a:avLst/>
              <a:gdLst/>
              <a:ahLst/>
              <a:cxnLst/>
              <a:rect l="l" t="t" r="r" b="b"/>
              <a:pathLst>
                <a:path w="29183" h="29183" extrusionOk="0">
                  <a:moveTo>
                    <a:pt x="14598" y="1"/>
                  </a:moveTo>
                  <a:cubicBezTo>
                    <a:pt x="6537" y="1"/>
                    <a:pt x="1" y="6525"/>
                    <a:pt x="1" y="14586"/>
                  </a:cubicBezTo>
                  <a:cubicBezTo>
                    <a:pt x="1" y="22646"/>
                    <a:pt x="6537" y="29183"/>
                    <a:pt x="14598" y="29183"/>
                  </a:cubicBezTo>
                  <a:cubicBezTo>
                    <a:pt x="22646" y="29183"/>
                    <a:pt x="29183" y="22646"/>
                    <a:pt x="29183" y="14586"/>
                  </a:cubicBezTo>
                  <a:cubicBezTo>
                    <a:pt x="29183" y="6525"/>
                    <a:pt x="22646" y="1"/>
                    <a:pt x="14598" y="1"/>
                  </a:cubicBezTo>
                  <a:close/>
                </a:path>
              </a:pathLst>
            </a:custGeom>
            <a:solidFill>
              <a:srgbClr val="4949E7"/>
            </a:solidFill>
            <a:ln>
              <a:noFill/>
            </a:ln>
          </p:spPr>
          <p:txBody>
            <a:bodyPr spcFirstLastPara="1" wrap="square" lIns="121900" tIns="121900" rIns="121900" bIns="121900" anchor="ctr" anchorCtr="0">
              <a:noAutofit/>
            </a:bodyPr>
            <a:lstStyle/>
            <a:p>
              <a:pPr algn="ctr" defTabSz="1219170">
                <a:buClr>
                  <a:srgbClr val="000000"/>
                </a:buClr>
                <a:buSzPts val="1100"/>
              </a:pPr>
              <a:endParaRPr sz="2933" kern="0">
                <a:solidFill>
                  <a:srgbClr val="002060"/>
                </a:solidFill>
                <a:latin typeface="Arial"/>
                <a:cs typeface="Arial"/>
                <a:sym typeface="Arial"/>
              </a:endParaRPr>
            </a:p>
          </p:txBody>
        </p:sp>
        <p:grpSp>
          <p:nvGrpSpPr>
            <p:cNvPr id="1240" name="Google Shape;1240;p26"/>
            <p:cNvGrpSpPr/>
            <p:nvPr/>
          </p:nvGrpSpPr>
          <p:grpSpPr>
            <a:xfrm>
              <a:off x="4835781" y="2512769"/>
              <a:ext cx="2906502" cy="636350"/>
              <a:chOff x="4845326" y="3658300"/>
              <a:chExt cx="3588274" cy="636350"/>
            </a:xfrm>
          </p:grpSpPr>
          <p:sp>
            <p:nvSpPr>
              <p:cNvPr id="1241" name="Google Shape;1241;p26"/>
              <p:cNvSpPr txBox="1"/>
              <p:nvPr/>
            </p:nvSpPr>
            <p:spPr>
              <a:xfrm>
                <a:off x="4996193" y="3928950"/>
                <a:ext cx="3437407"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1600" kern="0" dirty="0">
                    <a:solidFill>
                      <a:srgbClr val="002060"/>
                    </a:solidFill>
                    <a:latin typeface="Roboto"/>
                    <a:ea typeface="Roboto"/>
                    <a:cs typeface="Roboto"/>
                    <a:sym typeface="Roboto"/>
                  </a:rPr>
                  <a:t>Transformation, Training, Testing and Evaluation</a:t>
                </a:r>
                <a:endParaRPr sz="1600" kern="0" dirty="0">
                  <a:solidFill>
                    <a:srgbClr val="002060"/>
                  </a:solidFill>
                  <a:latin typeface="Roboto"/>
                  <a:ea typeface="Roboto"/>
                  <a:cs typeface="Roboto"/>
                  <a:sym typeface="Roboto"/>
                </a:endParaRPr>
              </a:p>
            </p:txBody>
          </p:sp>
          <p:sp>
            <p:nvSpPr>
              <p:cNvPr id="1242" name="Google Shape;1242;p26"/>
              <p:cNvSpPr txBox="1"/>
              <p:nvPr/>
            </p:nvSpPr>
            <p:spPr>
              <a:xfrm>
                <a:off x="4845326" y="3658300"/>
                <a:ext cx="3588274"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US" sz="2267" kern="0" dirty="0">
                    <a:solidFill>
                      <a:srgbClr val="002060"/>
                    </a:solidFill>
                    <a:latin typeface="Fira Sans Extra Condensed Medium"/>
                    <a:ea typeface="Fira Sans Extra Condensed Medium"/>
                    <a:cs typeface="Fira Sans Extra Condensed Medium"/>
                    <a:sym typeface="Fira Sans Extra Condensed Medium"/>
                  </a:rPr>
                  <a:t>Modelling using Neural Nets</a:t>
                </a:r>
                <a:endParaRPr sz="2267" kern="0" dirty="0">
                  <a:solidFill>
                    <a:srgbClr val="002060"/>
                  </a:solidFill>
                  <a:latin typeface="Fira Sans Extra Condensed Medium"/>
                  <a:ea typeface="Fira Sans Extra Condensed Medium"/>
                  <a:cs typeface="Fira Sans Extra Condensed Medium"/>
                  <a:sym typeface="Fira Sans Extra Condensed Medium"/>
                </a:endParaRPr>
              </a:p>
            </p:txBody>
          </p:sp>
        </p:grpSp>
        <p:sp>
          <p:nvSpPr>
            <p:cNvPr id="1243" name="Google Shape;1243;p26"/>
            <p:cNvSpPr/>
            <p:nvPr/>
          </p:nvSpPr>
          <p:spPr>
            <a:xfrm>
              <a:off x="4114350" y="2567408"/>
              <a:ext cx="538353" cy="538372"/>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933" kern="0">
                  <a:solidFill>
                    <a:srgbClr val="002060"/>
                  </a:solidFill>
                  <a:latin typeface="Fira Sans Extra Condensed Medium"/>
                  <a:ea typeface="Fira Sans Extra Condensed Medium"/>
                  <a:cs typeface="Fira Sans Extra Condensed Medium"/>
                  <a:sym typeface="Fira Sans Extra Condensed Medium"/>
                </a:rPr>
                <a:t>03</a:t>
              </a:r>
              <a:endParaRPr sz="2933" kern="0">
                <a:solidFill>
                  <a:srgbClr val="002060"/>
                </a:solidFill>
                <a:latin typeface="Arial"/>
                <a:cs typeface="Arial"/>
                <a:sym typeface="Arial"/>
              </a:endParaRPr>
            </a:p>
          </p:txBody>
        </p:sp>
      </p:grpSp>
      <p:sp>
        <p:nvSpPr>
          <p:cNvPr id="4" name="Rectangle 3">
            <a:extLst>
              <a:ext uri="{FF2B5EF4-FFF2-40B4-BE49-F238E27FC236}">
                <a16:creationId xmlns:a16="http://schemas.microsoft.com/office/drawing/2014/main" id="{C50E7339-9961-69B1-508D-3D3290B63E48}"/>
              </a:ext>
            </a:extLst>
          </p:cNvPr>
          <p:cNvSpPr/>
          <p:nvPr/>
        </p:nvSpPr>
        <p:spPr>
          <a:xfrm>
            <a:off x="166755" y="349926"/>
            <a:ext cx="11408899" cy="938384"/>
          </a:xfrm>
          <a:prstGeom prst="rect">
            <a:avLst/>
          </a:prstGeom>
          <a:solidFill>
            <a:srgbClr val="00206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Google Shape;1213;p26"/>
          <p:cNvSpPr txBox="1">
            <a:spLocks/>
          </p:cNvSpPr>
          <p:nvPr/>
        </p:nvSpPr>
        <p:spPr>
          <a:xfrm>
            <a:off x="535506" y="305606"/>
            <a:ext cx="10298000" cy="90116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r>
              <a:rPr lang="en-US" sz="4400" kern="0" dirty="0">
                <a:solidFill>
                  <a:schemeClr val="bg1"/>
                </a:solidFill>
                <a:latin typeface="+mj-lt"/>
              </a:rPr>
              <a:t>Outline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title"/>
          </p:nvPr>
        </p:nvSpPr>
        <p:spPr>
          <a:xfrm>
            <a:off x="291548" y="106017"/>
            <a:ext cx="10953485" cy="660150"/>
          </a:xfrm>
        </p:spPr>
        <p:txBody>
          <a:bodyPr/>
          <a:lstStyle/>
          <a:p>
            <a:r>
              <a:rPr lang="en-US" sz="6000" dirty="0">
                <a:solidFill>
                  <a:srgbClr val="002060"/>
                </a:solidFill>
                <a:latin typeface="Franklin Gothic Demi (Headings)"/>
              </a:rPr>
              <a:t>Introduction</a:t>
            </a:r>
            <a:endParaRPr lang="en-US" sz="6000" dirty="0">
              <a:solidFill>
                <a:srgbClr val="002060"/>
              </a:solidFill>
            </a:endParaRPr>
          </a:p>
        </p:txBody>
      </p:sp>
      <p:pic>
        <p:nvPicPr>
          <p:cNvPr id="6" name="Picture 5">
            <a:extLst>
              <a:ext uri="{FF2B5EF4-FFF2-40B4-BE49-F238E27FC236}">
                <a16:creationId xmlns:a16="http://schemas.microsoft.com/office/drawing/2014/main" id="{42435064-28E8-7F2F-3ED9-CA8E374EC120}"/>
              </a:ext>
            </a:extLst>
          </p:cNvPr>
          <p:cNvPicPr>
            <a:picLocks noChangeAspect="1"/>
          </p:cNvPicPr>
          <p:nvPr/>
        </p:nvPicPr>
        <p:blipFill>
          <a:blip r:embed="rId3"/>
          <a:srcRect/>
          <a:stretch>
            <a:fillRect/>
          </a:stretch>
        </p:blipFill>
        <p:spPr bwMode="auto">
          <a:xfrm>
            <a:off x="10749140" y="-15568"/>
            <a:ext cx="1314871" cy="1142003"/>
          </a:xfrm>
          <a:prstGeom prst="rect">
            <a:avLst/>
          </a:prstGeom>
          <a:noFill/>
          <a:ln w="9525">
            <a:noFill/>
            <a:miter lim="800000"/>
            <a:headEnd/>
            <a:tailEnd/>
          </a:ln>
        </p:spPr>
      </p:pic>
      <p:sp>
        <p:nvSpPr>
          <p:cNvPr id="10" name="Text Placeholder 9">
            <a:extLst>
              <a:ext uri="{FF2B5EF4-FFF2-40B4-BE49-F238E27FC236}">
                <a16:creationId xmlns:a16="http://schemas.microsoft.com/office/drawing/2014/main" id="{1513C2B9-592E-1195-7F33-F25A6E7751D0}"/>
              </a:ext>
            </a:extLst>
          </p:cNvPr>
          <p:cNvSpPr>
            <a:spLocks noGrp="1"/>
          </p:cNvSpPr>
          <p:nvPr>
            <p:ph type="body" idx="1"/>
          </p:nvPr>
        </p:nvSpPr>
        <p:spPr/>
        <p:txBody>
          <a:bodyPr/>
          <a:lstStyle/>
          <a:p>
            <a:endParaRPr lang="en-US" dirty="0">
              <a:solidFill>
                <a:srgbClr val="002060"/>
              </a:solidFill>
            </a:endParaRPr>
          </a:p>
        </p:txBody>
      </p:sp>
      <p:sp>
        <p:nvSpPr>
          <p:cNvPr id="11" name="Rectangle: Rounded Corners 10">
            <a:extLst>
              <a:ext uri="{FF2B5EF4-FFF2-40B4-BE49-F238E27FC236}">
                <a16:creationId xmlns:a16="http://schemas.microsoft.com/office/drawing/2014/main" id="{666C0EAB-C174-155A-3759-50068E20A52D}"/>
              </a:ext>
            </a:extLst>
          </p:cNvPr>
          <p:cNvSpPr/>
          <p:nvPr/>
        </p:nvSpPr>
        <p:spPr>
          <a:xfrm>
            <a:off x="159026" y="1301797"/>
            <a:ext cx="11617374" cy="5160347"/>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rgbClr val="002060"/>
                </a:solidFill>
                <a:latin typeface="Aptos Display" panose="020B0004020202020204" pitchFamily="34" charset="0"/>
              </a:rPr>
              <a:t>Importing necessary modules.</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Loading the dataset.</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Conversion of production date column to datatime64 object for easy manipulation.</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Sorted the rows of data from earliest to latest.</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Observation of data statistical distribution using “.describe” function.</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Data Exploration.</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Grouping wells by wellbore code.</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Feature Engineering.</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Grouping well production on a daily, monthly and annual basis.</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Well Performance Plots.</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Decline Curve Trends using linear regression.</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Individual Well Modelling.</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Evaluation of well models.</a:t>
            </a:r>
          </a:p>
          <a:p>
            <a:pPr marL="285750" indent="-285750">
              <a:buFont typeface="Arial" panose="020B0604020202020204" pitchFamily="34" charset="0"/>
              <a:buChar char="•"/>
            </a:pPr>
            <a:r>
              <a:rPr lang="en-US" dirty="0">
                <a:solidFill>
                  <a:srgbClr val="002060"/>
                </a:solidFill>
                <a:latin typeface="Aptos Display" panose="020B0004020202020204" pitchFamily="34" charset="0"/>
              </a:rPr>
              <a:t>Well  Production Forecasting.</a:t>
            </a:r>
          </a:p>
          <a:p>
            <a:endParaRPr lang="en-US" dirty="0">
              <a:solidFill>
                <a:srgbClr val="002060"/>
              </a:solidFill>
            </a:endParaRPr>
          </a:p>
          <a:p>
            <a:endParaRPr lang="en-US" dirty="0">
              <a:solidFill>
                <a:srgbClr val="002060"/>
              </a:solidFill>
            </a:endParaRPr>
          </a:p>
        </p:txBody>
      </p:sp>
      <p:sp>
        <p:nvSpPr>
          <p:cNvPr id="21" name="Rectangle: Rounded Corners 20">
            <a:extLst>
              <a:ext uri="{FF2B5EF4-FFF2-40B4-BE49-F238E27FC236}">
                <a16:creationId xmlns:a16="http://schemas.microsoft.com/office/drawing/2014/main" id="{2F1D8295-C998-05A9-A0A5-0DF619082249}"/>
              </a:ext>
            </a:extLst>
          </p:cNvPr>
          <p:cNvSpPr/>
          <p:nvPr/>
        </p:nvSpPr>
        <p:spPr>
          <a:xfrm>
            <a:off x="2747617" y="1109055"/>
            <a:ext cx="5773223" cy="449951"/>
          </a:xfrm>
          <a:prstGeom prst="roundRect">
            <a:avLst/>
          </a:prstGeom>
          <a:solidFill>
            <a:schemeClr val="accent4">
              <a:lumMod val="40000"/>
              <a:lumOff val="60000"/>
            </a:schemeClr>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marL="186262" indent="0" algn="ctr">
              <a:lnSpc>
                <a:spcPct val="150000"/>
              </a:lnSpc>
              <a:buFont typeface="Roboto"/>
              <a:buNone/>
            </a:pPr>
            <a:r>
              <a:rPr lang="en-US" b="1" kern="0" dirty="0">
                <a:solidFill>
                  <a:schemeClr val="tx1"/>
                </a:solidFill>
                <a:latin typeface="Aptos" panose="020B0004020202020204" pitchFamily="34" charset="0"/>
              </a:rPr>
              <a:t>GENERAL OVERVIEW OF THE ENTIRE PROCESS</a:t>
            </a:r>
          </a:p>
        </p:txBody>
      </p:sp>
      <p:sp>
        <p:nvSpPr>
          <p:cNvPr id="23" name="Rectangle 22">
            <a:extLst>
              <a:ext uri="{FF2B5EF4-FFF2-40B4-BE49-F238E27FC236}">
                <a16:creationId xmlns:a16="http://schemas.microsoft.com/office/drawing/2014/main" id="{8910991E-C0AA-D37C-FD8C-BC18EDC2D463}"/>
              </a:ext>
            </a:extLst>
          </p:cNvPr>
          <p:cNvSpPr/>
          <p:nvPr/>
        </p:nvSpPr>
        <p:spPr>
          <a:xfrm>
            <a:off x="432772" y="820417"/>
            <a:ext cx="1427714" cy="45719"/>
          </a:xfrm>
          <a:prstGeom prst="rect">
            <a:avLst/>
          </a:prstGeom>
          <a:solidFill>
            <a:srgbClr val="002060"/>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9ADC5C8-E654-5387-9B5B-A28071D351D3}"/>
              </a:ext>
            </a:extLst>
          </p:cNvPr>
          <p:cNvSpPr/>
          <p:nvPr/>
        </p:nvSpPr>
        <p:spPr>
          <a:xfrm>
            <a:off x="2032000" y="798802"/>
            <a:ext cx="1219200" cy="8895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6DBA45A-0934-5EFE-32FA-9E85DFB95488}"/>
              </a:ext>
            </a:extLst>
          </p:cNvPr>
          <p:cNvSpPr/>
          <p:nvPr/>
        </p:nvSpPr>
        <p:spPr>
          <a:xfrm flipV="1">
            <a:off x="3541485" y="798802"/>
            <a:ext cx="1219200" cy="88950"/>
          </a:xfrm>
          <a:prstGeom prst="rect">
            <a:avLst/>
          </a:prstGeom>
          <a:solidFill>
            <a:schemeClr val="accent4">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PE Society of Petroleum Engineers Logo ...">
            <a:extLst>
              <a:ext uri="{FF2B5EF4-FFF2-40B4-BE49-F238E27FC236}">
                <a16:creationId xmlns:a16="http://schemas.microsoft.com/office/drawing/2014/main" id="{22E6F672-FFDD-FD3D-E4E3-88780BE22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655" y="83122"/>
            <a:ext cx="1331542" cy="99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87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8123F3-2E4B-CD91-860C-CC11795C15A9}"/>
              </a:ext>
            </a:extLst>
          </p:cNvPr>
          <p:cNvPicPr>
            <a:picLocks noChangeAspect="1"/>
          </p:cNvPicPr>
          <p:nvPr/>
        </p:nvPicPr>
        <p:blipFill>
          <a:blip r:embed="rId2"/>
          <a:srcRect/>
          <a:stretch>
            <a:fillRect/>
          </a:stretch>
        </p:blipFill>
        <p:spPr bwMode="auto">
          <a:xfrm>
            <a:off x="10749142" y="-15567"/>
            <a:ext cx="840934" cy="730375"/>
          </a:xfrm>
          <a:prstGeom prst="rect">
            <a:avLst/>
          </a:prstGeom>
          <a:noFill/>
          <a:ln w="9525">
            <a:noFill/>
            <a:miter lim="800000"/>
            <a:headEnd/>
            <a:tailEnd/>
          </a:ln>
        </p:spPr>
      </p:pic>
      <p:sp>
        <p:nvSpPr>
          <p:cNvPr id="19" name="Rectangle: Rounded Corners 18">
            <a:extLst>
              <a:ext uri="{FF2B5EF4-FFF2-40B4-BE49-F238E27FC236}">
                <a16:creationId xmlns:a16="http://schemas.microsoft.com/office/drawing/2014/main" id="{248CDE71-CF12-737D-975A-ABC8B12A1CF7}"/>
              </a:ext>
            </a:extLst>
          </p:cNvPr>
          <p:cNvSpPr/>
          <p:nvPr/>
        </p:nvSpPr>
        <p:spPr>
          <a:xfrm>
            <a:off x="290286" y="986971"/>
            <a:ext cx="11299789" cy="5572855"/>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2060"/>
              </a:solidFill>
            </a:endParaRPr>
          </a:p>
        </p:txBody>
      </p:sp>
      <p:sp>
        <p:nvSpPr>
          <p:cNvPr id="22" name="Text Placeholder 4">
            <a:extLst>
              <a:ext uri="{FF2B5EF4-FFF2-40B4-BE49-F238E27FC236}">
                <a16:creationId xmlns:a16="http://schemas.microsoft.com/office/drawing/2014/main" id="{3514D8C6-BC50-A4A6-5343-D81DA8C36DD0}"/>
              </a:ext>
            </a:extLst>
          </p:cNvPr>
          <p:cNvSpPr txBox="1">
            <a:spLocks/>
          </p:cNvSpPr>
          <p:nvPr/>
        </p:nvSpPr>
        <p:spPr>
          <a:xfrm>
            <a:off x="304800" y="1539329"/>
            <a:ext cx="10940233" cy="491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1219170" marR="0" lvl="1"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828754" marR="0" lvl="2"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2438339" marR="0" lvl="3"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3047924" marR="0" lvl="4"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3657509" marR="0" lvl="5"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4267093" marR="0" lvl="6"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4876678" marR="0" lvl="7"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a:buFont typeface="Arial" panose="020B0604020202020204" pitchFamily="34" charset="0"/>
              <a:buChar char="•"/>
            </a:pPr>
            <a:r>
              <a:rPr lang="en-US" sz="2000" dirty="0">
                <a:solidFill>
                  <a:srgbClr val="002060"/>
                </a:solidFill>
              </a:rPr>
              <a:t>The data provided is a recorded production history of the DSEATS field over a period of 7.333 years  (7 years, 4 months and 18 days).</a:t>
            </a:r>
          </a:p>
          <a:p>
            <a:pPr>
              <a:buFont typeface="Arial" panose="020B0604020202020204" pitchFamily="34" charset="0"/>
              <a:buChar char="•"/>
            </a:pPr>
            <a:r>
              <a:rPr lang="en-US" sz="2000" dirty="0">
                <a:solidFill>
                  <a:srgbClr val="002060"/>
                </a:solidFill>
              </a:rPr>
              <a:t>This field contains five different production wells with wellbore codes 105, 106, 107, 108, and 109. Wells 107 and 108 are the oldest wells and have been producing for the highest number of days (2611 days each), while well 105 is the youngest well and has been producing for the least number of days.</a:t>
            </a:r>
          </a:p>
          <a:p>
            <a:pPr>
              <a:buFont typeface="Arial" panose="020B0604020202020204" pitchFamily="34" charset="0"/>
              <a:buChar char="•"/>
            </a:pPr>
            <a:r>
              <a:rPr lang="en-US" sz="2000" dirty="0">
                <a:solidFill>
                  <a:srgbClr val="002060"/>
                </a:solidFill>
              </a:rPr>
              <a:t>From the data, I observed that there were days of zero production (i.e., no oil, water, or gas production). This could have resulted from wellbore shut-in periods to allow pressure buildup, downhole mechanical issues, well intervention measures that require well shut-ins, etc.</a:t>
            </a:r>
          </a:p>
          <a:p>
            <a:pPr>
              <a:buFont typeface="Arial" panose="020B0604020202020204" pitchFamily="34" charset="0"/>
              <a:buChar char="•"/>
            </a:pPr>
            <a:r>
              <a:rPr lang="en-US" sz="2000" dirty="0">
                <a:solidFill>
                  <a:srgbClr val="002060"/>
                </a:solidFill>
              </a:rPr>
              <a:t>There was a total of 681 days (approximately 2 years) of Non-Productive Time (NPT), with well 108 having the highest number of NPT among the five wells (282 days).</a:t>
            </a:r>
          </a:p>
        </p:txBody>
      </p:sp>
      <p:sp>
        <p:nvSpPr>
          <p:cNvPr id="23" name="Rectangle: Rounded Corners 22">
            <a:extLst>
              <a:ext uri="{FF2B5EF4-FFF2-40B4-BE49-F238E27FC236}">
                <a16:creationId xmlns:a16="http://schemas.microsoft.com/office/drawing/2014/main" id="{71E4F68A-5D40-1F1E-CC36-51A033D84D1C}"/>
              </a:ext>
            </a:extLst>
          </p:cNvPr>
          <p:cNvSpPr/>
          <p:nvPr/>
        </p:nvSpPr>
        <p:spPr>
          <a:xfrm>
            <a:off x="1998548" y="618270"/>
            <a:ext cx="6255657" cy="648897"/>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a:solidFill>
                  <a:srgbClr val="002060"/>
                </a:solidFill>
                <a:latin typeface="Aptos" panose="020B0004020202020204" pitchFamily="34" charset="0"/>
              </a:rPr>
              <a:t>EXPLORATORY DATA ANALYSIS</a:t>
            </a:r>
            <a:endParaRPr lang="en-US" sz="3000" b="1" dirty="0">
              <a:latin typeface="Aptos" panose="020B0004020202020204" pitchFamily="34" charset="0"/>
            </a:endParaRPr>
          </a:p>
        </p:txBody>
      </p:sp>
      <p:pic>
        <p:nvPicPr>
          <p:cNvPr id="2" name="Picture 2" descr="SPE Society of Petroleum Engineers Logo ...">
            <a:extLst>
              <a:ext uri="{FF2B5EF4-FFF2-40B4-BE49-F238E27FC236}">
                <a16:creationId xmlns:a16="http://schemas.microsoft.com/office/drawing/2014/main" id="{804656E4-AE84-0C1F-A86E-4ED9827BA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6748" y="0"/>
            <a:ext cx="1244748" cy="93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52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8123F3-2E4B-CD91-860C-CC11795C15A9}"/>
              </a:ext>
            </a:extLst>
          </p:cNvPr>
          <p:cNvPicPr>
            <a:picLocks noChangeAspect="1"/>
          </p:cNvPicPr>
          <p:nvPr/>
        </p:nvPicPr>
        <p:blipFill>
          <a:blip r:embed="rId2"/>
          <a:srcRect/>
          <a:stretch>
            <a:fillRect/>
          </a:stretch>
        </p:blipFill>
        <p:spPr bwMode="auto">
          <a:xfrm>
            <a:off x="10749142" y="-15567"/>
            <a:ext cx="840934" cy="730375"/>
          </a:xfrm>
          <a:prstGeom prst="rect">
            <a:avLst/>
          </a:prstGeom>
          <a:noFill/>
          <a:ln w="9525">
            <a:noFill/>
            <a:miter lim="800000"/>
            <a:headEnd/>
            <a:tailEnd/>
          </a:ln>
        </p:spPr>
      </p:pic>
      <p:sp>
        <p:nvSpPr>
          <p:cNvPr id="19" name="Rectangle: Rounded Corners 18">
            <a:extLst>
              <a:ext uri="{FF2B5EF4-FFF2-40B4-BE49-F238E27FC236}">
                <a16:creationId xmlns:a16="http://schemas.microsoft.com/office/drawing/2014/main" id="{248CDE71-CF12-737D-975A-ABC8B12A1CF7}"/>
              </a:ext>
            </a:extLst>
          </p:cNvPr>
          <p:cNvSpPr/>
          <p:nvPr/>
        </p:nvSpPr>
        <p:spPr>
          <a:xfrm>
            <a:off x="290286" y="986971"/>
            <a:ext cx="11299789" cy="5572855"/>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2060"/>
              </a:solidFill>
            </a:endParaRPr>
          </a:p>
        </p:txBody>
      </p:sp>
      <p:sp>
        <p:nvSpPr>
          <p:cNvPr id="22" name="Text Placeholder 4">
            <a:extLst>
              <a:ext uri="{FF2B5EF4-FFF2-40B4-BE49-F238E27FC236}">
                <a16:creationId xmlns:a16="http://schemas.microsoft.com/office/drawing/2014/main" id="{3514D8C6-BC50-A4A6-5343-D81DA8C36DD0}"/>
              </a:ext>
            </a:extLst>
          </p:cNvPr>
          <p:cNvSpPr txBox="1">
            <a:spLocks/>
          </p:cNvSpPr>
          <p:nvPr/>
        </p:nvSpPr>
        <p:spPr>
          <a:xfrm>
            <a:off x="304800" y="1539330"/>
            <a:ext cx="10940233" cy="4914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1219170" marR="0" lvl="1"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828754" marR="0" lvl="2"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2438339" marR="0" lvl="3"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3047924" marR="0" lvl="4"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3657509" marR="0" lvl="5"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4267093" marR="0" lvl="6"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4876678" marR="0" lvl="7"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a:lnSpc>
                <a:spcPct val="150000"/>
              </a:lnSpc>
            </a:pPr>
            <a:r>
              <a:rPr lang="en-US" sz="2000" dirty="0">
                <a:solidFill>
                  <a:srgbClr val="002060"/>
                </a:solidFill>
              </a:rPr>
              <a:t>The DSEATS field produced 58.8263 MMstb of oil, 48.3274 </a:t>
            </a:r>
            <a:r>
              <a:rPr lang="en-US" sz="2000" dirty="0" err="1">
                <a:solidFill>
                  <a:srgbClr val="002060"/>
                </a:solidFill>
              </a:rPr>
              <a:t>Bscf</a:t>
            </a:r>
            <a:r>
              <a:rPr lang="en-US" sz="2000" dirty="0">
                <a:solidFill>
                  <a:srgbClr val="002060"/>
                </a:solidFill>
              </a:rPr>
              <a:t> of gas, and 79.5029 MMstb of water over the recorded period. Peak production occurred from early 2009 to early 2011, followed by a decline.</a:t>
            </a:r>
          </a:p>
          <a:p>
            <a:pPr>
              <a:lnSpc>
                <a:spcPct val="150000"/>
              </a:lnSpc>
            </a:pPr>
            <a:r>
              <a:rPr lang="en-US" sz="2000" dirty="0">
                <a:solidFill>
                  <a:srgbClr val="002060"/>
                </a:solidFill>
              </a:rPr>
              <a:t>Well 107 was the highest oil producer with approximately 28 MMstb, followed by well 108 with about 24 MMstb. Both wells also had the highest water production, with well 107 producing 40 MMstb and well 108 producing 37 MMstb, along with the most gas.</a:t>
            </a:r>
          </a:p>
          <a:p>
            <a:pPr>
              <a:lnSpc>
                <a:spcPct val="150000"/>
              </a:lnSpc>
            </a:pPr>
            <a:r>
              <a:rPr lang="en-US" sz="2000" dirty="0">
                <a:solidFill>
                  <a:srgbClr val="002060"/>
                </a:solidFill>
              </a:rPr>
              <a:t>High water production can be mitigated by changing choke size, reperforating above the water-oil contact (WOC), or further wellbore shut-ins to allow equilibrium.</a:t>
            </a:r>
          </a:p>
          <a:p>
            <a:pPr>
              <a:lnSpc>
                <a:spcPct val="150000"/>
              </a:lnSpc>
            </a:pPr>
            <a:r>
              <a:rPr lang="en-US" sz="2000" dirty="0">
                <a:solidFill>
                  <a:srgbClr val="002060"/>
                </a:solidFill>
              </a:rPr>
              <a:t>Histograms are shown below.</a:t>
            </a:r>
          </a:p>
        </p:txBody>
      </p:sp>
      <p:sp>
        <p:nvSpPr>
          <p:cNvPr id="23" name="Rectangle: Rounded Corners 22">
            <a:extLst>
              <a:ext uri="{FF2B5EF4-FFF2-40B4-BE49-F238E27FC236}">
                <a16:creationId xmlns:a16="http://schemas.microsoft.com/office/drawing/2014/main" id="{71E4F68A-5D40-1F1E-CC36-51A033D84D1C}"/>
              </a:ext>
            </a:extLst>
          </p:cNvPr>
          <p:cNvSpPr/>
          <p:nvPr/>
        </p:nvSpPr>
        <p:spPr>
          <a:xfrm>
            <a:off x="1998548" y="618270"/>
            <a:ext cx="6255657" cy="648897"/>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a:solidFill>
                  <a:srgbClr val="002060"/>
                </a:solidFill>
                <a:latin typeface="Aptos" panose="020B0004020202020204" pitchFamily="34" charset="0"/>
              </a:rPr>
              <a:t>Other Findings from the data</a:t>
            </a:r>
            <a:endParaRPr lang="en-US" sz="3000" b="1" dirty="0">
              <a:latin typeface="Aptos" panose="020B0004020202020204" pitchFamily="34" charset="0"/>
            </a:endParaRPr>
          </a:p>
        </p:txBody>
      </p:sp>
      <p:pic>
        <p:nvPicPr>
          <p:cNvPr id="2" name="Picture 2" descr="SPE Society of Petroleum Engineers Logo ...">
            <a:extLst>
              <a:ext uri="{FF2B5EF4-FFF2-40B4-BE49-F238E27FC236}">
                <a16:creationId xmlns:a16="http://schemas.microsoft.com/office/drawing/2014/main" id="{804656E4-AE84-0C1F-A86E-4ED9827BA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6748" y="0"/>
            <a:ext cx="1244748" cy="93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0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title"/>
          </p:nvPr>
        </p:nvSpPr>
        <p:spPr>
          <a:xfrm>
            <a:off x="188686" y="145143"/>
            <a:ext cx="11056347" cy="1016000"/>
          </a:xfrm>
        </p:spPr>
        <p:txBody>
          <a:bodyPr/>
          <a:lstStyle/>
          <a:p>
            <a:r>
              <a:rPr lang="en-US" sz="3200" b="1" dirty="0">
                <a:solidFill>
                  <a:srgbClr val="002060"/>
                </a:solidFill>
                <a:latin typeface="Aptos" panose="020B0004020202020204" pitchFamily="34" charset="0"/>
              </a:rPr>
              <a:t>Analysis Plots</a:t>
            </a:r>
            <a:br>
              <a:rPr lang="en-US" sz="4000" b="1" dirty="0">
                <a:solidFill>
                  <a:srgbClr val="002060"/>
                </a:solidFill>
                <a:latin typeface="Aptos" panose="020B0004020202020204" pitchFamily="34" charset="0"/>
              </a:rPr>
            </a:br>
            <a:endParaRPr lang="en-US" sz="4000" b="1" dirty="0">
              <a:solidFill>
                <a:srgbClr val="002060"/>
              </a:solidFill>
              <a:latin typeface="Aptos" panose="020B0004020202020204" pitchFamily="34" charset="0"/>
            </a:endParaRPr>
          </a:p>
        </p:txBody>
      </p:sp>
      <p:sp>
        <p:nvSpPr>
          <p:cNvPr id="6" name="Rectangle 5">
            <a:extLst>
              <a:ext uri="{FF2B5EF4-FFF2-40B4-BE49-F238E27FC236}">
                <a16:creationId xmlns:a16="http://schemas.microsoft.com/office/drawing/2014/main" id="{32B8C546-26F7-D6A7-C417-D67BBBF6EAB6}"/>
              </a:ext>
            </a:extLst>
          </p:cNvPr>
          <p:cNvSpPr/>
          <p:nvPr/>
        </p:nvSpPr>
        <p:spPr>
          <a:xfrm>
            <a:off x="320577" y="607424"/>
            <a:ext cx="2061028" cy="45719"/>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053248-124A-74B7-976F-E7DA41F9AF0C}"/>
              </a:ext>
            </a:extLst>
          </p:cNvPr>
          <p:cNvSpPr/>
          <p:nvPr/>
        </p:nvSpPr>
        <p:spPr>
          <a:xfrm>
            <a:off x="5187598" y="546317"/>
            <a:ext cx="2213429" cy="99598"/>
          </a:xfrm>
          <a:prstGeom prst="rect">
            <a:avLst/>
          </a:prstGeom>
          <a:solidFill>
            <a:schemeClr val="accent4">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049B8CF-0FE6-AB43-EF26-860C0CCD4C13}"/>
              </a:ext>
            </a:extLst>
          </p:cNvPr>
          <p:cNvSpPr/>
          <p:nvPr/>
        </p:nvSpPr>
        <p:spPr>
          <a:xfrm>
            <a:off x="2570290" y="594518"/>
            <a:ext cx="2220685" cy="4571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81D1876-7EBA-D078-4307-F9B0BD86F7AD}"/>
              </a:ext>
            </a:extLst>
          </p:cNvPr>
          <p:cNvPicPr>
            <a:picLocks noChangeAspect="1"/>
          </p:cNvPicPr>
          <p:nvPr/>
        </p:nvPicPr>
        <p:blipFill>
          <a:blip r:embed="rId3"/>
          <a:srcRect/>
          <a:stretch>
            <a:fillRect/>
          </a:stretch>
        </p:blipFill>
        <p:spPr bwMode="auto">
          <a:xfrm>
            <a:off x="10749142" y="-15567"/>
            <a:ext cx="840934" cy="730375"/>
          </a:xfrm>
          <a:prstGeom prst="rect">
            <a:avLst/>
          </a:prstGeom>
          <a:noFill/>
          <a:ln w="9525">
            <a:noFill/>
            <a:miter lim="800000"/>
            <a:headEnd/>
            <a:tailEnd/>
          </a:ln>
        </p:spPr>
      </p:pic>
      <p:pic>
        <p:nvPicPr>
          <p:cNvPr id="2" name="Picture 2" descr="SPE Society of Petroleum Engineers Logo ...">
            <a:extLst>
              <a:ext uri="{FF2B5EF4-FFF2-40B4-BE49-F238E27FC236}">
                <a16:creationId xmlns:a16="http://schemas.microsoft.com/office/drawing/2014/main" id="{A493F495-0707-D2D6-E497-F77F3A571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6277" y="-15567"/>
            <a:ext cx="1285461" cy="893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38F7229-3DCE-7F4A-04C5-73FD2A07D3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73136"/>
            <a:ext cx="3498574" cy="29833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883582A-C953-A59A-ADF1-AA919413A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5619" y="668721"/>
            <a:ext cx="3693255" cy="306665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8FAADE57-A8A5-C187-9FB4-4FD6FC3310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8289" y="875518"/>
            <a:ext cx="4983711" cy="239841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275DE9C9-68AA-99AE-F496-040B33E1FC0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46353" b="50000"/>
          <a:stretch/>
        </p:blipFill>
        <p:spPr bwMode="auto">
          <a:xfrm>
            <a:off x="0" y="3689419"/>
            <a:ext cx="4028661" cy="3429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1AEE0F8B-C207-9DD6-7CFC-7BAA6CBEA29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0007" b="51831"/>
          <a:stretch/>
        </p:blipFill>
        <p:spPr bwMode="auto">
          <a:xfrm>
            <a:off x="3839431" y="3656520"/>
            <a:ext cx="3693256" cy="3303411"/>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AC2C3859-47C1-4277-A12A-A1440A6964F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49819" r="48707"/>
          <a:stretch/>
        </p:blipFill>
        <p:spPr bwMode="auto">
          <a:xfrm>
            <a:off x="7559731" y="3591338"/>
            <a:ext cx="4314218" cy="3441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05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title"/>
          </p:nvPr>
        </p:nvSpPr>
        <p:spPr>
          <a:xfrm>
            <a:off x="188686" y="145143"/>
            <a:ext cx="11056347" cy="1016000"/>
          </a:xfrm>
        </p:spPr>
        <p:txBody>
          <a:bodyPr/>
          <a:lstStyle/>
          <a:p>
            <a:r>
              <a:rPr lang="en-US" sz="4000" b="1" dirty="0">
                <a:solidFill>
                  <a:srgbClr val="002060"/>
                </a:solidFill>
                <a:latin typeface="Aptos" panose="020B0004020202020204" pitchFamily="34" charset="0"/>
              </a:rPr>
              <a:t>Well Performance Plots</a:t>
            </a:r>
            <a:br>
              <a:rPr lang="en-US" sz="4000" b="1" dirty="0">
                <a:solidFill>
                  <a:srgbClr val="002060"/>
                </a:solidFill>
                <a:latin typeface="Aptos" panose="020B0004020202020204" pitchFamily="34" charset="0"/>
              </a:rPr>
            </a:br>
            <a:endParaRPr lang="en-US" sz="4000" b="1" dirty="0">
              <a:solidFill>
                <a:srgbClr val="002060"/>
              </a:solidFill>
              <a:latin typeface="Aptos" panose="020B0004020202020204" pitchFamily="34" charset="0"/>
            </a:endParaRPr>
          </a:p>
        </p:txBody>
      </p:sp>
      <p:sp>
        <p:nvSpPr>
          <p:cNvPr id="6" name="Rectangle 5">
            <a:extLst>
              <a:ext uri="{FF2B5EF4-FFF2-40B4-BE49-F238E27FC236}">
                <a16:creationId xmlns:a16="http://schemas.microsoft.com/office/drawing/2014/main" id="{32B8C546-26F7-D6A7-C417-D67BBBF6EAB6}"/>
              </a:ext>
            </a:extLst>
          </p:cNvPr>
          <p:cNvSpPr/>
          <p:nvPr/>
        </p:nvSpPr>
        <p:spPr>
          <a:xfrm>
            <a:off x="333829" y="715367"/>
            <a:ext cx="2061028" cy="45719"/>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053248-124A-74B7-976F-E7DA41F9AF0C}"/>
              </a:ext>
            </a:extLst>
          </p:cNvPr>
          <p:cNvSpPr/>
          <p:nvPr/>
        </p:nvSpPr>
        <p:spPr>
          <a:xfrm>
            <a:off x="5167086" y="665568"/>
            <a:ext cx="2213429" cy="99598"/>
          </a:xfrm>
          <a:prstGeom prst="rect">
            <a:avLst/>
          </a:prstGeom>
          <a:solidFill>
            <a:schemeClr val="accent4">
              <a:lumMod val="60000"/>
              <a:lumOff val="4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049B8CF-0FE6-AB43-EF26-860C0CCD4C13}"/>
              </a:ext>
            </a:extLst>
          </p:cNvPr>
          <p:cNvSpPr/>
          <p:nvPr/>
        </p:nvSpPr>
        <p:spPr>
          <a:xfrm>
            <a:off x="2670629" y="704932"/>
            <a:ext cx="2220685" cy="4571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81D1876-7EBA-D078-4307-F9B0BD86F7AD}"/>
              </a:ext>
            </a:extLst>
          </p:cNvPr>
          <p:cNvPicPr>
            <a:picLocks noChangeAspect="1"/>
          </p:cNvPicPr>
          <p:nvPr/>
        </p:nvPicPr>
        <p:blipFill>
          <a:blip r:embed="rId3"/>
          <a:srcRect/>
          <a:stretch>
            <a:fillRect/>
          </a:stretch>
        </p:blipFill>
        <p:spPr bwMode="auto">
          <a:xfrm>
            <a:off x="10749142" y="-15567"/>
            <a:ext cx="840934" cy="730375"/>
          </a:xfrm>
          <a:prstGeom prst="rect">
            <a:avLst/>
          </a:prstGeom>
          <a:noFill/>
          <a:ln w="9525">
            <a:noFill/>
            <a:miter lim="800000"/>
            <a:headEnd/>
            <a:tailEnd/>
          </a:ln>
        </p:spPr>
      </p:pic>
      <p:pic>
        <p:nvPicPr>
          <p:cNvPr id="2" name="Picture 2" descr="SPE Society of Petroleum Engineers Logo ...">
            <a:extLst>
              <a:ext uri="{FF2B5EF4-FFF2-40B4-BE49-F238E27FC236}">
                <a16:creationId xmlns:a16="http://schemas.microsoft.com/office/drawing/2014/main" id="{A493F495-0707-D2D6-E497-F77F3A571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6277" y="-15567"/>
            <a:ext cx="1285461" cy="8931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3662D65-AB80-E0E6-94D4-1359958A77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48" y="761086"/>
            <a:ext cx="4812426" cy="269923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38C56F7F-62B3-190F-6F42-26CD269D56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347" y="761086"/>
            <a:ext cx="4684213" cy="28564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4D3A9A2A-8459-7C39-9B45-CCC2EB0393FF}"/>
              </a:ext>
            </a:extLst>
          </p:cNvPr>
          <p:cNvSpPr/>
          <p:nvPr/>
        </p:nvSpPr>
        <p:spPr>
          <a:xfrm>
            <a:off x="601924" y="3617568"/>
            <a:ext cx="10821450" cy="3002531"/>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nSpc>
                <a:spcPct val="150000"/>
              </a:lnSpc>
              <a:buFont typeface="Arial" panose="020B0604020202020204" pitchFamily="34" charset="0"/>
              <a:buChar char="•"/>
            </a:pPr>
            <a:r>
              <a:rPr lang="en-US" sz="2000" dirty="0">
                <a:solidFill>
                  <a:schemeClr val="accent4">
                    <a:lumMod val="50000"/>
                  </a:schemeClr>
                </a:solidFill>
                <a:latin typeface="Aptos Display" panose="020B0004020202020204" pitchFamily="34" charset="0"/>
              </a:rPr>
              <a:t>In the attached </a:t>
            </a:r>
            <a:r>
              <a:rPr lang="en-US" sz="2000" dirty="0" err="1">
                <a:solidFill>
                  <a:schemeClr val="accent4">
                    <a:lumMod val="50000"/>
                  </a:schemeClr>
                </a:solidFill>
                <a:latin typeface="Aptos Display" panose="020B0004020202020204" pitchFamily="34" charset="0"/>
              </a:rPr>
              <a:t>ipynb</a:t>
            </a:r>
            <a:r>
              <a:rPr lang="en-US" sz="2000" dirty="0">
                <a:solidFill>
                  <a:schemeClr val="accent4">
                    <a:lumMod val="50000"/>
                  </a:schemeClr>
                </a:solidFill>
                <a:latin typeface="Aptos Display" panose="020B0004020202020204" pitchFamily="34" charset="0"/>
              </a:rPr>
              <a:t> file is included the reservoir performance plots for each well (WOR, GOR, Downhole pressure, oil production, cumulative oil production, liquid production)</a:t>
            </a:r>
          </a:p>
          <a:p>
            <a:pPr marL="285750" indent="-285750">
              <a:lnSpc>
                <a:spcPct val="150000"/>
              </a:lnSpc>
              <a:buFont typeface="Arial" panose="020B0604020202020204" pitchFamily="34" charset="0"/>
              <a:buChar char="•"/>
            </a:pPr>
            <a:r>
              <a:rPr lang="en-US" sz="2000" dirty="0">
                <a:solidFill>
                  <a:schemeClr val="accent4">
                    <a:lumMod val="50000"/>
                  </a:schemeClr>
                </a:solidFill>
                <a:latin typeface="Aptos Display" panose="020B0004020202020204" pitchFamily="34" charset="0"/>
              </a:rPr>
              <a:t>Samples of the plots are shown above, it can be seen that each well has it distinct characteristic throughout the production history even though they are producing from the same DSEATS field.</a:t>
            </a:r>
          </a:p>
          <a:p>
            <a:pPr marL="285750" indent="-285750">
              <a:lnSpc>
                <a:spcPct val="150000"/>
              </a:lnSpc>
              <a:buFont typeface="Arial" panose="020B0604020202020204" pitchFamily="34" charset="0"/>
              <a:buChar char="•"/>
            </a:pPr>
            <a:r>
              <a:rPr lang="en-US" sz="2000" dirty="0">
                <a:solidFill>
                  <a:schemeClr val="accent4">
                    <a:lumMod val="50000"/>
                  </a:schemeClr>
                </a:solidFill>
                <a:latin typeface="Aptos Display" panose="020B0004020202020204" pitchFamily="34" charset="0"/>
              </a:rPr>
              <a:t> It would be unrealistic to model the field as a whole given this fact.  </a:t>
            </a:r>
          </a:p>
          <a:p>
            <a:pPr marL="285750" indent="-285750">
              <a:lnSpc>
                <a:spcPct val="150000"/>
              </a:lnSpc>
              <a:buFont typeface="Arial" panose="020B0604020202020204" pitchFamily="34" charset="0"/>
              <a:buChar char="•"/>
            </a:pPr>
            <a:r>
              <a:rPr lang="en-US" sz="2000" dirty="0">
                <a:solidFill>
                  <a:schemeClr val="accent4">
                    <a:lumMod val="50000"/>
                  </a:schemeClr>
                </a:solidFill>
                <a:latin typeface="Aptos Display" panose="020B0004020202020204" pitchFamily="34" charset="0"/>
              </a:rPr>
              <a:t> Hence, all wells were modelled individually to account for their distinct character.</a:t>
            </a:r>
          </a:p>
        </p:txBody>
      </p:sp>
    </p:spTree>
    <p:extLst>
      <p:ext uri="{BB962C8B-B14F-4D97-AF65-F5344CB8AC3E}">
        <p14:creationId xmlns:p14="http://schemas.microsoft.com/office/powerpoint/2010/main" val="178136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8123F3-2E4B-CD91-860C-CC11795C15A9}"/>
              </a:ext>
            </a:extLst>
          </p:cNvPr>
          <p:cNvPicPr>
            <a:picLocks noChangeAspect="1"/>
          </p:cNvPicPr>
          <p:nvPr/>
        </p:nvPicPr>
        <p:blipFill>
          <a:blip r:embed="rId2"/>
          <a:srcRect/>
          <a:stretch>
            <a:fillRect/>
          </a:stretch>
        </p:blipFill>
        <p:spPr bwMode="auto">
          <a:xfrm>
            <a:off x="10749142" y="-15567"/>
            <a:ext cx="840934" cy="730375"/>
          </a:xfrm>
          <a:prstGeom prst="rect">
            <a:avLst/>
          </a:prstGeom>
          <a:noFill/>
          <a:ln w="9525">
            <a:noFill/>
            <a:miter lim="800000"/>
            <a:headEnd/>
            <a:tailEnd/>
          </a:ln>
        </p:spPr>
      </p:pic>
      <p:sp>
        <p:nvSpPr>
          <p:cNvPr id="10" name="Rectangle: Rounded Corners 9">
            <a:extLst>
              <a:ext uri="{FF2B5EF4-FFF2-40B4-BE49-F238E27FC236}">
                <a16:creationId xmlns:a16="http://schemas.microsoft.com/office/drawing/2014/main" id="{263BAB52-A4D8-676A-8F87-290A22D25252}"/>
              </a:ext>
            </a:extLst>
          </p:cNvPr>
          <p:cNvSpPr/>
          <p:nvPr/>
        </p:nvSpPr>
        <p:spPr>
          <a:xfrm>
            <a:off x="1020417" y="5486400"/>
            <a:ext cx="2176294" cy="899886"/>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2060"/>
                </a:solidFill>
              </a:rPr>
              <a:t>Log or sqrt </a:t>
            </a:r>
            <a:r>
              <a:rPr lang="en-US" b="1" dirty="0">
                <a:solidFill>
                  <a:schemeClr val="accent4">
                    <a:lumMod val="50000"/>
                  </a:schemeClr>
                </a:solidFill>
              </a:rPr>
              <a:t>Transformation</a:t>
            </a:r>
          </a:p>
        </p:txBody>
      </p:sp>
      <p:sp>
        <p:nvSpPr>
          <p:cNvPr id="11" name="Arrow: Right 10">
            <a:extLst>
              <a:ext uri="{FF2B5EF4-FFF2-40B4-BE49-F238E27FC236}">
                <a16:creationId xmlns:a16="http://schemas.microsoft.com/office/drawing/2014/main" id="{FBC94534-3E7F-BF5F-8FA6-75AF9084E0DB}"/>
              </a:ext>
            </a:extLst>
          </p:cNvPr>
          <p:cNvSpPr/>
          <p:nvPr/>
        </p:nvSpPr>
        <p:spPr>
          <a:xfrm>
            <a:off x="3450077" y="5755098"/>
            <a:ext cx="1078380" cy="484632"/>
          </a:xfrm>
          <a:prstGeom prst="rightArrow">
            <a:avLst/>
          </a:prstGeom>
          <a:solidFill>
            <a:srgbClr val="002060"/>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2060"/>
              </a:solidFill>
            </a:endParaRPr>
          </a:p>
        </p:txBody>
      </p:sp>
      <p:sp>
        <p:nvSpPr>
          <p:cNvPr id="12" name="Rectangle: Rounded Corners 11">
            <a:extLst>
              <a:ext uri="{FF2B5EF4-FFF2-40B4-BE49-F238E27FC236}">
                <a16:creationId xmlns:a16="http://schemas.microsoft.com/office/drawing/2014/main" id="{5EB35895-1D1B-BA58-C6A1-EBDA71D6BDCA}"/>
              </a:ext>
            </a:extLst>
          </p:cNvPr>
          <p:cNvSpPr/>
          <p:nvPr/>
        </p:nvSpPr>
        <p:spPr>
          <a:xfrm>
            <a:off x="4781823" y="5538745"/>
            <a:ext cx="1939970" cy="899886"/>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2060"/>
                </a:solidFill>
              </a:rPr>
              <a:t>Scaling and Splitting</a:t>
            </a:r>
          </a:p>
        </p:txBody>
      </p:sp>
      <p:sp>
        <p:nvSpPr>
          <p:cNvPr id="15" name="Arrow: Right 14">
            <a:extLst>
              <a:ext uri="{FF2B5EF4-FFF2-40B4-BE49-F238E27FC236}">
                <a16:creationId xmlns:a16="http://schemas.microsoft.com/office/drawing/2014/main" id="{51C81A1C-09D0-342F-975F-80F9382DBA16}"/>
              </a:ext>
            </a:extLst>
          </p:cNvPr>
          <p:cNvSpPr/>
          <p:nvPr/>
        </p:nvSpPr>
        <p:spPr>
          <a:xfrm>
            <a:off x="7102606" y="5755098"/>
            <a:ext cx="1225151" cy="545520"/>
          </a:xfrm>
          <a:prstGeom prst="rightArrow">
            <a:avLst/>
          </a:prstGeom>
          <a:solidFill>
            <a:srgbClr val="002060"/>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2060"/>
              </a:solidFill>
            </a:endParaRPr>
          </a:p>
        </p:txBody>
      </p:sp>
      <p:sp>
        <p:nvSpPr>
          <p:cNvPr id="16" name="Rectangle: Rounded Corners 15">
            <a:extLst>
              <a:ext uri="{FF2B5EF4-FFF2-40B4-BE49-F238E27FC236}">
                <a16:creationId xmlns:a16="http://schemas.microsoft.com/office/drawing/2014/main" id="{F65EC3D2-D854-6C2C-0BA5-CE2052DB718A}"/>
              </a:ext>
            </a:extLst>
          </p:cNvPr>
          <p:cNvSpPr/>
          <p:nvPr/>
        </p:nvSpPr>
        <p:spPr>
          <a:xfrm>
            <a:off x="8775788" y="5577915"/>
            <a:ext cx="2055912" cy="899886"/>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02060"/>
                </a:solidFill>
              </a:rPr>
              <a:t>Training and testing using neural nets</a:t>
            </a:r>
          </a:p>
        </p:txBody>
      </p:sp>
      <p:sp>
        <p:nvSpPr>
          <p:cNvPr id="19" name="Rectangle: Rounded Corners 18">
            <a:extLst>
              <a:ext uri="{FF2B5EF4-FFF2-40B4-BE49-F238E27FC236}">
                <a16:creationId xmlns:a16="http://schemas.microsoft.com/office/drawing/2014/main" id="{248CDE71-CF12-737D-975A-ABC8B12A1CF7}"/>
              </a:ext>
            </a:extLst>
          </p:cNvPr>
          <p:cNvSpPr/>
          <p:nvPr/>
        </p:nvSpPr>
        <p:spPr>
          <a:xfrm>
            <a:off x="290286" y="986971"/>
            <a:ext cx="11299789" cy="4340403"/>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002060"/>
              </a:solidFill>
            </a:endParaRPr>
          </a:p>
        </p:txBody>
      </p:sp>
      <p:sp>
        <p:nvSpPr>
          <p:cNvPr id="22" name="Text Placeholder 4">
            <a:extLst>
              <a:ext uri="{FF2B5EF4-FFF2-40B4-BE49-F238E27FC236}">
                <a16:creationId xmlns:a16="http://schemas.microsoft.com/office/drawing/2014/main" id="{3514D8C6-BC50-A4A6-5343-D81DA8C36DD0}"/>
              </a:ext>
            </a:extLst>
          </p:cNvPr>
          <p:cNvSpPr txBox="1">
            <a:spLocks/>
          </p:cNvSpPr>
          <p:nvPr/>
        </p:nvSpPr>
        <p:spPr>
          <a:xfrm>
            <a:off x="304800" y="1126434"/>
            <a:ext cx="10940233" cy="37636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1219170" marR="0" lvl="1"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828754" marR="0" lvl="2"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2438339" marR="0" lvl="3"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3047924" marR="0" lvl="4"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3657509" marR="0" lvl="5"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4267093" marR="0" lvl="6"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4876678" marR="0" lvl="7" indent="-423323" algn="l" rtl="0">
              <a:lnSpc>
                <a:spcPct val="115000"/>
              </a:lnSpc>
              <a:spcBef>
                <a:spcPts val="2133"/>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a:lnSpc>
                <a:spcPct val="150000"/>
              </a:lnSpc>
            </a:pPr>
            <a:r>
              <a:rPr lang="en-US" sz="2000" dirty="0">
                <a:solidFill>
                  <a:srgbClr val="002060"/>
                </a:solidFill>
                <a:latin typeface="Aptos Display" panose="020B0004020202020204" pitchFamily="34" charset="0"/>
              </a:rPr>
              <a:t>This process involved the transformation of the dataset using different techniques to reduce the level of skewness and make the data normally distributed.</a:t>
            </a:r>
          </a:p>
          <a:p>
            <a:pPr>
              <a:lnSpc>
                <a:spcPct val="150000"/>
              </a:lnSpc>
            </a:pPr>
            <a:r>
              <a:rPr lang="en-US" sz="2000" dirty="0">
                <a:solidFill>
                  <a:srgbClr val="002060"/>
                </a:solidFill>
                <a:latin typeface="Aptos Display" panose="020B0004020202020204" pitchFamily="34" charset="0"/>
              </a:rPr>
              <a:t>Feature engineering using Pearson’s correlation coefficient revealed that choke size is one of the most important features in predicting production. Choke size is also used in controlling the average wellhead pressure (AVG WHP).</a:t>
            </a:r>
          </a:p>
          <a:p>
            <a:pPr>
              <a:lnSpc>
                <a:spcPct val="150000"/>
              </a:lnSpc>
            </a:pPr>
            <a:r>
              <a:rPr lang="en-US" sz="2000" dirty="0">
                <a:solidFill>
                  <a:srgbClr val="002060"/>
                </a:solidFill>
                <a:latin typeface="Aptos Display" panose="020B0004020202020204" pitchFamily="34" charset="0"/>
              </a:rPr>
              <a:t>Feedforward neural networks using TensorFlow were used to train and test the model for each well after scaling and splitting. This approach was chosen mostly due to the flexibility of these networks and their ability to learn patterns even in the presence of outliers or noise.</a:t>
            </a:r>
          </a:p>
        </p:txBody>
      </p:sp>
      <p:sp>
        <p:nvSpPr>
          <p:cNvPr id="23" name="Rectangle: Rounded Corners 22">
            <a:extLst>
              <a:ext uri="{FF2B5EF4-FFF2-40B4-BE49-F238E27FC236}">
                <a16:creationId xmlns:a16="http://schemas.microsoft.com/office/drawing/2014/main" id="{71E4F68A-5D40-1F1E-CC36-51A033D84D1C}"/>
              </a:ext>
            </a:extLst>
          </p:cNvPr>
          <p:cNvSpPr/>
          <p:nvPr/>
        </p:nvSpPr>
        <p:spPr>
          <a:xfrm>
            <a:off x="1998548" y="618270"/>
            <a:ext cx="6255657" cy="648897"/>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a:solidFill>
                  <a:srgbClr val="002060"/>
                </a:solidFill>
                <a:latin typeface="Aptos" panose="020B0004020202020204" pitchFamily="34" charset="0"/>
              </a:rPr>
              <a:t>MODELLING PROCESS</a:t>
            </a:r>
            <a:endParaRPr lang="en-US" sz="3000" b="1" dirty="0">
              <a:latin typeface="Aptos" panose="020B0004020202020204" pitchFamily="34" charset="0"/>
            </a:endParaRPr>
          </a:p>
        </p:txBody>
      </p:sp>
      <p:pic>
        <p:nvPicPr>
          <p:cNvPr id="2" name="Picture 2" descr="SPE Society of Petroleum Engineers Logo ...">
            <a:extLst>
              <a:ext uri="{FF2B5EF4-FFF2-40B4-BE49-F238E27FC236}">
                <a16:creationId xmlns:a16="http://schemas.microsoft.com/office/drawing/2014/main" id="{804656E4-AE84-0C1F-A86E-4ED9827BA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6748" y="0"/>
            <a:ext cx="1244748" cy="93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62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title"/>
          </p:nvPr>
        </p:nvSpPr>
        <p:spPr>
          <a:xfrm>
            <a:off x="188686" y="145143"/>
            <a:ext cx="11056347" cy="1016000"/>
          </a:xfrm>
        </p:spPr>
        <p:txBody>
          <a:bodyPr/>
          <a:lstStyle/>
          <a:p>
            <a:r>
              <a:rPr lang="en-US" sz="4000" b="1" dirty="0">
                <a:solidFill>
                  <a:srgbClr val="002060"/>
                </a:solidFill>
                <a:latin typeface="Aptos" panose="020B0004020202020204" pitchFamily="34" charset="0"/>
              </a:rPr>
              <a:t>Models Evaluation: Results Table</a:t>
            </a:r>
            <a:br>
              <a:rPr lang="en-US" sz="4000" b="1" dirty="0">
                <a:solidFill>
                  <a:srgbClr val="002060"/>
                </a:solidFill>
                <a:latin typeface="Aptos" panose="020B0004020202020204" pitchFamily="34" charset="0"/>
              </a:rPr>
            </a:br>
            <a:endParaRPr lang="en-US" sz="4000" b="1" dirty="0">
              <a:solidFill>
                <a:srgbClr val="002060"/>
              </a:solidFill>
              <a:latin typeface="Aptos" panose="020B0004020202020204" pitchFamily="34" charset="0"/>
            </a:endParaRPr>
          </a:p>
        </p:txBody>
      </p:sp>
      <p:sp>
        <p:nvSpPr>
          <p:cNvPr id="10" name="Rectangle 9">
            <a:extLst>
              <a:ext uri="{FF2B5EF4-FFF2-40B4-BE49-F238E27FC236}">
                <a16:creationId xmlns:a16="http://schemas.microsoft.com/office/drawing/2014/main" id="{5049B8CF-0FE6-AB43-EF26-860C0CCD4C13}"/>
              </a:ext>
            </a:extLst>
          </p:cNvPr>
          <p:cNvSpPr/>
          <p:nvPr/>
        </p:nvSpPr>
        <p:spPr>
          <a:xfrm>
            <a:off x="111734" y="702571"/>
            <a:ext cx="2220685" cy="4571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81D1876-7EBA-D078-4307-F9B0BD86F7AD}"/>
              </a:ext>
            </a:extLst>
          </p:cNvPr>
          <p:cNvPicPr>
            <a:picLocks noChangeAspect="1"/>
          </p:cNvPicPr>
          <p:nvPr/>
        </p:nvPicPr>
        <p:blipFill>
          <a:blip r:embed="rId3"/>
          <a:srcRect/>
          <a:stretch>
            <a:fillRect/>
          </a:stretch>
        </p:blipFill>
        <p:spPr bwMode="auto">
          <a:xfrm>
            <a:off x="10404099" y="-31246"/>
            <a:ext cx="840934" cy="730375"/>
          </a:xfrm>
          <a:prstGeom prst="rect">
            <a:avLst/>
          </a:prstGeom>
          <a:noFill/>
          <a:ln w="9525">
            <a:noFill/>
            <a:miter lim="800000"/>
            <a:headEnd/>
            <a:tailEnd/>
          </a:ln>
        </p:spPr>
      </p:pic>
      <p:pic>
        <p:nvPicPr>
          <p:cNvPr id="2" name="Picture 2" descr="SPE Society of Petroleum Engineers Logo ...">
            <a:extLst>
              <a:ext uri="{FF2B5EF4-FFF2-40B4-BE49-F238E27FC236}">
                <a16:creationId xmlns:a16="http://schemas.microsoft.com/office/drawing/2014/main" id="{0824E8C7-EBCD-1B3F-E2CD-118A1659F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33" y="35767"/>
            <a:ext cx="2061028" cy="5963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E28AE19-C1C3-B46F-2332-F309C5F5E2D9}"/>
              </a:ext>
            </a:extLst>
          </p:cNvPr>
          <p:cNvSpPr/>
          <p:nvPr/>
        </p:nvSpPr>
        <p:spPr>
          <a:xfrm>
            <a:off x="2889290" y="702570"/>
            <a:ext cx="2220685" cy="45719"/>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7875F3CA-9638-0827-3B4F-E7306EE6B171}"/>
              </a:ext>
            </a:extLst>
          </p:cNvPr>
          <p:cNvSpPr/>
          <p:nvPr/>
        </p:nvSpPr>
        <p:spPr>
          <a:xfrm>
            <a:off x="5349653" y="699129"/>
            <a:ext cx="2220685" cy="45719"/>
          </a:xfrm>
          <a:prstGeom prst="rect">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B7DE4A1F-167C-3A3C-AA81-620F11ED6D78}"/>
              </a:ext>
            </a:extLst>
          </p:cNvPr>
          <p:cNvGraphicFramePr>
            <a:graphicFrameLocks noGrp="1"/>
          </p:cNvGraphicFramePr>
          <p:nvPr>
            <p:extLst>
              <p:ext uri="{D42A27DB-BD31-4B8C-83A1-F6EECF244321}">
                <p14:modId xmlns:p14="http://schemas.microsoft.com/office/powerpoint/2010/main" val="1959894027"/>
              </p:ext>
            </p:extLst>
          </p:nvPr>
        </p:nvGraphicFramePr>
        <p:xfrm>
          <a:off x="111734" y="1018207"/>
          <a:ext cx="11557371" cy="5694650"/>
        </p:xfrm>
        <a:graphic>
          <a:graphicData uri="http://schemas.openxmlformats.org/drawingml/2006/table">
            <a:tbl>
              <a:tblPr firstRow="1" bandRow="1"/>
              <a:tblGrid>
                <a:gridCol w="1794594">
                  <a:extLst>
                    <a:ext uri="{9D8B030D-6E8A-4147-A177-3AD203B41FA5}">
                      <a16:colId xmlns:a16="http://schemas.microsoft.com/office/drawing/2014/main" val="20000"/>
                    </a:ext>
                  </a:extLst>
                </a:gridCol>
                <a:gridCol w="2911401">
                  <a:extLst>
                    <a:ext uri="{9D8B030D-6E8A-4147-A177-3AD203B41FA5}">
                      <a16:colId xmlns:a16="http://schemas.microsoft.com/office/drawing/2014/main" val="20001"/>
                    </a:ext>
                  </a:extLst>
                </a:gridCol>
                <a:gridCol w="2941983">
                  <a:extLst>
                    <a:ext uri="{9D8B030D-6E8A-4147-A177-3AD203B41FA5}">
                      <a16:colId xmlns:a16="http://schemas.microsoft.com/office/drawing/2014/main" val="2340604002"/>
                    </a:ext>
                  </a:extLst>
                </a:gridCol>
                <a:gridCol w="1789044">
                  <a:extLst>
                    <a:ext uri="{9D8B030D-6E8A-4147-A177-3AD203B41FA5}">
                      <a16:colId xmlns:a16="http://schemas.microsoft.com/office/drawing/2014/main" val="20002"/>
                    </a:ext>
                  </a:extLst>
                </a:gridCol>
                <a:gridCol w="2120349">
                  <a:extLst>
                    <a:ext uri="{9D8B030D-6E8A-4147-A177-3AD203B41FA5}">
                      <a16:colId xmlns:a16="http://schemas.microsoft.com/office/drawing/2014/main" val="20003"/>
                    </a:ext>
                  </a:extLst>
                </a:gridCol>
              </a:tblGrid>
              <a:tr h="584105">
                <a:tc>
                  <a:txBody>
                    <a:bodyPr/>
                    <a:lstStyle>
                      <a:defPPr>
                        <a:defRPr lang="en-US" b="1">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9pPr>
                    </a:lstStyle>
                    <a:p>
                      <a:pPr algn="ctr"/>
                      <a:r>
                        <a:rPr lang="en-US" sz="1600" b="1" dirty="0">
                          <a:latin typeface="+mj-lt"/>
                        </a:rPr>
                        <a:t>WELL BORE CODE</a:t>
                      </a:r>
                    </a:p>
                  </a:txBody>
                  <a:tcPr anchor="ctr">
                    <a:lnL w="12700" cmpd="sng">
                      <a:solidFill>
                        <a:srgbClr val="FBE284"/>
                      </a:solidFill>
                    </a:lnL>
                    <a:lnR w="12700" cmpd="sng">
                      <a:solidFill>
                        <a:srgbClr val="FBE284"/>
                      </a:solidFill>
                    </a:lnR>
                    <a:lnT w="12700" cmpd="sng">
                      <a:solidFill>
                        <a:srgbClr val="FBE284"/>
                      </a:solidFill>
                    </a:lnT>
                    <a:lnB w="12700" cmpd="sng">
                      <a:solidFill>
                        <a:srgbClr val="FBE284"/>
                      </a:solidFill>
                    </a:lnB>
                    <a:lnTlToBr w="12700" cmpd="sng">
                      <a:noFill/>
                      <a:prstDash val="solid"/>
                    </a:lnTlToBr>
                    <a:lnBlToTr w="12700" cmpd="sng">
                      <a:noFill/>
                      <a:prstDash val="solid"/>
                    </a:lnBlToTr>
                    <a:solidFill>
                      <a:srgbClr val="FBE284">
                        <a:tint val="20000"/>
                      </a:srgbClr>
                    </a:solidFill>
                  </a:tcPr>
                </a:tc>
                <a:tc>
                  <a:txBody>
                    <a:bodyPr/>
                    <a:lstStyle>
                      <a:defPPr>
                        <a:defRPr lang="en-US" b="1">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9pPr>
                    </a:lstStyle>
                    <a:p>
                      <a:pPr algn="ctr"/>
                      <a:r>
                        <a:rPr lang="en-US" sz="1600" b="1" dirty="0">
                          <a:latin typeface="+mj-lt"/>
                        </a:rPr>
                        <a:t>Production</a:t>
                      </a:r>
                    </a:p>
                  </a:txBody>
                  <a:tcPr anchor="ctr">
                    <a:lnL w="12700" cmpd="sng">
                      <a:solidFill>
                        <a:srgbClr val="FBE284"/>
                      </a:solidFill>
                    </a:lnL>
                    <a:lnR w="12700" cap="flat" cmpd="sng" algn="ctr">
                      <a:solidFill>
                        <a:srgbClr val="FBE284"/>
                      </a:solidFill>
                      <a:prstDash val="solid"/>
                      <a:round/>
                      <a:headEnd type="none" w="med" len="med"/>
                      <a:tailEnd type="none" w="med" len="med"/>
                    </a:lnR>
                    <a:lnT w="12700" cmpd="sng">
                      <a:solidFill>
                        <a:srgbClr val="FBE284"/>
                      </a:solidFill>
                    </a:lnT>
                    <a:lnB w="12700" cmpd="sng">
                      <a:solidFill>
                        <a:srgbClr val="FBE284"/>
                      </a:solidFill>
                    </a:lnB>
                    <a:lnTlToBr w="12700" cmpd="sng">
                      <a:noFill/>
                      <a:prstDash val="solid"/>
                    </a:lnTlToBr>
                    <a:lnBlToTr w="12700" cmpd="sng">
                      <a:noFill/>
                      <a:prstDash val="solid"/>
                    </a:lnBlToTr>
                    <a:solidFill>
                      <a:srgbClr val="FBE284">
                        <a:tint val="2000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a:solidFill>
                            <a:schemeClr val="tx1"/>
                          </a:solidFill>
                          <a:latin typeface="+mn-lt"/>
                          <a:ea typeface="+mn-ea"/>
                          <a:cs typeface="+mn-cs"/>
                          <a:sym typeface="Arial"/>
                        </a:rPr>
                        <a:t>R-Squared (%)</a:t>
                      </a:r>
                    </a:p>
                  </a:txBody>
                  <a:tcPr anchor="ctr">
                    <a:lnL w="12700" cap="flat" cmpd="sng" algn="ctr">
                      <a:solidFill>
                        <a:srgbClr val="FBE284"/>
                      </a:solidFill>
                      <a:prstDash val="solid"/>
                      <a:round/>
                      <a:headEnd type="none" w="med" len="med"/>
                      <a:tailEnd type="none" w="med" len="med"/>
                    </a:lnL>
                    <a:lnR w="12700" cmpd="sng">
                      <a:solidFill>
                        <a:srgbClr val="FBE284"/>
                      </a:solidFill>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defPPr>
                        <a:defRPr lang="en-US" b="1">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9pPr>
                    </a:lstStyle>
                    <a:p>
                      <a:pPr algn="ctr"/>
                      <a:r>
                        <a:rPr lang="en-US" sz="1600" b="1" dirty="0">
                          <a:latin typeface="+mj-lt"/>
                        </a:rPr>
                        <a:t>RMSE</a:t>
                      </a:r>
                    </a:p>
                  </a:txBody>
                  <a:tcPr anchor="ctr">
                    <a:lnL w="12700" cmpd="sng">
                      <a:solidFill>
                        <a:srgbClr val="FBE284"/>
                      </a:solidFill>
                    </a:lnL>
                    <a:lnR w="12700" cmpd="sng">
                      <a:solidFill>
                        <a:srgbClr val="FBE284"/>
                      </a:solidFill>
                    </a:lnR>
                    <a:lnT w="12700" cmpd="sng">
                      <a:solidFill>
                        <a:srgbClr val="FBE284"/>
                      </a:solidFill>
                    </a:lnT>
                    <a:lnB w="12700" cmpd="sng">
                      <a:solidFill>
                        <a:srgbClr val="FBE284"/>
                      </a:solidFill>
                    </a:lnB>
                    <a:lnTlToBr w="12700" cmpd="sng">
                      <a:noFill/>
                      <a:prstDash val="solid"/>
                    </a:lnTlToBr>
                    <a:lnBlToTr w="12700" cmpd="sng">
                      <a:noFill/>
                      <a:prstDash val="solid"/>
                    </a:lnBlToTr>
                    <a:solidFill>
                      <a:srgbClr val="FBE284">
                        <a:tint val="20000"/>
                      </a:srgbClr>
                    </a:solidFill>
                  </a:tcPr>
                </a:tc>
                <a:tc>
                  <a:txBody>
                    <a:bodyPr/>
                    <a:lstStyle>
                      <a:defPPr>
                        <a:defRPr lang="en-US" b="1">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1" i="0" u="none" strike="noStrike" kern="1200" cap="none">
                          <a:solidFill>
                            <a:schemeClr val="dk1"/>
                          </a:solidFill>
                          <a:latin typeface="+mn-lt"/>
                          <a:ea typeface="+mn-ea"/>
                          <a:cs typeface="+mn-cs"/>
                          <a:sym typeface="Arial"/>
                        </a:defRPr>
                      </a:lvl9pPr>
                    </a:lstStyle>
                    <a:p>
                      <a:pPr algn="ctr"/>
                      <a:r>
                        <a:rPr lang="en-US" sz="1600" b="1" dirty="0">
                          <a:latin typeface="+mj-lt"/>
                        </a:rPr>
                        <a:t>MAE</a:t>
                      </a:r>
                    </a:p>
                  </a:txBody>
                  <a:tcPr anchor="ctr">
                    <a:lnL w="12700" cmpd="sng">
                      <a:solidFill>
                        <a:srgbClr val="FBE284"/>
                      </a:solidFill>
                    </a:lnL>
                    <a:lnR w="12700" cmpd="sng">
                      <a:solidFill>
                        <a:srgbClr val="FBE284"/>
                      </a:solidFill>
                    </a:lnR>
                    <a:lnT w="12700" cmpd="sng">
                      <a:solidFill>
                        <a:srgbClr val="FBE284"/>
                      </a:solidFill>
                    </a:lnT>
                    <a:lnB w="12700" cmpd="sng">
                      <a:solidFill>
                        <a:srgbClr val="FBE284"/>
                      </a:solidFill>
                    </a:lnB>
                    <a:lnTlToBr w="12700" cmpd="sng">
                      <a:noFill/>
                      <a:prstDash val="solid"/>
                    </a:lnTlToBr>
                    <a:lnBlToTr w="12700" cmpd="sng">
                      <a:noFill/>
                      <a:prstDash val="solid"/>
                    </a:lnBlToTr>
                    <a:solidFill>
                      <a:srgbClr val="FBE284">
                        <a:tint val="20000"/>
                      </a:srgbClr>
                    </a:solidFill>
                  </a:tcPr>
                </a:tc>
                <a:extLst>
                  <a:ext uri="{0D108BD9-81ED-4DB2-BD59-A6C34878D82A}">
                    <a16:rowId xmlns:a16="http://schemas.microsoft.com/office/drawing/2014/main" val="10000"/>
                  </a:ext>
                </a:extLst>
              </a:tr>
              <a:tr h="340703">
                <a:tc rowSpan="3">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1" dirty="0"/>
                        <a:t>105</a:t>
                      </a:r>
                    </a:p>
                  </a:txBody>
                  <a:tcPr anchor="ctr">
                    <a:lnL w="12700" cmpd="sng">
                      <a:solidFill>
                        <a:srgbClr val="FBE284"/>
                      </a:solidFill>
                    </a:lnL>
                    <a:lnR w="12700" cmpd="sng">
                      <a:solidFill>
                        <a:srgbClr val="FBE284"/>
                      </a:solidFill>
                    </a:lnR>
                    <a:lnT w="12700" cmpd="sng">
                      <a:solidFill>
                        <a:srgbClr val="FBE284"/>
                      </a:solidFill>
                    </a:lnT>
                    <a:lnB w="12700" cmpd="sng">
                      <a:solidFill>
                        <a:srgbClr val="FBE284"/>
                      </a:solidFill>
                    </a:lnB>
                    <a:lnTlToBr w="12700" cmpd="sng">
                      <a:noFill/>
                      <a:prstDash val="solid"/>
                    </a:lnTlToBr>
                    <a:lnBlToTr w="12700" cmpd="sng">
                      <a:noFill/>
                      <a:prstDash val="solid"/>
                    </a:lnBlToTr>
                    <a:solidFill>
                      <a:srgbClr val="FBE284">
                        <a:tint val="4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l"/>
                      <a:r>
                        <a:rPr lang="en-US" sz="1600" b="0" dirty="0"/>
                        <a:t>Oil Production</a:t>
                      </a:r>
                    </a:p>
                  </a:txBody>
                  <a:tcPr anchor="ctr">
                    <a:lnL w="12700" cmpd="sng">
                      <a:solidFill>
                        <a:srgbClr val="FBE284"/>
                      </a:solidFill>
                    </a:lnL>
                    <a:lnR w="12700" cap="flat" cmpd="sng" algn="ctr">
                      <a:solidFill>
                        <a:srgbClr val="FBE284"/>
                      </a:solidFill>
                      <a:prstDash val="solid"/>
                      <a:round/>
                      <a:headEnd type="none" w="med" len="med"/>
                      <a:tailEnd type="none" w="med" len="med"/>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dirty="0"/>
                        <a:t>91</a:t>
                      </a:r>
                    </a:p>
                  </a:txBody>
                  <a:tcPr anchor="ctr">
                    <a:lnL w="12700" cap="flat" cmpd="sng" algn="ctr">
                      <a:solidFill>
                        <a:srgbClr val="FBE284"/>
                      </a:solidFill>
                      <a:prstDash val="solid"/>
                      <a:round/>
                      <a:headEnd type="none" w="med" len="med"/>
                      <a:tailEnd type="none" w="med" len="med"/>
                    </a:lnL>
                    <a:lnR w="12700" cmpd="sng">
                      <a:solidFill>
                        <a:srgbClr val="FBE284"/>
                      </a:solidFill>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0" dirty="0"/>
                        <a:t>0.3</a:t>
                      </a:r>
                    </a:p>
                  </a:txBody>
                  <a:tcPr anchor="ctr">
                    <a:lnL w="12700" cmpd="sng">
                      <a:solidFill>
                        <a:srgbClr val="FBE284"/>
                      </a:solidFill>
                    </a:lnL>
                    <a:lnR w="12700" cmpd="sng">
                      <a:solidFill>
                        <a:srgbClr val="FBE284"/>
                      </a:solidFill>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0" dirty="0"/>
                        <a:t>0.22(MSTB)</a:t>
                      </a:r>
                    </a:p>
                  </a:txBody>
                  <a:tcPr anchor="ctr">
                    <a:lnL w="12700" cmpd="sng">
                      <a:solidFill>
                        <a:srgbClr val="FBE284"/>
                      </a:solidFill>
                    </a:lnL>
                    <a:lnR w="12700" cmpd="sng">
                      <a:solidFill>
                        <a:srgbClr val="FBE284"/>
                      </a:solidFill>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extLst>
                  <a:ext uri="{0D108BD9-81ED-4DB2-BD59-A6C34878D82A}">
                    <a16:rowId xmlns:a16="http://schemas.microsoft.com/office/drawing/2014/main" val="10001"/>
                  </a:ext>
                </a:extLst>
              </a:tr>
              <a:tr h="340703">
                <a:tc vMerge="1">
                  <a:txBody>
                    <a:bodyPr/>
                    <a:lstStyle/>
                    <a:p>
                      <a:endParaRPr lang="en-US"/>
                    </a:p>
                  </a:txBody>
                  <a:tcPr/>
                </a:tc>
                <a:tc>
                  <a:txBody>
                    <a:bodyPr/>
                    <a:lstStyle/>
                    <a:p>
                      <a:pPr algn="l"/>
                      <a:r>
                        <a:rPr lang="en-US" sz="1600" b="0" dirty="0"/>
                        <a:t>Gas Production</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dirty="0"/>
                        <a:t>91</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0.29</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0.19(MMSCF)</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extLst>
                  <a:ext uri="{0D108BD9-81ED-4DB2-BD59-A6C34878D82A}">
                    <a16:rowId xmlns:a16="http://schemas.microsoft.com/office/drawing/2014/main" val="262341909"/>
                  </a:ext>
                </a:extLst>
              </a:tr>
              <a:tr h="340703">
                <a:tc vMerge="1">
                  <a:txBody>
                    <a:bodyPr/>
                    <a:lstStyle/>
                    <a:p>
                      <a:endParaRPr lang="en-US"/>
                    </a:p>
                  </a:txBody>
                  <a:tcPr/>
                </a:tc>
                <a:tc>
                  <a:txBody>
                    <a:bodyPr/>
                    <a:lstStyle/>
                    <a:p>
                      <a:pPr algn="l"/>
                      <a:r>
                        <a:rPr lang="en-US" sz="1600" b="0" dirty="0"/>
                        <a:t>Water Production</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dirty="0"/>
                        <a:t>94</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0.28</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0.3(MSTB)</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40000"/>
                      </a:srgbClr>
                    </a:solidFill>
                  </a:tcPr>
                </a:tc>
                <a:extLst>
                  <a:ext uri="{0D108BD9-81ED-4DB2-BD59-A6C34878D82A}">
                    <a16:rowId xmlns:a16="http://schemas.microsoft.com/office/drawing/2014/main" val="544469595"/>
                  </a:ext>
                </a:extLst>
              </a:tr>
              <a:tr h="340703">
                <a:tc rowSpan="3">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1" dirty="0"/>
                        <a:t>106</a:t>
                      </a:r>
                    </a:p>
                  </a:txBody>
                  <a:tcPr anchor="ctr">
                    <a:lnL w="12700" cmpd="sng">
                      <a:solidFill>
                        <a:srgbClr val="FBE284"/>
                      </a:solidFill>
                    </a:lnL>
                    <a:lnR w="12700" cap="flat" cmpd="sng" algn="ctr">
                      <a:solidFill>
                        <a:srgbClr val="FBE284"/>
                      </a:solidFill>
                      <a:prstDash val="solid"/>
                      <a:round/>
                      <a:headEnd type="none" w="med" len="med"/>
                      <a:tailEnd type="none" w="med" len="med"/>
                    </a:lnR>
                    <a:lnT w="12700" cmpd="sng">
                      <a:solidFill>
                        <a:srgbClr val="FBE284"/>
                      </a:solidFill>
                    </a:lnT>
                    <a:lnB w="12700" cmpd="sng">
                      <a:solidFill>
                        <a:srgbClr val="FBE284"/>
                      </a:solidFill>
                    </a:lnB>
                    <a:lnTlToBr w="12700" cmpd="sng">
                      <a:noFill/>
                      <a:prstDash val="solid"/>
                    </a:lnTlToBr>
                    <a:lnBlToTr w="12700" cmpd="sng">
                      <a:noFill/>
                      <a:prstDash val="solid"/>
                    </a:lnBlToTr>
                    <a:solidFill>
                      <a:srgbClr val="FBE284">
                        <a:tint val="2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l"/>
                      <a:r>
                        <a:rPr lang="en-US" sz="1600" b="0" dirty="0"/>
                        <a:t>Oil Production</a:t>
                      </a:r>
                    </a:p>
                  </a:txBody>
                  <a:tcPr anchor="ctr">
                    <a:lnL w="12700" cmpd="sng">
                      <a:solidFill>
                        <a:srgbClr val="FBE284"/>
                      </a:solidFill>
                    </a:lnL>
                    <a:lnR w="12700" cap="flat" cmpd="sng" algn="ctr">
                      <a:solidFill>
                        <a:srgbClr val="FBE284"/>
                      </a:solidFill>
                      <a:prstDash val="solid"/>
                      <a:round/>
                      <a:headEnd type="none" w="med" len="med"/>
                      <a:tailEnd type="none" w="med" len="med"/>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dirty="0"/>
                        <a:t>91</a:t>
                      </a:r>
                    </a:p>
                  </a:txBody>
                  <a:tcPr anchor="ctr">
                    <a:lnL w="12700" cap="flat" cmpd="sng" algn="ctr">
                      <a:solidFill>
                        <a:srgbClr val="FBE284"/>
                      </a:solidFill>
                      <a:prstDash val="solid"/>
                      <a:round/>
                      <a:headEnd type="none" w="med" len="med"/>
                      <a:tailEnd type="none" w="med" len="med"/>
                    </a:lnL>
                    <a:lnR w="12700" cmpd="sng">
                      <a:solidFill>
                        <a:srgbClr val="FBE284"/>
                      </a:solidFill>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0" dirty="0"/>
                        <a:t>0.69</a:t>
                      </a:r>
                    </a:p>
                  </a:txBody>
                  <a:tcPr anchor="ctr">
                    <a:lnL w="12700" cmpd="sng">
                      <a:solidFill>
                        <a:srgbClr val="FBE284"/>
                      </a:solidFill>
                    </a:lnL>
                    <a:lnR w="12700" cmpd="sng">
                      <a:solidFill>
                        <a:srgbClr val="FBE284"/>
                      </a:solidFill>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0" dirty="0"/>
                        <a:t>0.51(MSTB)</a:t>
                      </a:r>
                    </a:p>
                  </a:txBody>
                  <a:tcPr anchor="ctr">
                    <a:lnL w="12700" cmpd="sng">
                      <a:solidFill>
                        <a:srgbClr val="FBE284"/>
                      </a:solidFill>
                    </a:lnL>
                    <a:lnR w="12700" cmpd="sng">
                      <a:solidFill>
                        <a:srgbClr val="FBE284"/>
                      </a:solidFill>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extLst>
                  <a:ext uri="{0D108BD9-81ED-4DB2-BD59-A6C34878D82A}">
                    <a16:rowId xmlns:a16="http://schemas.microsoft.com/office/drawing/2014/main" val="10002"/>
                  </a:ext>
                </a:extLst>
              </a:tr>
              <a:tr h="340703">
                <a:tc vMerge="1">
                  <a:txBody>
                    <a:bodyPr/>
                    <a:lstStyle/>
                    <a:p>
                      <a:endParaRPr lang="en-US"/>
                    </a:p>
                  </a:txBody>
                  <a:tcPr/>
                </a:tc>
                <a:tc>
                  <a:txBody>
                    <a:bodyPr/>
                    <a:lstStyle/>
                    <a:p>
                      <a:pPr algn="l"/>
                      <a:r>
                        <a:rPr lang="en-US" sz="1600" b="0" dirty="0"/>
                        <a:t>Gas Production</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dirty="0"/>
                        <a:t>89</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b="0" dirty="0"/>
                        <a:t>0.73</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b="0" dirty="0"/>
                        <a:t>0.43(MMSCF)</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extLst>
                  <a:ext uri="{0D108BD9-81ED-4DB2-BD59-A6C34878D82A}">
                    <a16:rowId xmlns:a16="http://schemas.microsoft.com/office/drawing/2014/main" val="2600290938"/>
                  </a:ext>
                </a:extLst>
              </a:tr>
              <a:tr h="340703">
                <a:tc vMerge="1">
                  <a:txBody>
                    <a:bodyPr/>
                    <a:lstStyle/>
                    <a:p>
                      <a:endParaRPr lang="en-US"/>
                    </a:p>
                  </a:txBody>
                  <a:tcPr/>
                </a:tc>
                <a:tc>
                  <a:txBody>
                    <a:bodyPr/>
                    <a:lstStyle/>
                    <a:p>
                      <a:pPr algn="l"/>
                      <a:r>
                        <a:rPr lang="en-US" sz="1600" b="0" dirty="0"/>
                        <a:t>Water Production</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dirty="0"/>
                        <a:t>97</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b="0" dirty="0"/>
                        <a:t>0.29</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20000"/>
                      </a:srgbClr>
                    </a:solidFill>
                  </a:tcPr>
                </a:tc>
                <a:tc>
                  <a:txBody>
                    <a:bodyPr/>
                    <a:lstStyle/>
                    <a:p>
                      <a:pPr algn="ctr"/>
                      <a:r>
                        <a:rPr lang="en-US" sz="1600" b="0" dirty="0"/>
                        <a:t>0.11(MSTB)</a:t>
                      </a:r>
                      <a:endParaRPr lang="en-US" sz="1600" b="1" dirty="0"/>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20000"/>
                      </a:srgbClr>
                    </a:solidFill>
                  </a:tcPr>
                </a:tc>
                <a:extLst>
                  <a:ext uri="{0D108BD9-81ED-4DB2-BD59-A6C34878D82A}">
                    <a16:rowId xmlns:a16="http://schemas.microsoft.com/office/drawing/2014/main" val="3706670770"/>
                  </a:ext>
                </a:extLst>
              </a:tr>
              <a:tr h="340703">
                <a:tc rowSpan="3">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1" dirty="0"/>
                        <a:t>107</a:t>
                      </a:r>
                    </a:p>
                  </a:txBody>
                  <a:tcPr anchor="ctr">
                    <a:lnL w="12700" cmpd="sng">
                      <a:solidFill>
                        <a:srgbClr val="FBE284"/>
                      </a:solidFill>
                    </a:lnL>
                    <a:lnR w="12700" cap="flat" cmpd="sng" algn="ctr">
                      <a:solidFill>
                        <a:srgbClr val="FBE284"/>
                      </a:solidFill>
                      <a:prstDash val="solid"/>
                      <a:round/>
                      <a:headEnd type="none" w="med" len="med"/>
                      <a:tailEnd type="none" w="med" len="med"/>
                    </a:lnR>
                    <a:lnT w="12700" cmpd="sng">
                      <a:solidFill>
                        <a:srgbClr val="FBE284"/>
                      </a:solidFill>
                    </a:lnT>
                    <a:lnB w="12700" cmpd="sng">
                      <a:solidFill>
                        <a:srgbClr val="FBE284"/>
                      </a:solidFill>
                    </a:lnB>
                    <a:lnTlToBr w="12700" cmpd="sng">
                      <a:noFill/>
                      <a:prstDash val="solid"/>
                    </a:lnTlToBr>
                    <a:lnBlToTr w="12700" cmpd="sng">
                      <a:noFill/>
                      <a:prstDash val="solid"/>
                    </a:lnBlToTr>
                    <a:solidFill>
                      <a:srgbClr val="FBE284">
                        <a:tint val="4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l"/>
                      <a:r>
                        <a:rPr lang="en-US" sz="1600" b="0" dirty="0"/>
                        <a:t>Oil Production</a:t>
                      </a:r>
                    </a:p>
                  </a:txBody>
                  <a:tcPr anchor="ctr">
                    <a:lnL w="12700" cmpd="sng">
                      <a:solidFill>
                        <a:srgbClr val="FBE284"/>
                      </a:solidFill>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dirty="0"/>
                        <a:t>93</a:t>
                      </a:r>
                    </a:p>
                  </a:txBody>
                  <a:tcPr anchor="ctr">
                    <a:lnL w="12700" cap="flat" cmpd="sng" algn="ctr">
                      <a:solidFill>
                        <a:srgbClr val="FBE284"/>
                      </a:solidFill>
                      <a:prstDash val="solid"/>
                      <a:round/>
                      <a:headEnd type="none" w="med" len="med"/>
                      <a:tailEnd type="none" w="med" len="med"/>
                    </a:lnL>
                    <a:lnR w="12700" cmpd="sng">
                      <a:solidFill>
                        <a:srgbClr val="FBE284"/>
                      </a:solidFill>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0" dirty="0"/>
                        <a:t>3.12</a:t>
                      </a:r>
                    </a:p>
                  </a:txBody>
                  <a:tcPr anchor="ctr">
                    <a:lnL w="12700" cmpd="sng">
                      <a:solidFill>
                        <a:srgbClr val="FBE284"/>
                      </a:solidFill>
                    </a:lnL>
                    <a:lnR w="12700" cmpd="sng">
                      <a:solidFill>
                        <a:srgbClr val="FBE284"/>
                      </a:solidFill>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0" dirty="0"/>
                        <a:t>1.30(MSTB)</a:t>
                      </a:r>
                    </a:p>
                  </a:txBody>
                  <a:tcPr anchor="ctr">
                    <a:lnL w="12700" cmpd="sng">
                      <a:solidFill>
                        <a:srgbClr val="FBE284"/>
                      </a:solidFill>
                    </a:lnL>
                    <a:lnR w="12700" cmpd="sng">
                      <a:solidFill>
                        <a:srgbClr val="FBE284"/>
                      </a:solidFill>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extLst>
                  <a:ext uri="{0D108BD9-81ED-4DB2-BD59-A6C34878D82A}">
                    <a16:rowId xmlns:a16="http://schemas.microsoft.com/office/drawing/2014/main" val="10003"/>
                  </a:ext>
                </a:extLst>
              </a:tr>
              <a:tr h="340703">
                <a:tc vMerge="1">
                  <a:txBody>
                    <a:bodyPr/>
                    <a:lstStyle/>
                    <a:p>
                      <a:endParaRPr lang="en-US"/>
                    </a:p>
                  </a:txBody>
                  <a:tcPr/>
                </a:tc>
                <a:tc>
                  <a:txBody>
                    <a:bodyPr/>
                    <a:lstStyle/>
                    <a:p>
                      <a:pPr algn="l"/>
                      <a:r>
                        <a:rPr lang="en-US" sz="1600" b="0" dirty="0"/>
                        <a:t>Gas Production</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dirty="0"/>
                        <a:t>92</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2.40</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1.07(MMSCF)</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extLst>
                  <a:ext uri="{0D108BD9-81ED-4DB2-BD59-A6C34878D82A}">
                    <a16:rowId xmlns:a16="http://schemas.microsoft.com/office/drawing/2014/main" val="4168485450"/>
                  </a:ext>
                </a:extLst>
              </a:tr>
              <a:tr h="340703">
                <a:tc vMerge="1">
                  <a:txBody>
                    <a:bodyPr/>
                    <a:lstStyle/>
                    <a:p>
                      <a:endParaRPr lang="en-US"/>
                    </a:p>
                  </a:txBody>
                  <a:tcPr/>
                </a:tc>
                <a:tc>
                  <a:txBody>
                    <a:bodyPr/>
                    <a:lstStyle/>
                    <a:p>
                      <a:pPr algn="l"/>
                      <a:r>
                        <a:rPr lang="en-US" sz="1600" b="0" dirty="0"/>
                        <a:t>Water Production</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dirty="0"/>
                        <a:t>92</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3.75</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1.69(MSTB)</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40000"/>
                      </a:srgbClr>
                    </a:solidFill>
                  </a:tcPr>
                </a:tc>
                <a:extLst>
                  <a:ext uri="{0D108BD9-81ED-4DB2-BD59-A6C34878D82A}">
                    <a16:rowId xmlns:a16="http://schemas.microsoft.com/office/drawing/2014/main" val="945463194"/>
                  </a:ext>
                </a:extLst>
              </a:tr>
              <a:tr h="340703">
                <a:tc rowSpan="3">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1" dirty="0"/>
                        <a:t>108</a:t>
                      </a:r>
                    </a:p>
                  </a:txBody>
                  <a:tcPr anchor="ctr">
                    <a:lnL w="12700" cmpd="sng">
                      <a:solidFill>
                        <a:srgbClr val="FBE284"/>
                      </a:solidFill>
                    </a:lnL>
                    <a:lnR w="12700" cap="flat" cmpd="sng" algn="ctr">
                      <a:solidFill>
                        <a:srgbClr val="FBE284"/>
                      </a:solidFill>
                      <a:prstDash val="solid"/>
                      <a:round/>
                      <a:headEnd type="none" w="med" len="med"/>
                      <a:tailEnd type="none" w="med" len="med"/>
                    </a:lnR>
                    <a:lnT w="12700" cmpd="sng">
                      <a:solidFill>
                        <a:srgbClr val="FBE284"/>
                      </a:solidFill>
                    </a:lnT>
                    <a:lnB w="12700" cmpd="sng">
                      <a:solidFill>
                        <a:srgbClr val="FBE284"/>
                      </a:solidFill>
                    </a:lnB>
                    <a:lnTlToBr w="12700" cmpd="sng">
                      <a:noFill/>
                      <a:prstDash val="solid"/>
                    </a:lnTlToBr>
                    <a:lnBlToTr w="12700" cmpd="sng">
                      <a:noFill/>
                      <a:prstDash val="solid"/>
                    </a:lnBlToTr>
                    <a:solidFill>
                      <a:srgbClr val="FBE284">
                        <a:tint val="2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l"/>
                      <a:r>
                        <a:rPr lang="en-US" sz="1600" b="0" dirty="0"/>
                        <a:t>Oil Production</a:t>
                      </a:r>
                    </a:p>
                  </a:txBody>
                  <a:tcPr anchor="ctr">
                    <a:lnL w="12700" cmpd="sng">
                      <a:solidFill>
                        <a:srgbClr val="FBE284"/>
                      </a:solidFill>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dirty="0"/>
                        <a:t>91</a:t>
                      </a:r>
                    </a:p>
                  </a:txBody>
                  <a:tcPr anchor="ctr">
                    <a:lnL w="12700" cap="flat" cmpd="sng" algn="ctr">
                      <a:solidFill>
                        <a:srgbClr val="FBE284"/>
                      </a:solidFill>
                      <a:prstDash val="solid"/>
                      <a:round/>
                      <a:headEnd type="none" w="med" len="med"/>
                      <a:tailEnd type="none" w="med" len="med"/>
                    </a:lnL>
                    <a:lnR w="12700" cmpd="sng">
                      <a:solidFill>
                        <a:srgbClr val="FBE284"/>
                      </a:solidFill>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0" dirty="0"/>
                        <a:t>2.70</a:t>
                      </a:r>
                    </a:p>
                  </a:txBody>
                  <a:tcPr anchor="ctr">
                    <a:lnL w="12700" cmpd="sng">
                      <a:solidFill>
                        <a:srgbClr val="FBE284"/>
                      </a:solidFill>
                    </a:lnL>
                    <a:lnR w="12700" cmpd="sng">
                      <a:solidFill>
                        <a:srgbClr val="FBE284"/>
                      </a:solidFill>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0" dirty="0"/>
                        <a:t>1.28(MSTB)</a:t>
                      </a:r>
                    </a:p>
                  </a:txBody>
                  <a:tcPr anchor="ctr">
                    <a:lnL w="12700" cmpd="sng">
                      <a:solidFill>
                        <a:srgbClr val="FBE284"/>
                      </a:solidFill>
                    </a:lnL>
                    <a:lnR w="12700" cmpd="sng">
                      <a:solidFill>
                        <a:srgbClr val="FBE284"/>
                      </a:solidFill>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extLst>
                  <a:ext uri="{0D108BD9-81ED-4DB2-BD59-A6C34878D82A}">
                    <a16:rowId xmlns:a16="http://schemas.microsoft.com/office/drawing/2014/main" val="10004"/>
                  </a:ext>
                </a:extLst>
              </a:tr>
              <a:tr h="340703">
                <a:tc vMerge="1">
                  <a:txBody>
                    <a:bodyPr/>
                    <a:lstStyle/>
                    <a:p>
                      <a:endParaRPr lang="en-US"/>
                    </a:p>
                  </a:txBody>
                  <a:tcPr/>
                </a:tc>
                <a:tc>
                  <a:txBody>
                    <a:bodyPr/>
                    <a:lstStyle/>
                    <a:p>
                      <a:pPr algn="l"/>
                      <a:r>
                        <a:rPr lang="en-US" sz="1600" b="0" dirty="0"/>
                        <a:t>Gas Production</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dirty="0"/>
                        <a:t>89</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b="0" dirty="0"/>
                        <a:t>2.16</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b="0" dirty="0"/>
                        <a:t>1.08(MMSCF)</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extLst>
                  <a:ext uri="{0D108BD9-81ED-4DB2-BD59-A6C34878D82A}">
                    <a16:rowId xmlns:a16="http://schemas.microsoft.com/office/drawing/2014/main" val="3755408557"/>
                  </a:ext>
                </a:extLst>
              </a:tr>
              <a:tr h="340703">
                <a:tc vMerge="1">
                  <a:txBody>
                    <a:bodyPr/>
                    <a:lstStyle/>
                    <a:p>
                      <a:endParaRPr lang="en-US"/>
                    </a:p>
                  </a:txBody>
                  <a:tcPr/>
                </a:tc>
                <a:tc>
                  <a:txBody>
                    <a:bodyPr/>
                    <a:lstStyle/>
                    <a:p>
                      <a:pPr algn="l"/>
                      <a:r>
                        <a:rPr lang="en-US" sz="1600" b="0" dirty="0"/>
                        <a:t>Water Production</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dirty="0"/>
                        <a:t>90</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20000"/>
                      </a:srgbClr>
                    </a:solidFill>
                  </a:tcPr>
                </a:tc>
                <a:tc>
                  <a:txBody>
                    <a:bodyPr/>
                    <a:lstStyle/>
                    <a:p>
                      <a:pPr algn="ctr"/>
                      <a:r>
                        <a:rPr lang="en-US" sz="1600" b="0" dirty="0"/>
                        <a:t>2.83</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20000"/>
                      </a:srgbClr>
                    </a:solidFill>
                  </a:tcPr>
                </a:tc>
                <a:tc>
                  <a:txBody>
                    <a:bodyPr/>
                    <a:lstStyle/>
                    <a:p>
                      <a:pPr algn="ctr"/>
                      <a:r>
                        <a:rPr lang="en-US" sz="1600" b="0" dirty="0"/>
                        <a:t>1.57(MSTB)</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20000"/>
                      </a:srgbClr>
                    </a:solidFill>
                  </a:tcPr>
                </a:tc>
                <a:extLst>
                  <a:ext uri="{0D108BD9-81ED-4DB2-BD59-A6C34878D82A}">
                    <a16:rowId xmlns:a16="http://schemas.microsoft.com/office/drawing/2014/main" val="1842688690"/>
                  </a:ext>
                </a:extLst>
              </a:tr>
              <a:tr h="340703">
                <a:tc rowSpan="3">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1" dirty="0"/>
                        <a:t>109</a:t>
                      </a:r>
                    </a:p>
                  </a:txBody>
                  <a:tcPr anchor="ctr">
                    <a:lnL w="12700" cmpd="sng">
                      <a:solidFill>
                        <a:srgbClr val="FBE284"/>
                      </a:solidFill>
                    </a:lnL>
                    <a:lnR w="12700" cap="flat" cmpd="sng" algn="ctr">
                      <a:solidFill>
                        <a:srgbClr val="FBE284"/>
                      </a:solidFill>
                      <a:prstDash val="solid"/>
                      <a:round/>
                      <a:headEnd type="none" w="med" len="med"/>
                      <a:tailEnd type="none" w="med" len="med"/>
                    </a:lnR>
                    <a:lnT w="12700" cmpd="sng">
                      <a:solidFill>
                        <a:srgbClr val="FBE284"/>
                      </a:solidFill>
                    </a:lnT>
                    <a:lnB w="12700" cmpd="sng">
                      <a:solidFill>
                        <a:srgbClr val="FBE284"/>
                      </a:solidFill>
                    </a:lnB>
                    <a:lnTlToBr w="12700" cmpd="sng">
                      <a:noFill/>
                      <a:prstDash val="solid"/>
                    </a:lnTlToBr>
                    <a:lnBlToTr w="12700" cmpd="sng">
                      <a:noFill/>
                      <a:prstDash val="solid"/>
                    </a:lnBlToTr>
                    <a:solidFill>
                      <a:srgbClr val="FBE284">
                        <a:tint val="4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l"/>
                      <a:r>
                        <a:rPr lang="en-US" sz="1600" b="0" dirty="0"/>
                        <a:t>Oil Production</a:t>
                      </a:r>
                    </a:p>
                  </a:txBody>
                  <a:tcPr anchor="ctr">
                    <a:lnL w="12700" cmpd="sng">
                      <a:solidFill>
                        <a:srgbClr val="FBE284"/>
                      </a:solidFill>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dirty="0"/>
                        <a:t>71</a:t>
                      </a:r>
                    </a:p>
                  </a:txBody>
                  <a:tcPr anchor="ctr">
                    <a:lnL w="12700" cap="flat" cmpd="sng" algn="ctr">
                      <a:solidFill>
                        <a:srgbClr val="FBE284"/>
                      </a:solidFill>
                      <a:prstDash val="solid"/>
                      <a:round/>
                      <a:headEnd type="none" w="med" len="med"/>
                      <a:tailEnd type="none" w="med" len="med"/>
                    </a:lnL>
                    <a:lnR w="12700" cmpd="sng">
                      <a:solidFill>
                        <a:srgbClr val="FBE284"/>
                      </a:solidFill>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0" dirty="0"/>
                        <a:t>0.01</a:t>
                      </a:r>
                    </a:p>
                  </a:txBody>
                  <a:tcPr anchor="ctr">
                    <a:lnL w="12700" cmpd="sng">
                      <a:solidFill>
                        <a:srgbClr val="FBE284"/>
                      </a:solidFill>
                    </a:lnL>
                    <a:lnR w="12700" cmpd="sng">
                      <a:solidFill>
                        <a:srgbClr val="FBE284"/>
                      </a:solidFill>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defPPr>
                        <a:defRPr lang="en-US">
                          <a:solidFill>
                            <a:schemeClr val="dk1"/>
                          </a:solidFill>
                        </a:defRPr>
                      </a:defPPr>
                      <a:lvl1pPr marL="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1pPr>
                      <a:lvl2pPr marL="457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2pPr>
                      <a:lvl3pPr marL="914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3pPr>
                      <a:lvl4pPr marL="1371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4pPr>
                      <a:lvl5pPr marL="18288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5pPr>
                      <a:lvl6pPr marL="22860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6pPr>
                      <a:lvl7pPr marL="27432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7pPr>
                      <a:lvl8pPr marL="32004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8pPr>
                      <a:lvl9pPr marL="3657600" marR="0" algn="l" defTabSz="914400" rtl="0" eaLnBrk="1" latinLnBrk="0" hangingPunct="1">
                        <a:lnSpc>
                          <a:spcPct val="100000"/>
                        </a:lnSpc>
                        <a:spcBef>
                          <a:spcPts val="0"/>
                        </a:spcBef>
                        <a:spcAft>
                          <a:spcPts val="0"/>
                        </a:spcAft>
                        <a:buClr>
                          <a:srgbClr val="000000"/>
                        </a:buClr>
                        <a:buFont typeface="Arial"/>
                        <a:defRPr sz="1800" b="0" i="0" u="none" strike="noStrike" kern="1200" cap="none">
                          <a:solidFill>
                            <a:schemeClr val="dk1"/>
                          </a:solidFill>
                          <a:latin typeface="+mn-lt"/>
                          <a:ea typeface="+mn-ea"/>
                          <a:cs typeface="+mn-cs"/>
                          <a:sym typeface="Arial"/>
                        </a:defRPr>
                      </a:lvl9pPr>
                    </a:lstStyle>
                    <a:p>
                      <a:pPr algn="ctr"/>
                      <a:r>
                        <a:rPr lang="en-US" sz="1600" b="0" dirty="0"/>
                        <a:t>0.05(MSTB)</a:t>
                      </a:r>
                    </a:p>
                  </a:txBody>
                  <a:tcPr anchor="ctr">
                    <a:lnL w="12700" cmpd="sng">
                      <a:solidFill>
                        <a:srgbClr val="FBE284"/>
                      </a:solidFill>
                    </a:lnL>
                    <a:lnR w="12700" cmpd="sng">
                      <a:solidFill>
                        <a:srgbClr val="FBE284"/>
                      </a:solidFill>
                    </a:lnR>
                    <a:lnT w="12700" cmpd="sng">
                      <a:solidFill>
                        <a:srgbClr val="FBE284"/>
                      </a:solidFill>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extLst>
                  <a:ext uri="{0D108BD9-81ED-4DB2-BD59-A6C34878D82A}">
                    <a16:rowId xmlns:a16="http://schemas.microsoft.com/office/drawing/2014/main" val="10005"/>
                  </a:ext>
                </a:extLst>
              </a:tr>
              <a:tr h="340703">
                <a:tc vMerge="1">
                  <a:txBody>
                    <a:bodyPr/>
                    <a:lstStyle/>
                    <a:p>
                      <a:endParaRPr lang="en-US"/>
                    </a:p>
                  </a:txBody>
                  <a:tcPr/>
                </a:tc>
                <a:tc>
                  <a:txBody>
                    <a:bodyPr/>
                    <a:lstStyle/>
                    <a:p>
                      <a:pPr algn="l"/>
                      <a:r>
                        <a:rPr lang="en-US" sz="1600" b="0" dirty="0"/>
                        <a:t>Gas Production</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dirty="0"/>
                        <a:t>73</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0.01</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0.05(MMSCF)</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extLst>
                  <a:ext uri="{0D108BD9-81ED-4DB2-BD59-A6C34878D82A}">
                    <a16:rowId xmlns:a16="http://schemas.microsoft.com/office/drawing/2014/main" val="3995351495"/>
                  </a:ext>
                </a:extLst>
              </a:tr>
              <a:tr h="340703">
                <a:tc vMerge="1">
                  <a:txBody>
                    <a:bodyPr/>
                    <a:lstStyle/>
                    <a:p>
                      <a:endParaRPr lang="en-US"/>
                    </a:p>
                  </a:txBody>
                  <a:tcPr/>
                </a:tc>
                <a:tc>
                  <a:txBody>
                    <a:bodyPr/>
                    <a:lstStyle/>
                    <a:p>
                      <a:pPr algn="l"/>
                      <a:r>
                        <a:rPr lang="en-US" sz="1600" b="0" dirty="0"/>
                        <a:t>Water Production</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40000"/>
                      </a:srgbClr>
                    </a:solidFill>
                  </a:tcPr>
                </a:tc>
                <a:tc>
                  <a:txBody>
                    <a:bodyPr/>
                    <a:lstStyle/>
                    <a:p>
                      <a:pPr algn="ctr"/>
                      <a:r>
                        <a:rPr lang="en-US" sz="1600" dirty="0"/>
                        <a:t>71</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ap="flat" cmpd="sng" algn="ctr">
                      <a:solidFill>
                        <a:srgbClr val="FBE284"/>
                      </a:solidFill>
                      <a:prstDash val="solid"/>
                      <a:round/>
                      <a:headEnd type="none" w="med" len="med"/>
                      <a:tailEnd type="none" w="med" len="med"/>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0.00</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40000"/>
                      </a:srgbClr>
                    </a:solidFill>
                  </a:tcPr>
                </a:tc>
                <a:tc>
                  <a:txBody>
                    <a:bodyPr/>
                    <a:lstStyle/>
                    <a:p>
                      <a:pPr algn="ctr"/>
                      <a:r>
                        <a:rPr lang="en-US" sz="1600" b="0" dirty="0"/>
                        <a:t>0.00(MSTB)</a:t>
                      </a:r>
                    </a:p>
                  </a:txBody>
                  <a:tcPr anchor="ctr">
                    <a:lnL w="12700" cap="flat" cmpd="sng" algn="ctr">
                      <a:solidFill>
                        <a:srgbClr val="FBE284"/>
                      </a:solidFill>
                      <a:prstDash val="solid"/>
                      <a:round/>
                      <a:headEnd type="none" w="med" len="med"/>
                      <a:tailEnd type="none" w="med" len="med"/>
                    </a:lnL>
                    <a:lnR w="12700" cap="flat" cmpd="sng" algn="ctr">
                      <a:solidFill>
                        <a:srgbClr val="FBE284"/>
                      </a:solidFill>
                      <a:prstDash val="solid"/>
                      <a:round/>
                      <a:headEnd type="none" w="med" len="med"/>
                      <a:tailEnd type="none" w="med" len="med"/>
                    </a:lnR>
                    <a:lnT w="12700" cap="flat" cmpd="sng" algn="ctr">
                      <a:solidFill>
                        <a:srgbClr val="FBE284"/>
                      </a:solidFill>
                      <a:prstDash val="solid"/>
                      <a:round/>
                      <a:headEnd type="none" w="med" len="med"/>
                      <a:tailEnd type="none" w="med" len="med"/>
                    </a:lnT>
                    <a:lnB w="12700" cmpd="sng">
                      <a:solidFill>
                        <a:srgbClr val="FBE284"/>
                      </a:solidFill>
                    </a:lnB>
                    <a:lnTlToBr w="12700" cmpd="sng">
                      <a:noFill/>
                      <a:prstDash val="solid"/>
                    </a:lnTlToBr>
                    <a:lnBlToTr w="12700" cmpd="sng">
                      <a:noFill/>
                      <a:prstDash val="solid"/>
                    </a:lnBlToTr>
                    <a:solidFill>
                      <a:srgbClr val="FBE284">
                        <a:tint val="40000"/>
                      </a:srgbClr>
                    </a:solidFill>
                  </a:tcPr>
                </a:tc>
                <a:extLst>
                  <a:ext uri="{0D108BD9-81ED-4DB2-BD59-A6C34878D82A}">
                    <a16:rowId xmlns:a16="http://schemas.microsoft.com/office/drawing/2014/main" val="290969555"/>
                  </a:ext>
                </a:extLst>
              </a:tr>
            </a:tbl>
          </a:graphicData>
        </a:graphic>
      </p:graphicFrame>
    </p:spTree>
    <p:extLst>
      <p:ext uri="{BB962C8B-B14F-4D97-AF65-F5344CB8AC3E}">
        <p14:creationId xmlns:p14="http://schemas.microsoft.com/office/powerpoint/2010/main" val="3951282840"/>
      </p:ext>
    </p:extLst>
  </p:cSld>
  <p:clrMapOvr>
    <a:masterClrMapping/>
  </p:clrMapOvr>
</p:sld>
</file>

<file path=ppt/theme/theme1.xml><?xml version="1.0" encoding="utf-8"?>
<a:theme xmlns:a="http://schemas.openxmlformats.org/drawingml/2006/main" name="1_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Agenda Infographic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D24F1A-6251-4B9A-A918-7D6F3A8F7E2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UGHULU_D_DEFENDER_ENG1905821</Template>
  <TotalTime>0</TotalTime>
  <Words>945</Words>
  <Application>Microsoft Office PowerPoint</Application>
  <PresentationFormat>Widescreen</PresentationFormat>
  <Paragraphs>149</Paragraphs>
  <Slides>10</Slides>
  <Notes>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10</vt:i4>
      </vt:variant>
    </vt:vector>
  </HeadingPairs>
  <TitlesOfParts>
    <vt:vector size="24" baseType="lpstr">
      <vt:lpstr>等线</vt:lpstr>
      <vt:lpstr>Abadi</vt:lpstr>
      <vt:lpstr>Aptos</vt:lpstr>
      <vt:lpstr>Aptos Display</vt:lpstr>
      <vt:lpstr>Arial</vt:lpstr>
      <vt:lpstr>Calibri</vt:lpstr>
      <vt:lpstr>Fira Sans Extra Condensed Medium</vt:lpstr>
      <vt:lpstr>Fira Sans Extra Condensed SemiBold</vt:lpstr>
      <vt:lpstr>Franklin Gothic Demi (Headings)</vt:lpstr>
      <vt:lpstr>Posterama Text Black</vt:lpstr>
      <vt:lpstr>Posterama Text SemiBold</vt:lpstr>
      <vt:lpstr>Roboto</vt:lpstr>
      <vt:lpstr>1_Custom</vt:lpstr>
      <vt:lpstr>Agenda Infographics by Slidesgo</vt:lpstr>
      <vt:lpstr>PowerPoint Presentation</vt:lpstr>
      <vt:lpstr>PowerPoint Presentation</vt:lpstr>
      <vt:lpstr>Introduction</vt:lpstr>
      <vt:lpstr>PowerPoint Presentation</vt:lpstr>
      <vt:lpstr>PowerPoint Presentation</vt:lpstr>
      <vt:lpstr>Analysis Plots </vt:lpstr>
      <vt:lpstr>Well Performance Plots </vt:lpstr>
      <vt:lpstr>PowerPoint Presentation</vt:lpstr>
      <vt:lpstr>Models Evaluation: Results Table </vt:lpstr>
      <vt:lpstr>Results Contd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2024-07-10T22:28:53Z</dcterms:created>
  <dcterms:modified xsi:type="dcterms:W3CDTF">2024-07-12T00:28:39Z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