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58" r:id="rId5"/>
    <p:sldId id="259" r:id="rId6"/>
    <p:sldId id="260" r:id="rId7"/>
    <p:sldId id="276" r:id="rId8"/>
    <p:sldId id="277" r:id="rId9"/>
    <p:sldId id="278" r:id="rId10"/>
    <p:sldId id="262" r:id="rId11"/>
    <p:sldId id="279" r:id="rId12"/>
    <p:sldId id="281" r:id="rId13"/>
    <p:sldId id="261" r:id="rId14"/>
    <p:sldId id="282" r:id="rId15"/>
    <p:sldId id="270" r:id="rId16"/>
    <p:sldId id="283" r:id="rId17"/>
    <p:sldId id="28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65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2398F8F-4747-4E02-8304-B6E89BB407A3}"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182869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18835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7571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02236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4951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8251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1225048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33994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14956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98F8F-4747-4E02-8304-B6E89BB407A3}"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90550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398F8F-4747-4E02-8304-B6E89BB407A3}"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35941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398F8F-4747-4E02-8304-B6E89BB407A3}"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61879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398F8F-4747-4E02-8304-B6E89BB407A3}"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04635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98F8F-4747-4E02-8304-B6E89BB407A3}"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2910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398F8F-4747-4E02-8304-B6E89BB407A3}"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278672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398F8F-4747-4E02-8304-B6E89BB407A3}"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EC3C-70F9-46D5-BA52-B7FE4A9CD4E8}" type="slidenum">
              <a:rPr lang="en-US" smtClean="0"/>
              <a:t>‹#›</a:t>
            </a:fld>
            <a:endParaRPr lang="en-US"/>
          </a:p>
        </p:txBody>
      </p:sp>
    </p:spTree>
    <p:extLst>
      <p:ext uri="{BB962C8B-B14F-4D97-AF65-F5344CB8AC3E}">
        <p14:creationId xmlns:p14="http://schemas.microsoft.com/office/powerpoint/2010/main" val="317347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2398F8F-4747-4E02-8304-B6E89BB407A3}" type="datetimeFigureOut">
              <a:rPr lang="en-US" smtClean="0"/>
              <a:t>6/22/2023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7FBEC3C-70F9-46D5-BA52-B7FE4A9CD4E8}" type="slidenum">
              <a:rPr lang="en-US" smtClean="0"/>
              <a:t>‹#›</a:t>
            </a:fld>
            <a:endParaRPr lang="en-US"/>
          </a:p>
        </p:txBody>
      </p:sp>
    </p:spTree>
    <p:extLst>
      <p:ext uri="{BB962C8B-B14F-4D97-AF65-F5344CB8AC3E}">
        <p14:creationId xmlns:p14="http://schemas.microsoft.com/office/powerpoint/2010/main" val="3146575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HDSC SPRING ‘23 PREMIER PROJECT</a:t>
            </a:r>
            <a:endParaRPr lang="en-US" b="1" dirty="0"/>
          </a:p>
        </p:txBody>
      </p:sp>
      <p:sp>
        <p:nvSpPr>
          <p:cNvPr id="3" name="Subtitle 2"/>
          <p:cNvSpPr>
            <a:spLocks noGrp="1"/>
          </p:cNvSpPr>
          <p:nvPr>
            <p:ph type="subTitle" idx="1"/>
          </p:nvPr>
        </p:nvSpPr>
        <p:spPr/>
        <p:txBody>
          <a:bodyPr/>
          <a:lstStyle/>
          <a:p>
            <a:r>
              <a:rPr lang="en-US" dirty="0" smtClean="0"/>
              <a:t>PRESENTATION BY TEAM SCIPY</a:t>
            </a:r>
            <a:endParaRPr lang="en-US" dirty="0"/>
          </a:p>
        </p:txBody>
      </p:sp>
    </p:spTree>
    <p:extLst>
      <p:ext uri="{BB962C8B-B14F-4D97-AF65-F5344CB8AC3E}">
        <p14:creationId xmlns:p14="http://schemas.microsoft.com/office/powerpoint/2010/main" val="66171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83" y="2019754"/>
            <a:ext cx="10515600" cy="1394006"/>
          </a:xfrm>
        </p:spPr>
        <p:txBody>
          <a:bodyPr/>
          <a:lstStyle/>
          <a:p>
            <a:pPr algn="ctr"/>
            <a:r>
              <a:rPr lang="en-US" b="1" dirty="0" smtClean="0"/>
              <a:t>DATA PREPARATION</a:t>
            </a:r>
            <a:endParaRPr lang="en-US" b="1" dirty="0"/>
          </a:p>
        </p:txBody>
      </p:sp>
    </p:spTree>
    <p:extLst>
      <p:ext uri="{BB962C8B-B14F-4D97-AF65-F5344CB8AC3E}">
        <p14:creationId xmlns:p14="http://schemas.microsoft.com/office/powerpoint/2010/main" val="2791033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1189" y="678432"/>
            <a:ext cx="10702833" cy="1651606"/>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rPr>
              <a:t>Removing Outliners: </a:t>
            </a:r>
            <a:r>
              <a:rPr lang="en-US" dirty="0">
                <a:latin typeface="Calibri" panose="020F0502020204030204" pitchFamily="34" charset="0"/>
                <a:ea typeface="Calibri" panose="020F0502020204030204" pitchFamily="34" charset="0"/>
              </a:rPr>
              <a:t>This has some nasty outliers that need to be replaced, so</a:t>
            </a:r>
            <a:r>
              <a:rPr lang="en-US" sz="2000"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by exploring values around the mode and median we can select a suitable threshold to set max values and fill in missing values with the mean.</a:t>
            </a:r>
            <a:endParaRPr lang="en-US" sz="1600" dirty="0">
              <a:latin typeface="Calibri" panose="020F0502020204030204" pitchFamily="34" charset="0"/>
              <a:ea typeface="Calibri" panose="020F0502020204030204" pitchFamily="34" charset="0"/>
            </a:endParaRPr>
          </a:p>
          <a:p>
            <a:endParaRPr lang="en-US" dirty="0" smtClean="0">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r>
              <a:rPr lang="en-US" dirty="0" smtClean="0">
                <a:latin typeface="Calibri" panose="020F0502020204030204" pitchFamily="34" charset="0"/>
                <a:ea typeface="Calibri" panose="020F0502020204030204" pitchFamily="34" charset="0"/>
              </a:rPr>
              <a:t>The following images show the before </a:t>
            </a:r>
            <a:r>
              <a:rPr lang="en-US" dirty="0">
                <a:latin typeface="Calibri" panose="020F0502020204030204" pitchFamily="34" charset="0"/>
                <a:ea typeface="Calibri" panose="020F0502020204030204" pitchFamily="34" charset="0"/>
              </a:rPr>
              <a:t>and after removing the </a:t>
            </a:r>
            <a:r>
              <a:rPr lang="en-US" dirty="0" smtClean="0">
                <a:latin typeface="Calibri" panose="020F0502020204030204" pitchFamily="34" charset="0"/>
                <a:ea typeface="Calibri" panose="020F0502020204030204" pitchFamily="34" charset="0"/>
              </a:rPr>
              <a:t>outliers.</a:t>
            </a:r>
          </a:p>
        </p:txBody>
      </p:sp>
      <p:pic>
        <p:nvPicPr>
          <p:cNvPr id="3" name="image1.png" descr="C:\Users\imman\AppData\Local\Microsoft\Windows\INetCache\Content.MSO\432C95FE.tmp"/>
          <p:cNvPicPr/>
          <p:nvPr/>
        </p:nvPicPr>
        <p:blipFill>
          <a:blip r:embed="rId2"/>
          <a:srcRect/>
          <a:stretch>
            <a:fillRect/>
          </a:stretch>
        </p:blipFill>
        <p:spPr>
          <a:xfrm>
            <a:off x="952479" y="2771810"/>
            <a:ext cx="4956615" cy="3351530"/>
          </a:xfrm>
          <a:prstGeom prst="rect">
            <a:avLst/>
          </a:prstGeom>
          <a:ln/>
        </p:spPr>
      </p:pic>
      <p:pic>
        <p:nvPicPr>
          <p:cNvPr id="4" name="image4.png" descr="C:\Users\imman\AppData\Local\Microsoft\Windows\INetCache\Content.MSO\E141F42A.tmp"/>
          <p:cNvPicPr/>
          <p:nvPr/>
        </p:nvPicPr>
        <p:blipFill>
          <a:blip r:embed="rId3"/>
          <a:srcRect/>
          <a:stretch>
            <a:fillRect/>
          </a:stretch>
        </p:blipFill>
        <p:spPr>
          <a:xfrm>
            <a:off x="6413000" y="2771811"/>
            <a:ext cx="5091022" cy="3351530"/>
          </a:xfrm>
          <a:prstGeom prst="rect">
            <a:avLst/>
          </a:prstGeom>
          <a:ln/>
        </p:spPr>
      </p:pic>
    </p:spTree>
    <p:extLst>
      <p:ext uri="{BB962C8B-B14F-4D97-AF65-F5344CB8AC3E}">
        <p14:creationId xmlns:p14="http://schemas.microsoft.com/office/powerpoint/2010/main" val="2896063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811" y="1417809"/>
            <a:ext cx="9997439" cy="2836930"/>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rPr>
              <a:t>Data Cleaning</a:t>
            </a:r>
            <a:r>
              <a:rPr lang="en-US" dirty="0">
                <a:latin typeface="Calibri" panose="020F0502020204030204" pitchFamily="34" charset="0"/>
                <a:ea typeface="Calibri" panose="020F0502020204030204" pitchFamily="34" charset="0"/>
              </a:rPr>
              <a:t>: Here we changed some of the variables so make them shorter and easier to analyze. For example under the primary streaming service column, responses like ‘Other streaming services’ and ‘I do not use a streaming service’ were changed to ‘Other’ and ‘None’</a:t>
            </a:r>
            <a:endParaRPr lang="en-US" sz="1600" dirty="0">
              <a:latin typeface="Calibri" panose="020F0502020204030204" pitchFamily="34" charset="0"/>
              <a:ea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rPr>
              <a:t>Also some categorical variables were changed to numeric like the responses to how frequently you listen to music; (‘Never’, 'Rarely', 'Sometimes', 'Very frequently') to (0, 1, 2, 3).</a:t>
            </a:r>
            <a:endParaRPr lang="en-US" sz="1600" dirty="0">
              <a:latin typeface="Calibri" panose="020F0502020204030204" pitchFamily="34" charset="0"/>
              <a:ea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ct val="107000"/>
              </a:lnSpc>
              <a:spcAft>
                <a:spcPts val="800"/>
              </a:spcAft>
            </a:pPr>
            <a:r>
              <a:rPr lang="en-US" sz="2000" b="1" dirty="0">
                <a:latin typeface="Calibri" panose="020F0502020204030204" pitchFamily="34" charset="0"/>
                <a:ea typeface="Calibri" panose="020F0502020204030204" pitchFamily="34" charset="0"/>
              </a:rPr>
              <a:t>Handling Missing Values: </a:t>
            </a:r>
            <a:r>
              <a:rPr lang="en-US" dirty="0">
                <a:latin typeface="Calibri" panose="020F0502020204030204" pitchFamily="34" charset="0"/>
                <a:ea typeface="Calibri" panose="020F0502020204030204" pitchFamily="34" charset="0"/>
              </a:rPr>
              <a:t>Missing values in numeric columns like Age and BPM columns were replaced by the mean. While the categorical values were replaced with the mode.</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38916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EXPLORATORY </a:t>
            </a:r>
            <a:r>
              <a:rPr lang="en-US" b="1" dirty="0" smtClean="0"/>
              <a:t>DATA ANALYSIS</a:t>
            </a:r>
            <a:endParaRPr lang="en-US" b="1" dirty="0"/>
          </a:p>
        </p:txBody>
      </p:sp>
      <p:sp>
        <p:nvSpPr>
          <p:cNvPr id="3" name="Content Placeholder 2"/>
          <p:cNvSpPr>
            <a:spLocks noGrp="1"/>
          </p:cNvSpPr>
          <p:nvPr>
            <p:ph idx="1"/>
          </p:nvPr>
        </p:nvSpPr>
        <p:spPr>
          <a:xfrm>
            <a:off x="838200" y="1825625"/>
            <a:ext cx="10515600" cy="943701"/>
          </a:xfrm>
        </p:spPr>
        <p:txBody>
          <a:bodyPr/>
          <a:lstStyle/>
          <a:p>
            <a:r>
              <a:rPr lang="en-US" dirty="0"/>
              <a:t>After data cleaning some visualizations were carried out on the dataset to get some insights about </a:t>
            </a:r>
            <a:r>
              <a:rPr lang="en-US" dirty="0" smtClean="0"/>
              <a:t>it</a:t>
            </a:r>
          </a:p>
          <a:p>
            <a:pPr marL="0" indent="0">
              <a:buNone/>
            </a:pPr>
            <a:endParaRPr lang="en-US" dirty="0"/>
          </a:p>
          <a:p>
            <a:pPr marL="0" indent="0">
              <a:buNone/>
            </a:pPr>
            <a:endParaRPr lang="en-US" dirty="0"/>
          </a:p>
        </p:txBody>
      </p:sp>
      <p:pic>
        <p:nvPicPr>
          <p:cNvPr id="4" name="image3.png" descr="C:\Users\imman\AppData\Local\Microsoft\Windows\INetCache\Content.MSO\C221FF16.tmp"/>
          <p:cNvPicPr/>
          <p:nvPr/>
        </p:nvPicPr>
        <p:blipFill>
          <a:blip r:embed="rId2"/>
          <a:srcRect/>
          <a:stretch>
            <a:fillRect/>
          </a:stretch>
        </p:blipFill>
        <p:spPr>
          <a:xfrm>
            <a:off x="3862400" y="2297475"/>
            <a:ext cx="3688670" cy="2916419"/>
          </a:xfrm>
          <a:prstGeom prst="rect">
            <a:avLst/>
          </a:prstGeom>
          <a:ln/>
        </p:spPr>
      </p:pic>
    </p:spTree>
    <p:extLst>
      <p:ext uri="{BB962C8B-B14F-4D97-AF65-F5344CB8AC3E}">
        <p14:creationId xmlns:p14="http://schemas.microsoft.com/office/powerpoint/2010/main" val="4164843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3" y="534859"/>
            <a:ext cx="9144000"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rPr>
              <a:t>This chart shows that the most popular streaming service used is Spotify by a very large margin.</a:t>
            </a:r>
            <a:endParaRPr lang="en-US" sz="1600" dirty="0">
              <a:effectLst/>
              <a:latin typeface="Calibri" panose="020F0502020204030204" pitchFamily="34" charset="0"/>
              <a:ea typeface="Calibri" panose="020F0502020204030204" pitchFamily="34" charset="0"/>
            </a:endParaRPr>
          </a:p>
        </p:txBody>
      </p:sp>
      <p:pic>
        <p:nvPicPr>
          <p:cNvPr id="3" name="image5.png" descr="C:\Users\imman\AppData\Local\Microsoft\Windows\INetCache\Content.MSO\C06F22C2.tmp"/>
          <p:cNvPicPr/>
          <p:nvPr/>
        </p:nvPicPr>
        <p:blipFill>
          <a:blip r:embed="rId2"/>
          <a:srcRect/>
          <a:stretch>
            <a:fillRect/>
          </a:stretch>
        </p:blipFill>
        <p:spPr>
          <a:xfrm>
            <a:off x="3704953" y="1410414"/>
            <a:ext cx="3406140" cy="2991485"/>
          </a:xfrm>
          <a:prstGeom prst="rect">
            <a:avLst/>
          </a:prstGeom>
          <a:ln/>
        </p:spPr>
      </p:pic>
      <p:sp>
        <p:nvSpPr>
          <p:cNvPr id="4" name="Rectangle 3"/>
          <p:cNvSpPr/>
          <p:nvPr/>
        </p:nvSpPr>
        <p:spPr>
          <a:xfrm>
            <a:off x="836023" y="5046035"/>
            <a:ext cx="6348213" cy="388696"/>
          </a:xfrm>
          <a:prstGeom prst="rect">
            <a:avLst/>
          </a:prstGeom>
        </p:spPr>
        <p:txBody>
          <a:bodyPr wrap="non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rPr>
              <a:t>			And </a:t>
            </a:r>
            <a:r>
              <a:rPr lang="en-US" dirty="0">
                <a:latin typeface="Calibri" panose="020F0502020204030204" pitchFamily="34" charset="0"/>
                <a:ea typeface="Calibri" panose="020F0502020204030204" pitchFamily="34" charset="0"/>
              </a:rPr>
              <a:t>the most popular genre is rock.</a:t>
            </a:r>
            <a:r>
              <a:rPr lang="en-US" sz="1600" dirty="0">
                <a:latin typeface="Calibri" panose="020F0502020204030204" pitchFamily="34" charset="0"/>
                <a:ea typeface="Calibri" panose="020F0502020204030204" pitchFamily="34" charset="0"/>
              </a:rPr>
              <a:t> </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79241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a:t>
            </a:r>
            <a:endParaRPr lang="en-US" b="1" dirty="0"/>
          </a:p>
        </p:txBody>
      </p:sp>
      <p:sp>
        <p:nvSpPr>
          <p:cNvPr id="3" name="Content Placeholder 2"/>
          <p:cNvSpPr>
            <a:spLocks noGrp="1"/>
          </p:cNvSpPr>
          <p:nvPr>
            <p:ph idx="1"/>
          </p:nvPr>
        </p:nvSpPr>
        <p:spPr/>
        <p:txBody>
          <a:bodyPr/>
          <a:lstStyle/>
          <a:p>
            <a:r>
              <a:rPr lang="en-US" dirty="0" smtClean="0"/>
              <a:t>Model Training</a:t>
            </a:r>
          </a:p>
          <a:p>
            <a:r>
              <a:rPr lang="en-US" dirty="0" smtClean="0"/>
              <a:t>Model Evaluation</a:t>
            </a:r>
          </a:p>
          <a:p>
            <a:r>
              <a:rPr lang="en-US" dirty="0" smtClean="0"/>
              <a:t>Model validation</a:t>
            </a:r>
            <a:endParaRPr lang="en-US" dirty="0"/>
          </a:p>
        </p:txBody>
      </p:sp>
    </p:spTree>
    <p:extLst>
      <p:ext uri="{BB962C8B-B14F-4D97-AF65-F5344CB8AC3E}">
        <p14:creationId xmlns:p14="http://schemas.microsoft.com/office/powerpoint/2010/main" val="95826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2413" y="1835818"/>
            <a:ext cx="9248502" cy="3258841"/>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pPr>
            <a:r>
              <a:rPr lang="en-US" sz="2000" b="1" dirty="0">
                <a:latin typeface="Calibri" panose="020F0502020204030204" pitchFamily="34" charset="0"/>
                <a:ea typeface="Calibri" panose="020F0502020204030204" pitchFamily="34" charset="0"/>
              </a:rPr>
              <a:t>Model Training</a:t>
            </a:r>
            <a:r>
              <a:rPr lang="en-US" sz="160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 dataset was split into a training dataset and a testing dataset with a split percentage of 80:20. 80%  was used to train the data using different regression models. Models used were Logistic Regression, Decision Tree Accuracy, Random Forest Accuracy, KNN, SVM and Neural Network.</a:t>
            </a:r>
            <a:endParaRPr lang="en-US" sz="1600" dirty="0">
              <a:latin typeface="Calibri" panose="020F0502020204030204" pitchFamily="34" charset="0"/>
              <a:ea typeface="Calibri" panose="020F0502020204030204" pitchFamily="34" charset="0"/>
            </a:endParaRPr>
          </a:p>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r>
              <a:rPr lang="en-US" sz="2000" b="1" dirty="0" smtClean="0">
                <a:latin typeface="Calibri" panose="020F0502020204030204" pitchFamily="34" charset="0"/>
                <a:ea typeface="Calibri" panose="020F0502020204030204" pitchFamily="34" charset="0"/>
              </a:rPr>
              <a:t>2. Model </a:t>
            </a:r>
            <a:r>
              <a:rPr lang="en-US" sz="2000" b="1" dirty="0">
                <a:latin typeface="Calibri" panose="020F0502020204030204" pitchFamily="34" charset="0"/>
                <a:ea typeface="Calibri" panose="020F0502020204030204" pitchFamily="34" charset="0"/>
              </a:rPr>
              <a:t>Evaluation: </a:t>
            </a:r>
            <a:r>
              <a:rPr lang="en-US" dirty="0">
                <a:latin typeface="Calibri" panose="020F0502020204030204" pitchFamily="34" charset="0"/>
                <a:ea typeface="Calibri" panose="020F0502020204030204" pitchFamily="34" charset="0"/>
              </a:rPr>
              <a:t>The evaluation metric used is </a:t>
            </a:r>
            <a:r>
              <a:rPr lang="en-US" dirty="0" err="1">
                <a:latin typeface="Calibri" panose="020F0502020204030204" pitchFamily="34" charset="0"/>
                <a:ea typeface="Calibri" panose="020F0502020204030204" pitchFamily="34" charset="0"/>
              </a:rPr>
              <a:t>sklearn</a:t>
            </a:r>
            <a:r>
              <a:rPr lang="en-US" dirty="0">
                <a:latin typeface="Calibri" panose="020F0502020204030204" pitchFamily="34" charset="0"/>
                <a:ea typeface="Calibri" panose="020F0502020204030204" pitchFamily="34" charset="0"/>
              </a:rPr>
              <a:t> accuracy score since this is a </a:t>
            </a:r>
            <a:r>
              <a:rPr lang="en-US" dirty="0" smtClean="0">
                <a:latin typeface="Calibri" panose="020F0502020204030204" pitchFamily="34" charset="0"/>
                <a:ea typeface="Calibri" panose="020F0502020204030204" pitchFamily="34" charset="0"/>
              </a:rPr>
              <a:t>categorization </a:t>
            </a:r>
            <a:r>
              <a:rPr lang="en-US" dirty="0">
                <a:latin typeface="Calibri" panose="020F0502020204030204" pitchFamily="34" charset="0"/>
                <a:ea typeface="Calibri" panose="020F0502020204030204" pitchFamily="34" charset="0"/>
              </a:rPr>
              <a:t>problem and the results is as follows:</a:t>
            </a:r>
            <a:r>
              <a:rPr lang="en-US" sz="2000"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Logistic Regression Accuracy: 0.7837837837837838, Decision Tree Accuracy: 0.5675675675675675, Random Forest Accuracy: 0.7702702702702703, KNN Accuracy: 0.75, SVM Accuracy: 0.7635135135135135,NN Accuracy: 0.7432432432432432</a:t>
            </a:r>
            <a:endParaRPr lang="en-US" dirty="0"/>
          </a:p>
        </p:txBody>
      </p:sp>
    </p:spTree>
    <p:extLst>
      <p:ext uri="{BB962C8B-B14F-4D97-AF65-F5344CB8AC3E}">
        <p14:creationId xmlns:p14="http://schemas.microsoft.com/office/powerpoint/2010/main" val="1352170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465" y="509843"/>
            <a:ext cx="6607650"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3.  </a:t>
            </a:r>
            <a:r>
              <a:rPr lang="en-US" dirty="0">
                <a:latin typeface="Calibri" panose="020F0502020204030204" pitchFamily="34" charset="0"/>
                <a:ea typeface="Calibri" panose="020F0502020204030204" pitchFamily="34" charset="0"/>
              </a:rPr>
              <a:t>Logistic Regression has the highest accuracy</a:t>
            </a:r>
            <a:endParaRPr lang="en-US" dirty="0"/>
          </a:p>
        </p:txBody>
      </p:sp>
      <p:pic>
        <p:nvPicPr>
          <p:cNvPr id="3" name="image2.png"/>
          <p:cNvPicPr/>
          <p:nvPr/>
        </p:nvPicPr>
        <p:blipFill>
          <a:blip r:embed="rId2"/>
          <a:srcRect/>
          <a:stretch>
            <a:fillRect/>
          </a:stretch>
        </p:blipFill>
        <p:spPr>
          <a:xfrm>
            <a:off x="2044460" y="1186906"/>
            <a:ext cx="7962182" cy="4902200"/>
          </a:xfrm>
          <a:prstGeom prst="rect">
            <a:avLst/>
          </a:prstGeom>
          <a:ln/>
        </p:spPr>
      </p:pic>
    </p:spTree>
    <p:extLst>
      <p:ext uri="{BB962C8B-B14F-4D97-AF65-F5344CB8AC3E}">
        <p14:creationId xmlns:p14="http://schemas.microsoft.com/office/powerpoint/2010/main" val="1806534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922473"/>
            <a:ext cx="10515600" cy="1325563"/>
          </a:xfrm>
        </p:spPr>
        <p:txBody>
          <a:bodyPr/>
          <a:lstStyle/>
          <a:p>
            <a:pPr algn="ctr"/>
            <a:r>
              <a:rPr lang="en-US" b="1" dirty="0" smtClean="0"/>
              <a:t>RESULTS, CONCLUSION AND </a:t>
            </a:r>
            <a:r>
              <a:rPr lang="en-US" b="1" dirty="0" smtClean="0"/>
              <a:t>RECOMMENDATION</a:t>
            </a:r>
            <a:endParaRPr lang="en-US" b="1" dirty="0"/>
          </a:p>
        </p:txBody>
      </p:sp>
      <p:sp>
        <p:nvSpPr>
          <p:cNvPr id="3" name="Content Placeholder 2"/>
          <p:cNvSpPr>
            <a:spLocks noGrp="1"/>
          </p:cNvSpPr>
          <p:nvPr>
            <p:ph idx="1"/>
          </p:nvPr>
        </p:nvSpPr>
        <p:spPr>
          <a:xfrm>
            <a:off x="1195252" y="2940322"/>
            <a:ext cx="10515600" cy="2476409"/>
          </a:xfrm>
        </p:spPr>
        <p:txBody>
          <a:bodyPr/>
          <a:lstStyle/>
          <a:p>
            <a:pPr marL="0" indent="0">
              <a:buNone/>
            </a:pPr>
            <a:r>
              <a:rPr lang="en-US" dirty="0" smtClean="0"/>
              <a:t>Hyper-parameter </a:t>
            </a:r>
            <a:r>
              <a:rPr lang="en-US" dirty="0"/>
              <a:t>tuning can improve results, for example, adjusting the Max BPM feature down from 200 to 190 resulted in an increase in model accuracy from 77 to 78 % for logistic regression as well as slight improvements in other models, also more training </a:t>
            </a:r>
            <a:r>
              <a:rPr lang="en-US" dirty="0" smtClean="0"/>
              <a:t>data. When </a:t>
            </a:r>
            <a:r>
              <a:rPr lang="en-US" dirty="0"/>
              <a:t>we increased training data to 90:10 split, accuracy went to 80% for example.</a:t>
            </a:r>
          </a:p>
          <a:p>
            <a:pPr marL="0" indent="0">
              <a:buNone/>
            </a:pPr>
            <a:endParaRPr lang="en-US" dirty="0"/>
          </a:p>
        </p:txBody>
      </p:sp>
    </p:spTree>
    <p:extLst>
      <p:ext uri="{BB962C8B-B14F-4D97-AF65-F5344CB8AC3E}">
        <p14:creationId xmlns:p14="http://schemas.microsoft.com/office/powerpoint/2010/main" val="3059966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141" y="840768"/>
            <a:ext cx="1461345" cy="461665"/>
          </a:xfrm>
          <a:prstGeom prst="rect">
            <a:avLst/>
          </a:prstGeom>
        </p:spPr>
        <p:txBody>
          <a:bodyPr wrap="square">
            <a:spAutoFit/>
          </a:bodyPr>
          <a:lstStyle/>
          <a:p>
            <a:r>
              <a:rPr lang="en-US" sz="2400" b="1" dirty="0" smtClean="0">
                <a:latin typeface="Calibri" panose="020F0502020204030204" pitchFamily="34" charset="0"/>
                <a:ea typeface="Calibri" panose="020F0502020204030204" pitchFamily="34" charset="0"/>
              </a:rPr>
              <a:t>The</a:t>
            </a:r>
            <a:r>
              <a:rPr lang="en-US" sz="2400" b="1" dirty="0" smtClean="0">
                <a:latin typeface="Calibri" panose="020F0502020204030204" pitchFamily="34" charset="0"/>
                <a:ea typeface="Calibri" panose="020F0502020204030204" pitchFamily="34" charset="0"/>
              </a:rPr>
              <a:t> </a:t>
            </a:r>
            <a:r>
              <a:rPr lang="en-US" sz="2400" b="1" dirty="0">
                <a:latin typeface="Calibri" panose="020F0502020204030204" pitchFamily="34" charset="0"/>
                <a:ea typeface="Calibri" panose="020F0502020204030204" pitchFamily="34" charset="0"/>
              </a:rPr>
              <a:t>Team</a:t>
            </a:r>
            <a:endParaRPr lang="en-US" sz="2400" b="1" dirty="0"/>
          </a:p>
        </p:txBody>
      </p:sp>
      <p:sp>
        <p:nvSpPr>
          <p:cNvPr id="3" name="Rectangle 2"/>
          <p:cNvSpPr/>
          <p:nvPr/>
        </p:nvSpPr>
        <p:spPr>
          <a:xfrm>
            <a:off x="105508" y="2115345"/>
            <a:ext cx="5102219" cy="235058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b="1" dirty="0">
                <a:latin typeface="Calibri" panose="020F0502020204030204" pitchFamily="34" charset="0"/>
                <a:ea typeface="Calibri" panose="020F0502020204030204" pitchFamily="34" charset="0"/>
              </a:rPr>
              <a:t>Project </a:t>
            </a:r>
            <a:r>
              <a:rPr lang="en-US" b="1" dirty="0" smtClean="0">
                <a:latin typeface="Calibri" panose="020F0502020204030204" pitchFamily="34" charset="0"/>
                <a:ea typeface="Calibri" panose="020F0502020204030204" pitchFamily="34" charset="0"/>
              </a:rPr>
              <a:t>Lead:</a:t>
            </a:r>
            <a:r>
              <a:rPr lang="en-US" sz="1600" b="1"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Prince </a:t>
            </a:r>
            <a:r>
              <a:rPr lang="en-US" dirty="0" err="1" smtClean="0">
                <a:latin typeface="Calibri" panose="020F0502020204030204" pitchFamily="34" charset="0"/>
                <a:ea typeface="Calibri" panose="020F0502020204030204" pitchFamily="34" charset="0"/>
              </a:rPr>
              <a:t>Ogwu</a:t>
            </a:r>
            <a:endParaRPr lang="en-US" sz="1600" dirty="0">
              <a:latin typeface="Calibri" panose="020F0502020204030204" pitchFamily="34" charset="0"/>
              <a:ea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US" b="1" dirty="0">
                <a:latin typeface="Calibri" panose="020F0502020204030204" pitchFamily="34" charset="0"/>
                <a:ea typeface="Calibri" panose="020F0502020204030204" pitchFamily="34" charset="0"/>
              </a:rPr>
              <a:t>Assistant Project </a:t>
            </a:r>
            <a:r>
              <a:rPr lang="en-US" b="1" dirty="0" smtClean="0">
                <a:latin typeface="Calibri" panose="020F0502020204030204" pitchFamily="34" charset="0"/>
                <a:ea typeface="Calibri" panose="020F0502020204030204" pitchFamily="34" charset="0"/>
              </a:rPr>
              <a:t>Lead:</a:t>
            </a:r>
            <a:r>
              <a:rPr lang="en-US" sz="1600" b="1" dirty="0">
                <a:latin typeface="Calibri" panose="020F0502020204030204" pitchFamily="34" charset="0"/>
                <a:ea typeface="Calibri" panose="020F0502020204030204" pitchFamily="34" charset="0"/>
              </a:rPr>
              <a:t> </a:t>
            </a:r>
            <a:r>
              <a:rPr lang="en-US" dirty="0" err="1" smtClean="0">
                <a:latin typeface="Calibri" panose="020F0502020204030204" pitchFamily="34" charset="0"/>
                <a:ea typeface="Calibri" panose="020F0502020204030204" pitchFamily="34" charset="0"/>
              </a:rPr>
              <a:t>Nivedha</a:t>
            </a:r>
            <a:r>
              <a:rPr lang="en-US" dirty="0" smtClean="0">
                <a:latin typeface="Calibri" panose="020F0502020204030204" pitchFamily="34" charset="0"/>
                <a:ea typeface="Calibri" panose="020F0502020204030204" pitchFamily="34" charset="0"/>
              </a:rPr>
              <a:t> S</a:t>
            </a:r>
            <a:endParaRPr lang="en-US" sz="1600" dirty="0">
              <a:latin typeface="Calibri" panose="020F0502020204030204" pitchFamily="34" charset="0"/>
              <a:ea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US" b="1" dirty="0">
                <a:latin typeface="Calibri" panose="020F0502020204030204" pitchFamily="34" charset="0"/>
                <a:ea typeface="Calibri" panose="020F0502020204030204" pitchFamily="34" charset="0"/>
              </a:rPr>
              <a:t>Query </a:t>
            </a:r>
            <a:r>
              <a:rPr lang="en-US" b="1" dirty="0" smtClean="0">
                <a:latin typeface="Calibri" panose="020F0502020204030204" pitchFamily="34" charset="0"/>
                <a:ea typeface="Calibri" panose="020F0502020204030204" pitchFamily="34" charset="0"/>
              </a:rPr>
              <a:t>Analyst:</a:t>
            </a:r>
            <a:r>
              <a:rPr lang="en-US" sz="1600" b="1"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Immanuel </a:t>
            </a:r>
            <a:r>
              <a:rPr lang="en-US" dirty="0" err="1" smtClean="0">
                <a:latin typeface="Calibri" panose="020F0502020204030204" pitchFamily="34" charset="0"/>
                <a:ea typeface="Calibri" panose="020F0502020204030204" pitchFamily="34" charset="0"/>
              </a:rPr>
              <a:t>Nnaoma</a:t>
            </a:r>
            <a:r>
              <a:rPr lang="en-US" dirty="0" smtClean="0">
                <a:latin typeface="Calibri" panose="020F0502020204030204" pitchFamily="34" charset="0"/>
                <a:ea typeface="Calibri" panose="020F0502020204030204" pitchFamily="34" charset="0"/>
              </a:rPr>
              <a:t> </a:t>
            </a:r>
            <a:r>
              <a:rPr lang="en-US" dirty="0" err="1" smtClean="0">
                <a:latin typeface="Calibri" panose="020F0502020204030204" pitchFamily="34" charset="0"/>
                <a:ea typeface="Calibri" panose="020F0502020204030204" pitchFamily="34" charset="0"/>
              </a:rPr>
              <a:t>Uchendu</a:t>
            </a:r>
            <a:r>
              <a:rPr lang="en-US" dirty="0" smtClean="0">
                <a:latin typeface="Calibri" panose="020F0502020204030204" pitchFamily="34" charset="0"/>
                <a:ea typeface="Calibri" panose="020F0502020204030204" pitchFamily="34" charset="0"/>
              </a:rPr>
              <a:t>-Oji</a:t>
            </a:r>
          </a:p>
          <a:p>
            <a:pPr marL="285750" indent="-285750" algn="just">
              <a:lnSpc>
                <a:spcPct val="107000"/>
              </a:lnSpc>
              <a:spcAft>
                <a:spcPts val="800"/>
              </a:spcAft>
              <a:buFont typeface="Arial" panose="020B0604020202020204" pitchFamily="34" charset="0"/>
              <a:buChar char="•"/>
            </a:pPr>
            <a:r>
              <a:rPr lang="en-US" b="1" dirty="0" smtClean="0">
                <a:latin typeface="Calibri" panose="020F0502020204030204" pitchFamily="34" charset="0"/>
                <a:ea typeface="Calibri" panose="020F0502020204030204" pitchFamily="34" charset="0"/>
              </a:rPr>
              <a:t>Presenter 1</a:t>
            </a:r>
            <a:r>
              <a:rPr lang="en-US" dirty="0" smtClean="0">
                <a:latin typeface="Calibri" panose="020F0502020204030204" pitchFamily="34" charset="0"/>
                <a:ea typeface="Calibri" panose="020F0502020204030204" pitchFamily="34" charset="0"/>
              </a:rPr>
              <a:t> : </a:t>
            </a:r>
            <a:r>
              <a:rPr lang="en-US" dirty="0" err="1" smtClean="0">
                <a:latin typeface="Calibri" panose="020F0502020204030204" pitchFamily="34" charset="0"/>
                <a:ea typeface="Calibri" panose="020F0502020204030204" pitchFamily="34" charset="0"/>
              </a:rPr>
              <a:t>Nivedha</a:t>
            </a:r>
            <a:r>
              <a:rPr lang="en-US" dirty="0" smtClean="0">
                <a:latin typeface="Calibri" panose="020F0502020204030204" pitchFamily="34" charset="0"/>
                <a:ea typeface="Calibri" panose="020F0502020204030204" pitchFamily="34" charset="0"/>
              </a:rPr>
              <a:t> S</a:t>
            </a:r>
          </a:p>
          <a:p>
            <a:pPr marL="285750" indent="-285750" algn="just">
              <a:lnSpc>
                <a:spcPct val="107000"/>
              </a:lnSpc>
              <a:spcAft>
                <a:spcPts val="800"/>
              </a:spcAft>
              <a:buFont typeface="Arial" panose="020B0604020202020204" pitchFamily="34" charset="0"/>
              <a:buChar char="•"/>
            </a:pPr>
            <a:r>
              <a:rPr lang="en-US" b="1" dirty="0" smtClean="0">
                <a:latin typeface="Calibri" panose="020F0502020204030204" pitchFamily="34" charset="0"/>
                <a:ea typeface="Calibri" panose="020F0502020204030204" pitchFamily="34" charset="0"/>
              </a:rPr>
              <a:t>Presenter 2</a:t>
            </a:r>
            <a:r>
              <a:rPr lang="en-US" dirty="0" smtClean="0">
                <a:latin typeface="Calibri" panose="020F0502020204030204" pitchFamily="34" charset="0"/>
                <a:ea typeface="Calibri" panose="020F0502020204030204" pitchFamily="34" charset="0"/>
              </a:rPr>
              <a:t>: Mayukh Chakraborti</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endParaRPr>
          </a:p>
        </p:txBody>
      </p:sp>
      <p:sp>
        <p:nvSpPr>
          <p:cNvPr id="5" name="Rectangle 1"/>
          <p:cNvSpPr>
            <a:spLocks noChangeArrowheads="1"/>
          </p:cNvSpPr>
          <p:nvPr/>
        </p:nvSpPr>
        <p:spPr bwMode="auto">
          <a:xfrm>
            <a:off x="3127375"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14423521"/>
              </p:ext>
            </p:extLst>
          </p:nvPr>
        </p:nvGraphicFramePr>
        <p:xfrm>
          <a:off x="5136009" y="1560452"/>
          <a:ext cx="6371370" cy="3994592"/>
        </p:xfrm>
        <a:graphic>
          <a:graphicData uri="http://schemas.openxmlformats.org/drawingml/2006/table">
            <a:tbl>
              <a:tblPr firstRow="1" bandRow="1">
                <a:tableStyleId>{5C22544A-7EE6-4342-B048-85BDC9FD1C3A}</a:tableStyleId>
              </a:tblPr>
              <a:tblGrid>
                <a:gridCol w="3183239">
                  <a:extLst>
                    <a:ext uri="{9D8B030D-6E8A-4147-A177-3AD203B41FA5}">
                      <a16:colId xmlns:a16="http://schemas.microsoft.com/office/drawing/2014/main" xmlns="" val="3511881985"/>
                    </a:ext>
                  </a:extLst>
                </a:gridCol>
                <a:gridCol w="3188131">
                  <a:extLst>
                    <a:ext uri="{9D8B030D-6E8A-4147-A177-3AD203B41FA5}">
                      <a16:colId xmlns:a16="http://schemas.microsoft.com/office/drawing/2014/main" xmlns="" val="3039335853"/>
                    </a:ext>
                  </a:extLst>
                </a:gridCol>
              </a:tblGrid>
              <a:tr h="518588">
                <a:tc>
                  <a:txBody>
                    <a:bodyPr/>
                    <a:lstStyle/>
                    <a:p>
                      <a:r>
                        <a:rPr lang="en-US" dirty="0" smtClean="0"/>
                        <a:t>ACTIVE</a:t>
                      </a:r>
                      <a:r>
                        <a:rPr lang="en-US" baseline="0" dirty="0" smtClean="0"/>
                        <a:t> </a:t>
                      </a:r>
                      <a:r>
                        <a:rPr lang="en-US" dirty="0" smtClean="0"/>
                        <a:t> </a:t>
                      </a:r>
                      <a:r>
                        <a:rPr lang="en-US" dirty="0" smtClean="0"/>
                        <a:t>MEMBERS </a:t>
                      </a:r>
                      <a:endParaRPr lang="en-US" dirty="0"/>
                    </a:p>
                  </a:txBody>
                  <a:tcPr/>
                </a:tc>
                <a:tc>
                  <a:txBody>
                    <a:bodyPr/>
                    <a:lstStyle/>
                    <a:p>
                      <a:r>
                        <a:rPr lang="en-US" dirty="0" smtClean="0"/>
                        <a:t>ACTIVE </a:t>
                      </a:r>
                      <a:r>
                        <a:rPr lang="en-US" dirty="0" smtClean="0"/>
                        <a:t>MEMBERS </a:t>
                      </a:r>
                      <a:endParaRPr lang="en-US" dirty="0"/>
                    </a:p>
                  </a:txBody>
                  <a:tcPr/>
                </a:tc>
                <a:extLst>
                  <a:ext uri="{0D108BD9-81ED-4DB2-BD59-A6C34878D82A}">
                    <a16:rowId xmlns:a16="http://schemas.microsoft.com/office/drawing/2014/main" xmlns="" val="2185925089"/>
                  </a:ext>
                </a:extLst>
              </a:tr>
              <a:tr h="518588">
                <a:tc>
                  <a:txBody>
                    <a:bodyPr/>
                    <a:lstStyle/>
                    <a:p>
                      <a:r>
                        <a:rPr lang="en-US" dirty="0" smtClean="0"/>
                        <a:t>1. </a:t>
                      </a:r>
                      <a:r>
                        <a:rPr lang="en-US" dirty="0" err="1" smtClean="0"/>
                        <a:t>Olamide</a:t>
                      </a:r>
                      <a:r>
                        <a:rPr lang="en-US" baseline="0" dirty="0" smtClean="0"/>
                        <a:t> Ayo-</a:t>
                      </a:r>
                      <a:r>
                        <a:rPr lang="en-US" baseline="0" dirty="0" err="1" smtClean="0"/>
                        <a:t>Bankole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5.</a:t>
                      </a:r>
                      <a:r>
                        <a:rPr lang="en-US" baseline="0" dirty="0" smtClean="0"/>
                        <a:t> Immaculate </a:t>
                      </a:r>
                      <a:r>
                        <a:rPr lang="en-US" baseline="0" dirty="0" err="1" smtClean="0"/>
                        <a:t>Wakio</a:t>
                      </a:r>
                      <a:endParaRPr lang="en-US" dirty="0" smtClean="0"/>
                    </a:p>
                  </a:txBody>
                  <a:tcPr/>
                </a:tc>
                <a:extLst>
                  <a:ext uri="{0D108BD9-81ED-4DB2-BD59-A6C34878D82A}">
                    <a16:rowId xmlns:a16="http://schemas.microsoft.com/office/drawing/2014/main" xmlns="" val="964178373"/>
                  </a:ext>
                </a:extLst>
              </a:tr>
              <a:tr h="518588">
                <a:tc>
                  <a:txBody>
                    <a:bodyPr/>
                    <a:lstStyle/>
                    <a:p>
                      <a:r>
                        <a:rPr lang="en-US" dirty="0" smtClean="0"/>
                        <a:t>2. Agnes Wendi </a:t>
                      </a:r>
                      <a:r>
                        <a:rPr lang="en-US" dirty="0" err="1" smtClean="0"/>
                        <a:t>Okello</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6. </a:t>
                      </a:r>
                      <a:r>
                        <a:rPr lang="en-US" dirty="0" err="1" smtClean="0"/>
                        <a:t>Oloruntoba</a:t>
                      </a:r>
                      <a:r>
                        <a:rPr lang="en-US" baseline="0" dirty="0" smtClean="0"/>
                        <a:t> Gabriel </a:t>
                      </a:r>
                      <a:r>
                        <a:rPr lang="en-US" baseline="0" dirty="0" err="1" smtClean="0"/>
                        <a:t>Irojah</a:t>
                      </a:r>
                      <a:endParaRPr lang="en-US" dirty="0" smtClean="0"/>
                    </a:p>
                  </a:txBody>
                  <a:tcPr/>
                </a:tc>
                <a:extLst>
                  <a:ext uri="{0D108BD9-81ED-4DB2-BD59-A6C34878D82A}">
                    <a16:rowId xmlns:a16="http://schemas.microsoft.com/office/drawing/2014/main" xmlns="" val="1153783290"/>
                  </a:ext>
                </a:extLst>
              </a:tr>
              <a:tr h="518588">
                <a:tc>
                  <a:txBody>
                    <a:bodyPr/>
                    <a:lstStyle/>
                    <a:p>
                      <a:r>
                        <a:rPr lang="en-US" dirty="0" smtClean="0"/>
                        <a:t>3. Elizabeth </a:t>
                      </a:r>
                      <a:r>
                        <a:rPr lang="en-US" dirty="0" err="1" smtClean="0"/>
                        <a:t>Ogunmosu</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7. </a:t>
                      </a:r>
                      <a:r>
                        <a:rPr lang="en-US" dirty="0" err="1" smtClean="0"/>
                        <a:t>Okorie</a:t>
                      </a:r>
                      <a:r>
                        <a:rPr lang="en-US" dirty="0" smtClean="0"/>
                        <a:t> Onwuchekwa</a:t>
                      </a:r>
                    </a:p>
                    <a:p>
                      <a:endParaRPr lang="en-US" dirty="0"/>
                    </a:p>
                  </a:txBody>
                  <a:tcPr/>
                </a:tc>
                <a:extLst>
                  <a:ext uri="{0D108BD9-81ED-4DB2-BD59-A6C34878D82A}">
                    <a16:rowId xmlns:a16="http://schemas.microsoft.com/office/drawing/2014/main" xmlns="" val="1002918821"/>
                  </a:ext>
                </a:extLst>
              </a:tr>
              <a:tr h="518588">
                <a:tc>
                  <a:txBody>
                    <a:bodyPr/>
                    <a:lstStyle/>
                    <a:p>
                      <a:r>
                        <a:rPr lang="en-US" dirty="0" smtClean="0"/>
                        <a:t>4. </a:t>
                      </a:r>
                      <a:r>
                        <a:rPr lang="en-US" dirty="0" err="1" smtClean="0"/>
                        <a:t>Musab</a:t>
                      </a:r>
                      <a:r>
                        <a:rPr lang="en-US" dirty="0" smtClean="0"/>
                        <a:t> </a:t>
                      </a:r>
                      <a:r>
                        <a:rPr lang="en-US" dirty="0" err="1" smtClean="0"/>
                        <a:t>Moyosore</a:t>
                      </a:r>
                      <a:r>
                        <a:rPr lang="en-US" baseline="0" dirty="0" smtClean="0"/>
                        <a:t> </a:t>
                      </a:r>
                      <a:r>
                        <a:rPr lang="en-US" baseline="0" dirty="0" err="1" smtClean="0"/>
                        <a:t>Keshinro</a:t>
                      </a:r>
                      <a:endParaRPr lang="en-US" dirty="0"/>
                    </a:p>
                  </a:txBody>
                  <a:tcPr/>
                </a:tc>
                <a:tc>
                  <a:txBody>
                    <a:bodyPr/>
                    <a:lstStyle/>
                    <a:p>
                      <a:endParaRPr lang="en-US"/>
                    </a:p>
                  </a:txBody>
                  <a:tcPr/>
                </a:tc>
                <a:extLst>
                  <a:ext uri="{0D108BD9-81ED-4DB2-BD59-A6C34878D82A}">
                    <a16:rowId xmlns:a16="http://schemas.microsoft.com/office/drawing/2014/main" xmlns="" val="2916476999"/>
                  </a:ext>
                </a:extLst>
              </a:tr>
              <a:tr h="518588">
                <a:tc>
                  <a:txBody>
                    <a:bodyPr/>
                    <a:lstStyle/>
                    <a:p>
                      <a:endParaRPr lang="en-US" dirty="0"/>
                    </a:p>
                  </a:txBody>
                  <a:tcPr/>
                </a:tc>
                <a:tc>
                  <a:txBody>
                    <a:bodyPr/>
                    <a:lstStyle/>
                    <a:p>
                      <a:endParaRPr lang="en-US"/>
                    </a:p>
                  </a:txBody>
                  <a:tcPr/>
                </a:tc>
                <a:extLst>
                  <a:ext uri="{0D108BD9-81ED-4DB2-BD59-A6C34878D82A}">
                    <a16:rowId xmlns:a16="http://schemas.microsoft.com/office/drawing/2014/main" xmlns="" val="3890958590"/>
                  </a:ext>
                </a:extLst>
              </a:tr>
              <a:tr h="518588">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854788759"/>
                  </a:ext>
                </a:extLst>
              </a:tr>
            </a:tbl>
          </a:graphicData>
        </a:graphic>
      </p:graphicFrame>
    </p:spTree>
    <p:extLst>
      <p:ext uri="{BB962C8B-B14F-4D97-AF65-F5344CB8AC3E}">
        <p14:creationId xmlns:p14="http://schemas.microsoft.com/office/powerpoint/2010/main" val="1311566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MUSIC AND MENTAL HEALTH RESULTS</a:t>
            </a:r>
            <a:endParaRPr lang="en-US" b="1" dirty="0"/>
          </a:p>
        </p:txBody>
      </p:sp>
      <p:sp>
        <p:nvSpPr>
          <p:cNvPr id="3" name="Content Placeholder 2"/>
          <p:cNvSpPr>
            <a:spLocks noGrp="1"/>
          </p:cNvSpPr>
          <p:nvPr>
            <p:ph idx="1"/>
          </p:nvPr>
        </p:nvSpPr>
        <p:spPr>
          <a:xfrm>
            <a:off x="838200" y="1869168"/>
            <a:ext cx="10515600" cy="4351338"/>
          </a:xfrm>
        </p:spPr>
        <p:txBody>
          <a:bodyPr/>
          <a:lstStyle/>
          <a:p>
            <a:r>
              <a:rPr lang="en-US" dirty="0"/>
              <a:t>Music is a powerful art form that touches our hearts, stimulates our minds, and enriches our lives. Its ability to communicate emotions, unite people, and provide a means of self-expression makes it an essential part of human culture and a source of joy and inspiration for millions of people worldwide.</a:t>
            </a:r>
          </a:p>
          <a:p>
            <a:r>
              <a:rPr lang="en-US" dirty="0"/>
              <a:t>Music therapy, or MT, is using music to improve an individual's stress, mood, and overall mental health. MT is also recognized as an evidence-based practice, using music as a catalyst for "happy" hormones such as oxytocin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6999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AIMS AND OBJECTIVES</a:t>
            </a:r>
            <a:endParaRPr lang="en-US" b="1" dirty="0"/>
          </a:p>
        </p:txBody>
      </p:sp>
      <p:sp>
        <p:nvSpPr>
          <p:cNvPr id="3" name="Content Placeholder 2"/>
          <p:cNvSpPr>
            <a:spLocks noGrp="1"/>
          </p:cNvSpPr>
          <p:nvPr>
            <p:ph idx="1"/>
          </p:nvPr>
        </p:nvSpPr>
        <p:spPr/>
        <p:txBody>
          <a:bodyPr/>
          <a:lstStyle/>
          <a:p>
            <a:r>
              <a:rPr lang="en-US" dirty="0"/>
              <a:t>The aim of studying the therapeutic effects of music on mental health is to investigate and understand how music can be used as a therapeutic tool to promote psychological well-being, alleviate symptoms of mental disorders, and enhance overall mental health</a:t>
            </a:r>
          </a:p>
        </p:txBody>
      </p:sp>
    </p:spTree>
    <p:extLst>
      <p:ext uri="{BB962C8B-B14F-4D97-AF65-F5344CB8AC3E}">
        <p14:creationId xmlns:p14="http://schemas.microsoft.com/office/powerpoint/2010/main" val="378386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1"/>
            <a:ext cx="10515600" cy="1325563"/>
          </a:xfrm>
        </p:spPr>
        <p:txBody>
          <a:bodyPr/>
          <a:lstStyle/>
          <a:p>
            <a:pPr algn="ctr"/>
            <a:r>
              <a:rPr lang="en-US" b="1" dirty="0" smtClean="0"/>
              <a:t>FLOW PROCESS</a:t>
            </a:r>
            <a:endParaRPr lang="en-US" b="1" dirty="0"/>
          </a:p>
        </p:txBody>
      </p:sp>
      <p:sp>
        <p:nvSpPr>
          <p:cNvPr id="20" name="Content Placeholder 19"/>
          <p:cNvSpPr>
            <a:spLocks noGrp="1"/>
          </p:cNvSpPr>
          <p:nvPr>
            <p:ph idx="1"/>
          </p:nvPr>
        </p:nvSpPr>
        <p:spPr>
          <a:xfrm>
            <a:off x="3079630" y="3088257"/>
            <a:ext cx="6395296" cy="2328473"/>
          </a:xfrm>
          <a:prstGeom prst="rightArrow">
            <a:avLst>
              <a:gd name="adj1" fmla="val 50000"/>
              <a:gd name="adj2" fmla="val 50000"/>
            </a:avLst>
          </a:prstGeom>
          <a:solidFill>
            <a:srgbClr val="B3C6E7"/>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rPr>
              <a:t> </a:t>
            </a:r>
          </a:p>
        </p:txBody>
      </p:sp>
      <p:sp>
        <p:nvSpPr>
          <p:cNvPr id="4" name="Right Arrow 3"/>
          <p:cNvSpPr/>
          <p:nvPr/>
        </p:nvSpPr>
        <p:spPr>
          <a:xfrm>
            <a:off x="1143000" y="8014335"/>
            <a:ext cx="5899150" cy="1416050"/>
          </a:xfrm>
          <a:prstGeom prst="rightArrow">
            <a:avLst>
              <a:gd name="adj1" fmla="val 50000"/>
              <a:gd name="adj2" fmla="val 50000"/>
            </a:avLst>
          </a:prstGeom>
          <a:solidFill>
            <a:srgbClr val="B3C6E7"/>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rPr>
              <a:t> </a:t>
            </a:r>
          </a:p>
        </p:txBody>
      </p:sp>
      <p:sp>
        <p:nvSpPr>
          <p:cNvPr id="5" name="Rectangle 18"/>
          <p:cNvSpPr>
            <a:spLocks noChangeArrowheads="1"/>
          </p:cNvSpPr>
          <p:nvPr/>
        </p:nvSpPr>
        <p:spPr bwMode="auto">
          <a:xfrm>
            <a:off x="3540760" y="4001294"/>
            <a:ext cx="812800" cy="520700"/>
          </a:xfrm>
          <a:prstGeom prst="rect">
            <a:avLst/>
          </a:prstGeom>
          <a:solidFill>
            <a:srgbClr val="4472C4"/>
          </a:solidFill>
          <a:ln w="12700">
            <a:solidFill>
              <a:srgbClr val="31538F"/>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Data Collection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4"/>
          <p:cNvSpPr>
            <a:spLocks noChangeArrowheads="1"/>
          </p:cNvSpPr>
          <p:nvPr/>
        </p:nvSpPr>
        <p:spPr bwMode="auto">
          <a:xfrm>
            <a:off x="4506323" y="4007644"/>
            <a:ext cx="942340" cy="514350"/>
          </a:xfrm>
          <a:prstGeom prst="rect">
            <a:avLst/>
          </a:prstGeom>
          <a:solidFill>
            <a:srgbClr val="4472C4"/>
          </a:solidFill>
          <a:ln w="12700">
            <a:solidFill>
              <a:srgbClr val="31538F"/>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Data </a:t>
            </a: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Preparation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5"/>
          <p:cNvSpPr>
            <a:spLocks noChangeArrowheads="1"/>
          </p:cNvSpPr>
          <p:nvPr/>
        </p:nvSpPr>
        <p:spPr bwMode="auto">
          <a:xfrm>
            <a:off x="5664200" y="4007644"/>
            <a:ext cx="863600" cy="514350"/>
          </a:xfrm>
          <a:prstGeom prst="rect">
            <a:avLst/>
          </a:prstGeom>
          <a:solidFill>
            <a:srgbClr val="4472C4"/>
          </a:solidFill>
          <a:ln w="12700">
            <a:solidFill>
              <a:srgbClr val="31538F"/>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Modelling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7"/>
          <p:cNvSpPr>
            <a:spLocks noChangeArrowheads="1"/>
          </p:cNvSpPr>
          <p:nvPr/>
        </p:nvSpPr>
        <p:spPr bwMode="auto">
          <a:xfrm>
            <a:off x="6680563" y="4007644"/>
            <a:ext cx="787400" cy="520700"/>
          </a:xfrm>
          <a:prstGeom prst="rect">
            <a:avLst/>
          </a:prstGeom>
          <a:solidFill>
            <a:srgbClr val="4472C4"/>
          </a:solidFill>
          <a:ln w="12700">
            <a:solidFill>
              <a:srgbClr val="31538F"/>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Training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6"/>
          <p:cNvSpPr>
            <a:spLocks noChangeArrowheads="1"/>
          </p:cNvSpPr>
          <p:nvPr/>
        </p:nvSpPr>
        <p:spPr bwMode="auto">
          <a:xfrm>
            <a:off x="7759700" y="4001294"/>
            <a:ext cx="882650" cy="584200"/>
          </a:xfrm>
          <a:prstGeom prst="rect">
            <a:avLst/>
          </a:prstGeom>
          <a:solidFill>
            <a:srgbClr val="4472C4"/>
          </a:solidFill>
          <a:ln w="12700">
            <a:solidFill>
              <a:srgbClr val="31538F"/>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Model Evaluation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1143000" y="1858061"/>
            <a:ext cx="66527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The flow chart below illustrates the steps taken:</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836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SOURCING/ COLLECTION</a:t>
            </a:r>
            <a:endParaRPr lang="en-US" b="1" dirty="0"/>
          </a:p>
        </p:txBody>
      </p:sp>
      <p:sp>
        <p:nvSpPr>
          <p:cNvPr id="3" name="Content Placeholder 2"/>
          <p:cNvSpPr>
            <a:spLocks noGrp="1"/>
          </p:cNvSpPr>
          <p:nvPr>
            <p:ph idx="1"/>
          </p:nvPr>
        </p:nvSpPr>
        <p:spPr/>
        <p:txBody>
          <a:bodyPr/>
          <a:lstStyle/>
          <a:p>
            <a:pPr marL="0" indent="0">
              <a:buNone/>
            </a:pPr>
            <a:r>
              <a:rPr lang="en-US" dirty="0" smtClean="0"/>
              <a:t>In other </a:t>
            </a:r>
            <a:r>
              <a:rPr lang="en-US" dirty="0"/>
              <a:t>to carry out this prediction we had to utilize open-source data which was </a:t>
            </a:r>
            <a:r>
              <a:rPr lang="en-US" dirty="0" smtClean="0"/>
              <a:t>obtained</a:t>
            </a:r>
            <a:r>
              <a:rPr lang="en-US" dirty="0" smtClean="0"/>
              <a:t> </a:t>
            </a:r>
            <a:r>
              <a:rPr lang="en-US" dirty="0" smtClean="0"/>
              <a:t>from </a:t>
            </a:r>
            <a:r>
              <a:rPr lang="en-US" dirty="0" err="1"/>
              <a:t>K</a:t>
            </a:r>
            <a:r>
              <a:rPr lang="en-US" dirty="0" err="1" smtClean="0"/>
              <a:t>aggle</a:t>
            </a:r>
            <a:r>
              <a:rPr lang="en-US" dirty="0" smtClean="0"/>
              <a:t>.</a:t>
            </a:r>
          </a:p>
          <a:p>
            <a:pPr marL="0" indent="0">
              <a:buNone/>
            </a:pPr>
            <a:endParaRPr lang="en-US" dirty="0"/>
          </a:p>
          <a:p>
            <a:pPr marL="0" indent="0">
              <a:buNone/>
            </a:pPr>
            <a:r>
              <a:rPr lang="en-US" b="1" dirty="0"/>
              <a:t>Link</a:t>
            </a:r>
            <a:r>
              <a:rPr lang="en-US" dirty="0"/>
              <a:t>: </a:t>
            </a:r>
            <a:r>
              <a:rPr lang="en-US" u="sng" dirty="0"/>
              <a:t>https://www.kaggle.com/datasets/catherinerasgaitis/mxmh-survey-results</a:t>
            </a:r>
          </a:p>
        </p:txBody>
      </p:sp>
    </p:spTree>
    <p:extLst>
      <p:ext uri="{BB962C8B-B14F-4D97-AF65-F5344CB8AC3E}">
        <p14:creationId xmlns:p14="http://schemas.microsoft.com/office/powerpoint/2010/main" val="3893477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Brief Description of The </a:t>
            </a:r>
            <a:r>
              <a:rPr lang="en-US" b="1" dirty="0" smtClean="0"/>
              <a:t>Dataset</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dataset contains 736 records and 33 features</a:t>
            </a:r>
            <a:r>
              <a:rPr lang="en-US" dirty="0" smtClean="0"/>
              <a:t>.</a:t>
            </a:r>
          </a:p>
          <a:p>
            <a:r>
              <a:rPr lang="en-US" dirty="0"/>
              <a:t>Age: The age of the respondent</a:t>
            </a:r>
          </a:p>
          <a:p>
            <a:r>
              <a:rPr lang="en-US" dirty="0"/>
              <a:t>Primary streaming service: The streaming service platform the respondent primarily uses for listening to music.</a:t>
            </a:r>
          </a:p>
          <a:p>
            <a:r>
              <a:rPr lang="en-US" dirty="0"/>
              <a:t>Hours per day: The number of hours per-day the respondent spends listening to music.</a:t>
            </a:r>
          </a:p>
          <a:p>
            <a:r>
              <a:rPr lang="en-US" dirty="0"/>
              <a:t>While working: indicates whether the respondent listens to music while working.</a:t>
            </a:r>
          </a:p>
          <a:p>
            <a:r>
              <a:rPr lang="en-US" dirty="0"/>
              <a:t>Instrumentalist: Indicates whether the respondent plays a musical instrument.</a:t>
            </a:r>
          </a:p>
          <a:p>
            <a:r>
              <a:rPr lang="en-US" dirty="0"/>
              <a:t>Composer: Indicates whether the respondent composes music.</a:t>
            </a:r>
          </a:p>
          <a:p>
            <a:r>
              <a:rPr lang="en-US" dirty="0"/>
              <a:t>Fav genre: The respondent's </a:t>
            </a:r>
            <a:r>
              <a:rPr lang="en-US" dirty="0" err="1"/>
              <a:t>favourite</a:t>
            </a:r>
            <a:r>
              <a:rPr lang="en-US" dirty="0"/>
              <a:t> genre of music.</a:t>
            </a:r>
          </a:p>
          <a:p>
            <a:r>
              <a:rPr lang="en-US" dirty="0"/>
              <a:t>Exploratory: Indicates whether the respondent enjoys exploring new genres of music.</a:t>
            </a:r>
          </a:p>
          <a:p>
            <a:endParaRPr lang="en-US" dirty="0"/>
          </a:p>
        </p:txBody>
      </p:sp>
    </p:spTree>
    <p:extLst>
      <p:ext uri="{BB962C8B-B14F-4D97-AF65-F5344CB8AC3E}">
        <p14:creationId xmlns:p14="http://schemas.microsoft.com/office/powerpoint/2010/main" val="463787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Brief Description of the dataset</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Foreign languages: Indicates whether the respondent listens to music in foreign languages.</a:t>
            </a:r>
          </a:p>
          <a:p>
            <a:r>
              <a:rPr lang="en-US" dirty="0"/>
              <a:t>BPM: The average beats per minute of the music the respondent listens to.</a:t>
            </a:r>
          </a:p>
          <a:p>
            <a:r>
              <a:rPr lang="en-US" dirty="0"/>
              <a:t>Frequency [Classical]: How frequently the respondent listens to classical music.</a:t>
            </a:r>
          </a:p>
          <a:p>
            <a:r>
              <a:rPr lang="en-US" dirty="0"/>
              <a:t>Frequency [Country]: How frequently the respondent listens to country music.</a:t>
            </a:r>
          </a:p>
          <a:p>
            <a:r>
              <a:rPr lang="en-US" dirty="0"/>
              <a:t>Frequency [EDM]: How frequently the respondent listens to electronic dance music.</a:t>
            </a:r>
          </a:p>
          <a:p>
            <a:r>
              <a:rPr lang="en-US" dirty="0"/>
              <a:t>Frequency [Folk]: How frequently the respondent listens to folk music.</a:t>
            </a:r>
          </a:p>
          <a:p>
            <a:r>
              <a:rPr lang="en-US" dirty="0"/>
              <a:t>Frequency [Gospel]: How frequently the respondent listens to gospel music.</a:t>
            </a:r>
          </a:p>
          <a:p>
            <a:r>
              <a:rPr lang="en-US" dirty="0"/>
              <a:t>Frequency [Hip hop]: How frequently the respondent listens to hip-hop music.</a:t>
            </a:r>
          </a:p>
          <a:p>
            <a:r>
              <a:rPr lang="en-US" dirty="0"/>
              <a:t>Frequency [Jazz]: How frequently the respondent listens to jazz music.</a:t>
            </a:r>
          </a:p>
          <a:p>
            <a:r>
              <a:rPr lang="en-US" dirty="0"/>
              <a:t>Frequency [K pop]: How frequently the respondent listens to K-pop music.</a:t>
            </a:r>
          </a:p>
          <a:p>
            <a:r>
              <a:rPr lang="en-US" dirty="0"/>
              <a:t>Frequency [Latin]: How frequently the respondent listens to Latin music.</a:t>
            </a:r>
          </a:p>
          <a:p>
            <a:pPr marL="0" indent="0">
              <a:buNone/>
            </a:pPr>
            <a:endParaRPr lang="en-US" dirty="0"/>
          </a:p>
        </p:txBody>
      </p:sp>
    </p:spTree>
    <p:extLst>
      <p:ext uri="{BB962C8B-B14F-4D97-AF65-F5344CB8AC3E}">
        <p14:creationId xmlns:p14="http://schemas.microsoft.com/office/powerpoint/2010/main" val="4153606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Brief Description of the Dataset</a:t>
            </a:r>
            <a:endParaRPr lang="en-US" b="1" dirty="0"/>
          </a:p>
        </p:txBody>
      </p:sp>
      <p:sp>
        <p:nvSpPr>
          <p:cNvPr id="3" name="Content Placeholder 2"/>
          <p:cNvSpPr>
            <a:spLocks noGrp="1"/>
          </p:cNvSpPr>
          <p:nvPr>
            <p:ph idx="1"/>
          </p:nvPr>
        </p:nvSpPr>
        <p:spPr/>
        <p:txBody>
          <a:bodyPr>
            <a:normAutofit fontScale="55000" lnSpcReduction="20000"/>
          </a:bodyPr>
          <a:lstStyle/>
          <a:p>
            <a:r>
              <a:rPr lang="en-US" dirty="0"/>
              <a:t>Frequency [</a:t>
            </a:r>
            <a:r>
              <a:rPr lang="en-US" dirty="0" err="1"/>
              <a:t>Lofi</a:t>
            </a:r>
            <a:r>
              <a:rPr lang="en-US" dirty="0"/>
              <a:t>]: How frequently the respondent listens to </a:t>
            </a:r>
            <a:r>
              <a:rPr lang="en-US" dirty="0" err="1"/>
              <a:t>Lofi</a:t>
            </a:r>
            <a:r>
              <a:rPr lang="en-US" dirty="0"/>
              <a:t> music.</a:t>
            </a:r>
          </a:p>
          <a:p>
            <a:r>
              <a:rPr lang="en-US" dirty="0"/>
              <a:t>Frequency [Metal]: How frequently the respondent listens to metal music.</a:t>
            </a:r>
          </a:p>
          <a:p>
            <a:r>
              <a:rPr lang="en-US" dirty="0"/>
              <a:t>Frequency [Pop]: How frequently the respondent listens to pop music.</a:t>
            </a:r>
          </a:p>
          <a:p>
            <a:r>
              <a:rPr lang="en-US" dirty="0"/>
              <a:t>Frequency [R&amp;B]: How frequently the respondent listens to R&amp;B music.</a:t>
            </a:r>
          </a:p>
          <a:p>
            <a:r>
              <a:rPr lang="en-US" dirty="0"/>
              <a:t>Frequency [Rap]: How frequently the respondent listens to rap music.</a:t>
            </a:r>
          </a:p>
          <a:p>
            <a:r>
              <a:rPr lang="en-US" dirty="0"/>
              <a:t>Frequency [Rock]: How frequently the respondent listens to rock music.</a:t>
            </a:r>
          </a:p>
          <a:p>
            <a:r>
              <a:rPr lang="en-US" dirty="0"/>
              <a:t>Frequency [Video game music]: How frequently the respondent listens to video game music.</a:t>
            </a:r>
          </a:p>
          <a:p>
            <a:r>
              <a:rPr lang="en-US" dirty="0"/>
              <a:t>Anxiety: The level of anxiety the respondent experiences.</a:t>
            </a:r>
          </a:p>
          <a:p>
            <a:r>
              <a:rPr lang="en-US" dirty="0"/>
              <a:t>Depression: The level of depression the respondent experiences.</a:t>
            </a:r>
          </a:p>
          <a:p>
            <a:r>
              <a:rPr lang="en-US" dirty="0"/>
              <a:t>Insomnia: The level of insomnia the respondent experiences.</a:t>
            </a:r>
          </a:p>
          <a:p>
            <a:r>
              <a:rPr lang="en-US" dirty="0"/>
              <a:t>OCD: The level of obsessive-compulsive disorder (OCD) the respondent experiences.</a:t>
            </a:r>
          </a:p>
          <a:p>
            <a:r>
              <a:rPr lang="en-US" dirty="0"/>
              <a:t>Music effects: The perceived effects of music on the respondent's mental health (e.g., improve, worsen, no effect).</a:t>
            </a:r>
          </a:p>
          <a:p>
            <a:r>
              <a:rPr lang="en-US" dirty="0"/>
              <a:t>Permissions: Indicates whether the respondent understands and agrees to participate in the study.</a:t>
            </a:r>
          </a:p>
          <a:p>
            <a:endParaRPr lang="en-US" dirty="0"/>
          </a:p>
        </p:txBody>
      </p:sp>
    </p:spTree>
    <p:extLst>
      <p:ext uri="{BB962C8B-B14F-4D97-AF65-F5344CB8AC3E}">
        <p14:creationId xmlns:p14="http://schemas.microsoft.com/office/powerpoint/2010/main" val="369685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168</TotalTime>
  <Words>1044</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Slice</vt:lpstr>
      <vt:lpstr>HDSC SPRING ‘23 PREMIER PROJECT</vt:lpstr>
      <vt:lpstr>PowerPoint Presentation</vt:lpstr>
      <vt:lpstr>MUSIC AND MENTAL HEALTH RESULTS</vt:lpstr>
      <vt:lpstr>AIMS AND OBJECTIVES</vt:lpstr>
      <vt:lpstr>FLOW PROCESS</vt:lpstr>
      <vt:lpstr>DATA SOURCING/ COLLECTION</vt:lpstr>
      <vt:lpstr>Brief Description of The Dataset</vt:lpstr>
      <vt:lpstr>Brief Description of the dataset</vt:lpstr>
      <vt:lpstr>Brief Description of the Dataset</vt:lpstr>
      <vt:lpstr>DATA PREPARATION</vt:lpstr>
      <vt:lpstr>PowerPoint Presentation</vt:lpstr>
      <vt:lpstr>PowerPoint Presentation</vt:lpstr>
      <vt:lpstr>                EXPLORATORY DATA ANALYSIS</vt:lpstr>
      <vt:lpstr>PowerPoint Presentation</vt:lpstr>
      <vt:lpstr>MODEL</vt:lpstr>
      <vt:lpstr>PowerPoint Presentation</vt:lpstr>
      <vt:lpstr>PowerPoint Presentation</vt:lpstr>
      <vt:lpstr>RESULTS, CONCLUSION AND 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HDSC SPRING ‘23 PREMIER PROJECT</dc:title>
  <dc:creator>HP</dc:creator>
  <cp:lastModifiedBy>Jeet Basak</cp:lastModifiedBy>
  <cp:revision>21</cp:revision>
  <dcterms:created xsi:type="dcterms:W3CDTF">2023-06-19T16:43:54Z</dcterms:created>
  <dcterms:modified xsi:type="dcterms:W3CDTF">2023-06-21T19:54:46Z</dcterms:modified>
</cp:coreProperties>
</file>