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7" r:id="rId1"/>
    <p:sldMasterId id="2147483711" r:id="rId2"/>
  </p:sldMasterIdLst>
  <p:notesMasterIdLst>
    <p:notesMasterId r:id="rId11"/>
  </p:notesMasterIdLst>
  <p:sldIdLst>
    <p:sldId id="266" r:id="rId3"/>
    <p:sldId id="268" r:id="rId4"/>
    <p:sldId id="269" r:id="rId5"/>
    <p:sldId id="258" r:id="rId6"/>
    <p:sldId id="259" r:id="rId7"/>
    <p:sldId id="272" r:id="rId8"/>
    <p:sldId id="273" r:id="rId9"/>
    <p:sldId id="274" r:id="rId10"/>
  </p:sldIdLst>
  <p:sldSz cx="9144000" cy="6858000" type="screen4x3"/>
  <p:notesSz cx="12192000" cy="6858000"/>
  <p:defaultTextStyle>
    <a:defPPr>
      <a:defRPr kern="0"/>
    </a:defPPr>
  </p:defaultTextStyle>
  <p:extLst>
    <p:ext uri="{EFAFB233-063F-42B5-8137-9DF3F51BA10A}">
      <p15:sldGuideLst xmlns:p15="http://schemas.microsoft.com/office/powerpoint/2012/main">
        <p15:guide id="1" orient="horz" pos="2842" userDrawn="1">
          <p15:clr>
            <a:srgbClr val="A4A3A4"/>
          </p15:clr>
        </p15:guide>
        <p15:guide id="2" pos="16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B300"/>
    <a:srgbClr val="FFD479"/>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868" y="256"/>
      </p:cViewPr>
      <p:guideLst>
        <p:guide orient="horz" pos="2842"/>
        <p:guide pos="162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2D05E65-BA90-4BB2-B24F-708DD1B1F68C}" type="datetimeFigureOut">
              <a:rPr lang="en-GB" smtClean="0"/>
              <a:t>20/01/2025</a:t>
            </a:fld>
            <a:endParaRPr lang="en-GB"/>
          </a:p>
        </p:txBody>
      </p:sp>
      <p:sp>
        <p:nvSpPr>
          <p:cNvPr id="4" name="Slide Image Placeholder 3"/>
          <p:cNvSpPr>
            <a:spLocks noGrp="1" noRot="1" noChangeAspect="1"/>
          </p:cNvSpPr>
          <p:nvPr>
            <p:ph type="sldImg" idx="2"/>
          </p:nvPr>
        </p:nvSpPr>
        <p:spPr>
          <a:xfrm>
            <a:off x="4552950" y="857250"/>
            <a:ext cx="30861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600C2F0-EF32-4D13-BFBD-7E4B11884897}" type="slidenum">
              <a:rPr lang="en-GB" smtClean="0"/>
              <a:t>‹#›</a:t>
            </a:fld>
            <a:endParaRPr lang="en-GB"/>
          </a:p>
        </p:txBody>
      </p:sp>
    </p:spTree>
    <p:extLst>
      <p:ext uri="{BB962C8B-B14F-4D97-AF65-F5344CB8AC3E}">
        <p14:creationId xmlns:p14="http://schemas.microsoft.com/office/powerpoint/2010/main" val="458026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600C2F0-EF32-4D13-BFBD-7E4B11884897}" type="slidenum">
              <a:rPr lang="en-GB" smtClean="0"/>
              <a:t>4</a:t>
            </a:fld>
            <a:endParaRPr lang="en-GB"/>
          </a:p>
        </p:txBody>
      </p:sp>
    </p:spTree>
    <p:extLst>
      <p:ext uri="{BB962C8B-B14F-4D97-AF65-F5344CB8AC3E}">
        <p14:creationId xmlns:p14="http://schemas.microsoft.com/office/powerpoint/2010/main" val="1924594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600C2F0-EF32-4D13-BFBD-7E4B11884897}" type="slidenum">
              <a:rPr lang="en-GB" smtClean="0"/>
              <a:t>5</a:t>
            </a:fld>
            <a:endParaRPr lang="en-GB"/>
          </a:p>
        </p:txBody>
      </p:sp>
    </p:spTree>
    <p:extLst>
      <p:ext uri="{BB962C8B-B14F-4D97-AF65-F5344CB8AC3E}">
        <p14:creationId xmlns:p14="http://schemas.microsoft.com/office/powerpoint/2010/main" val="2642774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3D256-DBDC-191E-DE83-6B96B86583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7FD9C2-DFAE-6C41-7BA5-481C1967ED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22C192-B547-CF25-9A14-F904AE5C976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324A93E5-96EA-6E11-D891-3169E0EC64E7}"/>
              </a:ext>
            </a:extLst>
          </p:cNvPr>
          <p:cNvSpPr>
            <a:spLocks noGrp="1"/>
          </p:cNvSpPr>
          <p:nvPr>
            <p:ph type="sldNum" sz="quarter" idx="5"/>
          </p:nvPr>
        </p:nvSpPr>
        <p:spPr/>
        <p:txBody>
          <a:bodyPr/>
          <a:lstStyle/>
          <a:p>
            <a:fld id="{6600C2F0-EF32-4D13-BFBD-7E4B11884897}" type="slidenum">
              <a:rPr lang="en-GB" smtClean="0"/>
              <a:t>8</a:t>
            </a:fld>
            <a:endParaRPr lang="en-GB"/>
          </a:p>
        </p:txBody>
      </p:sp>
    </p:spTree>
    <p:extLst>
      <p:ext uri="{BB962C8B-B14F-4D97-AF65-F5344CB8AC3E}">
        <p14:creationId xmlns:p14="http://schemas.microsoft.com/office/powerpoint/2010/main" val="108090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1/19/2025</a:t>
            </a:fld>
            <a:endParaRPr lang="en-US"/>
          </a:p>
        </p:txBody>
      </p:sp>
      <p:sp>
        <p:nvSpPr>
          <p:cNvPr id="5" name="Footer Placeholder 4"/>
          <p:cNvSpPr>
            <a:spLocks noGrp="1"/>
          </p:cNvSpPr>
          <p:nvPr>
            <p:ph type="ftr" sz="quarter" idx="11"/>
          </p:nvPr>
        </p:nvSpPr>
        <p:spPr/>
        <p:txBody>
          <a:bodyPr/>
          <a:lstStyle/>
          <a:p>
            <a:pPr marL="9525">
              <a:spcBef>
                <a:spcPts val="146"/>
              </a:spcBef>
            </a:pPr>
            <a:r>
              <a:rPr lang="en-GB"/>
              <a:t>By</a:t>
            </a:r>
            <a:r>
              <a:rPr lang="en-GB" spc="-23"/>
              <a:t> </a:t>
            </a:r>
            <a:r>
              <a:rPr lang="en-GB"/>
              <a:t>Anh</a:t>
            </a:r>
            <a:r>
              <a:rPr lang="en-GB" spc="-11"/>
              <a:t> </a:t>
            </a:r>
            <a:r>
              <a:rPr lang="en-GB" spc="-8"/>
              <a:t>Leimer</a:t>
            </a:r>
            <a:endParaRPr lang="en-GB" spc="-8" dirty="0"/>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4277635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smtClean="0"/>
              <a:t>‹#›</a:t>
            </a:fld>
            <a:endParaRPr lang="en-US"/>
          </a:p>
        </p:txBody>
      </p:sp>
    </p:spTree>
    <p:extLst>
      <p:ext uri="{BB962C8B-B14F-4D97-AF65-F5344CB8AC3E}">
        <p14:creationId xmlns:p14="http://schemas.microsoft.com/office/powerpoint/2010/main" val="34175071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smtClean="0"/>
              <a:t>‹#›</a:t>
            </a:fld>
            <a:endParaRPr lang="en-US"/>
          </a:p>
        </p:txBody>
      </p:sp>
    </p:spTree>
    <p:extLst>
      <p:ext uri="{BB962C8B-B14F-4D97-AF65-F5344CB8AC3E}">
        <p14:creationId xmlns:p14="http://schemas.microsoft.com/office/powerpoint/2010/main" val="27743758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1/19/2025</a:t>
            </a:fld>
            <a:endParaRPr lang="en-US"/>
          </a:p>
        </p:txBody>
      </p:sp>
      <p:sp>
        <p:nvSpPr>
          <p:cNvPr id="5" name="Footer Placeholder 4"/>
          <p:cNvSpPr>
            <a:spLocks noGrp="1"/>
          </p:cNvSpPr>
          <p:nvPr>
            <p:ph type="ftr" sz="quarter" idx="11"/>
          </p:nvPr>
        </p:nvSpPr>
        <p:spPr/>
        <p:txBody>
          <a:bodyPr/>
          <a:lstStyle/>
          <a:p>
            <a:pPr marL="9525">
              <a:spcBef>
                <a:spcPts val="146"/>
              </a:spcBef>
            </a:pPr>
            <a:r>
              <a:rPr lang="en-GB"/>
              <a:t>By</a:t>
            </a:r>
            <a:r>
              <a:rPr lang="en-GB" spc="-23"/>
              <a:t> </a:t>
            </a:r>
            <a:r>
              <a:rPr lang="en-GB"/>
              <a:t>Anh</a:t>
            </a:r>
            <a:r>
              <a:rPr lang="en-GB" spc="-11"/>
              <a:t> </a:t>
            </a:r>
            <a:r>
              <a:rPr lang="en-GB" spc="-8"/>
              <a:t>Leimer</a:t>
            </a:r>
            <a:endParaRPr lang="en-GB" spc="-8" dirty="0"/>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1802058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1/19/2025</a:t>
            </a:fld>
            <a:endParaRPr lang="en-US"/>
          </a:p>
        </p:txBody>
      </p:sp>
      <p:sp>
        <p:nvSpPr>
          <p:cNvPr id="5" name="Footer Placeholder 4"/>
          <p:cNvSpPr>
            <a:spLocks noGrp="1"/>
          </p:cNvSpPr>
          <p:nvPr>
            <p:ph type="ftr" sz="quarter" idx="11"/>
          </p:nvPr>
        </p:nvSpPr>
        <p:spPr/>
        <p:txBody>
          <a:bodyPr/>
          <a:lstStyle/>
          <a:p>
            <a:pPr marL="9525">
              <a:spcBef>
                <a:spcPts val="146"/>
              </a:spcBef>
            </a:pPr>
            <a:r>
              <a:rPr lang="en-GB"/>
              <a:t>By</a:t>
            </a:r>
            <a:r>
              <a:rPr lang="en-GB" spc="-23"/>
              <a:t> </a:t>
            </a:r>
            <a:r>
              <a:rPr lang="en-GB"/>
              <a:t>Anh</a:t>
            </a:r>
            <a:r>
              <a:rPr lang="en-GB" spc="-11"/>
              <a:t> </a:t>
            </a:r>
            <a:r>
              <a:rPr lang="en-GB" spc="-8"/>
              <a:t>Leimer</a:t>
            </a:r>
            <a:endParaRPr lang="en-GB" spc="-8" dirty="0"/>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7593565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1/19/2025</a:t>
            </a:fld>
            <a:endParaRPr lang="en-US"/>
          </a:p>
        </p:txBody>
      </p:sp>
      <p:sp>
        <p:nvSpPr>
          <p:cNvPr id="5" name="Footer Placeholder 4"/>
          <p:cNvSpPr>
            <a:spLocks noGrp="1"/>
          </p:cNvSpPr>
          <p:nvPr>
            <p:ph type="ftr" sz="quarter" idx="11"/>
          </p:nvPr>
        </p:nvSpPr>
        <p:spPr/>
        <p:txBody>
          <a:bodyPr/>
          <a:lstStyle/>
          <a:p>
            <a:pPr marL="9525">
              <a:spcBef>
                <a:spcPts val="146"/>
              </a:spcBef>
            </a:pPr>
            <a:r>
              <a:rPr lang="en-GB"/>
              <a:t>By</a:t>
            </a:r>
            <a:r>
              <a:rPr lang="en-GB" spc="-23"/>
              <a:t> </a:t>
            </a:r>
            <a:r>
              <a:rPr lang="en-GB"/>
              <a:t>Anh</a:t>
            </a:r>
            <a:r>
              <a:rPr lang="en-GB" spc="-11"/>
              <a:t> </a:t>
            </a:r>
            <a:r>
              <a:rPr lang="en-GB" spc="-8"/>
              <a:t>Leimer</a:t>
            </a:r>
            <a:endParaRPr lang="en-GB" spc="-8" dirty="0"/>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147149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1/19/2025</a:t>
            </a:fld>
            <a:endParaRPr lang="en-US"/>
          </a:p>
        </p:txBody>
      </p:sp>
      <p:sp>
        <p:nvSpPr>
          <p:cNvPr id="6" name="Footer Placeholder 5"/>
          <p:cNvSpPr>
            <a:spLocks noGrp="1"/>
          </p:cNvSpPr>
          <p:nvPr>
            <p:ph type="ftr" sz="quarter" idx="11"/>
          </p:nvPr>
        </p:nvSpPr>
        <p:spPr/>
        <p:txBody>
          <a:bodyPr/>
          <a:lstStyle/>
          <a:p>
            <a:pPr marL="9525">
              <a:spcBef>
                <a:spcPts val="146"/>
              </a:spcBef>
            </a:pPr>
            <a:r>
              <a:rPr lang="en-GB"/>
              <a:t>By</a:t>
            </a:r>
            <a:r>
              <a:rPr lang="en-GB" spc="-23"/>
              <a:t> </a:t>
            </a:r>
            <a:r>
              <a:rPr lang="en-GB"/>
              <a:t>Anh</a:t>
            </a:r>
            <a:r>
              <a:rPr lang="en-GB" spc="-11"/>
              <a:t> </a:t>
            </a:r>
            <a:r>
              <a:rPr lang="en-GB" spc="-8"/>
              <a:t>Leimer</a:t>
            </a:r>
            <a:endParaRPr lang="en-GB" spc="-8" dirty="0"/>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4168471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1/19/2025</a:t>
            </a:fld>
            <a:endParaRPr lang="en-US"/>
          </a:p>
        </p:txBody>
      </p:sp>
      <p:sp>
        <p:nvSpPr>
          <p:cNvPr id="8" name="Footer Placeholder 7"/>
          <p:cNvSpPr>
            <a:spLocks noGrp="1"/>
          </p:cNvSpPr>
          <p:nvPr>
            <p:ph type="ftr" sz="quarter" idx="11"/>
          </p:nvPr>
        </p:nvSpPr>
        <p:spPr/>
        <p:txBody>
          <a:bodyPr/>
          <a:lstStyle/>
          <a:p>
            <a:pPr marL="9525">
              <a:spcBef>
                <a:spcPts val="146"/>
              </a:spcBef>
            </a:pPr>
            <a:r>
              <a:rPr lang="en-GB"/>
              <a:t>By</a:t>
            </a:r>
            <a:r>
              <a:rPr lang="en-GB" spc="-23"/>
              <a:t> </a:t>
            </a:r>
            <a:r>
              <a:rPr lang="en-GB"/>
              <a:t>Anh</a:t>
            </a:r>
            <a:r>
              <a:rPr lang="en-GB" spc="-11"/>
              <a:t> </a:t>
            </a:r>
            <a:r>
              <a:rPr lang="en-GB" spc="-8"/>
              <a:t>Leimer</a:t>
            </a:r>
            <a:endParaRPr lang="en-GB" spc="-8" dirty="0"/>
          </a:p>
        </p:txBody>
      </p:sp>
      <p:sp>
        <p:nvSpPr>
          <p:cNvPr id="9" name="Slide Number Placeholder 8"/>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1980336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1/19/2025</a:t>
            </a:fld>
            <a:endParaRPr lang="en-US"/>
          </a:p>
        </p:txBody>
      </p:sp>
      <p:sp>
        <p:nvSpPr>
          <p:cNvPr id="4" name="Footer Placeholder 3"/>
          <p:cNvSpPr>
            <a:spLocks noGrp="1"/>
          </p:cNvSpPr>
          <p:nvPr>
            <p:ph type="ftr" sz="quarter" idx="11"/>
          </p:nvPr>
        </p:nvSpPr>
        <p:spPr/>
        <p:txBody>
          <a:bodyPr/>
          <a:lstStyle/>
          <a:p>
            <a:pPr marL="9525">
              <a:spcBef>
                <a:spcPts val="146"/>
              </a:spcBef>
            </a:pPr>
            <a:r>
              <a:rPr lang="en-GB"/>
              <a:t>By</a:t>
            </a:r>
            <a:r>
              <a:rPr lang="en-GB" spc="-23"/>
              <a:t> </a:t>
            </a:r>
            <a:r>
              <a:rPr lang="en-GB"/>
              <a:t>Anh</a:t>
            </a:r>
            <a:r>
              <a:rPr lang="en-GB" spc="-11"/>
              <a:t> </a:t>
            </a:r>
            <a:r>
              <a:rPr lang="en-GB" spc="-8"/>
              <a:t>Leimer</a:t>
            </a:r>
            <a:endParaRPr lang="en-GB" spc="-8" dirty="0"/>
          </a:p>
        </p:txBody>
      </p:sp>
      <p:sp>
        <p:nvSpPr>
          <p:cNvPr id="5" name="Slide Number Placeholder 4"/>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18651053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1/19/2025</a:t>
            </a:fld>
            <a:endParaRPr lang="en-US"/>
          </a:p>
        </p:txBody>
      </p:sp>
      <p:sp>
        <p:nvSpPr>
          <p:cNvPr id="3" name="Footer Placeholder 2"/>
          <p:cNvSpPr>
            <a:spLocks noGrp="1"/>
          </p:cNvSpPr>
          <p:nvPr>
            <p:ph type="ftr" sz="quarter" idx="11"/>
          </p:nvPr>
        </p:nvSpPr>
        <p:spPr/>
        <p:txBody>
          <a:bodyPr/>
          <a:lstStyle/>
          <a:p>
            <a:pPr marL="9525">
              <a:spcBef>
                <a:spcPts val="146"/>
              </a:spcBef>
            </a:pPr>
            <a:r>
              <a:rPr lang="en-GB"/>
              <a:t>By</a:t>
            </a:r>
            <a:r>
              <a:rPr lang="en-GB" spc="-23"/>
              <a:t> </a:t>
            </a:r>
            <a:r>
              <a:rPr lang="en-GB"/>
              <a:t>Anh</a:t>
            </a:r>
            <a:r>
              <a:rPr lang="en-GB" spc="-11"/>
              <a:t> </a:t>
            </a:r>
            <a:r>
              <a:rPr lang="en-GB" spc="-8"/>
              <a:t>Leimer</a:t>
            </a:r>
            <a:endParaRPr lang="en-GB" spc="-8" dirty="0"/>
          </a:p>
        </p:txBody>
      </p:sp>
      <p:sp>
        <p:nvSpPr>
          <p:cNvPr id="4" name="Slide Number Placeholder 3"/>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486838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1/19/2025</a:t>
            </a:fld>
            <a:endParaRPr lang="en-US"/>
          </a:p>
        </p:txBody>
      </p:sp>
      <p:sp>
        <p:nvSpPr>
          <p:cNvPr id="6" name="Footer Placeholder 5"/>
          <p:cNvSpPr>
            <a:spLocks noGrp="1"/>
          </p:cNvSpPr>
          <p:nvPr>
            <p:ph type="ftr" sz="quarter" idx="11"/>
          </p:nvPr>
        </p:nvSpPr>
        <p:spPr/>
        <p:txBody>
          <a:bodyPr/>
          <a:lstStyle/>
          <a:p>
            <a:pPr marL="9525">
              <a:spcBef>
                <a:spcPts val="146"/>
              </a:spcBef>
            </a:pPr>
            <a:r>
              <a:rPr lang="en-GB"/>
              <a:t>By</a:t>
            </a:r>
            <a:r>
              <a:rPr lang="en-GB" spc="-23"/>
              <a:t> </a:t>
            </a:r>
            <a:r>
              <a:rPr lang="en-GB"/>
              <a:t>Anh</a:t>
            </a:r>
            <a:r>
              <a:rPr lang="en-GB" spc="-11"/>
              <a:t> </a:t>
            </a:r>
            <a:r>
              <a:rPr lang="en-GB" spc="-8"/>
              <a:t>Leimer</a:t>
            </a:r>
            <a:endParaRPr lang="en-GB" spc="-8" dirty="0"/>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170140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1/19/2025</a:t>
            </a:fld>
            <a:endParaRPr lang="en-US"/>
          </a:p>
        </p:txBody>
      </p:sp>
      <p:sp>
        <p:nvSpPr>
          <p:cNvPr id="5" name="Footer Placeholder 4"/>
          <p:cNvSpPr>
            <a:spLocks noGrp="1"/>
          </p:cNvSpPr>
          <p:nvPr>
            <p:ph type="ftr" sz="quarter" idx="11"/>
          </p:nvPr>
        </p:nvSpPr>
        <p:spPr/>
        <p:txBody>
          <a:bodyPr/>
          <a:lstStyle/>
          <a:p>
            <a:pPr marL="9525">
              <a:spcBef>
                <a:spcPts val="146"/>
              </a:spcBef>
            </a:pPr>
            <a:r>
              <a:rPr lang="en-GB"/>
              <a:t>By</a:t>
            </a:r>
            <a:r>
              <a:rPr lang="en-GB" spc="-23"/>
              <a:t> </a:t>
            </a:r>
            <a:r>
              <a:rPr lang="en-GB"/>
              <a:t>Anh</a:t>
            </a:r>
            <a:r>
              <a:rPr lang="en-GB" spc="-11"/>
              <a:t> </a:t>
            </a:r>
            <a:r>
              <a:rPr lang="en-GB" spc="-8"/>
              <a:t>Leimer</a:t>
            </a:r>
            <a:endParaRPr lang="en-GB" spc="-8" dirty="0"/>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65416599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1/19/2025</a:t>
            </a:fld>
            <a:endParaRPr lang="en-US"/>
          </a:p>
        </p:txBody>
      </p:sp>
      <p:sp>
        <p:nvSpPr>
          <p:cNvPr id="6" name="Footer Placeholder 5"/>
          <p:cNvSpPr>
            <a:spLocks noGrp="1"/>
          </p:cNvSpPr>
          <p:nvPr>
            <p:ph type="ftr" sz="quarter" idx="11"/>
          </p:nvPr>
        </p:nvSpPr>
        <p:spPr/>
        <p:txBody>
          <a:bodyPr/>
          <a:lstStyle/>
          <a:p>
            <a:pPr marL="9525">
              <a:spcBef>
                <a:spcPts val="146"/>
              </a:spcBef>
            </a:pPr>
            <a:r>
              <a:rPr lang="en-GB"/>
              <a:t>By</a:t>
            </a:r>
            <a:r>
              <a:rPr lang="en-GB" spc="-23"/>
              <a:t> </a:t>
            </a:r>
            <a:r>
              <a:rPr lang="en-GB"/>
              <a:t>Anh</a:t>
            </a:r>
            <a:r>
              <a:rPr lang="en-GB" spc="-11"/>
              <a:t> </a:t>
            </a:r>
            <a:r>
              <a:rPr lang="en-GB" spc="-8"/>
              <a:t>Leimer</a:t>
            </a:r>
            <a:endParaRPr lang="en-GB" spc="-8" dirty="0"/>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2552327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1/19/2025</a:t>
            </a:fld>
            <a:endParaRPr lang="en-US"/>
          </a:p>
        </p:txBody>
      </p:sp>
      <p:sp>
        <p:nvSpPr>
          <p:cNvPr id="5" name="Footer Placeholder 4"/>
          <p:cNvSpPr>
            <a:spLocks noGrp="1"/>
          </p:cNvSpPr>
          <p:nvPr>
            <p:ph type="ftr" sz="quarter" idx="11"/>
          </p:nvPr>
        </p:nvSpPr>
        <p:spPr/>
        <p:txBody>
          <a:bodyPr/>
          <a:lstStyle/>
          <a:p>
            <a:pPr marL="9525">
              <a:spcBef>
                <a:spcPts val="146"/>
              </a:spcBef>
            </a:pPr>
            <a:r>
              <a:rPr lang="en-GB"/>
              <a:t>By</a:t>
            </a:r>
            <a:r>
              <a:rPr lang="en-GB" spc="-23"/>
              <a:t> </a:t>
            </a:r>
            <a:r>
              <a:rPr lang="en-GB"/>
              <a:t>Anh</a:t>
            </a:r>
            <a:r>
              <a:rPr lang="en-GB" spc="-11"/>
              <a:t> </a:t>
            </a:r>
            <a:r>
              <a:rPr lang="en-GB" spc="-8"/>
              <a:t>Leimer</a:t>
            </a:r>
            <a:endParaRPr lang="en-GB" spc="-8" dirty="0"/>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0341804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1/19/2025</a:t>
            </a:fld>
            <a:endParaRPr lang="en-US"/>
          </a:p>
        </p:txBody>
      </p:sp>
      <p:sp>
        <p:nvSpPr>
          <p:cNvPr id="5" name="Footer Placeholder 4"/>
          <p:cNvSpPr>
            <a:spLocks noGrp="1"/>
          </p:cNvSpPr>
          <p:nvPr>
            <p:ph type="ftr" sz="quarter" idx="11"/>
          </p:nvPr>
        </p:nvSpPr>
        <p:spPr/>
        <p:txBody>
          <a:bodyPr/>
          <a:lstStyle/>
          <a:p>
            <a:pPr marL="9525">
              <a:spcBef>
                <a:spcPts val="146"/>
              </a:spcBef>
            </a:pPr>
            <a:r>
              <a:rPr lang="en-GB"/>
              <a:t>By</a:t>
            </a:r>
            <a:r>
              <a:rPr lang="en-GB" spc="-23"/>
              <a:t> </a:t>
            </a:r>
            <a:r>
              <a:rPr lang="en-GB"/>
              <a:t>Anh</a:t>
            </a:r>
            <a:r>
              <a:rPr lang="en-GB" spc="-11"/>
              <a:t> </a:t>
            </a:r>
            <a:r>
              <a:rPr lang="en-GB" spc="-8"/>
              <a:t>Leimer</a:t>
            </a:r>
            <a:endParaRPr lang="en-GB" spc="-8" dirty="0"/>
          </a:p>
        </p:txBody>
      </p:sp>
      <p:sp>
        <p:nvSpPr>
          <p:cNvPr id="6" name="Slide Number Placeholder 5"/>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3758482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676209" y="358371"/>
            <a:ext cx="2231438" cy="207749"/>
          </a:xfrm>
        </p:spPr>
        <p:txBody>
          <a:bodyPr lIns="0" tIns="0" rIns="0" bIns="0"/>
          <a:lstStyle>
            <a:lvl1pPr>
              <a:defRPr sz="1350" b="1" i="0" u="sng">
                <a:solidFill>
                  <a:srgbClr val="1A73B1"/>
                </a:solidFill>
                <a:latin typeface="Segoe UI" panose="020B0502040204020203"/>
                <a:cs typeface="Segoe UI" panose="020B0502040204020203"/>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1">
                <a:solidFill>
                  <a:srgbClr val="1A73B1"/>
                </a:solidFill>
                <a:latin typeface="Segoe UI" panose="020B0502040204020203"/>
                <a:cs typeface="Segoe UI" panose="020B0502040204020203"/>
              </a:defRPr>
            </a:lvl1pPr>
          </a:lstStyle>
          <a:p>
            <a:pPr marL="9525">
              <a:spcBef>
                <a:spcPts val="146"/>
              </a:spcBef>
            </a:pPr>
            <a:r>
              <a:rPr lang="en-GB"/>
              <a:t>By</a:t>
            </a:r>
            <a:r>
              <a:rPr lang="en-GB" spc="-23"/>
              <a:t> </a:t>
            </a:r>
            <a:r>
              <a:rPr lang="en-GB"/>
              <a:t>Anh</a:t>
            </a:r>
            <a:r>
              <a:rPr lang="en-GB" spc="-11"/>
              <a:t> </a:t>
            </a:r>
            <a:r>
              <a:rPr lang="en-GB" spc="-8"/>
              <a:t>Leimer</a:t>
            </a:r>
            <a:endParaRPr lang="en-GB" spc="-8"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1/19/2025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2219829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9A0DB2DC-4C9A-4742-B13C-FB6460FD3503}" type="slidenum">
              <a:rPr lang="en-US" smtClean="0"/>
              <a:t>‹#›</a:t>
            </a:fld>
            <a:endParaRPr lang="en-US"/>
          </a:p>
        </p:txBody>
      </p:sp>
    </p:spTree>
    <p:extLst>
      <p:ext uri="{BB962C8B-B14F-4D97-AF65-F5344CB8AC3E}">
        <p14:creationId xmlns:p14="http://schemas.microsoft.com/office/powerpoint/2010/main" val="32752892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1/19/2025</a:t>
            </a:fld>
            <a:endParaRPr lang="en-US"/>
          </a:p>
        </p:txBody>
      </p:sp>
      <p:sp>
        <p:nvSpPr>
          <p:cNvPr id="6" name="Footer Placeholder 5"/>
          <p:cNvSpPr>
            <a:spLocks noGrp="1"/>
          </p:cNvSpPr>
          <p:nvPr>
            <p:ph type="ftr" sz="quarter" idx="11"/>
          </p:nvPr>
        </p:nvSpPr>
        <p:spPr/>
        <p:txBody>
          <a:bodyPr/>
          <a:lstStyle/>
          <a:p>
            <a:pPr marL="9525">
              <a:spcBef>
                <a:spcPts val="146"/>
              </a:spcBef>
            </a:pPr>
            <a:r>
              <a:rPr lang="en-GB"/>
              <a:t>By</a:t>
            </a:r>
            <a:r>
              <a:rPr lang="en-GB" spc="-23"/>
              <a:t> </a:t>
            </a:r>
            <a:r>
              <a:rPr lang="en-GB"/>
              <a:t>Anh</a:t>
            </a:r>
            <a:r>
              <a:rPr lang="en-GB" spc="-11"/>
              <a:t> </a:t>
            </a:r>
            <a:r>
              <a:rPr lang="en-GB" spc="-8"/>
              <a:t>Leimer</a:t>
            </a:r>
            <a:endParaRPr lang="en-GB" spc="-8" dirty="0"/>
          </a:p>
        </p:txBody>
      </p:sp>
      <p:sp>
        <p:nvSpPr>
          <p:cNvPr id="7" name="Slide Number Placeholder 6"/>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207999768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9A0DB2DC-4C9A-4742-B13C-FB6460FD3503}" type="slidenum">
              <a:rPr lang="en-US" smtClean="0"/>
              <a:t>‹#›</a:t>
            </a:fld>
            <a:endParaRPr lang="en-US"/>
          </a:p>
        </p:txBody>
      </p:sp>
    </p:spTree>
    <p:extLst>
      <p:ext uri="{BB962C8B-B14F-4D97-AF65-F5344CB8AC3E}">
        <p14:creationId xmlns:p14="http://schemas.microsoft.com/office/powerpoint/2010/main" val="64356164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1/19/2025</a:t>
            </a:fld>
            <a:endParaRPr lang="en-US"/>
          </a:p>
        </p:txBody>
      </p:sp>
      <p:sp>
        <p:nvSpPr>
          <p:cNvPr id="4" name="Footer Placeholder 3"/>
          <p:cNvSpPr>
            <a:spLocks noGrp="1"/>
          </p:cNvSpPr>
          <p:nvPr>
            <p:ph type="ftr" sz="quarter" idx="11"/>
          </p:nvPr>
        </p:nvSpPr>
        <p:spPr/>
        <p:txBody>
          <a:bodyPr/>
          <a:lstStyle/>
          <a:p>
            <a:pPr marL="9525">
              <a:spcBef>
                <a:spcPts val="146"/>
              </a:spcBef>
            </a:pPr>
            <a:r>
              <a:rPr lang="en-GB"/>
              <a:t>By</a:t>
            </a:r>
            <a:r>
              <a:rPr lang="en-GB" spc="-23"/>
              <a:t> </a:t>
            </a:r>
            <a:r>
              <a:rPr lang="en-GB"/>
              <a:t>Anh</a:t>
            </a:r>
            <a:r>
              <a:rPr lang="en-GB" spc="-11"/>
              <a:t> </a:t>
            </a:r>
            <a:r>
              <a:rPr lang="en-GB" spc="-8"/>
              <a:t>Leimer</a:t>
            </a:r>
            <a:endParaRPr lang="en-GB" spc="-8" dirty="0"/>
          </a:p>
        </p:txBody>
      </p:sp>
      <p:sp>
        <p:nvSpPr>
          <p:cNvPr id="5" name="Slide Number Placeholder 4"/>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408437000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1/19/2025</a:t>
            </a:fld>
            <a:endParaRPr lang="en-US"/>
          </a:p>
        </p:txBody>
      </p:sp>
      <p:sp>
        <p:nvSpPr>
          <p:cNvPr id="3" name="Footer Placeholder 2"/>
          <p:cNvSpPr>
            <a:spLocks noGrp="1"/>
          </p:cNvSpPr>
          <p:nvPr>
            <p:ph type="ftr" sz="quarter" idx="11"/>
          </p:nvPr>
        </p:nvSpPr>
        <p:spPr/>
        <p:txBody>
          <a:bodyPr/>
          <a:lstStyle/>
          <a:p>
            <a:pPr marL="9525">
              <a:spcBef>
                <a:spcPts val="146"/>
              </a:spcBef>
            </a:pPr>
            <a:r>
              <a:rPr lang="en-GB"/>
              <a:t>By</a:t>
            </a:r>
            <a:r>
              <a:rPr lang="en-GB" spc="-23"/>
              <a:t> </a:t>
            </a:r>
            <a:r>
              <a:rPr lang="en-GB"/>
              <a:t>Anh</a:t>
            </a:r>
            <a:r>
              <a:rPr lang="en-GB" spc="-11"/>
              <a:t> </a:t>
            </a:r>
            <a:r>
              <a:rPr lang="en-GB" spc="-8"/>
              <a:t>Leimer</a:t>
            </a:r>
            <a:endParaRPr lang="en-GB" spc="-8" dirty="0"/>
          </a:p>
        </p:txBody>
      </p:sp>
      <p:sp>
        <p:nvSpPr>
          <p:cNvPr id="4" name="Slide Number Placeholder 3"/>
          <p:cNvSpPr>
            <a:spLocks noGrp="1"/>
          </p:cNvSpPr>
          <p:nvPr>
            <p:ph type="sldNum" sz="quarter" idx="12"/>
          </p:nvPr>
        </p:nvSpPr>
        <p:spPr/>
        <p:txBody>
          <a:bodyPr/>
          <a:lstStyle/>
          <a:p>
            <a:fld id="{B6F15528-21DE-4FAA-801E-634DDDAF4B2B}" type="slidenum">
              <a:rPr lang="en-GB" smtClean="0"/>
              <a:t>‹#›</a:t>
            </a:fld>
            <a:endParaRPr lang="en-GB"/>
          </a:p>
        </p:txBody>
      </p:sp>
    </p:spTree>
    <p:extLst>
      <p:ext uri="{BB962C8B-B14F-4D97-AF65-F5344CB8AC3E}">
        <p14:creationId xmlns:p14="http://schemas.microsoft.com/office/powerpoint/2010/main" val="151114357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smtClean="0"/>
              <a:t>‹#›</a:t>
            </a:fld>
            <a:endParaRPr lang="en-US"/>
          </a:p>
        </p:txBody>
      </p:sp>
    </p:spTree>
    <p:extLst>
      <p:ext uri="{BB962C8B-B14F-4D97-AF65-F5344CB8AC3E}">
        <p14:creationId xmlns:p14="http://schemas.microsoft.com/office/powerpoint/2010/main" val="3478001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9A0DB2DC-4C9A-4742-B13C-FB6460FD3503}" type="slidenum">
              <a:rPr lang="en-US" smtClean="0"/>
              <a:t>‹#›</a:t>
            </a:fld>
            <a:endParaRPr lang="en-US"/>
          </a:p>
        </p:txBody>
      </p:sp>
    </p:spTree>
    <p:extLst>
      <p:ext uri="{BB962C8B-B14F-4D97-AF65-F5344CB8AC3E}">
        <p14:creationId xmlns:p14="http://schemas.microsoft.com/office/powerpoint/2010/main" val="37975797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1/19/2025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9525">
              <a:spcBef>
                <a:spcPts val="146"/>
              </a:spcBef>
            </a:pPr>
            <a:r>
              <a:rPr lang="en-GB"/>
              <a:t>By</a:t>
            </a:r>
            <a:r>
              <a:rPr lang="en-GB" spc="-23"/>
              <a:t> </a:t>
            </a:r>
            <a:r>
              <a:rPr lang="en-GB"/>
              <a:t>Anh</a:t>
            </a:r>
            <a:r>
              <a:rPr lang="en-GB" spc="-11"/>
              <a:t> </a:t>
            </a:r>
            <a:r>
              <a:rPr lang="en-GB" spc="-8"/>
              <a:t>Leimer</a:t>
            </a:r>
            <a:endParaRPr lang="en-GB" spc="-8"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GB" smtClean="0"/>
              <a:t>‹#›</a:t>
            </a:fld>
            <a:endParaRPr lang="en-GB"/>
          </a:p>
        </p:txBody>
      </p:sp>
    </p:spTree>
    <p:extLst>
      <p:ext uri="{BB962C8B-B14F-4D97-AF65-F5344CB8AC3E}">
        <p14:creationId xmlns:p14="http://schemas.microsoft.com/office/powerpoint/2010/main" val="265788593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1/19/2025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9525">
              <a:spcBef>
                <a:spcPts val="146"/>
              </a:spcBef>
            </a:pPr>
            <a:r>
              <a:rPr lang="en-GB"/>
              <a:t>By</a:t>
            </a:r>
            <a:r>
              <a:rPr lang="en-GB" spc="-23"/>
              <a:t> </a:t>
            </a:r>
            <a:r>
              <a:rPr lang="en-GB"/>
              <a:t>Anh</a:t>
            </a:r>
            <a:r>
              <a:rPr lang="en-GB" spc="-11"/>
              <a:t> </a:t>
            </a:r>
            <a:r>
              <a:rPr lang="en-GB" spc="-8"/>
              <a:t>Leimer</a:t>
            </a:r>
            <a:endParaRPr lang="en-GB" spc="-8"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GB" smtClean="0"/>
              <a:t>‹#›</a:t>
            </a:fld>
            <a:endParaRPr lang="en-GB"/>
          </a:p>
        </p:txBody>
      </p:sp>
    </p:spTree>
    <p:extLst>
      <p:ext uri="{BB962C8B-B14F-4D97-AF65-F5344CB8AC3E}">
        <p14:creationId xmlns:p14="http://schemas.microsoft.com/office/powerpoint/2010/main" val="310886902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3.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graph&#10;&#10;Description automatically generated">
            <a:extLst>
              <a:ext uri="{FF2B5EF4-FFF2-40B4-BE49-F238E27FC236}">
                <a16:creationId xmlns:a16="http://schemas.microsoft.com/office/drawing/2014/main" id="{77CBCAD9-313D-AB41-B53F-E746699125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1247776" y="-1019174"/>
            <a:ext cx="6629400" cy="88201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screen&#10;&#10;Description automatically generated">
            <a:extLst>
              <a:ext uri="{FF2B5EF4-FFF2-40B4-BE49-F238E27FC236}">
                <a16:creationId xmlns:a16="http://schemas.microsoft.com/office/drawing/2014/main" id="{80E4DD5F-26AC-5E94-4BD5-27A7D01A45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1339417" y="-1143000"/>
            <a:ext cx="6465165" cy="9144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graph&#10;&#10;Description automatically generated with medium confidence">
            <a:extLst>
              <a:ext uri="{FF2B5EF4-FFF2-40B4-BE49-F238E27FC236}">
                <a16:creationId xmlns:a16="http://schemas.microsoft.com/office/drawing/2014/main" id="{6CDF4093-78F0-14F2-028B-9F3B451646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1339417" y="-1143000"/>
            <a:ext cx="6465165" cy="9144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txBox="1"/>
          <p:nvPr/>
        </p:nvSpPr>
        <p:spPr>
          <a:xfrm>
            <a:off x="228600" y="742280"/>
            <a:ext cx="8305800" cy="649056"/>
          </a:xfrm>
          <a:prstGeom prst="rect">
            <a:avLst/>
          </a:prstGeom>
        </p:spPr>
        <p:txBody>
          <a:bodyPr vert="horz" wrap="square" lIns="0" tIns="81439" rIns="0" bIns="0" rtlCol="0">
            <a:spAutoFit/>
          </a:bodyPr>
          <a:lstStyle/>
          <a:p>
            <a:pPr marL="9525" algn="just">
              <a:spcBef>
                <a:spcPts val="641"/>
              </a:spcBef>
            </a:pPr>
            <a:r>
              <a:rPr sz="1350" b="1" dirty="0">
                <a:solidFill>
                  <a:srgbClr val="C00000"/>
                </a:solidFill>
                <a:uFill>
                  <a:solidFill>
                    <a:srgbClr val="1A73B1"/>
                  </a:solidFill>
                </a:uFill>
                <a:latin typeface="Segoe UI" panose="020B0502040204020203"/>
                <a:cs typeface="Segoe UI" panose="020B0502040204020203"/>
              </a:rPr>
              <a:t>Understand</a:t>
            </a:r>
            <a:r>
              <a:rPr sz="1350" b="1" spc="-30" dirty="0">
                <a:solidFill>
                  <a:srgbClr val="C00000"/>
                </a:solidFill>
                <a:uFill>
                  <a:solidFill>
                    <a:srgbClr val="1A73B1"/>
                  </a:solidFill>
                </a:uFill>
                <a:latin typeface="Segoe UI" panose="020B0502040204020203"/>
                <a:cs typeface="Segoe UI" panose="020B0502040204020203"/>
              </a:rPr>
              <a:t> </a:t>
            </a:r>
            <a:r>
              <a:rPr sz="1350" b="1" spc="-8" dirty="0">
                <a:solidFill>
                  <a:srgbClr val="C00000"/>
                </a:solidFill>
                <a:uFill>
                  <a:solidFill>
                    <a:srgbClr val="1A73B1"/>
                  </a:solidFill>
                </a:uFill>
                <a:latin typeface="Segoe UI" panose="020B0502040204020203"/>
                <a:cs typeface="Segoe UI" panose="020B0502040204020203"/>
              </a:rPr>
              <a:t>Context</a:t>
            </a:r>
            <a:endParaRPr lang="en-GB" sz="1350" b="1" spc="-8" dirty="0">
              <a:solidFill>
                <a:srgbClr val="C00000"/>
              </a:solidFill>
              <a:uFill>
                <a:solidFill>
                  <a:srgbClr val="1A73B1"/>
                </a:solidFill>
              </a:uFill>
              <a:latin typeface="Segoe UI" panose="020B0502040204020203"/>
              <a:cs typeface="Segoe UI" panose="020B0502040204020203"/>
            </a:endParaRPr>
          </a:p>
          <a:p>
            <a:pPr marL="9525" marR="3810" algn="just">
              <a:spcBef>
                <a:spcPts val="405"/>
              </a:spcBef>
            </a:pPr>
            <a:r>
              <a:rPr lang="en-GB" sz="1000" dirty="0"/>
              <a:t>A global company, </a:t>
            </a:r>
            <a:r>
              <a:rPr lang="en-GB" sz="1000" b="1" dirty="0"/>
              <a:t>Home Options </a:t>
            </a:r>
            <a:r>
              <a:rPr lang="en-GB" sz="900" b="1" dirty="0"/>
              <a:t>Group</a:t>
            </a:r>
            <a:r>
              <a:rPr lang="en-GB" sz="1000" dirty="0"/>
              <a:t>, is interested in understanding the key factors driving IT department costs across regions, see how actual spending compares to the budget and forecast, and what strategies can be implemented to reduce costs while maintaining quality. </a:t>
            </a:r>
          </a:p>
        </p:txBody>
      </p:sp>
      <p:sp>
        <p:nvSpPr>
          <p:cNvPr id="5" name="object 5"/>
          <p:cNvSpPr txBox="1"/>
          <p:nvPr/>
        </p:nvSpPr>
        <p:spPr>
          <a:xfrm>
            <a:off x="228600" y="5166342"/>
            <a:ext cx="8305800" cy="1143000"/>
          </a:xfrm>
          <a:prstGeom prst="rect">
            <a:avLst/>
          </a:prstGeom>
        </p:spPr>
        <p:txBody>
          <a:bodyPr vert="horz" wrap="square" lIns="0" tIns="107633" rIns="0" bIns="0" rtlCol="0">
            <a:noAutofit/>
          </a:bodyPr>
          <a:lstStyle/>
          <a:p>
            <a:pPr marL="9525" algn="just">
              <a:spcBef>
                <a:spcPts val="848"/>
              </a:spcBef>
            </a:pPr>
            <a:r>
              <a:rPr lang="en-GB" altLang="" sz="1350" b="1" spc="-15" dirty="0">
                <a:solidFill>
                  <a:srgbClr val="C00000"/>
                </a:solidFill>
                <a:uFill>
                  <a:solidFill>
                    <a:srgbClr val="1A73B1"/>
                  </a:solidFill>
                </a:uFill>
                <a:latin typeface="Segoe UI" panose="020B0502040204020203"/>
                <a:cs typeface="Segoe UI" panose="020B0502040204020203"/>
              </a:rPr>
              <a:t>Data</a:t>
            </a:r>
          </a:p>
          <a:p>
            <a:pPr marL="9525" marR="3810" algn="just">
              <a:spcBef>
                <a:spcPts val="551"/>
              </a:spcBef>
            </a:pPr>
            <a:r>
              <a:rPr lang="en-GB" sz="1000" dirty="0"/>
              <a:t>The data I will be working with </a:t>
            </a:r>
            <a:r>
              <a:rPr lang="en-GB" sz="900" dirty="0"/>
              <a:t>consists</a:t>
            </a:r>
            <a:r>
              <a:rPr lang="en-GB" sz="1000" dirty="0"/>
              <a:t> of twelve (12) months' worth of </a:t>
            </a:r>
            <a:r>
              <a:rPr lang="en-GB" sz="1000" b="1" dirty="0">
                <a:solidFill>
                  <a:srgbClr val="D9B300"/>
                </a:solidFill>
              </a:rPr>
              <a:t>Budget</a:t>
            </a:r>
            <a:r>
              <a:rPr lang="en-GB" sz="1000" dirty="0"/>
              <a:t> and </a:t>
            </a:r>
            <a:r>
              <a:rPr lang="en-GB" sz="1000" b="1" dirty="0">
                <a:solidFill>
                  <a:srgbClr val="D9B300"/>
                </a:solidFill>
              </a:rPr>
              <a:t>Forecast</a:t>
            </a:r>
            <a:r>
              <a:rPr lang="en-GB" sz="1000" dirty="0"/>
              <a:t> data, along with </a:t>
            </a:r>
            <a:r>
              <a:rPr lang="en-GB" sz="1000" dirty="0">
                <a:solidFill>
                  <a:schemeClr val="tx1"/>
                </a:solidFill>
              </a:rPr>
              <a:t>Year-to-Date (YTD) </a:t>
            </a:r>
            <a:r>
              <a:rPr lang="en-GB" sz="1000" b="1" dirty="0">
                <a:solidFill>
                  <a:srgbClr val="D9B300"/>
                </a:solidFill>
              </a:rPr>
              <a:t>Actual </a:t>
            </a:r>
            <a:r>
              <a:rPr lang="en-GB" sz="1000" dirty="0"/>
              <a:t>data up to July 2020. </a:t>
            </a:r>
            <a:endParaRPr lang="en-GB" altLang="" sz="975" dirty="0">
              <a:latin typeface="Segoe UI" panose="020B0502040204020203"/>
              <a:cs typeface="Segoe UI" panose="020B0502040204020203"/>
            </a:endParaRPr>
          </a:p>
        </p:txBody>
      </p:sp>
      <p:sp>
        <p:nvSpPr>
          <p:cNvPr id="6" name="object 6"/>
          <p:cNvSpPr txBox="1"/>
          <p:nvPr/>
        </p:nvSpPr>
        <p:spPr>
          <a:xfrm>
            <a:off x="234462" y="2994260"/>
            <a:ext cx="8382000" cy="2153334"/>
          </a:xfrm>
          <a:prstGeom prst="rect">
            <a:avLst/>
          </a:prstGeom>
        </p:spPr>
        <p:txBody>
          <a:bodyPr vert="horz" wrap="square" lIns="0" tIns="9049" rIns="0" bIns="0" rtlCol="0">
            <a:noAutofit/>
          </a:bodyPr>
          <a:lstStyle/>
          <a:p>
            <a:pPr marL="9525" marR="4763" algn="just">
              <a:spcBef>
                <a:spcPts val="71"/>
              </a:spcBef>
              <a:tabLst>
                <a:tab pos="108585" algn="l"/>
              </a:tabLst>
            </a:pPr>
            <a:r>
              <a:rPr lang="en-GB" altLang="en-US" sz="1350" b="1" spc="-15" dirty="0">
                <a:solidFill>
                  <a:srgbClr val="C00000"/>
                </a:solidFill>
                <a:uFill>
                  <a:solidFill>
                    <a:srgbClr val="1A73B1"/>
                  </a:solidFill>
                </a:uFill>
                <a:latin typeface="Segoe UI" panose="020B0502040204020203"/>
                <a:cs typeface="Segoe UI" panose="020B0502040204020203"/>
                <a:sym typeface="+mn-ea"/>
              </a:rPr>
              <a:t>Cleanse Data</a:t>
            </a:r>
            <a:endParaRPr sz="975" dirty="0">
              <a:solidFill>
                <a:srgbClr val="C00000"/>
              </a:solidFill>
              <a:latin typeface="Segoe UI" panose="020B0502040204020203"/>
              <a:cs typeface="Segoe UI" panose="020B0502040204020203"/>
            </a:endParaRPr>
          </a:p>
          <a:p>
            <a:pPr marL="9525" marR="3810" indent="90488">
              <a:spcBef>
                <a:spcPts val="450"/>
              </a:spcBef>
              <a:buChar char="-"/>
              <a:tabLst>
                <a:tab pos="100013" algn="l"/>
              </a:tabLst>
            </a:pPr>
            <a:r>
              <a:rPr sz="975" dirty="0">
                <a:latin typeface="Segoe UI" panose="020B0502040204020203"/>
                <a:cs typeface="Segoe UI" panose="020B0502040204020203"/>
              </a:rPr>
              <a:t>The</a:t>
            </a:r>
            <a:r>
              <a:rPr sz="975" spc="30" dirty="0">
                <a:latin typeface="Segoe UI" panose="020B0502040204020203"/>
                <a:cs typeface="Segoe UI" panose="020B0502040204020203"/>
              </a:rPr>
              <a:t> </a:t>
            </a:r>
            <a:r>
              <a:rPr sz="975" dirty="0">
                <a:latin typeface="Segoe UI" panose="020B0502040204020203"/>
                <a:cs typeface="Segoe UI" panose="020B0502040204020203"/>
              </a:rPr>
              <a:t>currency</a:t>
            </a:r>
            <a:r>
              <a:rPr sz="975" spc="30" dirty="0">
                <a:latin typeface="Segoe UI" panose="020B0502040204020203"/>
                <a:cs typeface="Segoe UI" panose="020B0502040204020203"/>
              </a:rPr>
              <a:t> </a:t>
            </a:r>
            <a:r>
              <a:rPr sz="975" dirty="0">
                <a:latin typeface="Segoe UI" panose="020B0502040204020203"/>
                <a:cs typeface="Segoe UI" panose="020B0502040204020203"/>
              </a:rPr>
              <a:t>was</a:t>
            </a:r>
            <a:r>
              <a:rPr sz="975" spc="38" dirty="0">
                <a:latin typeface="Segoe UI" panose="020B0502040204020203"/>
                <a:cs typeface="Segoe UI" panose="020B0502040204020203"/>
              </a:rPr>
              <a:t> </a:t>
            </a:r>
            <a:r>
              <a:rPr sz="975" dirty="0">
                <a:latin typeface="Segoe UI" panose="020B0502040204020203"/>
                <a:cs typeface="Segoe UI" panose="020B0502040204020203"/>
              </a:rPr>
              <a:t>not</a:t>
            </a:r>
            <a:r>
              <a:rPr sz="975" spc="34" dirty="0">
                <a:latin typeface="Segoe UI" panose="020B0502040204020203"/>
                <a:cs typeface="Segoe UI" panose="020B0502040204020203"/>
              </a:rPr>
              <a:t> </a:t>
            </a:r>
            <a:r>
              <a:rPr sz="975" dirty="0">
                <a:latin typeface="Segoe UI" panose="020B0502040204020203"/>
                <a:cs typeface="Segoe UI" panose="020B0502040204020203"/>
              </a:rPr>
              <a:t>provided.</a:t>
            </a:r>
            <a:r>
              <a:rPr sz="975" spc="30" dirty="0">
                <a:latin typeface="Segoe UI" panose="020B0502040204020203"/>
                <a:cs typeface="Segoe UI" panose="020B0502040204020203"/>
              </a:rPr>
              <a:t> </a:t>
            </a:r>
            <a:r>
              <a:rPr sz="975" dirty="0">
                <a:latin typeface="Segoe UI" panose="020B0502040204020203"/>
                <a:cs typeface="Segoe UI" panose="020B0502040204020203"/>
              </a:rPr>
              <a:t>Since</a:t>
            </a:r>
            <a:r>
              <a:rPr lang="en-GB" altLang="" sz="975" dirty="0">
                <a:latin typeface="Segoe UI" panose="020B0502040204020203"/>
                <a:cs typeface="Segoe UI" panose="020B0502040204020203"/>
              </a:rPr>
              <a:t> the parent company is in the United States of America</a:t>
            </a:r>
            <a:r>
              <a:rPr sz="975" dirty="0">
                <a:latin typeface="Segoe UI" panose="020B0502040204020203"/>
                <a:cs typeface="Segoe UI" panose="020B0502040204020203"/>
              </a:rPr>
              <a:t>,</a:t>
            </a:r>
            <a:r>
              <a:rPr sz="975" spc="34" dirty="0">
                <a:latin typeface="Segoe UI" panose="020B0502040204020203"/>
                <a:cs typeface="Segoe UI" panose="020B0502040204020203"/>
              </a:rPr>
              <a:t> </a:t>
            </a:r>
            <a:r>
              <a:rPr sz="975" dirty="0">
                <a:latin typeface="Segoe UI" panose="020B0502040204020203"/>
                <a:cs typeface="Segoe UI" panose="020B0502040204020203"/>
              </a:rPr>
              <a:t>we're</a:t>
            </a:r>
            <a:r>
              <a:rPr sz="975" spc="30" dirty="0">
                <a:latin typeface="Segoe UI" panose="020B0502040204020203"/>
                <a:cs typeface="Segoe UI" panose="020B0502040204020203"/>
              </a:rPr>
              <a:t> </a:t>
            </a:r>
            <a:r>
              <a:rPr sz="975" dirty="0">
                <a:latin typeface="Segoe UI" panose="020B0502040204020203"/>
                <a:cs typeface="Segoe UI" panose="020B0502040204020203"/>
              </a:rPr>
              <a:t>assuming</a:t>
            </a:r>
            <a:r>
              <a:rPr sz="975" spc="38" dirty="0">
                <a:latin typeface="Segoe UI" panose="020B0502040204020203"/>
                <a:cs typeface="Segoe UI" panose="020B0502040204020203"/>
              </a:rPr>
              <a:t> </a:t>
            </a:r>
            <a:r>
              <a:rPr lang="en-GB" sz="975" spc="38" dirty="0">
                <a:latin typeface="Segoe UI" panose="020B0502040204020203"/>
                <a:cs typeface="Segoe UI" panose="020B0502040204020203"/>
              </a:rPr>
              <a:t>the </a:t>
            </a:r>
            <a:r>
              <a:rPr lang="en-GB" sz="975" b="1" spc="38" dirty="0">
                <a:solidFill>
                  <a:srgbClr val="FFC000"/>
                </a:solidFill>
                <a:latin typeface="Segoe UI" panose="020B0502040204020203"/>
                <a:cs typeface="Segoe UI" panose="020B0502040204020203"/>
              </a:rPr>
              <a:t>US Dollars</a:t>
            </a:r>
            <a:r>
              <a:rPr lang="en-GB" altLang="" sz="975" b="1" spc="38" dirty="0">
                <a:solidFill>
                  <a:srgbClr val="FFC000"/>
                </a:solidFill>
                <a:latin typeface="Segoe UI" panose="020B0502040204020203"/>
                <a:cs typeface="Segoe UI" panose="020B0502040204020203"/>
              </a:rPr>
              <a:t> ($) </a:t>
            </a:r>
            <a:r>
              <a:rPr sz="975" b="1" dirty="0">
                <a:solidFill>
                  <a:srgbClr val="FFC000"/>
                </a:solidFill>
                <a:latin typeface="Segoe UI" panose="020B0502040204020203"/>
                <a:cs typeface="Segoe UI" panose="020B0502040204020203"/>
              </a:rPr>
              <a:t>as</a:t>
            </a:r>
            <a:r>
              <a:rPr sz="975" b="1" spc="38" dirty="0">
                <a:solidFill>
                  <a:srgbClr val="FFC000"/>
                </a:solidFill>
                <a:latin typeface="Segoe UI" panose="020B0502040204020203"/>
                <a:cs typeface="Segoe UI" panose="020B0502040204020203"/>
              </a:rPr>
              <a:t> </a:t>
            </a:r>
            <a:r>
              <a:rPr sz="975" b="1" dirty="0">
                <a:solidFill>
                  <a:srgbClr val="FFC000"/>
                </a:solidFill>
                <a:latin typeface="Segoe UI" panose="020B0502040204020203"/>
                <a:cs typeface="Segoe UI" panose="020B0502040204020203"/>
              </a:rPr>
              <a:t>the</a:t>
            </a:r>
            <a:r>
              <a:rPr sz="975" b="1" spc="23" dirty="0">
                <a:solidFill>
                  <a:srgbClr val="FFC000"/>
                </a:solidFill>
                <a:latin typeface="Segoe UI" panose="020B0502040204020203"/>
                <a:cs typeface="Segoe UI" panose="020B0502040204020203"/>
              </a:rPr>
              <a:t> </a:t>
            </a:r>
            <a:r>
              <a:rPr sz="975" b="1" dirty="0">
                <a:solidFill>
                  <a:srgbClr val="FFC000"/>
                </a:solidFill>
                <a:latin typeface="Segoe UI" panose="020B0502040204020203"/>
                <a:cs typeface="Segoe UI" panose="020B0502040204020203"/>
              </a:rPr>
              <a:t>currency</a:t>
            </a:r>
            <a:r>
              <a:rPr sz="975" dirty="0">
                <a:latin typeface="Segoe UI" panose="020B0502040204020203"/>
                <a:cs typeface="Segoe UI" panose="020B0502040204020203"/>
              </a:rPr>
              <a:t>.</a:t>
            </a:r>
            <a:r>
              <a:rPr sz="975" spc="30" dirty="0">
                <a:latin typeface="Segoe UI" panose="020B0502040204020203"/>
                <a:cs typeface="Segoe UI" panose="020B0502040204020203"/>
              </a:rPr>
              <a:t> </a:t>
            </a:r>
            <a:r>
              <a:rPr sz="975" dirty="0">
                <a:latin typeface="Segoe UI" panose="020B0502040204020203"/>
                <a:cs typeface="Segoe UI" panose="020B0502040204020203"/>
              </a:rPr>
              <a:t>In</a:t>
            </a:r>
            <a:r>
              <a:rPr sz="975" spc="34" dirty="0">
                <a:latin typeface="Segoe UI" panose="020B0502040204020203"/>
                <a:cs typeface="Segoe UI" panose="020B0502040204020203"/>
              </a:rPr>
              <a:t> </a:t>
            </a:r>
            <a:r>
              <a:rPr sz="975" dirty="0">
                <a:latin typeface="Segoe UI" panose="020B0502040204020203"/>
                <a:cs typeface="Segoe UI" panose="020B0502040204020203"/>
              </a:rPr>
              <a:t>the</a:t>
            </a:r>
            <a:r>
              <a:rPr sz="975" spc="30" dirty="0">
                <a:latin typeface="Segoe UI" panose="020B0502040204020203"/>
                <a:cs typeface="Segoe UI" panose="020B0502040204020203"/>
              </a:rPr>
              <a:t> </a:t>
            </a:r>
            <a:r>
              <a:rPr sz="975" spc="-15" dirty="0">
                <a:latin typeface="Segoe UI" panose="020B0502040204020203"/>
                <a:cs typeface="Segoe UI" panose="020B0502040204020203"/>
              </a:rPr>
              <a:t>real </a:t>
            </a:r>
            <a:r>
              <a:rPr sz="975" dirty="0">
                <a:latin typeface="Segoe UI" panose="020B0502040204020203"/>
                <a:cs typeface="Segoe UI" panose="020B0502040204020203"/>
              </a:rPr>
              <a:t>scenario,</a:t>
            </a:r>
            <a:r>
              <a:rPr sz="975" spc="-23" dirty="0">
                <a:latin typeface="Segoe UI" panose="020B0502040204020203"/>
                <a:cs typeface="Segoe UI" panose="020B0502040204020203"/>
              </a:rPr>
              <a:t> </a:t>
            </a:r>
            <a:r>
              <a:rPr sz="975" dirty="0">
                <a:latin typeface="Segoe UI" panose="020B0502040204020203"/>
                <a:cs typeface="Segoe UI" panose="020B0502040204020203"/>
              </a:rPr>
              <a:t>this</a:t>
            </a:r>
            <a:r>
              <a:rPr sz="975" spc="-30" dirty="0">
                <a:latin typeface="Segoe UI" panose="020B0502040204020203"/>
                <a:cs typeface="Segoe UI" panose="020B0502040204020203"/>
              </a:rPr>
              <a:t> </a:t>
            </a:r>
            <a:r>
              <a:rPr sz="975" dirty="0">
                <a:latin typeface="Segoe UI" panose="020B0502040204020203"/>
                <a:cs typeface="Segoe UI" panose="020B0502040204020203"/>
              </a:rPr>
              <a:t>needs</a:t>
            </a:r>
            <a:r>
              <a:rPr sz="975" spc="-30" dirty="0">
                <a:latin typeface="Segoe UI" panose="020B0502040204020203"/>
                <a:cs typeface="Segoe UI" panose="020B0502040204020203"/>
              </a:rPr>
              <a:t> </a:t>
            </a:r>
            <a:r>
              <a:rPr sz="975" dirty="0">
                <a:latin typeface="Segoe UI" panose="020B0502040204020203"/>
                <a:cs typeface="Segoe UI" panose="020B0502040204020203"/>
              </a:rPr>
              <a:t>to</a:t>
            </a:r>
            <a:r>
              <a:rPr sz="975" spc="-26" dirty="0">
                <a:latin typeface="Segoe UI" panose="020B0502040204020203"/>
                <a:cs typeface="Segoe UI" panose="020B0502040204020203"/>
              </a:rPr>
              <a:t> </a:t>
            </a:r>
            <a:r>
              <a:rPr sz="975" dirty="0">
                <a:latin typeface="Segoe UI" panose="020B0502040204020203"/>
                <a:cs typeface="Segoe UI" panose="020B0502040204020203"/>
              </a:rPr>
              <a:t>be</a:t>
            </a:r>
            <a:r>
              <a:rPr sz="975" spc="-26" dirty="0">
                <a:latin typeface="Segoe UI" panose="020B0502040204020203"/>
                <a:cs typeface="Segoe UI" panose="020B0502040204020203"/>
              </a:rPr>
              <a:t> </a:t>
            </a:r>
            <a:r>
              <a:rPr sz="975" dirty="0">
                <a:latin typeface="Segoe UI" panose="020B0502040204020203"/>
                <a:cs typeface="Segoe UI" panose="020B0502040204020203"/>
              </a:rPr>
              <a:t>clarified</a:t>
            </a:r>
            <a:r>
              <a:rPr sz="975" spc="-26" dirty="0">
                <a:latin typeface="Segoe UI" panose="020B0502040204020203"/>
                <a:cs typeface="Segoe UI" panose="020B0502040204020203"/>
              </a:rPr>
              <a:t> </a:t>
            </a:r>
            <a:r>
              <a:rPr sz="975" dirty="0">
                <a:latin typeface="Segoe UI" panose="020B0502040204020203"/>
                <a:cs typeface="Segoe UI" panose="020B0502040204020203"/>
              </a:rPr>
              <a:t>with</a:t>
            </a:r>
            <a:r>
              <a:rPr sz="975" spc="-30" dirty="0">
                <a:latin typeface="Segoe UI" panose="020B0502040204020203"/>
                <a:cs typeface="Segoe UI" panose="020B0502040204020203"/>
              </a:rPr>
              <a:t> </a:t>
            </a:r>
            <a:r>
              <a:rPr lang="en-GB" sz="975" spc="-30" dirty="0">
                <a:latin typeface="Segoe UI" panose="020B0502040204020203"/>
                <a:cs typeface="Segoe UI" panose="020B0502040204020203"/>
              </a:rPr>
              <a:t>the </a:t>
            </a:r>
            <a:r>
              <a:rPr sz="975" spc="-8" dirty="0">
                <a:latin typeface="Segoe UI" panose="020B0502040204020203"/>
                <a:cs typeface="Segoe UI" panose="020B0502040204020203"/>
              </a:rPr>
              <a:t>business</a:t>
            </a:r>
            <a:r>
              <a:rPr lang="en-GB" altLang="" sz="975" spc="-8" dirty="0">
                <a:latin typeface="Segoe UI" panose="020B0502040204020203"/>
                <a:cs typeface="Segoe UI" panose="020B0502040204020203"/>
              </a:rPr>
              <a:t>.</a:t>
            </a:r>
            <a:endParaRPr sz="975" dirty="0">
              <a:latin typeface="Segoe UI" panose="020B0502040204020203"/>
              <a:cs typeface="Segoe UI" panose="020B0502040204020203"/>
            </a:endParaRPr>
          </a:p>
          <a:p>
            <a:pPr marL="91916" indent="-82391" algn="just">
              <a:spcBef>
                <a:spcPts val="450"/>
              </a:spcBef>
              <a:buChar char="-"/>
              <a:tabLst>
                <a:tab pos="91916" algn="l"/>
              </a:tabLst>
            </a:pPr>
            <a:r>
              <a:rPr sz="975" dirty="0">
                <a:latin typeface="Segoe UI" panose="020B0502040204020203"/>
                <a:cs typeface="Segoe UI" panose="020B0502040204020203"/>
              </a:rPr>
              <a:t>A</a:t>
            </a:r>
            <a:r>
              <a:rPr sz="975" spc="-30" dirty="0">
                <a:latin typeface="Segoe UI" panose="020B0502040204020203"/>
                <a:cs typeface="Segoe UI" panose="020B0502040204020203"/>
              </a:rPr>
              <a:t> </a:t>
            </a:r>
            <a:r>
              <a:rPr sz="975" b="1" dirty="0">
                <a:solidFill>
                  <a:srgbClr val="FFC000"/>
                </a:solidFill>
                <a:latin typeface="Segoe UI" panose="020B0502040204020203"/>
                <a:cs typeface="Segoe UI" panose="020B0502040204020203"/>
              </a:rPr>
              <a:t>Calendar</a:t>
            </a:r>
            <a:r>
              <a:rPr sz="975" b="1" spc="-11" dirty="0">
                <a:solidFill>
                  <a:srgbClr val="FFC000"/>
                </a:solidFill>
                <a:latin typeface="Segoe UI" panose="020B0502040204020203"/>
                <a:cs typeface="Segoe UI" panose="020B0502040204020203"/>
              </a:rPr>
              <a:t> </a:t>
            </a:r>
            <a:r>
              <a:rPr sz="975" b="1" spc="-15" dirty="0">
                <a:solidFill>
                  <a:srgbClr val="FFC000"/>
                </a:solidFill>
                <a:latin typeface="Segoe UI" panose="020B0502040204020203"/>
                <a:cs typeface="Segoe UI" panose="020B0502040204020203"/>
              </a:rPr>
              <a:t>Table</a:t>
            </a:r>
            <a:r>
              <a:rPr sz="975" b="1" spc="-19" dirty="0">
                <a:solidFill>
                  <a:srgbClr val="FFC000"/>
                </a:solidFill>
                <a:latin typeface="Segoe UI" panose="020B0502040204020203"/>
                <a:cs typeface="Segoe UI" panose="020B0502040204020203"/>
              </a:rPr>
              <a:t> </a:t>
            </a:r>
            <a:r>
              <a:rPr sz="975" dirty="0">
                <a:latin typeface="Segoe UI" panose="020B0502040204020203"/>
                <a:cs typeface="Segoe UI" panose="020B0502040204020203"/>
              </a:rPr>
              <a:t>was</a:t>
            </a:r>
            <a:r>
              <a:rPr sz="975" spc="-23" dirty="0">
                <a:latin typeface="Segoe UI" panose="020B0502040204020203"/>
                <a:cs typeface="Segoe UI" panose="020B0502040204020203"/>
              </a:rPr>
              <a:t> </a:t>
            </a:r>
            <a:r>
              <a:rPr sz="975" dirty="0">
                <a:latin typeface="Segoe UI" panose="020B0502040204020203"/>
                <a:cs typeface="Segoe UI" panose="020B0502040204020203"/>
              </a:rPr>
              <a:t>added</a:t>
            </a:r>
            <a:r>
              <a:rPr sz="975" spc="-34" dirty="0">
                <a:latin typeface="Segoe UI" panose="020B0502040204020203"/>
                <a:cs typeface="Segoe UI" panose="020B0502040204020203"/>
              </a:rPr>
              <a:t> </a:t>
            </a:r>
            <a:r>
              <a:rPr sz="975" dirty="0">
                <a:latin typeface="Segoe UI" panose="020B0502040204020203"/>
                <a:cs typeface="Segoe UI" panose="020B0502040204020203"/>
              </a:rPr>
              <a:t>to</a:t>
            </a:r>
            <a:r>
              <a:rPr sz="975" spc="-34" dirty="0">
                <a:latin typeface="Segoe UI" panose="020B0502040204020203"/>
                <a:cs typeface="Segoe UI" panose="020B0502040204020203"/>
              </a:rPr>
              <a:t> </a:t>
            </a:r>
            <a:r>
              <a:rPr sz="975" dirty="0">
                <a:latin typeface="Segoe UI" panose="020B0502040204020203"/>
                <a:cs typeface="Segoe UI" panose="020B0502040204020203"/>
              </a:rPr>
              <a:t>enhance</a:t>
            </a:r>
            <a:r>
              <a:rPr sz="975" spc="-30" dirty="0">
                <a:latin typeface="Segoe UI" panose="020B0502040204020203"/>
                <a:cs typeface="Segoe UI" panose="020B0502040204020203"/>
              </a:rPr>
              <a:t> </a:t>
            </a:r>
            <a:r>
              <a:rPr sz="975" dirty="0">
                <a:latin typeface="Segoe UI" panose="020B0502040204020203"/>
                <a:cs typeface="Segoe UI" panose="020B0502040204020203"/>
              </a:rPr>
              <a:t>our</a:t>
            </a:r>
            <a:r>
              <a:rPr sz="975" spc="-23" dirty="0">
                <a:latin typeface="Segoe UI" panose="020B0502040204020203"/>
                <a:cs typeface="Segoe UI" panose="020B0502040204020203"/>
              </a:rPr>
              <a:t> </a:t>
            </a:r>
            <a:r>
              <a:rPr sz="975" spc="-8" dirty="0">
                <a:latin typeface="Segoe UI" panose="020B0502040204020203"/>
                <a:cs typeface="Segoe UI" panose="020B0502040204020203"/>
              </a:rPr>
              <a:t>time-</a:t>
            </a:r>
            <a:r>
              <a:rPr sz="975" dirty="0">
                <a:latin typeface="Segoe UI" panose="020B0502040204020203"/>
                <a:cs typeface="Segoe UI" panose="020B0502040204020203"/>
              </a:rPr>
              <a:t>related</a:t>
            </a:r>
            <a:r>
              <a:rPr sz="975" spc="-30" dirty="0">
                <a:latin typeface="Segoe UI" panose="020B0502040204020203"/>
                <a:cs typeface="Segoe UI" panose="020B0502040204020203"/>
              </a:rPr>
              <a:t> </a:t>
            </a:r>
            <a:r>
              <a:rPr sz="975" spc="-8" dirty="0">
                <a:latin typeface="Segoe UI" panose="020B0502040204020203"/>
                <a:cs typeface="Segoe UI" panose="020B0502040204020203"/>
              </a:rPr>
              <a:t>analysis.</a:t>
            </a:r>
            <a:endParaRPr lang="en-GB" sz="975" spc="-8" dirty="0">
              <a:latin typeface="Segoe UI" panose="020B0502040204020203"/>
              <a:cs typeface="Segoe UI" panose="020B0502040204020203"/>
            </a:endParaRPr>
          </a:p>
          <a:p>
            <a:pPr marL="91916" indent="-82391" algn="just">
              <a:spcBef>
                <a:spcPts val="450"/>
              </a:spcBef>
              <a:buChar char="-"/>
              <a:tabLst>
                <a:tab pos="91916" algn="l"/>
              </a:tabLst>
            </a:pPr>
            <a:r>
              <a:rPr lang="en-GB" sz="975" spc="-8" dirty="0">
                <a:latin typeface="Segoe UI" panose="020B0502040204020203"/>
                <a:cs typeface="Segoe UI" panose="020B0502040204020203"/>
              </a:rPr>
              <a:t>Relationships were created among the </a:t>
            </a:r>
            <a:r>
              <a:rPr lang="en-GB" sz="975" b="1" spc="-8" dirty="0">
                <a:solidFill>
                  <a:srgbClr val="D9B300"/>
                </a:solidFill>
                <a:latin typeface="Segoe UI" panose="020B0502040204020203"/>
                <a:cs typeface="Segoe UI" panose="020B0502040204020203"/>
              </a:rPr>
              <a:t>Calendar, Dimension and Fact tables</a:t>
            </a:r>
            <a:r>
              <a:rPr lang="en-GB" sz="975" spc="-8" dirty="0">
                <a:latin typeface="Segoe UI" panose="020B0502040204020203"/>
                <a:cs typeface="Segoe UI" panose="020B0502040204020203"/>
              </a:rPr>
              <a:t>. </a:t>
            </a:r>
            <a:endParaRPr sz="975" spc="-8" dirty="0">
              <a:latin typeface="Segoe UI" panose="020B0502040204020203"/>
              <a:cs typeface="Segoe UI" panose="020B0502040204020203"/>
            </a:endParaRPr>
          </a:p>
          <a:p>
            <a:pPr marL="91916" indent="-82391" algn="just">
              <a:spcBef>
                <a:spcPts val="450"/>
              </a:spcBef>
              <a:buChar char="-"/>
              <a:tabLst>
                <a:tab pos="91916" algn="l"/>
              </a:tabLst>
            </a:pPr>
            <a:r>
              <a:rPr lang="en-GB" altLang="" sz="975" dirty="0">
                <a:solidFill>
                  <a:schemeClr val="tx1"/>
                </a:solidFill>
                <a:latin typeface="Segoe UI" panose="020B0502040204020203"/>
                <a:cs typeface="Segoe UI" panose="020B0502040204020203"/>
              </a:rPr>
              <a:t>Measures</a:t>
            </a:r>
            <a:r>
              <a:rPr lang="en-GB" altLang="" sz="975" dirty="0">
                <a:latin typeface="Segoe UI" panose="020B0502040204020203"/>
                <a:cs typeface="Segoe UI" panose="020B0502040204020203"/>
              </a:rPr>
              <a:t> were used to calculate the </a:t>
            </a:r>
            <a:r>
              <a:rPr lang="en-GB" altLang="" sz="975" b="1" dirty="0">
                <a:solidFill>
                  <a:srgbClr val="FFC000"/>
                </a:solidFill>
                <a:latin typeface="Segoe UI" panose="020B0502040204020203"/>
                <a:cs typeface="Segoe UI" panose="020B0502040204020203"/>
              </a:rPr>
              <a:t>Budget Running Total, Budget v Forecast, Budget v Forecast %, Actual Running Cost, Forecast Running Total, and Budget Running Total. </a:t>
            </a:r>
          </a:p>
          <a:p>
            <a:pPr marL="91916" indent="-82391" algn="just">
              <a:spcBef>
                <a:spcPts val="450"/>
              </a:spcBef>
              <a:buChar char="-"/>
              <a:tabLst>
                <a:tab pos="91916" algn="l"/>
              </a:tabLst>
            </a:pPr>
            <a:r>
              <a:rPr lang="en-GB" altLang="" sz="975" dirty="0">
                <a:latin typeface="Segoe UI" panose="020B0502040204020203"/>
                <a:cs typeface="Segoe UI" panose="020B0502040204020203"/>
              </a:rPr>
              <a:t>A measure, </a:t>
            </a:r>
            <a:r>
              <a:rPr lang="en-GB" altLang="" sz="975" b="1" dirty="0">
                <a:solidFill>
                  <a:srgbClr val="FFC000"/>
                </a:solidFill>
                <a:latin typeface="Segoe UI" panose="020B0502040204020203"/>
                <a:cs typeface="Segoe UI" panose="020B0502040204020203"/>
              </a:rPr>
              <a:t>YTD Month</a:t>
            </a:r>
            <a:r>
              <a:rPr lang="en-GB" altLang="" sz="975" dirty="0">
                <a:latin typeface="Segoe UI" panose="020B0502040204020203"/>
                <a:cs typeface="Segoe UI" panose="020B0502040204020203"/>
              </a:rPr>
              <a:t>, was created to indicate the YTD period based on the latest available data in the report. </a:t>
            </a:r>
          </a:p>
          <a:p>
            <a:pPr marL="91916" indent="-82391" algn="just">
              <a:spcBef>
                <a:spcPts val="450"/>
              </a:spcBef>
              <a:buChar char="-"/>
              <a:tabLst>
                <a:tab pos="91916" algn="l"/>
              </a:tabLst>
            </a:pPr>
            <a:r>
              <a:rPr lang="en-GB" altLang="" sz="975" dirty="0">
                <a:latin typeface="Segoe UI" panose="020B0502040204020203"/>
                <a:cs typeface="Segoe UI" panose="020B0502040204020203"/>
              </a:rPr>
              <a:t>The data was transformed in Power Query to identify any missing values or formatting errors. Since no issues were found, the data is now ready for analysis.</a:t>
            </a:r>
          </a:p>
          <a:p>
            <a:pPr marL="91916" indent="-82391" algn="just">
              <a:spcBef>
                <a:spcPts val="450"/>
              </a:spcBef>
              <a:buChar char="-"/>
              <a:tabLst>
                <a:tab pos="91916" algn="l"/>
              </a:tabLst>
            </a:pPr>
            <a:endParaRPr lang="en-GB" altLang="" sz="975" b="1" dirty="0">
              <a:solidFill>
                <a:schemeClr val="tx2">
                  <a:lumMod val="60000"/>
                  <a:lumOff val="40000"/>
                </a:schemeClr>
              </a:solidFill>
              <a:latin typeface="Segoe UI" panose="020B0502040204020203"/>
              <a:cs typeface="Segoe UI" panose="020B0502040204020203"/>
            </a:endParaRPr>
          </a:p>
        </p:txBody>
      </p:sp>
      <p:sp>
        <p:nvSpPr>
          <p:cNvPr id="4" name="Hexagon 3">
            <a:extLst>
              <a:ext uri="{FF2B5EF4-FFF2-40B4-BE49-F238E27FC236}">
                <a16:creationId xmlns:a16="http://schemas.microsoft.com/office/drawing/2014/main" id="{FFF81643-829C-8674-C59B-791575EEAF09}"/>
              </a:ext>
            </a:extLst>
          </p:cNvPr>
          <p:cNvSpPr/>
          <p:nvPr/>
        </p:nvSpPr>
        <p:spPr>
          <a:xfrm>
            <a:off x="17585" y="39016"/>
            <a:ext cx="3352800" cy="559218"/>
          </a:xfrm>
          <a:prstGeom prst="hexagon">
            <a:avLst/>
          </a:prstGeom>
          <a:solidFill>
            <a:srgbClr val="D9B300"/>
          </a:solidFill>
          <a:ln>
            <a:solidFill>
              <a:srgbClr val="FFD479"/>
            </a:solidFill>
          </a:ln>
        </p:spPr>
        <p:style>
          <a:lnRef idx="1">
            <a:schemeClr val="accent4"/>
          </a:lnRef>
          <a:fillRef idx="2">
            <a:schemeClr val="accent4"/>
          </a:fillRef>
          <a:effectRef idx="1">
            <a:schemeClr val="accent4"/>
          </a:effectRef>
          <a:fontRef idx="minor">
            <a:schemeClr val="dk1"/>
          </a:fontRef>
        </p:style>
        <p:txBody>
          <a:bodyPr rtlCol="0" anchor="ctr"/>
          <a:lstStyle/>
          <a:p>
            <a:pPr algn="r"/>
            <a:r>
              <a:rPr lang="en-GB" sz="2400" dirty="0">
                <a:solidFill>
                  <a:schemeClr val="tx1"/>
                </a:solidFill>
              </a:rPr>
              <a:t>PREPARATION</a:t>
            </a:r>
          </a:p>
        </p:txBody>
      </p:sp>
      <p:pic>
        <p:nvPicPr>
          <p:cNvPr id="13" name="Picture 12">
            <a:extLst>
              <a:ext uri="{FF2B5EF4-FFF2-40B4-BE49-F238E27FC236}">
                <a16:creationId xmlns:a16="http://schemas.microsoft.com/office/drawing/2014/main" id="{CFE8BDFA-2DAB-FAFC-70A4-387A5BE6A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 y="39016"/>
            <a:ext cx="762001" cy="494384"/>
          </a:xfrm>
          <a:prstGeom prst="rect">
            <a:avLst/>
          </a:prstGeom>
        </p:spPr>
      </p:pic>
      <p:sp>
        <p:nvSpPr>
          <p:cNvPr id="14" name="object 5">
            <a:extLst>
              <a:ext uri="{FF2B5EF4-FFF2-40B4-BE49-F238E27FC236}">
                <a16:creationId xmlns:a16="http://schemas.microsoft.com/office/drawing/2014/main" id="{43B93C18-F7AB-7098-3832-085CCA0AB3D1}"/>
              </a:ext>
            </a:extLst>
          </p:cNvPr>
          <p:cNvSpPr txBox="1"/>
          <p:nvPr/>
        </p:nvSpPr>
        <p:spPr>
          <a:xfrm>
            <a:off x="228600" y="1691658"/>
            <a:ext cx="8305800" cy="1143000"/>
          </a:xfrm>
          <a:prstGeom prst="rect">
            <a:avLst/>
          </a:prstGeom>
        </p:spPr>
        <p:txBody>
          <a:bodyPr vert="horz" wrap="square" lIns="0" tIns="107633" rIns="0" bIns="0" rtlCol="0">
            <a:noAutofit/>
          </a:bodyPr>
          <a:lstStyle/>
          <a:p>
            <a:pPr marL="9525" algn="just">
              <a:spcBef>
                <a:spcPts val="848"/>
              </a:spcBef>
            </a:pPr>
            <a:r>
              <a:rPr lang="en-GB" altLang="" sz="1350" b="1" spc="-15" dirty="0">
                <a:solidFill>
                  <a:srgbClr val="C00000"/>
                </a:solidFill>
                <a:uFill>
                  <a:solidFill>
                    <a:srgbClr val="1A73B1"/>
                  </a:solidFill>
                </a:uFill>
                <a:latin typeface="Segoe UI" panose="020B0502040204020203"/>
                <a:cs typeface="Segoe UI" panose="020B0502040204020203"/>
              </a:rPr>
              <a:t>Project Plan</a:t>
            </a:r>
          </a:p>
          <a:p>
            <a:pPr marL="9525" algn="just">
              <a:spcBef>
                <a:spcPts val="848"/>
              </a:spcBef>
            </a:pPr>
            <a:r>
              <a:rPr lang="en-GB" sz="900" dirty="0"/>
              <a:t>As the data analyst, my task is to investigate the costs associated with maintaining the IT department by comparing actual performance against budgeted expenditures and forecast. I will analyse regional cost trends, identify key drivers of expenses, and assess factors like labour, technology, and outsourcing. Based on this analysis, I will provide </a:t>
            </a:r>
            <a:r>
              <a:rPr lang="en-GB" sz="900" b="1" dirty="0">
                <a:solidFill>
                  <a:srgbClr val="FFC000"/>
                </a:solidFill>
              </a:rPr>
              <a:t>actionable recommendations for cost reduction strategies </a:t>
            </a:r>
            <a:r>
              <a:rPr lang="en-GB" sz="900" dirty="0"/>
              <a:t>that maintain or improve service quality across regions</a:t>
            </a:r>
            <a:endParaRPr lang="en-GB" altLang="" sz="900" dirty="0">
              <a:solidFill>
                <a:schemeClr val="tx1"/>
              </a:solidFill>
              <a:latin typeface="Segoe UI" panose="020B0502040204020203"/>
              <a:cs typeface="Segoe UI" panose="020B0502040204020203"/>
            </a:endParaRPr>
          </a:p>
          <a:p>
            <a:pPr marL="9525" marR="3810" algn="just">
              <a:spcBef>
                <a:spcPts val="551"/>
              </a:spcBef>
            </a:pPr>
            <a:endParaRPr lang="en-GB" altLang="" sz="975" dirty="0">
              <a:latin typeface="Segoe UI" panose="020B0502040204020203"/>
              <a:cs typeface="Segoe UI" panose="020B05020402040202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8194" y="672940"/>
            <a:ext cx="1673579" cy="280094"/>
          </a:xfrm>
          <a:prstGeom prst="rect">
            <a:avLst/>
          </a:prstGeom>
        </p:spPr>
        <p:txBody>
          <a:bodyPr vert="horz" wrap="square" lIns="0" tIns="92219" rIns="0" bIns="0" rtlCol="0">
            <a:spAutoFit/>
          </a:bodyPr>
          <a:lstStyle/>
          <a:p>
            <a:pPr marL="9525">
              <a:spcBef>
                <a:spcPts val="75"/>
              </a:spcBef>
            </a:pPr>
            <a:r>
              <a:rPr lang="en-GB" u="none" spc="-8" dirty="0">
                <a:solidFill>
                  <a:srgbClr val="C00000"/>
                </a:solidFill>
              </a:rPr>
              <a:t>Headline</a:t>
            </a:r>
          </a:p>
        </p:txBody>
      </p:sp>
      <p:sp>
        <p:nvSpPr>
          <p:cNvPr id="4" name="object 4"/>
          <p:cNvSpPr txBox="1"/>
          <p:nvPr/>
        </p:nvSpPr>
        <p:spPr>
          <a:xfrm>
            <a:off x="208194" y="1027284"/>
            <a:ext cx="3540369" cy="2367475"/>
          </a:xfrm>
          <a:prstGeom prst="rect">
            <a:avLst/>
          </a:prstGeom>
        </p:spPr>
        <p:txBody>
          <a:bodyPr vert="horz" wrap="square" lIns="0" tIns="9049" rIns="0" bIns="0" rtlCol="0">
            <a:spAutoFit/>
          </a:bodyPr>
          <a:lstStyle/>
          <a:p>
            <a:pPr marL="9525" marR="3810">
              <a:spcBef>
                <a:spcPts val="71"/>
              </a:spcBef>
            </a:pPr>
            <a:r>
              <a:rPr lang="en-GB" sz="975" b="1" dirty="0">
                <a:solidFill>
                  <a:srgbClr val="D9B300"/>
                </a:solidFill>
                <a:latin typeface="Segoe UI" panose="020B0502040204020203"/>
                <a:cs typeface="Segoe UI" panose="020B0502040204020203"/>
              </a:rPr>
              <a:t>For the Budget v Forecast % by Cost Element Group and IT Area, </a:t>
            </a:r>
            <a:r>
              <a:rPr lang="en-GB" sz="975" dirty="0">
                <a:solidFill>
                  <a:schemeClr val="tx1"/>
                </a:solidFill>
                <a:latin typeface="Segoe UI" panose="020B0502040204020203"/>
                <a:cs typeface="Segoe UI" panose="020B0502040204020203"/>
              </a:rPr>
              <a:t>a positive percentage shows that Budget is expected to be  higher than the Forecast while a negative percentage shows that Budget is expected to be lower than Forecast. </a:t>
            </a:r>
          </a:p>
          <a:p>
            <a:pPr marL="9525" marR="3810">
              <a:spcBef>
                <a:spcPts val="71"/>
              </a:spcBef>
            </a:pPr>
            <a:endParaRPr sz="975" dirty="0">
              <a:solidFill>
                <a:schemeClr val="tx1"/>
              </a:solidFill>
              <a:latin typeface="Segoe UI" panose="020B0502040204020203"/>
              <a:cs typeface="Segoe UI" panose="020B0502040204020203"/>
            </a:endParaRPr>
          </a:p>
          <a:p>
            <a:pPr marL="9525">
              <a:spcBef>
                <a:spcPts val="450"/>
              </a:spcBef>
            </a:pPr>
            <a:r>
              <a:rPr lang="en-GB" altLang="" sz="975" dirty="0">
                <a:latin typeface="Segoe UI" panose="020B0502040204020203"/>
                <a:cs typeface="Segoe UI" panose="020B0502040204020203"/>
              </a:rPr>
              <a:t>A positive percentage for </a:t>
            </a:r>
            <a:r>
              <a:rPr lang="en-GB" altLang="" sz="975" b="1" dirty="0">
                <a:solidFill>
                  <a:srgbClr val="D9B300"/>
                </a:solidFill>
                <a:latin typeface="Segoe UI" panose="020B0502040204020203"/>
                <a:cs typeface="Segoe UI" panose="020B0502040204020203"/>
              </a:rPr>
              <a:t>Administrative costs, Shared Services, Depreciation and Amortisation </a:t>
            </a:r>
            <a:r>
              <a:rPr lang="en-GB" altLang="" sz="975" dirty="0">
                <a:latin typeface="Segoe UI" panose="020B0502040204020203"/>
                <a:cs typeface="Segoe UI" panose="020B0502040204020203"/>
              </a:rPr>
              <a:t>suggest that the actuals are expected to be above the budgeted amount. </a:t>
            </a:r>
            <a:r>
              <a:rPr lang="en-GB" sz="1000" dirty="0"/>
              <a:t>The company expects to spend more on these than initially planned, </a:t>
            </a:r>
            <a:r>
              <a:rPr lang="en-GB" sz="900" dirty="0"/>
              <a:t>which</a:t>
            </a:r>
            <a:r>
              <a:rPr lang="en-GB" sz="1000" dirty="0"/>
              <a:t> could be due to unforeseen expenses, increased usage, or higher-than-expected costs in these areas, similar for </a:t>
            </a:r>
            <a:r>
              <a:rPr lang="en-GB" sz="1000" b="1" dirty="0">
                <a:solidFill>
                  <a:srgbClr val="D9B300"/>
                </a:solidFill>
              </a:rPr>
              <a:t>Functional</a:t>
            </a:r>
            <a:r>
              <a:rPr lang="en-GB" sz="1000" dirty="0">
                <a:solidFill>
                  <a:srgbClr val="D9B300"/>
                </a:solidFill>
              </a:rPr>
              <a:t> and </a:t>
            </a:r>
            <a:r>
              <a:rPr lang="en-GB" sz="1000" b="1" dirty="0">
                <a:solidFill>
                  <a:srgbClr val="D9B300"/>
                </a:solidFill>
              </a:rPr>
              <a:t>Enablement</a:t>
            </a:r>
            <a:r>
              <a:rPr lang="en-GB" sz="1000" dirty="0"/>
              <a:t> in IT area. </a:t>
            </a:r>
            <a:r>
              <a:rPr lang="en-GB" sz="1000" b="1" dirty="0">
                <a:solidFill>
                  <a:srgbClr val="D9B300"/>
                </a:solidFill>
              </a:rPr>
              <a:t>Home Options Group </a:t>
            </a:r>
            <a:r>
              <a:rPr lang="en-GB" sz="1000" dirty="0"/>
              <a:t>need to dive into each category to understand the specific reason behind these variances and if the expected cost could be minimized.</a:t>
            </a:r>
            <a:endParaRPr sz="975" dirty="0">
              <a:latin typeface="Segoe UI" panose="020B0502040204020203"/>
              <a:cs typeface="Segoe UI" panose="020B0502040204020203"/>
            </a:endParaRPr>
          </a:p>
        </p:txBody>
      </p:sp>
      <p:sp>
        <p:nvSpPr>
          <p:cNvPr id="5" name="object 5"/>
          <p:cNvSpPr txBox="1"/>
          <p:nvPr/>
        </p:nvSpPr>
        <p:spPr>
          <a:xfrm>
            <a:off x="3962401" y="4191000"/>
            <a:ext cx="4475322" cy="2514600"/>
          </a:xfrm>
          <a:prstGeom prst="rect">
            <a:avLst/>
          </a:prstGeom>
        </p:spPr>
        <p:txBody>
          <a:bodyPr vert="horz" wrap="square" lIns="0" tIns="9049" rIns="0" bIns="0" rtlCol="0">
            <a:noAutofit/>
          </a:bodyPr>
          <a:lstStyle/>
          <a:p>
            <a:pPr marL="9525" marR="3810">
              <a:spcBef>
                <a:spcPts val="450"/>
              </a:spcBef>
            </a:pPr>
            <a:r>
              <a:rPr lang="en-GB" sz="1000" b="1" dirty="0">
                <a:solidFill>
                  <a:srgbClr val="D9B300"/>
                </a:solidFill>
              </a:rPr>
              <a:t>Budget vs. Forecast by Month </a:t>
            </a:r>
            <a:r>
              <a:rPr lang="en-GB" sz="1000" dirty="0"/>
              <a:t>shows how well the company’s cost budget aligns with its forecasted needs. There was an instance of </a:t>
            </a:r>
            <a:r>
              <a:rPr lang="en-GB" sz="1000" b="1" dirty="0">
                <a:solidFill>
                  <a:srgbClr val="D9B300"/>
                </a:solidFill>
              </a:rPr>
              <a:t>overbudgeting in January</a:t>
            </a:r>
            <a:r>
              <a:rPr lang="en-GB" sz="1000" dirty="0"/>
              <a:t>, but the company expects to spend more than initially forecasted starting in August.</a:t>
            </a:r>
          </a:p>
          <a:p>
            <a:pPr marL="9525" marR="3810">
              <a:spcBef>
                <a:spcPts val="450"/>
              </a:spcBef>
            </a:pPr>
            <a:endParaRPr lang="en-GB" sz="1000" dirty="0"/>
          </a:p>
          <a:p>
            <a:pPr marL="9525" marR="3810">
              <a:spcBef>
                <a:spcPts val="450"/>
              </a:spcBef>
            </a:pPr>
            <a:r>
              <a:rPr lang="en-GB" sz="1000" dirty="0"/>
              <a:t>As of Year-to-Date, the </a:t>
            </a:r>
            <a:r>
              <a:rPr lang="en-GB" sz="1000" b="1" dirty="0">
                <a:solidFill>
                  <a:srgbClr val="D9B300"/>
                </a:solidFill>
              </a:rPr>
              <a:t>actual spending of $145 million </a:t>
            </a:r>
            <a:r>
              <a:rPr lang="en-GB" sz="1000" dirty="0"/>
              <a:t>is approximately 93.1% of the </a:t>
            </a:r>
            <a:r>
              <a:rPr lang="en-GB" sz="1000" b="1" dirty="0">
                <a:solidFill>
                  <a:srgbClr val="D9B300"/>
                </a:solidFill>
              </a:rPr>
              <a:t>YTD budget of $155 million </a:t>
            </a:r>
            <a:r>
              <a:rPr lang="en-GB" sz="1000" dirty="0"/>
              <a:t>indicating that the company is currently under budget, however, it will need to minimize or keep spending trend for the remaining months to avoid meeting up or exceeding the </a:t>
            </a:r>
            <a:r>
              <a:rPr lang="en-GB" sz="1000" b="1" dirty="0">
                <a:solidFill>
                  <a:srgbClr val="D9B300"/>
                </a:solidFill>
              </a:rPr>
              <a:t>full-year budget of $289 million</a:t>
            </a:r>
            <a:r>
              <a:rPr lang="en-GB" sz="1000" dirty="0"/>
              <a:t>.</a:t>
            </a:r>
          </a:p>
          <a:p>
            <a:pPr marL="9525" marR="3810">
              <a:spcBef>
                <a:spcPts val="450"/>
              </a:spcBef>
            </a:pPr>
            <a:endParaRPr lang="en-GB" altLang="" sz="975" dirty="0">
              <a:latin typeface="Segoe UI" panose="020B0502040204020203"/>
              <a:cs typeface="Segoe UI" panose="020B0502040204020203"/>
            </a:endParaRPr>
          </a:p>
          <a:p>
            <a:pPr marL="9525" marR="3810">
              <a:spcBef>
                <a:spcPts val="450"/>
              </a:spcBef>
            </a:pPr>
            <a:r>
              <a:rPr lang="en-GB" sz="1000" dirty="0"/>
              <a:t>The KPI chart suggests that the </a:t>
            </a:r>
            <a:r>
              <a:rPr lang="en-GB" sz="1000" b="1" dirty="0">
                <a:solidFill>
                  <a:srgbClr val="D9B300"/>
                </a:solidFill>
              </a:rPr>
              <a:t>forecasted cost of $21.6 million </a:t>
            </a:r>
            <a:r>
              <a:rPr lang="en-GB" sz="1000" dirty="0"/>
              <a:t>is expected to exceed the </a:t>
            </a:r>
            <a:r>
              <a:rPr lang="en-GB" sz="1000" b="1" dirty="0">
                <a:solidFill>
                  <a:srgbClr val="D9B300"/>
                </a:solidFill>
              </a:rPr>
              <a:t>budgeted cost of $20.7 million</a:t>
            </a:r>
            <a:r>
              <a:rPr lang="en-GB" sz="1000" dirty="0"/>
              <a:t> by year-end, which is undesirable. The company will need to implement cost-saving strategies to prevent this outcome by the end of the year.</a:t>
            </a:r>
            <a:endParaRPr sz="975" dirty="0">
              <a:latin typeface="Segoe UI" panose="020B0502040204020203"/>
              <a:cs typeface="Segoe UI" panose="020B0502040204020203"/>
            </a:endParaRPr>
          </a:p>
        </p:txBody>
      </p:sp>
      <p:sp>
        <p:nvSpPr>
          <p:cNvPr id="22" name="Hexagon 21">
            <a:extLst>
              <a:ext uri="{FF2B5EF4-FFF2-40B4-BE49-F238E27FC236}">
                <a16:creationId xmlns:a16="http://schemas.microsoft.com/office/drawing/2014/main" id="{AB64B737-BC98-A760-C998-1D64B064D81F}"/>
              </a:ext>
            </a:extLst>
          </p:cNvPr>
          <p:cNvSpPr/>
          <p:nvPr/>
        </p:nvSpPr>
        <p:spPr>
          <a:xfrm>
            <a:off x="17585" y="39016"/>
            <a:ext cx="3352800" cy="559218"/>
          </a:xfrm>
          <a:prstGeom prst="hexagon">
            <a:avLst/>
          </a:prstGeom>
          <a:solidFill>
            <a:srgbClr val="D9B300"/>
          </a:solidFill>
          <a:ln/>
        </p:spPr>
        <p:style>
          <a:lnRef idx="1">
            <a:schemeClr val="accent4"/>
          </a:lnRef>
          <a:fillRef idx="2">
            <a:schemeClr val="accent4"/>
          </a:fillRef>
          <a:effectRef idx="1">
            <a:schemeClr val="accent4"/>
          </a:effectRef>
          <a:fontRef idx="minor">
            <a:schemeClr val="dk1"/>
          </a:fontRef>
        </p:style>
        <p:txBody>
          <a:bodyPr rtlCol="0" anchor="ctr"/>
          <a:lstStyle/>
          <a:p>
            <a:pPr algn="r"/>
            <a:r>
              <a:rPr lang="en-GB" sz="2400" dirty="0">
                <a:solidFill>
                  <a:schemeClr val="tx1"/>
                </a:solidFill>
              </a:rPr>
              <a:t>KEY INSIGHTS</a:t>
            </a:r>
          </a:p>
        </p:txBody>
      </p:sp>
      <p:pic>
        <p:nvPicPr>
          <p:cNvPr id="34" name="Picture 33">
            <a:extLst>
              <a:ext uri="{FF2B5EF4-FFF2-40B4-BE49-F238E27FC236}">
                <a16:creationId xmlns:a16="http://schemas.microsoft.com/office/drawing/2014/main" id="{FE331862-471C-7A5B-87AF-274CF14B9288}"/>
              </a:ext>
            </a:extLst>
          </p:cNvPr>
          <p:cNvPicPr>
            <a:picLocks noChangeAspect="1"/>
          </p:cNvPicPr>
          <p:nvPr/>
        </p:nvPicPr>
        <p:blipFill>
          <a:blip r:embed="rId3"/>
          <a:stretch>
            <a:fillRect/>
          </a:stretch>
        </p:blipFill>
        <p:spPr>
          <a:xfrm>
            <a:off x="4006950" y="672940"/>
            <a:ext cx="4832249" cy="1268746"/>
          </a:xfrm>
          <a:prstGeom prst="rect">
            <a:avLst/>
          </a:prstGeom>
        </p:spPr>
      </p:pic>
      <p:pic>
        <p:nvPicPr>
          <p:cNvPr id="36" name="Picture 35">
            <a:extLst>
              <a:ext uri="{FF2B5EF4-FFF2-40B4-BE49-F238E27FC236}">
                <a16:creationId xmlns:a16="http://schemas.microsoft.com/office/drawing/2014/main" id="{76832B29-F484-2A14-F47E-047FB350E170}"/>
              </a:ext>
            </a:extLst>
          </p:cNvPr>
          <p:cNvPicPr>
            <a:picLocks noChangeAspect="1"/>
          </p:cNvPicPr>
          <p:nvPr/>
        </p:nvPicPr>
        <p:blipFill>
          <a:blip r:embed="rId4"/>
          <a:stretch>
            <a:fillRect/>
          </a:stretch>
        </p:blipFill>
        <p:spPr>
          <a:xfrm>
            <a:off x="152400" y="3487834"/>
            <a:ext cx="3200400" cy="1388966"/>
          </a:xfrm>
          <a:prstGeom prst="rect">
            <a:avLst/>
          </a:prstGeom>
        </p:spPr>
      </p:pic>
      <p:pic>
        <p:nvPicPr>
          <p:cNvPr id="38" name="Picture 37">
            <a:extLst>
              <a:ext uri="{FF2B5EF4-FFF2-40B4-BE49-F238E27FC236}">
                <a16:creationId xmlns:a16="http://schemas.microsoft.com/office/drawing/2014/main" id="{D486AC94-042B-7B19-D1A7-134E5A1CDE71}"/>
              </a:ext>
            </a:extLst>
          </p:cNvPr>
          <p:cNvPicPr>
            <a:picLocks noChangeAspect="1"/>
          </p:cNvPicPr>
          <p:nvPr/>
        </p:nvPicPr>
        <p:blipFill>
          <a:blip r:embed="rId5"/>
          <a:stretch>
            <a:fillRect/>
          </a:stretch>
        </p:blipFill>
        <p:spPr>
          <a:xfrm>
            <a:off x="6277071" y="2438401"/>
            <a:ext cx="2790730" cy="1295400"/>
          </a:xfrm>
          <a:prstGeom prst="rect">
            <a:avLst/>
          </a:prstGeom>
        </p:spPr>
      </p:pic>
      <p:pic>
        <p:nvPicPr>
          <p:cNvPr id="42" name="Picture 41">
            <a:extLst>
              <a:ext uri="{FF2B5EF4-FFF2-40B4-BE49-F238E27FC236}">
                <a16:creationId xmlns:a16="http://schemas.microsoft.com/office/drawing/2014/main" id="{C3E1D26E-5D82-3E48-6519-15286638A00E}"/>
              </a:ext>
            </a:extLst>
          </p:cNvPr>
          <p:cNvPicPr>
            <a:picLocks noChangeAspect="1"/>
          </p:cNvPicPr>
          <p:nvPr/>
        </p:nvPicPr>
        <p:blipFill>
          <a:blip r:embed="rId6"/>
          <a:stretch>
            <a:fillRect/>
          </a:stretch>
        </p:blipFill>
        <p:spPr>
          <a:xfrm>
            <a:off x="3962401" y="2362199"/>
            <a:ext cx="1949550" cy="1704975"/>
          </a:xfrm>
          <a:prstGeom prst="rect">
            <a:avLst/>
          </a:prstGeom>
        </p:spPr>
      </p:pic>
      <p:pic>
        <p:nvPicPr>
          <p:cNvPr id="44" name="Picture 43">
            <a:extLst>
              <a:ext uri="{FF2B5EF4-FFF2-40B4-BE49-F238E27FC236}">
                <a16:creationId xmlns:a16="http://schemas.microsoft.com/office/drawing/2014/main" id="{1CF14936-AD6D-2310-F96B-87DAA49F2F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8194" y="24460"/>
            <a:ext cx="609524" cy="609524"/>
          </a:xfrm>
          <a:prstGeom prst="rect">
            <a:avLst/>
          </a:prstGeom>
        </p:spPr>
      </p:pic>
      <p:pic>
        <p:nvPicPr>
          <p:cNvPr id="46" name="Picture 45">
            <a:extLst>
              <a:ext uri="{FF2B5EF4-FFF2-40B4-BE49-F238E27FC236}">
                <a16:creationId xmlns:a16="http://schemas.microsoft.com/office/drawing/2014/main" id="{1FB3EC31-8A5E-F746-78B4-2207005B5B23}"/>
              </a:ext>
            </a:extLst>
          </p:cNvPr>
          <p:cNvPicPr>
            <a:picLocks noChangeAspect="1"/>
          </p:cNvPicPr>
          <p:nvPr/>
        </p:nvPicPr>
        <p:blipFill>
          <a:blip r:embed="rId8"/>
          <a:stretch>
            <a:fillRect/>
          </a:stretch>
        </p:blipFill>
        <p:spPr>
          <a:xfrm>
            <a:off x="304800" y="5110230"/>
            <a:ext cx="3048000" cy="15953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17243-1021-56FC-9F46-BEA8A074CD8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B25F59A-A52B-67D6-606A-A23AC87A76E3}"/>
              </a:ext>
            </a:extLst>
          </p:cNvPr>
          <p:cNvSpPr txBox="1">
            <a:spLocks noGrp="1"/>
          </p:cNvSpPr>
          <p:nvPr>
            <p:ph type="title"/>
          </p:nvPr>
        </p:nvSpPr>
        <p:spPr>
          <a:xfrm>
            <a:off x="208194" y="672940"/>
            <a:ext cx="1673579" cy="280094"/>
          </a:xfrm>
          <a:prstGeom prst="rect">
            <a:avLst/>
          </a:prstGeom>
        </p:spPr>
        <p:txBody>
          <a:bodyPr vert="horz" wrap="square" lIns="0" tIns="92219" rIns="0" bIns="0" rtlCol="0">
            <a:spAutoFit/>
          </a:bodyPr>
          <a:lstStyle/>
          <a:p>
            <a:pPr marL="9525">
              <a:spcBef>
                <a:spcPts val="75"/>
              </a:spcBef>
            </a:pPr>
            <a:r>
              <a:rPr lang="en-GB" u="none" spc="-8" dirty="0">
                <a:solidFill>
                  <a:srgbClr val="C00000"/>
                </a:solidFill>
              </a:rPr>
              <a:t>Regions</a:t>
            </a:r>
          </a:p>
        </p:txBody>
      </p:sp>
      <p:sp>
        <p:nvSpPr>
          <p:cNvPr id="4" name="object 4">
            <a:extLst>
              <a:ext uri="{FF2B5EF4-FFF2-40B4-BE49-F238E27FC236}">
                <a16:creationId xmlns:a16="http://schemas.microsoft.com/office/drawing/2014/main" id="{2FB64A24-67CB-236F-BBDD-9D654FAB2F7A}"/>
              </a:ext>
            </a:extLst>
          </p:cNvPr>
          <p:cNvSpPr txBox="1"/>
          <p:nvPr/>
        </p:nvSpPr>
        <p:spPr>
          <a:xfrm>
            <a:off x="208194" y="1027284"/>
            <a:ext cx="3540369" cy="2377734"/>
          </a:xfrm>
          <a:prstGeom prst="rect">
            <a:avLst/>
          </a:prstGeom>
        </p:spPr>
        <p:txBody>
          <a:bodyPr vert="horz" wrap="square" lIns="0" tIns="9049" rIns="0" bIns="0" rtlCol="0">
            <a:spAutoFit/>
          </a:bodyPr>
          <a:lstStyle/>
          <a:p>
            <a:pPr marL="9525" marR="3810">
              <a:spcBef>
                <a:spcPts val="71"/>
              </a:spcBef>
            </a:pPr>
            <a:r>
              <a:rPr lang="en-GB" sz="1000" dirty="0"/>
              <a:t>As of July, year-to-date (YTD),</a:t>
            </a:r>
            <a:r>
              <a:rPr lang="en-GB" sz="1000" dirty="0">
                <a:solidFill>
                  <a:srgbClr val="D9B300"/>
                </a:solidFill>
              </a:rPr>
              <a:t> </a:t>
            </a:r>
            <a:r>
              <a:rPr lang="en-GB" sz="1000" b="1" dirty="0">
                <a:solidFill>
                  <a:srgbClr val="D9B300"/>
                </a:solidFill>
              </a:rPr>
              <a:t>the USA </a:t>
            </a:r>
            <a:r>
              <a:rPr lang="en-GB" sz="1000" dirty="0"/>
              <a:t>has achieved $122 million of its fiscal year (FY) budget of $219 million, whereas </a:t>
            </a:r>
            <a:r>
              <a:rPr lang="en-GB" sz="1000" b="1" dirty="0">
                <a:solidFill>
                  <a:srgbClr val="D9B300"/>
                </a:solidFill>
              </a:rPr>
              <a:t>Canada</a:t>
            </a:r>
            <a:r>
              <a:rPr lang="en-GB" sz="1000" dirty="0"/>
              <a:t> has reached $526,000 of its $1.1 million budget.</a:t>
            </a:r>
          </a:p>
          <a:p>
            <a:pPr marL="9525" marR="3810">
              <a:spcBef>
                <a:spcPts val="71"/>
              </a:spcBef>
            </a:pPr>
            <a:endParaRPr lang="en-GB" sz="1000" dirty="0"/>
          </a:p>
          <a:p>
            <a:pPr marL="9525" marR="3810">
              <a:spcBef>
                <a:spcPts val="71"/>
              </a:spcBef>
            </a:pPr>
            <a:r>
              <a:rPr lang="en-GB" sz="1000" dirty="0"/>
              <a:t>Having achieved </a:t>
            </a:r>
            <a:r>
              <a:rPr lang="en-GB" sz="1000" b="1" dirty="0">
                <a:solidFill>
                  <a:srgbClr val="D9B300"/>
                </a:solidFill>
              </a:rPr>
              <a:t>55.7% ($122m out of $219m) </a:t>
            </a:r>
            <a:r>
              <a:rPr lang="en-GB" sz="1000" dirty="0"/>
              <a:t>of its FY cost budget, USA has incurred a significant portion of its budgeted costs. If this trend continues, they might stay within or potentially exceed their budget by year-end, depending on future expenditures.</a:t>
            </a:r>
          </a:p>
          <a:p>
            <a:pPr marL="9525" marR="3810">
              <a:spcBef>
                <a:spcPts val="71"/>
              </a:spcBef>
            </a:pPr>
            <a:endParaRPr lang="en-GB" sz="1000" dirty="0"/>
          </a:p>
          <a:p>
            <a:pPr marL="9525" marR="3810">
              <a:spcBef>
                <a:spcPts val="71"/>
              </a:spcBef>
            </a:pPr>
            <a:r>
              <a:rPr lang="en-GB" sz="1000" dirty="0"/>
              <a:t>Having achieved only </a:t>
            </a:r>
            <a:r>
              <a:rPr lang="en-GB" sz="1000" b="1" dirty="0">
                <a:solidFill>
                  <a:srgbClr val="D9B300"/>
                </a:solidFill>
              </a:rPr>
              <a:t>47.8% ($526k out of $1.1m) </a:t>
            </a:r>
            <a:r>
              <a:rPr lang="en-GB" sz="1000" dirty="0"/>
              <a:t>of its cost budget, Canada has kept its costs relatively low. This could be a sign of effective cost management, or it could indicate under-spending in areas that may need attention.</a:t>
            </a:r>
          </a:p>
          <a:p>
            <a:pPr marL="9525" marR="3810">
              <a:spcBef>
                <a:spcPts val="71"/>
              </a:spcBef>
            </a:pPr>
            <a:endParaRPr lang="en-GB" sz="975" dirty="0">
              <a:solidFill>
                <a:schemeClr val="tx1"/>
              </a:solidFill>
              <a:latin typeface="Segoe UI" panose="020B0502040204020203"/>
              <a:cs typeface="Segoe UI" panose="020B0502040204020203"/>
            </a:endParaRPr>
          </a:p>
        </p:txBody>
      </p:sp>
      <p:sp>
        <p:nvSpPr>
          <p:cNvPr id="5" name="object 5">
            <a:extLst>
              <a:ext uri="{FF2B5EF4-FFF2-40B4-BE49-F238E27FC236}">
                <a16:creationId xmlns:a16="http://schemas.microsoft.com/office/drawing/2014/main" id="{625DF225-06E4-BBEC-207D-E757031BE331}"/>
              </a:ext>
            </a:extLst>
          </p:cNvPr>
          <p:cNvSpPr txBox="1"/>
          <p:nvPr/>
        </p:nvSpPr>
        <p:spPr>
          <a:xfrm>
            <a:off x="3962400" y="4724400"/>
            <a:ext cx="4864349" cy="1981200"/>
          </a:xfrm>
          <a:prstGeom prst="rect">
            <a:avLst/>
          </a:prstGeom>
        </p:spPr>
        <p:txBody>
          <a:bodyPr vert="horz" wrap="square" lIns="0" tIns="9049" rIns="0" bIns="0" rtlCol="0">
            <a:noAutofit/>
          </a:bodyPr>
          <a:lstStyle/>
          <a:p>
            <a:pPr marL="9525" marR="3810">
              <a:spcBef>
                <a:spcPts val="450"/>
              </a:spcBef>
            </a:pPr>
            <a:r>
              <a:rPr lang="en-GB" sz="1000" b="1" dirty="0">
                <a:solidFill>
                  <a:srgbClr val="D9B300"/>
                </a:solidFill>
              </a:rPr>
              <a:t>Budget vs. Forecast by Cost Element Group/IT Area and Country </a:t>
            </a:r>
            <a:r>
              <a:rPr lang="en-GB" sz="1000" dirty="0"/>
              <a:t>assesses whether the company's cost projections are aligned with the budget, allowing for better financial planning and adjustments throughout the period.</a:t>
            </a:r>
          </a:p>
          <a:p>
            <a:pPr marL="9525" marR="3810">
              <a:spcBef>
                <a:spcPts val="450"/>
              </a:spcBef>
            </a:pPr>
            <a:endParaRPr lang="en-GB" sz="1000" dirty="0"/>
          </a:p>
          <a:p>
            <a:pPr marL="9525" marR="3810">
              <a:spcBef>
                <a:spcPts val="450"/>
              </a:spcBef>
            </a:pPr>
            <a:r>
              <a:rPr lang="en-GB" sz="1000" b="1" dirty="0">
                <a:solidFill>
                  <a:srgbClr val="D9B300"/>
                </a:solidFill>
              </a:rPr>
              <a:t>Positive outcome</a:t>
            </a:r>
            <a:r>
              <a:rPr lang="en-GB" sz="1000" b="1" dirty="0">
                <a:solidFill>
                  <a:schemeClr val="tx1"/>
                </a:solidFill>
              </a:rPr>
              <a:t>, </a:t>
            </a:r>
            <a:r>
              <a:rPr lang="en-GB" sz="1000" dirty="0">
                <a:solidFill>
                  <a:schemeClr val="tx1"/>
                </a:solidFill>
              </a:rPr>
              <a:t>depicted by</a:t>
            </a:r>
            <a:r>
              <a:rPr lang="en-GB" sz="1000" dirty="0"/>
              <a:t> green icons, indicates that the company has allocated more money for costs than what is expected (overestimation) while a </a:t>
            </a:r>
            <a:r>
              <a:rPr lang="en-GB" sz="1000" b="1" dirty="0">
                <a:solidFill>
                  <a:srgbClr val="D9B300"/>
                </a:solidFill>
              </a:rPr>
              <a:t>negative outcome</a:t>
            </a:r>
            <a:r>
              <a:rPr lang="en-GB" sz="1000" b="1" dirty="0">
                <a:solidFill>
                  <a:schemeClr val="tx1"/>
                </a:solidFill>
              </a:rPr>
              <a:t>, </a:t>
            </a:r>
            <a:r>
              <a:rPr lang="en-GB" sz="1000" dirty="0"/>
              <a:t>depicted by the red icons, indicates that the company expects to spend more than what was originally budgeted, which signals the need for cost control in these cost element groups and areas. </a:t>
            </a:r>
          </a:p>
          <a:p>
            <a:pPr marL="9525" marR="3810">
              <a:spcBef>
                <a:spcPts val="450"/>
              </a:spcBef>
            </a:pPr>
            <a:endParaRPr lang="en-GB" altLang="" sz="975" dirty="0">
              <a:latin typeface="Segoe UI" panose="020B0502040204020203"/>
              <a:cs typeface="Segoe UI" panose="020B0502040204020203"/>
            </a:endParaRPr>
          </a:p>
          <a:p>
            <a:pPr marL="9525" marR="3810">
              <a:spcBef>
                <a:spcPts val="450"/>
              </a:spcBef>
            </a:pPr>
            <a:r>
              <a:rPr lang="en-GB" sz="1000" dirty="0">
                <a:solidFill>
                  <a:schemeClr val="tx1"/>
                </a:solidFill>
              </a:rPr>
              <a:t>Notably</a:t>
            </a:r>
            <a:r>
              <a:rPr lang="en-GB" sz="1000" b="1" dirty="0">
                <a:solidFill>
                  <a:schemeClr val="tx1"/>
                </a:solidFill>
              </a:rPr>
              <a:t>, </a:t>
            </a:r>
            <a:r>
              <a:rPr lang="en-GB" sz="1000" b="1" dirty="0">
                <a:solidFill>
                  <a:srgbClr val="D9B300"/>
                </a:solidFill>
              </a:rPr>
              <a:t>the USA </a:t>
            </a:r>
            <a:r>
              <a:rPr lang="en-GB" sz="1000" dirty="0"/>
              <a:t>needs to find ways to minimize administrative and labour costs. </a:t>
            </a:r>
            <a:endParaRPr sz="975" dirty="0">
              <a:latin typeface="Segoe UI" panose="020B0502040204020203"/>
              <a:cs typeface="Segoe UI" panose="020B0502040204020203"/>
            </a:endParaRPr>
          </a:p>
        </p:txBody>
      </p:sp>
      <p:sp>
        <p:nvSpPr>
          <p:cNvPr id="22" name="Hexagon 21">
            <a:extLst>
              <a:ext uri="{FF2B5EF4-FFF2-40B4-BE49-F238E27FC236}">
                <a16:creationId xmlns:a16="http://schemas.microsoft.com/office/drawing/2014/main" id="{D4979205-286E-72EA-B1ED-C4A5B9EB6610}"/>
              </a:ext>
            </a:extLst>
          </p:cNvPr>
          <p:cNvSpPr/>
          <p:nvPr/>
        </p:nvSpPr>
        <p:spPr>
          <a:xfrm>
            <a:off x="17585" y="39016"/>
            <a:ext cx="3352800" cy="559218"/>
          </a:xfrm>
          <a:prstGeom prst="hexagon">
            <a:avLst/>
          </a:prstGeom>
          <a:solidFill>
            <a:srgbClr val="D9B300"/>
          </a:solidFill>
          <a:ln/>
        </p:spPr>
        <p:style>
          <a:lnRef idx="1">
            <a:schemeClr val="accent4"/>
          </a:lnRef>
          <a:fillRef idx="2">
            <a:schemeClr val="accent4"/>
          </a:fillRef>
          <a:effectRef idx="1">
            <a:schemeClr val="accent4"/>
          </a:effectRef>
          <a:fontRef idx="minor">
            <a:schemeClr val="dk1"/>
          </a:fontRef>
        </p:style>
        <p:txBody>
          <a:bodyPr rtlCol="0" anchor="ctr"/>
          <a:lstStyle/>
          <a:p>
            <a:pPr algn="r"/>
            <a:r>
              <a:rPr lang="en-GB" sz="2400" dirty="0">
                <a:solidFill>
                  <a:schemeClr val="tx1"/>
                </a:solidFill>
              </a:rPr>
              <a:t>KEY INSIGHTS</a:t>
            </a:r>
          </a:p>
        </p:txBody>
      </p:sp>
      <p:pic>
        <p:nvPicPr>
          <p:cNvPr id="44" name="Picture 43">
            <a:extLst>
              <a:ext uri="{FF2B5EF4-FFF2-40B4-BE49-F238E27FC236}">
                <a16:creationId xmlns:a16="http://schemas.microsoft.com/office/drawing/2014/main" id="{8DDAA7B2-2FE5-1326-476E-F858D923C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94" y="24460"/>
            <a:ext cx="609524" cy="609524"/>
          </a:xfrm>
          <a:prstGeom prst="rect">
            <a:avLst/>
          </a:prstGeom>
        </p:spPr>
      </p:pic>
      <p:pic>
        <p:nvPicPr>
          <p:cNvPr id="8" name="Picture 7">
            <a:extLst>
              <a:ext uri="{FF2B5EF4-FFF2-40B4-BE49-F238E27FC236}">
                <a16:creationId xmlns:a16="http://schemas.microsoft.com/office/drawing/2014/main" id="{D085A71F-DC3E-A21A-04A8-70E8D188FC4D}"/>
              </a:ext>
            </a:extLst>
          </p:cNvPr>
          <p:cNvPicPr>
            <a:picLocks noChangeAspect="1"/>
          </p:cNvPicPr>
          <p:nvPr/>
        </p:nvPicPr>
        <p:blipFill>
          <a:blip r:embed="rId3"/>
          <a:stretch>
            <a:fillRect/>
          </a:stretch>
        </p:blipFill>
        <p:spPr>
          <a:xfrm>
            <a:off x="3962401" y="2743200"/>
            <a:ext cx="4864349" cy="1905000"/>
          </a:xfrm>
          <a:prstGeom prst="rect">
            <a:avLst/>
          </a:prstGeom>
        </p:spPr>
      </p:pic>
      <p:pic>
        <p:nvPicPr>
          <p:cNvPr id="10" name="Picture 9">
            <a:extLst>
              <a:ext uri="{FF2B5EF4-FFF2-40B4-BE49-F238E27FC236}">
                <a16:creationId xmlns:a16="http://schemas.microsoft.com/office/drawing/2014/main" id="{703C0565-666F-1D4F-A7DC-BE5493C63D41}"/>
              </a:ext>
            </a:extLst>
          </p:cNvPr>
          <p:cNvPicPr>
            <a:picLocks noChangeAspect="1"/>
          </p:cNvPicPr>
          <p:nvPr/>
        </p:nvPicPr>
        <p:blipFill>
          <a:blip r:embed="rId4"/>
          <a:stretch>
            <a:fillRect/>
          </a:stretch>
        </p:blipFill>
        <p:spPr>
          <a:xfrm>
            <a:off x="3943349" y="914400"/>
            <a:ext cx="4883401" cy="1676400"/>
          </a:xfrm>
          <a:prstGeom prst="rect">
            <a:avLst/>
          </a:prstGeom>
        </p:spPr>
      </p:pic>
      <p:pic>
        <p:nvPicPr>
          <p:cNvPr id="12" name="Picture 11">
            <a:extLst>
              <a:ext uri="{FF2B5EF4-FFF2-40B4-BE49-F238E27FC236}">
                <a16:creationId xmlns:a16="http://schemas.microsoft.com/office/drawing/2014/main" id="{343FADEC-33DB-B754-0310-F20E3701FD9A}"/>
              </a:ext>
            </a:extLst>
          </p:cNvPr>
          <p:cNvPicPr>
            <a:picLocks noChangeAspect="1"/>
          </p:cNvPicPr>
          <p:nvPr/>
        </p:nvPicPr>
        <p:blipFill>
          <a:blip r:embed="rId5"/>
          <a:stretch>
            <a:fillRect/>
          </a:stretch>
        </p:blipFill>
        <p:spPr>
          <a:xfrm>
            <a:off x="233594" y="3452983"/>
            <a:ext cx="3540369" cy="3175739"/>
          </a:xfrm>
          <a:prstGeom prst="rect">
            <a:avLst/>
          </a:prstGeom>
        </p:spPr>
      </p:pic>
    </p:spTree>
    <p:extLst>
      <p:ext uri="{BB962C8B-B14F-4D97-AF65-F5344CB8AC3E}">
        <p14:creationId xmlns:p14="http://schemas.microsoft.com/office/powerpoint/2010/main" val="4000229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4DC25-F787-362B-EEC3-9D9F2737078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523516B-37CB-44D3-03FB-59E406F82B1B}"/>
              </a:ext>
            </a:extLst>
          </p:cNvPr>
          <p:cNvSpPr txBox="1">
            <a:spLocks noGrp="1"/>
          </p:cNvSpPr>
          <p:nvPr>
            <p:ph type="title"/>
          </p:nvPr>
        </p:nvSpPr>
        <p:spPr>
          <a:xfrm>
            <a:off x="208194" y="672940"/>
            <a:ext cx="1673579" cy="280094"/>
          </a:xfrm>
          <a:prstGeom prst="rect">
            <a:avLst/>
          </a:prstGeom>
        </p:spPr>
        <p:txBody>
          <a:bodyPr vert="horz" wrap="square" lIns="0" tIns="92219" rIns="0" bIns="0" rtlCol="0">
            <a:spAutoFit/>
          </a:bodyPr>
          <a:lstStyle/>
          <a:p>
            <a:pPr marL="9525">
              <a:spcBef>
                <a:spcPts val="75"/>
              </a:spcBef>
            </a:pPr>
            <a:r>
              <a:rPr lang="en-GB" u="none" spc="-8" dirty="0">
                <a:solidFill>
                  <a:srgbClr val="C00000"/>
                </a:solidFill>
              </a:rPr>
              <a:t>Decomposition</a:t>
            </a:r>
          </a:p>
        </p:txBody>
      </p:sp>
      <p:sp>
        <p:nvSpPr>
          <p:cNvPr id="5" name="object 5">
            <a:extLst>
              <a:ext uri="{FF2B5EF4-FFF2-40B4-BE49-F238E27FC236}">
                <a16:creationId xmlns:a16="http://schemas.microsoft.com/office/drawing/2014/main" id="{F5DCA70A-0AC8-E1F0-22D4-5F48C443BFED}"/>
              </a:ext>
            </a:extLst>
          </p:cNvPr>
          <p:cNvSpPr txBox="1"/>
          <p:nvPr/>
        </p:nvSpPr>
        <p:spPr>
          <a:xfrm>
            <a:off x="208194" y="6057366"/>
            <a:ext cx="8554806" cy="648234"/>
          </a:xfrm>
          <a:prstGeom prst="rect">
            <a:avLst/>
          </a:prstGeom>
        </p:spPr>
        <p:txBody>
          <a:bodyPr vert="horz" wrap="square" lIns="0" tIns="9049" rIns="0" bIns="0" rtlCol="0">
            <a:noAutofit/>
          </a:bodyPr>
          <a:lstStyle/>
          <a:p>
            <a:pPr marL="9525" marR="3810">
              <a:spcBef>
                <a:spcPts val="450"/>
              </a:spcBef>
            </a:pPr>
            <a:r>
              <a:rPr lang="en-GB" sz="1000" dirty="0"/>
              <a:t>The decomposition tree reveals that the </a:t>
            </a:r>
            <a:r>
              <a:rPr lang="en-GB" sz="1000" b="1" dirty="0">
                <a:solidFill>
                  <a:srgbClr val="D9B300"/>
                </a:solidFill>
              </a:rPr>
              <a:t>Administrative</a:t>
            </a:r>
            <a:r>
              <a:rPr lang="en-GB" sz="1000" dirty="0"/>
              <a:t> and </a:t>
            </a:r>
            <a:r>
              <a:rPr lang="en-GB" sz="1000" b="1" dirty="0">
                <a:solidFill>
                  <a:srgbClr val="D9B300"/>
                </a:solidFill>
              </a:rPr>
              <a:t>Labour</a:t>
            </a:r>
            <a:r>
              <a:rPr lang="en-GB" sz="1000" dirty="0"/>
              <a:t> cost elements have the most significant negative impact on the cost budget. Upon further analysis, </a:t>
            </a:r>
            <a:r>
              <a:rPr lang="en-GB" sz="1000" b="1" dirty="0">
                <a:solidFill>
                  <a:srgbClr val="D9B300"/>
                </a:solidFill>
              </a:rPr>
              <a:t>External labour</a:t>
            </a:r>
            <a:r>
              <a:rPr lang="en-GB" sz="1000" dirty="0">
                <a:solidFill>
                  <a:srgbClr val="D9B300"/>
                </a:solidFill>
              </a:rPr>
              <a:t> </a:t>
            </a:r>
            <a:r>
              <a:rPr lang="en-GB" sz="1000" dirty="0"/>
              <a:t>accounts for the higher negative variance between budget and forecast at $4,017,082, compared to $1,556,635 for </a:t>
            </a:r>
            <a:r>
              <a:rPr lang="en-GB" sz="1000" b="1" dirty="0"/>
              <a:t>internal labour</a:t>
            </a:r>
            <a:r>
              <a:rPr lang="en-GB" sz="1000" dirty="0"/>
              <a:t>. The </a:t>
            </a:r>
            <a:r>
              <a:rPr lang="en-GB" sz="1000" b="1" dirty="0">
                <a:solidFill>
                  <a:srgbClr val="D9B300"/>
                </a:solidFill>
              </a:rPr>
              <a:t>USA</a:t>
            </a:r>
            <a:r>
              <a:rPr lang="en-GB" sz="1000" dirty="0"/>
              <a:t> is experiencing the largest negative variance for these costs</a:t>
            </a:r>
            <a:endParaRPr lang="en-GB" sz="1000" b="1" dirty="0">
              <a:solidFill>
                <a:srgbClr val="D9B300"/>
              </a:solidFill>
              <a:latin typeface="Segoe UI" panose="020B0502040204020203"/>
              <a:cs typeface="Segoe UI" panose="020B0502040204020203"/>
            </a:endParaRPr>
          </a:p>
          <a:p>
            <a:pPr marL="9525" marR="3810">
              <a:spcBef>
                <a:spcPts val="450"/>
              </a:spcBef>
            </a:pPr>
            <a:endParaRPr lang="en-GB" sz="975" dirty="0">
              <a:latin typeface="Segoe UI" panose="020B0502040204020203"/>
              <a:cs typeface="Segoe UI" panose="020B0502040204020203"/>
            </a:endParaRPr>
          </a:p>
        </p:txBody>
      </p:sp>
      <p:sp>
        <p:nvSpPr>
          <p:cNvPr id="22" name="Hexagon 21">
            <a:extLst>
              <a:ext uri="{FF2B5EF4-FFF2-40B4-BE49-F238E27FC236}">
                <a16:creationId xmlns:a16="http://schemas.microsoft.com/office/drawing/2014/main" id="{24E7654E-2A38-6647-3FFA-0D68BD69A540}"/>
              </a:ext>
            </a:extLst>
          </p:cNvPr>
          <p:cNvSpPr/>
          <p:nvPr/>
        </p:nvSpPr>
        <p:spPr>
          <a:xfrm>
            <a:off x="17585" y="39016"/>
            <a:ext cx="3352800" cy="559218"/>
          </a:xfrm>
          <a:prstGeom prst="hexagon">
            <a:avLst/>
          </a:prstGeom>
          <a:solidFill>
            <a:srgbClr val="D9B300"/>
          </a:solidFill>
          <a:ln/>
        </p:spPr>
        <p:style>
          <a:lnRef idx="1">
            <a:schemeClr val="accent4"/>
          </a:lnRef>
          <a:fillRef idx="2">
            <a:schemeClr val="accent4"/>
          </a:fillRef>
          <a:effectRef idx="1">
            <a:schemeClr val="accent4"/>
          </a:effectRef>
          <a:fontRef idx="minor">
            <a:schemeClr val="dk1"/>
          </a:fontRef>
        </p:style>
        <p:txBody>
          <a:bodyPr rtlCol="0" anchor="ctr"/>
          <a:lstStyle/>
          <a:p>
            <a:pPr algn="r"/>
            <a:r>
              <a:rPr lang="en-GB" sz="2400" dirty="0">
                <a:solidFill>
                  <a:schemeClr val="tx1"/>
                </a:solidFill>
              </a:rPr>
              <a:t>KEY INSIGHTS</a:t>
            </a:r>
          </a:p>
        </p:txBody>
      </p:sp>
      <p:pic>
        <p:nvPicPr>
          <p:cNvPr id="44" name="Picture 43">
            <a:extLst>
              <a:ext uri="{FF2B5EF4-FFF2-40B4-BE49-F238E27FC236}">
                <a16:creationId xmlns:a16="http://schemas.microsoft.com/office/drawing/2014/main" id="{BF9BC134-29D6-3F8B-6C59-C1EDE90E23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94" y="24460"/>
            <a:ext cx="609524" cy="609524"/>
          </a:xfrm>
          <a:prstGeom prst="rect">
            <a:avLst/>
          </a:prstGeom>
        </p:spPr>
      </p:pic>
      <p:pic>
        <p:nvPicPr>
          <p:cNvPr id="6" name="Picture 5">
            <a:extLst>
              <a:ext uri="{FF2B5EF4-FFF2-40B4-BE49-F238E27FC236}">
                <a16:creationId xmlns:a16="http://schemas.microsoft.com/office/drawing/2014/main" id="{6E65A661-35F6-13D5-D4F0-6AA5F75C5198}"/>
              </a:ext>
            </a:extLst>
          </p:cNvPr>
          <p:cNvPicPr>
            <a:picLocks noChangeAspect="1"/>
          </p:cNvPicPr>
          <p:nvPr/>
        </p:nvPicPr>
        <p:blipFill>
          <a:blip r:embed="rId3"/>
          <a:stretch>
            <a:fillRect/>
          </a:stretch>
        </p:blipFill>
        <p:spPr>
          <a:xfrm>
            <a:off x="208194" y="1142999"/>
            <a:ext cx="8497656" cy="4728533"/>
          </a:xfrm>
          <a:prstGeom prst="rect">
            <a:avLst/>
          </a:prstGeom>
        </p:spPr>
      </p:pic>
    </p:spTree>
    <p:extLst>
      <p:ext uri="{BB962C8B-B14F-4D97-AF65-F5344CB8AC3E}">
        <p14:creationId xmlns:p14="http://schemas.microsoft.com/office/powerpoint/2010/main" val="4024423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C5D300-4E9F-39EA-BA85-0F12CCA1A8D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50404A86-3F54-0DB2-CCB7-14013D276038}"/>
              </a:ext>
            </a:extLst>
          </p:cNvPr>
          <p:cNvSpPr txBox="1"/>
          <p:nvPr/>
        </p:nvSpPr>
        <p:spPr>
          <a:xfrm>
            <a:off x="228600" y="742280"/>
            <a:ext cx="8534400" cy="4062811"/>
          </a:xfrm>
          <a:prstGeom prst="rect">
            <a:avLst/>
          </a:prstGeom>
        </p:spPr>
        <p:txBody>
          <a:bodyPr vert="horz" wrap="square" lIns="0" tIns="81439" rIns="0" bIns="0" rtlCol="0">
            <a:spAutoFit/>
          </a:bodyPr>
          <a:lstStyle/>
          <a:p>
            <a:pPr marL="9525" algn="just">
              <a:spcBef>
                <a:spcPts val="641"/>
              </a:spcBef>
            </a:pPr>
            <a:r>
              <a:rPr lang="en-GB" sz="1350" b="1" spc="-8" dirty="0">
                <a:solidFill>
                  <a:srgbClr val="C00000"/>
                </a:solidFill>
                <a:uFill>
                  <a:solidFill>
                    <a:srgbClr val="1A73B1"/>
                  </a:solidFill>
                </a:uFill>
                <a:latin typeface="Segoe UI" panose="020B0502040204020203"/>
                <a:cs typeface="Segoe UI" panose="020B0502040204020203"/>
              </a:rPr>
              <a:t>Recommendations</a:t>
            </a:r>
          </a:p>
          <a:p>
            <a:pPr marL="9525" algn="just">
              <a:spcBef>
                <a:spcPts val="641"/>
              </a:spcBef>
            </a:pPr>
            <a:endParaRPr lang="en-GB" sz="1350" b="1" spc="-8" dirty="0">
              <a:solidFill>
                <a:srgbClr val="C00000"/>
              </a:solidFill>
              <a:uFill>
                <a:solidFill>
                  <a:srgbClr val="1A73B1"/>
                </a:solidFill>
              </a:uFill>
              <a:latin typeface="Segoe UI" panose="020B0502040204020203"/>
              <a:cs typeface="Segoe UI" panose="020B0502040204020203"/>
            </a:endParaRPr>
          </a:p>
          <a:p>
            <a:pPr marL="180975" marR="3810" indent="-171450" algn="just">
              <a:spcBef>
                <a:spcPts val="405"/>
              </a:spcBef>
              <a:buFont typeface="Arial" panose="020B0604020202020204" pitchFamily="34" charset="0"/>
              <a:buChar char="•"/>
            </a:pPr>
            <a:r>
              <a:rPr lang="en-GB" sz="1000" b="1" dirty="0">
                <a:solidFill>
                  <a:srgbClr val="D9B300"/>
                </a:solidFill>
              </a:rPr>
              <a:t>Optimize Labour Costs:</a:t>
            </a:r>
            <a:r>
              <a:rPr lang="en-GB" sz="1000" dirty="0"/>
              <a:t> As external labour is expected to drive higher costs compared to internal labour, Home Options Group should evaluate the necessity of outsourcing versus increasing in-house capabilities. Consider up-skilling internal IT staff to take broader range of responsibilities, potentially reducing the need for external labour and enabling more cost-effective resource allocation. </a:t>
            </a:r>
          </a:p>
          <a:p>
            <a:pPr marL="180975" marR="3810" indent="-171450" algn="just">
              <a:spcBef>
                <a:spcPts val="405"/>
              </a:spcBef>
              <a:buFont typeface="Arial" panose="020B0604020202020204" pitchFamily="34" charset="0"/>
              <a:buChar char="•"/>
            </a:pPr>
            <a:endParaRPr lang="en-GB" sz="1000" dirty="0"/>
          </a:p>
          <a:p>
            <a:pPr marL="180975" marR="3810" indent="-171450" algn="just">
              <a:spcBef>
                <a:spcPts val="405"/>
              </a:spcBef>
              <a:buFont typeface="Arial" panose="020B0604020202020204" pitchFamily="34" charset="0"/>
              <a:buChar char="•"/>
            </a:pPr>
            <a:r>
              <a:rPr lang="en-GB" sz="1000" b="1" dirty="0">
                <a:solidFill>
                  <a:srgbClr val="D9B300"/>
                </a:solidFill>
              </a:rPr>
              <a:t>Reduce Non-Essential Administrative Spending: </a:t>
            </a:r>
            <a:r>
              <a:rPr lang="en-GB" sz="1000" dirty="0"/>
              <a:t>Investigate administrative expenses within the IT department to identify areas of cost savings. For example, cut back on non-essential software subscriptions or administrative overheads that do not directly contribute to the department’s performance.</a:t>
            </a:r>
          </a:p>
          <a:p>
            <a:pPr marL="180975" marR="3810" indent="-171450" algn="just">
              <a:spcBef>
                <a:spcPts val="405"/>
              </a:spcBef>
              <a:buFont typeface="Arial" panose="020B0604020202020204" pitchFamily="34" charset="0"/>
              <a:buChar char="•"/>
            </a:pPr>
            <a:endParaRPr lang="en-GB" sz="1000" dirty="0"/>
          </a:p>
          <a:p>
            <a:pPr marL="180975" marR="3810" indent="-171450" algn="just">
              <a:spcBef>
                <a:spcPts val="405"/>
              </a:spcBef>
              <a:buFont typeface="Arial" panose="020B0604020202020204" pitchFamily="34" charset="0"/>
              <a:buChar char="•"/>
            </a:pPr>
            <a:r>
              <a:rPr lang="en-GB" sz="1000" b="1" dirty="0">
                <a:solidFill>
                  <a:srgbClr val="D9B300"/>
                </a:solidFill>
              </a:rPr>
              <a:t>Evaluate and Control External IT Services: </a:t>
            </a:r>
            <a:r>
              <a:rPr lang="en-GB" sz="1000" dirty="0"/>
              <a:t>Home Options Group can review contracts with external IT service providers and negotiate for better rates. The company should also ensure that outsourcing is only used for tasks that are outside the scope of internal capabilities. </a:t>
            </a:r>
          </a:p>
          <a:p>
            <a:pPr marL="180975" marR="3810" indent="-171450" algn="just">
              <a:spcBef>
                <a:spcPts val="405"/>
              </a:spcBef>
              <a:buFont typeface="Arial" panose="020B0604020202020204" pitchFamily="34" charset="0"/>
              <a:buChar char="•"/>
            </a:pPr>
            <a:endParaRPr lang="en-GB" sz="1000" dirty="0"/>
          </a:p>
          <a:p>
            <a:pPr marL="180975" marR="3810" indent="-171450" algn="just">
              <a:spcBef>
                <a:spcPts val="405"/>
              </a:spcBef>
              <a:buFont typeface="Arial" panose="020B0604020202020204" pitchFamily="34" charset="0"/>
              <a:buChar char="•"/>
            </a:pPr>
            <a:r>
              <a:rPr lang="en-GB" sz="1000" b="1" dirty="0">
                <a:solidFill>
                  <a:srgbClr val="D9B300"/>
                </a:solidFill>
              </a:rPr>
              <a:t>Leverage Technology for Cost Reduction: </a:t>
            </a:r>
            <a:r>
              <a:rPr lang="en-GB" sz="1000" dirty="0"/>
              <a:t>Investing in automation tools can help reduce the need for manual interventions and lower both labour and operational costs. </a:t>
            </a:r>
          </a:p>
          <a:p>
            <a:pPr marL="180975" marR="3810" indent="-171450" algn="just">
              <a:spcBef>
                <a:spcPts val="405"/>
              </a:spcBef>
              <a:buFont typeface="Arial" panose="020B0604020202020204" pitchFamily="34" charset="0"/>
              <a:buChar char="•"/>
            </a:pPr>
            <a:endParaRPr lang="en-GB" sz="1000" b="1" dirty="0">
              <a:solidFill>
                <a:srgbClr val="D9B300"/>
              </a:solidFill>
            </a:endParaRPr>
          </a:p>
          <a:p>
            <a:pPr marL="180975" marR="3810" indent="-171450" algn="just">
              <a:spcBef>
                <a:spcPts val="405"/>
              </a:spcBef>
              <a:buFont typeface="Arial" panose="020B0604020202020204" pitchFamily="34" charset="0"/>
              <a:buChar char="•"/>
            </a:pPr>
            <a:r>
              <a:rPr lang="en-GB" sz="1000" b="1" dirty="0">
                <a:solidFill>
                  <a:srgbClr val="D9B300"/>
                </a:solidFill>
              </a:rPr>
              <a:t>Performance Monitoring: </a:t>
            </a:r>
            <a:r>
              <a:rPr lang="en-GB" sz="1000" dirty="0"/>
              <a:t>The company can implement clear KPIs for IT department productivity and cost efficiency to ensure resources are being used effectively. This can help identify areas of waste and guide more efficient resource allocation.</a:t>
            </a:r>
          </a:p>
          <a:p>
            <a:pPr marL="180975" marR="3810" indent="-171450" algn="just">
              <a:spcBef>
                <a:spcPts val="405"/>
              </a:spcBef>
              <a:buFont typeface="Arial" panose="020B0604020202020204" pitchFamily="34" charset="0"/>
              <a:buChar char="•"/>
            </a:pPr>
            <a:endParaRPr lang="en-GB" sz="1000" b="1" dirty="0">
              <a:solidFill>
                <a:srgbClr val="D9B300"/>
              </a:solidFill>
            </a:endParaRPr>
          </a:p>
          <a:p>
            <a:pPr marL="9525" marR="3810" algn="just">
              <a:spcBef>
                <a:spcPts val="405"/>
              </a:spcBef>
            </a:pPr>
            <a:r>
              <a:rPr lang="en-GB" sz="1000" dirty="0"/>
              <a:t>By focusing on these strategies, the company can effectively manage IT department costs while maintaining quality and performance, ensuring that expenses are kept within budget and aligned with forecasted needs.</a:t>
            </a:r>
            <a:endParaRPr lang="en-GB" sz="1000" b="1" dirty="0">
              <a:solidFill>
                <a:srgbClr val="D9B300"/>
              </a:solidFill>
            </a:endParaRPr>
          </a:p>
        </p:txBody>
      </p:sp>
      <p:sp>
        <p:nvSpPr>
          <p:cNvPr id="4" name="Hexagon 3">
            <a:extLst>
              <a:ext uri="{FF2B5EF4-FFF2-40B4-BE49-F238E27FC236}">
                <a16:creationId xmlns:a16="http://schemas.microsoft.com/office/drawing/2014/main" id="{22B56463-85BB-DFCF-1EC5-C98DD7BE17E8}"/>
              </a:ext>
            </a:extLst>
          </p:cNvPr>
          <p:cNvSpPr/>
          <p:nvPr/>
        </p:nvSpPr>
        <p:spPr>
          <a:xfrm>
            <a:off x="17585" y="39016"/>
            <a:ext cx="3352800" cy="559218"/>
          </a:xfrm>
          <a:prstGeom prst="hexagon">
            <a:avLst/>
          </a:prstGeom>
          <a:solidFill>
            <a:srgbClr val="D9B300"/>
          </a:solidFill>
          <a:ln>
            <a:solidFill>
              <a:srgbClr val="FFD479"/>
            </a:solidFill>
          </a:ln>
        </p:spPr>
        <p:style>
          <a:lnRef idx="1">
            <a:schemeClr val="accent4"/>
          </a:lnRef>
          <a:fillRef idx="2">
            <a:schemeClr val="accent4"/>
          </a:fillRef>
          <a:effectRef idx="1">
            <a:schemeClr val="accent4"/>
          </a:effectRef>
          <a:fontRef idx="minor">
            <a:schemeClr val="dk1"/>
          </a:fontRef>
        </p:style>
        <p:txBody>
          <a:bodyPr rtlCol="0" anchor="ctr"/>
          <a:lstStyle/>
          <a:p>
            <a:pPr algn="r"/>
            <a:r>
              <a:rPr lang="en-GB" sz="2400" dirty="0">
                <a:solidFill>
                  <a:schemeClr val="tx1"/>
                </a:solidFill>
              </a:rPr>
              <a:t>CONCLUSION</a:t>
            </a:r>
          </a:p>
        </p:txBody>
      </p:sp>
      <p:pic>
        <p:nvPicPr>
          <p:cNvPr id="7" name="Picture 6">
            <a:extLst>
              <a:ext uri="{FF2B5EF4-FFF2-40B4-BE49-F238E27FC236}">
                <a16:creationId xmlns:a16="http://schemas.microsoft.com/office/drawing/2014/main" id="{F93BDD0E-3984-4E88-4A81-DD5A3CD084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 y="103486"/>
            <a:ext cx="609524" cy="430278"/>
          </a:xfrm>
          <a:prstGeom prst="rect">
            <a:avLst/>
          </a:prstGeom>
        </p:spPr>
      </p:pic>
      <p:sp>
        <p:nvSpPr>
          <p:cNvPr id="8" name="Rectangle: Rounded Corners 7">
            <a:extLst>
              <a:ext uri="{FF2B5EF4-FFF2-40B4-BE49-F238E27FC236}">
                <a16:creationId xmlns:a16="http://schemas.microsoft.com/office/drawing/2014/main" id="{F170333B-37F4-0023-092B-73C7DF5D0BE9}"/>
              </a:ext>
            </a:extLst>
          </p:cNvPr>
          <p:cNvSpPr/>
          <p:nvPr/>
        </p:nvSpPr>
        <p:spPr>
          <a:xfrm>
            <a:off x="1143000" y="5181600"/>
            <a:ext cx="6519211" cy="1305815"/>
          </a:xfrm>
          <a:prstGeom prst="roundRect">
            <a:avLst/>
          </a:prstGeom>
          <a:solidFill>
            <a:srgbClr val="D9B3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4800" dirty="0">
                <a:solidFill>
                  <a:schemeClr val="tx1"/>
                </a:solidFill>
              </a:rPr>
              <a:t>THANK YOU</a:t>
            </a:r>
          </a:p>
        </p:txBody>
      </p:sp>
    </p:spTree>
    <p:extLst>
      <p:ext uri="{BB962C8B-B14F-4D97-AF65-F5344CB8AC3E}">
        <p14:creationId xmlns:p14="http://schemas.microsoft.com/office/powerpoint/2010/main" val="3854224597"/>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1_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1894</TotalTime>
  <Words>1170</Words>
  <Application>Microsoft Office PowerPoint</Application>
  <PresentationFormat>On-screen Show (4:3)</PresentationFormat>
  <Paragraphs>57</Paragraphs>
  <Slides>8</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Aptos</vt:lpstr>
      <vt:lpstr>Arial</vt:lpstr>
      <vt:lpstr>Calibri</vt:lpstr>
      <vt:lpstr>Calibri Light</vt:lpstr>
      <vt:lpstr>Segoe UI</vt:lpstr>
      <vt:lpstr>Office 2013 - 2022 Theme</vt:lpstr>
      <vt:lpstr>1_Office 2013 - 2022 Theme</vt:lpstr>
      <vt:lpstr>PowerPoint Presentation</vt:lpstr>
      <vt:lpstr>PowerPoint Presentation</vt:lpstr>
      <vt:lpstr>PowerPoint Presentation</vt:lpstr>
      <vt:lpstr>PowerPoint Presentation</vt:lpstr>
      <vt:lpstr>Headline</vt:lpstr>
      <vt:lpstr>Regions</vt:lpstr>
      <vt:lpstr>Decomposition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Omobowale Alao</cp:lastModifiedBy>
  <cp:revision>5</cp:revision>
  <dcterms:created xsi:type="dcterms:W3CDTF">2025-01-05T07:27:31Z</dcterms:created>
  <dcterms:modified xsi:type="dcterms:W3CDTF">2025-01-20T11:11:31Z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2025-01-05T00:00:00Z</vt:filetime>
  </property>
  <property fmtid="{D5CDD505-2E9C-101B-9397-08002B2CF9AE}" pid="3" name="Creator">
    <vt:lpwstr>PDFium</vt:lpwstr>
  </property>
  <property fmtid="{D5CDD505-2E9C-101B-9397-08002B2CF9AE}" pid="4" name="Producer">
    <vt:lpwstr>PDFium</vt:lpwstr>
  </property>
  <property fmtid="{D5CDD505-2E9C-101B-9397-08002B2CF9AE}" pid="5" name="LastSaved">
    <vt:filetime>2025-01-05T00:00:00Z</vt:filetime>
  </property>
  <property fmtid="{D5CDD505-2E9C-101B-9397-08002B2CF9AE}" pid="6" name="ICV">
    <vt:lpwstr>B83F396714B64C2CA2D0E50FAD9B2297_12</vt:lpwstr>
  </property>
  <property fmtid="{D5CDD505-2E9C-101B-9397-08002B2CF9AE}" pid="7" name="KSOProductBuildVer">
    <vt:lpwstr>1033-12.2.0.18639</vt:lpwstr>
  </property>
</Properties>
</file>