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1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A39F-72F3-3FFE-3E2B-A7F830071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D0EED0D-61CE-81C2-2943-D8314C7E9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55ABBF-B336-24F2-D535-7E6B6C0C5813}"/>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5" name="Footer Placeholder 4">
            <a:extLst>
              <a:ext uri="{FF2B5EF4-FFF2-40B4-BE49-F238E27FC236}">
                <a16:creationId xmlns:a16="http://schemas.microsoft.com/office/drawing/2014/main" id="{F9F6CE86-F265-55A4-A0BC-7A43379931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B49BF1-5AC8-04AB-0E56-3A9D24FC48E0}"/>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367688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AC63-6B62-8088-F70F-58361E13D4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25DFC3-DE9B-F3D9-A318-D664EA479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1F7F4-56D1-ADA9-BA07-8B442D493993}"/>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5" name="Footer Placeholder 4">
            <a:extLst>
              <a:ext uri="{FF2B5EF4-FFF2-40B4-BE49-F238E27FC236}">
                <a16:creationId xmlns:a16="http://schemas.microsoft.com/office/drawing/2014/main" id="{8F981574-E3C5-3AE2-DA9C-10CACAFB5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CDE7FB-BF56-4469-2A01-C205277CE857}"/>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95670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D2BB16-C349-F42C-C504-1499191AB8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50FDED-5874-27F4-5C0E-02A063AB6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EA2EEF-19FF-3630-D1B3-3A8E2888B510}"/>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5" name="Footer Placeholder 4">
            <a:extLst>
              <a:ext uri="{FF2B5EF4-FFF2-40B4-BE49-F238E27FC236}">
                <a16:creationId xmlns:a16="http://schemas.microsoft.com/office/drawing/2014/main" id="{F434C7AB-D96C-2EA1-9B21-2F6211F097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E0D0C6-4CE9-6F9E-D4FC-181F4A11D523}"/>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9748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A46F-EFE2-5799-E125-626098F967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090971-C381-EE6D-7BB3-11964A278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72CC64-E859-B5C1-C078-F8A7E0B15EE3}"/>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5" name="Footer Placeholder 4">
            <a:extLst>
              <a:ext uri="{FF2B5EF4-FFF2-40B4-BE49-F238E27FC236}">
                <a16:creationId xmlns:a16="http://schemas.microsoft.com/office/drawing/2014/main" id="{6E3C18DA-8999-46ED-1993-D376491FB3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6F2A3-4FD9-D51B-8E48-883DAE885EEF}"/>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168173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3440-82C2-092C-1C06-BD44FB688D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D2D4E81-7ED4-B6E5-33DE-3DB8C6217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569D-1817-322E-CCB4-DA3C715C19BC}"/>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5" name="Footer Placeholder 4">
            <a:extLst>
              <a:ext uri="{FF2B5EF4-FFF2-40B4-BE49-F238E27FC236}">
                <a16:creationId xmlns:a16="http://schemas.microsoft.com/office/drawing/2014/main" id="{5C10CC81-82F5-B002-C0B1-2474AB4562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794D11-5EE5-B89E-1F4E-AE28D9C0B195}"/>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421781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EF77-20A9-0AD4-45B1-7F4E0119D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E7CD0F-B0E3-85D8-6DD1-5CCDB13ED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327F51-6A65-266D-A262-FB7D86F10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B46861-4FDB-B66D-6601-EDB75EE2C010}"/>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6" name="Footer Placeholder 5">
            <a:extLst>
              <a:ext uri="{FF2B5EF4-FFF2-40B4-BE49-F238E27FC236}">
                <a16:creationId xmlns:a16="http://schemas.microsoft.com/office/drawing/2014/main" id="{03DB7411-3C7F-15F8-44A1-8784A486D2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23D19F-D0F4-0CA6-E0FF-9BE11ACE8DF1}"/>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328943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294C-1A50-2696-F4F6-D35E0E81A4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4CB0DF-4325-B505-0CDA-1F246E673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32B80-2FD9-628F-E4FF-CD1417F886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D8A69A8-7C9B-C125-1258-7B4030DB6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45E8DB-7565-78E9-8E81-16F733EF6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B1EA59-2D2B-49EA-4221-C1C89E7C610D}"/>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8" name="Footer Placeholder 7">
            <a:extLst>
              <a:ext uri="{FF2B5EF4-FFF2-40B4-BE49-F238E27FC236}">
                <a16:creationId xmlns:a16="http://schemas.microsoft.com/office/drawing/2014/main" id="{B6006875-F6CC-BB18-2E3B-5F752AE1260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D855C3-4B33-D831-A207-11B1B6290FFB}"/>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269393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6C30-C0AB-A579-58DB-AB8B028A80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06B188-3C4A-7CCD-0D8A-505B55D15DC9}"/>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4" name="Footer Placeholder 3">
            <a:extLst>
              <a:ext uri="{FF2B5EF4-FFF2-40B4-BE49-F238E27FC236}">
                <a16:creationId xmlns:a16="http://schemas.microsoft.com/office/drawing/2014/main" id="{65CCCDFC-557E-1B76-F694-E1A9960E8E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3DACAE-1610-719A-024B-43E090999564}"/>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93024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AC843-B80F-A442-5BBA-88B44D003705}"/>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3" name="Footer Placeholder 2">
            <a:extLst>
              <a:ext uri="{FF2B5EF4-FFF2-40B4-BE49-F238E27FC236}">
                <a16:creationId xmlns:a16="http://schemas.microsoft.com/office/drawing/2014/main" id="{EC8DA7F4-5D9B-4409-0E96-3FB646A43A3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62A5EF-1174-BD0A-AAD6-C7370D06D5BA}"/>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276837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0009-A20C-82C8-C49C-FCBC8E7DD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ECD120-E6A6-20C6-0B8E-1F24699AA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7431A47-06C6-EFFD-7DE9-55B4FE3C3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85BFB-F247-12CC-871D-77FEE358F90D}"/>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6" name="Footer Placeholder 5">
            <a:extLst>
              <a:ext uri="{FF2B5EF4-FFF2-40B4-BE49-F238E27FC236}">
                <a16:creationId xmlns:a16="http://schemas.microsoft.com/office/drawing/2014/main" id="{52B7539D-8621-FE2B-F101-AD3ED79791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8431CA-103C-A0D0-38AC-A615EE601379}"/>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13145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51A9-AA1E-0A69-ACA5-BC049C0B4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5AD9D8E-A0F6-B213-022F-9DC832F6C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5023BB-A0E8-158E-32C1-E50E4AA0B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B87BF-7F4A-7DDE-A775-DE61A38CCD84}"/>
              </a:ext>
            </a:extLst>
          </p:cNvPr>
          <p:cNvSpPr>
            <a:spLocks noGrp="1"/>
          </p:cNvSpPr>
          <p:nvPr>
            <p:ph type="dt" sz="half" idx="10"/>
          </p:nvPr>
        </p:nvSpPr>
        <p:spPr/>
        <p:txBody>
          <a:bodyPr/>
          <a:lstStyle/>
          <a:p>
            <a:fld id="{662D1FFD-8C6B-468C-9257-9B94C4258757}" type="datetimeFigureOut">
              <a:rPr lang="en-GB" smtClean="0"/>
              <a:t>24/02/2024</a:t>
            </a:fld>
            <a:endParaRPr lang="en-GB"/>
          </a:p>
        </p:txBody>
      </p:sp>
      <p:sp>
        <p:nvSpPr>
          <p:cNvPr id="6" name="Footer Placeholder 5">
            <a:extLst>
              <a:ext uri="{FF2B5EF4-FFF2-40B4-BE49-F238E27FC236}">
                <a16:creationId xmlns:a16="http://schemas.microsoft.com/office/drawing/2014/main" id="{787DA85C-57B8-A473-08A1-8ABAC3C39D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A78B23-F747-B2BE-FCCE-D92B9F2B77F5}"/>
              </a:ext>
            </a:extLst>
          </p:cNvPr>
          <p:cNvSpPr>
            <a:spLocks noGrp="1"/>
          </p:cNvSpPr>
          <p:nvPr>
            <p:ph type="sldNum" sz="quarter" idx="12"/>
          </p:nvPr>
        </p:nvSpPr>
        <p:spPr/>
        <p:txBody>
          <a:bodyPr/>
          <a:lstStyle/>
          <a:p>
            <a:fld id="{D79D8445-6848-4681-A0CA-07B2E3F5EABC}" type="slidenum">
              <a:rPr lang="en-GB" smtClean="0"/>
              <a:t>‹#›</a:t>
            </a:fld>
            <a:endParaRPr lang="en-GB"/>
          </a:p>
        </p:txBody>
      </p:sp>
    </p:spTree>
    <p:extLst>
      <p:ext uri="{BB962C8B-B14F-4D97-AF65-F5344CB8AC3E}">
        <p14:creationId xmlns:p14="http://schemas.microsoft.com/office/powerpoint/2010/main" val="309937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E2E7B-D3ED-9020-CD4C-C0BB947C5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C19BFD-A247-F1D6-2060-A9E36666F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1B33D1-7BAE-396E-AC05-BB281C1C0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D1FFD-8C6B-468C-9257-9B94C4258757}" type="datetimeFigureOut">
              <a:rPr lang="en-GB" smtClean="0"/>
              <a:t>24/02/2024</a:t>
            </a:fld>
            <a:endParaRPr lang="en-GB"/>
          </a:p>
        </p:txBody>
      </p:sp>
      <p:sp>
        <p:nvSpPr>
          <p:cNvPr id="5" name="Footer Placeholder 4">
            <a:extLst>
              <a:ext uri="{FF2B5EF4-FFF2-40B4-BE49-F238E27FC236}">
                <a16:creationId xmlns:a16="http://schemas.microsoft.com/office/drawing/2014/main" id="{5AB47E5A-3F02-82D8-C3FF-1F56DC848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8D21BB-7F3F-F9BE-5C8B-35ECC8EF8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8445-6848-4681-A0CA-07B2E3F5EABC}" type="slidenum">
              <a:rPr lang="en-GB" smtClean="0"/>
              <a:t>‹#›</a:t>
            </a:fld>
            <a:endParaRPr lang="en-GB"/>
          </a:p>
        </p:txBody>
      </p:sp>
    </p:spTree>
    <p:extLst>
      <p:ext uri="{BB962C8B-B14F-4D97-AF65-F5344CB8AC3E}">
        <p14:creationId xmlns:p14="http://schemas.microsoft.com/office/powerpoint/2010/main" val="2586535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159D-59E2-4F8B-6201-102E9FD82E4B}"/>
              </a:ext>
            </a:extLst>
          </p:cNvPr>
          <p:cNvSpPr>
            <a:spLocks noGrp="1"/>
          </p:cNvSpPr>
          <p:nvPr>
            <p:ph type="ctrTitle"/>
          </p:nvPr>
        </p:nvSpPr>
        <p:spPr/>
        <p:txBody>
          <a:bodyPr>
            <a:normAutofit/>
          </a:bodyPr>
          <a:lstStyle/>
          <a:p>
            <a:r>
              <a:rPr lang="en-GB" sz="8000" b="1" dirty="0">
                <a:solidFill>
                  <a:srgbClr val="FF0000"/>
                </a:solidFill>
              </a:rPr>
              <a:t>REAL ESTATE ANALYSIS</a:t>
            </a:r>
          </a:p>
        </p:txBody>
      </p:sp>
      <p:sp>
        <p:nvSpPr>
          <p:cNvPr id="3" name="Subtitle 2">
            <a:extLst>
              <a:ext uri="{FF2B5EF4-FFF2-40B4-BE49-F238E27FC236}">
                <a16:creationId xmlns:a16="http://schemas.microsoft.com/office/drawing/2014/main" id="{719C3452-1B00-E85D-FE90-65E63042423E}"/>
              </a:ext>
            </a:extLst>
          </p:cNvPr>
          <p:cNvSpPr>
            <a:spLocks noGrp="1"/>
          </p:cNvSpPr>
          <p:nvPr>
            <p:ph type="subTitle" idx="1"/>
          </p:nvPr>
        </p:nvSpPr>
        <p:spPr/>
        <p:txBody>
          <a:bodyPr>
            <a:normAutofit/>
          </a:bodyPr>
          <a:lstStyle/>
          <a:p>
            <a:r>
              <a:rPr lang="en-GB" sz="4400" dirty="0">
                <a:solidFill>
                  <a:srgbClr val="C00000"/>
                </a:solidFill>
              </a:rPr>
              <a:t>Data Analysis with Python using the ‘</a:t>
            </a:r>
            <a:r>
              <a:rPr lang="en-GB" sz="4400" b="1" dirty="0">
                <a:solidFill>
                  <a:srgbClr val="C00000"/>
                </a:solidFill>
              </a:rPr>
              <a:t>Real Estate Data Set</a:t>
            </a:r>
            <a:r>
              <a:rPr lang="en-GB" sz="4400" dirty="0">
                <a:solidFill>
                  <a:srgbClr val="C00000"/>
                </a:solidFill>
              </a:rPr>
              <a:t>’</a:t>
            </a:r>
          </a:p>
        </p:txBody>
      </p:sp>
    </p:spTree>
    <p:extLst>
      <p:ext uri="{BB962C8B-B14F-4D97-AF65-F5344CB8AC3E}">
        <p14:creationId xmlns:p14="http://schemas.microsoft.com/office/powerpoint/2010/main" val="246542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9E883-F944-C716-8C20-13E17B795D4A}"/>
              </a:ext>
            </a:extLst>
          </p:cNvPr>
          <p:cNvSpPr txBox="1"/>
          <p:nvPr/>
        </p:nvSpPr>
        <p:spPr>
          <a:xfrm>
            <a:off x="1106905" y="612844"/>
            <a:ext cx="9978190" cy="5878532"/>
          </a:xfrm>
          <a:prstGeom prst="rect">
            <a:avLst/>
          </a:prstGeom>
          <a:noFill/>
        </p:spPr>
        <p:txBody>
          <a:bodyPr wrap="square">
            <a:spAutoFit/>
          </a:bodyPr>
          <a:lstStyle/>
          <a:p>
            <a:pPr algn="l"/>
            <a:r>
              <a:rPr lang="en-GB" sz="2400" b="1" i="0" dirty="0">
                <a:effectLst/>
                <a:latin typeface="Amasis MT Pro Medium" panose="020F0502020204030204" pitchFamily="18" charset="0"/>
              </a:rPr>
              <a:t>FINDINGS</a:t>
            </a:r>
          </a:p>
          <a:p>
            <a:pPr algn="l"/>
            <a:r>
              <a:rPr lang="en-GB" b="1" i="0" dirty="0">
                <a:effectLst/>
                <a:latin typeface="-apple-system"/>
              </a:rPr>
              <a:t>Assessment of Assessed Value vs. Sale Amount: The correlation coefficient between Assessed Value and Sale Amount suggests a weak positive correlation of approximately 0.11. This indicates a slight tendency for higher assessed values to correspond with higher sale amounts. However, the correlation is relatively low, implying that changes in assessed values do not consistently lead to proportional changes in sale amounts.</a:t>
            </a:r>
          </a:p>
          <a:p>
            <a:pPr algn="l"/>
            <a:r>
              <a:rPr lang="en-GB" b="1" i="0" dirty="0">
                <a:effectLst/>
                <a:latin typeface="-apple-system"/>
              </a:rPr>
              <a:t>Evaluation of Assessed Value vs. Sales Ratio: The correlation coefficient between Assessed Value and Sales Ratio lacks direct relevance due to the nature of Sales Ratio as a derived variable. Therefore, the correlation value does not offer meaningful insights into the relationship between assessed values and sales ratios.</a:t>
            </a:r>
          </a:p>
          <a:p>
            <a:pPr algn="l"/>
            <a:r>
              <a:rPr lang="en-GB" b="1" i="0" dirty="0">
                <a:effectLst/>
                <a:latin typeface="-apple-system"/>
              </a:rPr>
              <a:t>Analysis of Sale Amount vs. Sales Ratio: Similarly, the correlation coefficient between Sale Amount and Sales Ratio lacks informativeness owing to the calculation method of the sales ratio. Since the Sales Ratio is computed based on Sale Amount and Assessed Value, it inherently encompasses information from both variables. Hence, the correlation value between Sale Amount and Sales Ratio does not provide valuable insights into their independent relationship.</a:t>
            </a:r>
          </a:p>
          <a:p>
            <a:pPr algn="l"/>
            <a:endParaRPr lang="en-GB" b="1" i="0" dirty="0">
              <a:effectLst/>
              <a:latin typeface="-apple-system"/>
            </a:endParaRPr>
          </a:p>
          <a:p>
            <a:pPr algn="l"/>
            <a:r>
              <a:rPr lang="en-GB" sz="2400" b="1" dirty="0">
                <a:latin typeface="Amasis MT Pro Medium" panose="02040604050005020304" pitchFamily="18" charset="0"/>
              </a:rPr>
              <a:t>RECOMMENDATIONS</a:t>
            </a:r>
            <a:endParaRPr lang="en-GB" sz="2400" b="1" i="0" dirty="0">
              <a:effectLst/>
              <a:latin typeface="Amasis MT Pro Medium" panose="02040604050005020304" pitchFamily="18" charset="0"/>
            </a:endParaRPr>
          </a:p>
          <a:p>
            <a:pPr algn="l"/>
            <a:r>
              <a:rPr lang="en-GB" b="1" i="0" dirty="0">
                <a:effectLst/>
                <a:latin typeface="-apple-system"/>
              </a:rPr>
              <a:t>In summary, the correlation matrix sheds light on the linear associations between numerical columns in the dataset. However, it's crucial to recognize that correlation does not imply causation. Additional analysis may be necessary to grasp the underlying factors influencing the observed correlations.</a:t>
            </a:r>
          </a:p>
        </p:txBody>
      </p:sp>
    </p:spTree>
    <p:extLst>
      <p:ext uri="{BB962C8B-B14F-4D97-AF65-F5344CB8AC3E}">
        <p14:creationId xmlns:p14="http://schemas.microsoft.com/office/powerpoint/2010/main" val="399405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DAD6-EE64-097C-0E7A-DE6E43118FF9}"/>
              </a:ext>
            </a:extLst>
          </p:cNvPr>
          <p:cNvSpPr>
            <a:spLocks noGrp="1"/>
          </p:cNvSpPr>
          <p:nvPr>
            <p:ph type="ctrTitle"/>
          </p:nvPr>
        </p:nvSpPr>
        <p:spPr>
          <a:xfrm>
            <a:off x="1524000" y="865689"/>
            <a:ext cx="9144000" cy="2387600"/>
          </a:xfrm>
        </p:spPr>
        <p:txBody>
          <a:bodyPr/>
          <a:lstStyle/>
          <a:p>
            <a:r>
              <a:rPr lang="en-GB" dirty="0">
                <a:solidFill>
                  <a:srgbClr val="C00000"/>
                </a:solidFill>
              </a:rPr>
              <a:t>Context</a:t>
            </a:r>
          </a:p>
        </p:txBody>
      </p:sp>
      <p:sp>
        <p:nvSpPr>
          <p:cNvPr id="4" name="Rectangle 1">
            <a:extLst>
              <a:ext uri="{FF2B5EF4-FFF2-40B4-BE49-F238E27FC236}">
                <a16:creationId xmlns:a16="http://schemas.microsoft.com/office/drawing/2014/main" id="{6D418185-0171-DDB3-EE96-F44EA6675512}"/>
              </a:ext>
            </a:extLst>
          </p:cNvPr>
          <p:cNvSpPr>
            <a:spLocks noGrp="1" noChangeArrowheads="1"/>
          </p:cNvSpPr>
          <p:nvPr>
            <p:ph type="subTitle" idx="1"/>
          </p:nvPr>
        </p:nvSpPr>
        <p:spPr bwMode="auto">
          <a:xfrm>
            <a:off x="494659" y="3429000"/>
            <a:ext cx="1120268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öhne"/>
              </a:rPr>
              <a:t>The Office of Policy and Management (OPM) oversees the compilation of real estate sales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öhne"/>
              </a:rPr>
              <a:t>This dataset encompasses all property transactions valued at $2,000 or more, occurring annually between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öhne"/>
              </a:rPr>
              <a:t>October 1st and September 30th. Each entry within the record comprises details such as town location,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öhne"/>
              </a:rPr>
              <a:t>property address, sale date, property classification (residential, apartment, commercial, industrial,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öhne"/>
              </a:rPr>
              <a:t>or vacant land), sale price, and property assessment value.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21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1FCA-C908-FF70-F25C-2EBD47EA6519}"/>
              </a:ext>
            </a:extLst>
          </p:cNvPr>
          <p:cNvSpPr>
            <a:spLocks noGrp="1"/>
          </p:cNvSpPr>
          <p:nvPr>
            <p:ph type="ctrTitle"/>
          </p:nvPr>
        </p:nvSpPr>
        <p:spPr/>
        <p:txBody>
          <a:bodyPr/>
          <a:lstStyle/>
          <a:p>
            <a:r>
              <a:rPr lang="en-GB" dirty="0">
                <a:solidFill>
                  <a:srgbClr val="C00000"/>
                </a:solidFill>
              </a:rPr>
              <a:t>Problem Statement</a:t>
            </a:r>
          </a:p>
        </p:txBody>
      </p:sp>
      <p:sp>
        <p:nvSpPr>
          <p:cNvPr id="3" name="Subtitle 2">
            <a:extLst>
              <a:ext uri="{FF2B5EF4-FFF2-40B4-BE49-F238E27FC236}">
                <a16:creationId xmlns:a16="http://schemas.microsoft.com/office/drawing/2014/main" id="{CCB0880F-A2D2-86BF-27A8-398C4180FBB0}"/>
              </a:ext>
            </a:extLst>
          </p:cNvPr>
          <p:cNvSpPr>
            <a:spLocks noGrp="1"/>
          </p:cNvSpPr>
          <p:nvPr>
            <p:ph type="subTitle" idx="1"/>
          </p:nvPr>
        </p:nvSpPr>
        <p:spPr/>
        <p:txBody>
          <a:bodyPr/>
          <a:lstStyle/>
          <a:p>
            <a:r>
              <a:rPr lang="en-GB" b="0" i="0" dirty="0">
                <a:solidFill>
                  <a:srgbClr val="0D0D0D"/>
                </a:solidFill>
                <a:effectLst/>
                <a:latin typeface="Söhne"/>
              </a:rPr>
              <a:t>Problem Statement: Investigating Property Assessment and Sales Data to Facilitate Well-Informed Decision-Making.</a:t>
            </a:r>
            <a:endParaRPr lang="en-GB" dirty="0"/>
          </a:p>
        </p:txBody>
      </p:sp>
    </p:spTree>
    <p:extLst>
      <p:ext uri="{BB962C8B-B14F-4D97-AF65-F5344CB8AC3E}">
        <p14:creationId xmlns:p14="http://schemas.microsoft.com/office/powerpoint/2010/main" val="204476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84DC8F-AEC5-083D-A090-3B8887B8F0A8}"/>
              </a:ext>
            </a:extLst>
          </p:cNvPr>
          <p:cNvGraphicFramePr>
            <a:graphicFrameLocks noGrp="1"/>
          </p:cNvGraphicFramePr>
          <p:nvPr>
            <p:extLst>
              <p:ext uri="{D42A27DB-BD31-4B8C-83A1-F6EECF244321}">
                <p14:modId xmlns:p14="http://schemas.microsoft.com/office/powerpoint/2010/main" val="847913170"/>
              </p:ext>
            </p:extLst>
          </p:nvPr>
        </p:nvGraphicFramePr>
        <p:xfrm>
          <a:off x="402836" y="1788872"/>
          <a:ext cx="10905070" cy="4676096"/>
        </p:xfrm>
        <a:graphic>
          <a:graphicData uri="http://schemas.openxmlformats.org/drawingml/2006/table">
            <a:tbl>
              <a:tblPr firstRow="1" bandRow="1"/>
              <a:tblGrid>
                <a:gridCol w="1486361">
                  <a:extLst>
                    <a:ext uri="{9D8B030D-6E8A-4147-A177-3AD203B41FA5}">
                      <a16:colId xmlns:a16="http://schemas.microsoft.com/office/drawing/2014/main" val="3233406364"/>
                    </a:ext>
                  </a:extLst>
                </a:gridCol>
                <a:gridCol w="1465592">
                  <a:extLst>
                    <a:ext uri="{9D8B030D-6E8A-4147-A177-3AD203B41FA5}">
                      <a16:colId xmlns:a16="http://schemas.microsoft.com/office/drawing/2014/main" val="2926987628"/>
                    </a:ext>
                  </a:extLst>
                </a:gridCol>
                <a:gridCol w="1571515">
                  <a:extLst>
                    <a:ext uri="{9D8B030D-6E8A-4147-A177-3AD203B41FA5}">
                      <a16:colId xmlns:a16="http://schemas.microsoft.com/office/drawing/2014/main" val="1630624360"/>
                    </a:ext>
                  </a:extLst>
                </a:gridCol>
                <a:gridCol w="1984826">
                  <a:extLst>
                    <a:ext uri="{9D8B030D-6E8A-4147-A177-3AD203B41FA5}">
                      <a16:colId xmlns:a16="http://schemas.microsoft.com/office/drawing/2014/main" val="212010128"/>
                    </a:ext>
                  </a:extLst>
                </a:gridCol>
                <a:gridCol w="1465592">
                  <a:extLst>
                    <a:ext uri="{9D8B030D-6E8A-4147-A177-3AD203B41FA5}">
                      <a16:colId xmlns:a16="http://schemas.microsoft.com/office/drawing/2014/main" val="1572055781"/>
                    </a:ext>
                  </a:extLst>
                </a:gridCol>
                <a:gridCol w="1465592">
                  <a:extLst>
                    <a:ext uri="{9D8B030D-6E8A-4147-A177-3AD203B41FA5}">
                      <a16:colId xmlns:a16="http://schemas.microsoft.com/office/drawing/2014/main" val="795624733"/>
                    </a:ext>
                  </a:extLst>
                </a:gridCol>
                <a:gridCol w="1465592">
                  <a:extLst>
                    <a:ext uri="{9D8B030D-6E8A-4147-A177-3AD203B41FA5}">
                      <a16:colId xmlns:a16="http://schemas.microsoft.com/office/drawing/2014/main" val="354013813"/>
                    </a:ext>
                  </a:extLst>
                </a:gridCol>
              </a:tblGrid>
              <a:tr h="751849">
                <a:tc>
                  <a:txBody>
                    <a:bodyPr/>
                    <a:lstStyle/>
                    <a:p>
                      <a:pPr algn="r" fontAlgn="ctr"/>
                      <a:br>
                        <a:rPr lang="en-GB" sz="1600" b="1">
                          <a:effectLst/>
                        </a:rPr>
                      </a:br>
                      <a:r>
                        <a:rPr lang="en-GB" sz="1600" b="1">
                          <a:effectLst/>
                        </a:rPr>
                        <a:t>Serial Number</a:t>
                      </a:r>
                    </a:p>
                  </a:txBody>
                  <a:tcPr marL="82506" marR="82506" marT="41252" marB="41252" anchor="ctr">
                    <a:lnL>
                      <a:noFill/>
                    </a:lnL>
                    <a:lnR>
                      <a:noFill/>
                    </a:lnR>
                    <a:lnT>
                      <a:noFill/>
                    </a:lnT>
                    <a:lnB>
                      <a:noFill/>
                    </a:lnB>
                    <a:noFill/>
                  </a:tcPr>
                </a:tc>
                <a:tc>
                  <a:txBody>
                    <a:bodyPr/>
                    <a:lstStyle/>
                    <a:p>
                      <a:pPr algn="r" fontAlgn="ctr"/>
                      <a:r>
                        <a:rPr lang="en-GB" sz="1600" b="1">
                          <a:effectLst/>
                        </a:rPr>
                        <a:t>List Year</a:t>
                      </a:r>
                    </a:p>
                  </a:txBody>
                  <a:tcPr marL="82506" marR="82506" marT="41252" marB="41252" anchor="ctr">
                    <a:lnL>
                      <a:noFill/>
                    </a:lnL>
                    <a:lnR>
                      <a:noFill/>
                    </a:lnR>
                    <a:lnT>
                      <a:noFill/>
                    </a:lnT>
                    <a:lnB>
                      <a:noFill/>
                    </a:lnB>
                    <a:noFill/>
                  </a:tcPr>
                </a:tc>
                <a:tc>
                  <a:txBody>
                    <a:bodyPr/>
                    <a:lstStyle/>
                    <a:p>
                      <a:pPr algn="r" fontAlgn="ctr"/>
                      <a:r>
                        <a:rPr lang="en-GB" sz="1600" b="1">
                          <a:effectLst/>
                        </a:rPr>
                        <a:t>Date Recorded</a:t>
                      </a:r>
                    </a:p>
                  </a:txBody>
                  <a:tcPr marL="82506" marR="82506" marT="41252" marB="41252" anchor="ctr">
                    <a:lnL>
                      <a:noFill/>
                    </a:lnL>
                    <a:lnR>
                      <a:noFill/>
                    </a:lnR>
                    <a:lnT>
                      <a:noFill/>
                    </a:lnT>
                    <a:lnB>
                      <a:noFill/>
                    </a:lnB>
                    <a:noFill/>
                  </a:tcPr>
                </a:tc>
                <a:tc>
                  <a:txBody>
                    <a:bodyPr/>
                    <a:lstStyle/>
                    <a:p>
                      <a:pPr algn="r" fontAlgn="ctr"/>
                      <a:r>
                        <a:rPr lang="en-GB" sz="1600" b="1">
                          <a:effectLst/>
                        </a:rPr>
                        <a:t>Assessed Value</a:t>
                      </a:r>
                    </a:p>
                  </a:txBody>
                  <a:tcPr marL="82506" marR="82506" marT="41252" marB="41252" anchor="ctr">
                    <a:lnL>
                      <a:noFill/>
                    </a:lnL>
                    <a:lnR>
                      <a:noFill/>
                    </a:lnR>
                    <a:lnT>
                      <a:noFill/>
                    </a:lnT>
                    <a:lnB>
                      <a:noFill/>
                    </a:lnB>
                    <a:noFill/>
                  </a:tcPr>
                </a:tc>
                <a:tc>
                  <a:txBody>
                    <a:bodyPr/>
                    <a:lstStyle/>
                    <a:p>
                      <a:pPr algn="r" fontAlgn="ctr"/>
                      <a:r>
                        <a:rPr lang="en-GB" sz="1600" b="1">
                          <a:effectLst/>
                        </a:rPr>
                        <a:t>Sale Amount</a:t>
                      </a:r>
                    </a:p>
                  </a:txBody>
                  <a:tcPr marL="82506" marR="82506" marT="41252" marB="41252" anchor="ctr">
                    <a:lnL>
                      <a:noFill/>
                    </a:lnL>
                    <a:lnR>
                      <a:noFill/>
                    </a:lnR>
                    <a:lnT>
                      <a:noFill/>
                    </a:lnT>
                    <a:lnB>
                      <a:noFill/>
                    </a:lnB>
                    <a:noFill/>
                  </a:tcPr>
                </a:tc>
                <a:tc>
                  <a:txBody>
                    <a:bodyPr/>
                    <a:lstStyle/>
                    <a:p>
                      <a:pPr algn="r" fontAlgn="ctr"/>
                      <a:r>
                        <a:rPr lang="en-GB" sz="1600" b="1">
                          <a:effectLst/>
                        </a:rPr>
                        <a:t>Sales Ratio</a:t>
                      </a:r>
                    </a:p>
                  </a:txBody>
                  <a:tcPr marL="82506" marR="82506" marT="41252" marB="41252" anchor="ctr">
                    <a:lnL>
                      <a:noFill/>
                    </a:lnL>
                    <a:lnR>
                      <a:noFill/>
                    </a:lnR>
                    <a:lnT>
                      <a:noFill/>
                    </a:lnT>
                    <a:lnB>
                      <a:noFill/>
                    </a:lnB>
                    <a:noFill/>
                  </a:tcPr>
                </a:tc>
                <a:tc>
                  <a:txBody>
                    <a:bodyPr/>
                    <a:lstStyle/>
                    <a:p>
                      <a:endParaRPr lang="en-GB" sz="1600"/>
                    </a:p>
                  </a:txBody>
                  <a:tcPr marL="82506" marR="82506" marT="41252" marB="41252">
                    <a:lnL>
                      <a:noFill/>
                    </a:lnL>
                  </a:tcPr>
                </a:tc>
                <a:extLst>
                  <a:ext uri="{0D108BD9-81ED-4DB2-BD59-A6C34878D82A}">
                    <a16:rowId xmlns:a16="http://schemas.microsoft.com/office/drawing/2014/main" val="44850719"/>
                  </a:ext>
                </a:extLst>
              </a:tr>
              <a:tr h="327654">
                <a:tc>
                  <a:txBody>
                    <a:bodyPr/>
                    <a:lstStyle/>
                    <a:p>
                      <a:pPr algn="r" fontAlgn="ctr"/>
                      <a:r>
                        <a:rPr lang="en-GB" sz="1600" b="1">
                          <a:effectLst/>
                        </a:rPr>
                        <a:t>count</a:t>
                      </a:r>
                    </a:p>
                  </a:txBody>
                  <a:tcPr marL="82506" marR="82506" marT="41252" marB="41252" anchor="ctr">
                    <a:lnL>
                      <a:noFill/>
                    </a:lnL>
                    <a:lnR>
                      <a:noFill/>
                    </a:lnR>
                    <a:lnT>
                      <a:noFill/>
                    </a:lnT>
                    <a:lnB>
                      <a:noFill/>
                    </a:lnB>
                    <a:noFill/>
                  </a:tcPr>
                </a:tc>
                <a:tc>
                  <a:txBody>
                    <a:bodyPr/>
                    <a:lstStyle/>
                    <a:p>
                      <a:pPr algn="r" fontAlgn="ctr"/>
                      <a:r>
                        <a:rPr lang="en-GB" sz="1600">
                          <a:effectLst/>
                        </a:rPr>
                        <a:t>9.972130e+05</a:t>
                      </a:r>
                    </a:p>
                  </a:txBody>
                  <a:tcPr marL="82506" marR="82506" marT="41252" marB="41252" anchor="ctr">
                    <a:lnL>
                      <a:noFill/>
                    </a:lnL>
                    <a:lnR>
                      <a:noFill/>
                    </a:lnR>
                    <a:lnT>
                      <a:noFill/>
                    </a:lnT>
                    <a:lnB>
                      <a:noFill/>
                    </a:lnB>
                    <a:noFill/>
                  </a:tcPr>
                </a:tc>
                <a:tc>
                  <a:txBody>
                    <a:bodyPr/>
                    <a:lstStyle/>
                    <a:p>
                      <a:pPr algn="r" fontAlgn="ctr"/>
                      <a:r>
                        <a:rPr lang="en-GB" sz="1600">
                          <a:effectLst/>
                        </a:rPr>
                        <a:t>997213.000000</a:t>
                      </a:r>
                    </a:p>
                  </a:txBody>
                  <a:tcPr marL="82506" marR="82506" marT="41252" marB="41252" anchor="ctr">
                    <a:lnL>
                      <a:noFill/>
                    </a:lnL>
                    <a:lnR>
                      <a:noFill/>
                    </a:lnR>
                    <a:lnT>
                      <a:noFill/>
                    </a:lnT>
                    <a:lnB>
                      <a:noFill/>
                    </a:lnB>
                    <a:noFill/>
                  </a:tcPr>
                </a:tc>
                <a:tc>
                  <a:txBody>
                    <a:bodyPr/>
                    <a:lstStyle/>
                    <a:p>
                      <a:pPr algn="r" fontAlgn="ctr"/>
                      <a:r>
                        <a:rPr lang="en-GB" sz="1600">
                          <a:effectLst/>
                        </a:rPr>
                        <a:t>997213</a:t>
                      </a:r>
                    </a:p>
                  </a:txBody>
                  <a:tcPr marL="82506" marR="82506" marT="41252" marB="41252" anchor="ctr">
                    <a:lnL>
                      <a:noFill/>
                    </a:lnL>
                    <a:lnR>
                      <a:noFill/>
                    </a:lnR>
                    <a:lnT>
                      <a:noFill/>
                    </a:lnT>
                    <a:lnB>
                      <a:noFill/>
                    </a:lnB>
                    <a:noFill/>
                  </a:tcPr>
                </a:tc>
                <a:tc>
                  <a:txBody>
                    <a:bodyPr/>
                    <a:lstStyle/>
                    <a:p>
                      <a:pPr algn="r" fontAlgn="ctr"/>
                      <a:r>
                        <a:rPr lang="en-GB" sz="1600">
                          <a:effectLst/>
                        </a:rPr>
                        <a:t>9.972130e+05</a:t>
                      </a:r>
                    </a:p>
                  </a:txBody>
                  <a:tcPr marL="82506" marR="82506" marT="41252" marB="41252" anchor="ctr">
                    <a:lnL>
                      <a:noFill/>
                    </a:lnL>
                    <a:lnR>
                      <a:noFill/>
                    </a:lnR>
                    <a:lnT>
                      <a:noFill/>
                    </a:lnT>
                    <a:lnB>
                      <a:noFill/>
                    </a:lnB>
                    <a:noFill/>
                  </a:tcPr>
                </a:tc>
                <a:tc>
                  <a:txBody>
                    <a:bodyPr/>
                    <a:lstStyle/>
                    <a:p>
                      <a:pPr algn="r" fontAlgn="ctr"/>
                      <a:r>
                        <a:rPr lang="en-GB" sz="1600">
                          <a:effectLst/>
                        </a:rPr>
                        <a:t>9.972130e+05</a:t>
                      </a:r>
                    </a:p>
                  </a:txBody>
                  <a:tcPr marL="82506" marR="82506" marT="41252" marB="41252" anchor="ctr">
                    <a:lnL>
                      <a:noFill/>
                    </a:lnL>
                    <a:lnR>
                      <a:noFill/>
                    </a:lnR>
                    <a:lnT>
                      <a:noFill/>
                    </a:lnT>
                    <a:lnB>
                      <a:noFill/>
                    </a:lnB>
                    <a:noFill/>
                  </a:tcPr>
                </a:tc>
                <a:tc>
                  <a:txBody>
                    <a:bodyPr/>
                    <a:lstStyle/>
                    <a:p>
                      <a:pPr algn="r" fontAlgn="ctr"/>
                      <a:r>
                        <a:rPr lang="en-GB" sz="1600">
                          <a:effectLst/>
                        </a:rPr>
                        <a:t>9.972130e+05</a:t>
                      </a:r>
                    </a:p>
                  </a:txBody>
                  <a:tcPr marL="82506" marR="82506" marT="41252" marB="41252" anchor="ctr">
                    <a:lnL>
                      <a:noFill/>
                    </a:lnL>
                    <a:lnR>
                      <a:noFill/>
                    </a:lnR>
                    <a:lnB>
                      <a:noFill/>
                    </a:lnB>
                    <a:noFill/>
                  </a:tcPr>
                </a:tc>
                <a:extLst>
                  <a:ext uri="{0D108BD9-81ED-4DB2-BD59-A6C34878D82A}">
                    <a16:rowId xmlns:a16="http://schemas.microsoft.com/office/drawing/2014/main" val="3846887741"/>
                  </a:ext>
                </a:extLst>
              </a:tr>
              <a:tr h="539751">
                <a:tc>
                  <a:txBody>
                    <a:bodyPr/>
                    <a:lstStyle/>
                    <a:p>
                      <a:pPr algn="r" fontAlgn="ctr"/>
                      <a:r>
                        <a:rPr lang="en-GB" sz="1600" b="1">
                          <a:effectLst/>
                        </a:rPr>
                        <a:t>mean</a:t>
                      </a:r>
                    </a:p>
                  </a:txBody>
                  <a:tcPr marL="82506" marR="82506" marT="41252" marB="41252" anchor="ctr">
                    <a:lnL>
                      <a:noFill/>
                    </a:lnL>
                    <a:lnR>
                      <a:noFill/>
                    </a:lnR>
                    <a:lnT>
                      <a:noFill/>
                    </a:lnT>
                    <a:lnB>
                      <a:noFill/>
                    </a:lnB>
                    <a:noFill/>
                  </a:tcPr>
                </a:tc>
                <a:tc>
                  <a:txBody>
                    <a:bodyPr/>
                    <a:lstStyle/>
                    <a:p>
                      <a:pPr algn="r" fontAlgn="ctr"/>
                      <a:r>
                        <a:rPr lang="en-GB" sz="1600">
                          <a:effectLst/>
                        </a:rPr>
                        <a:t>4.311864e+05</a:t>
                      </a:r>
                    </a:p>
                  </a:txBody>
                  <a:tcPr marL="82506" marR="82506" marT="41252" marB="41252" anchor="ctr">
                    <a:lnL>
                      <a:noFill/>
                    </a:lnL>
                    <a:lnR>
                      <a:noFill/>
                    </a:lnR>
                    <a:lnT>
                      <a:noFill/>
                    </a:lnT>
                    <a:lnB>
                      <a:noFill/>
                    </a:lnB>
                    <a:noFill/>
                  </a:tcPr>
                </a:tc>
                <a:tc>
                  <a:txBody>
                    <a:bodyPr/>
                    <a:lstStyle/>
                    <a:p>
                      <a:pPr algn="r" fontAlgn="ctr"/>
                      <a:r>
                        <a:rPr lang="en-GB" sz="1600">
                          <a:effectLst/>
                        </a:rPr>
                        <a:t>2010.189829</a:t>
                      </a:r>
                    </a:p>
                  </a:txBody>
                  <a:tcPr marL="82506" marR="82506" marT="41252" marB="41252" anchor="ctr">
                    <a:lnL>
                      <a:noFill/>
                    </a:lnL>
                    <a:lnR>
                      <a:noFill/>
                    </a:lnR>
                    <a:lnT>
                      <a:noFill/>
                    </a:lnT>
                    <a:lnB>
                      <a:noFill/>
                    </a:lnB>
                    <a:noFill/>
                  </a:tcPr>
                </a:tc>
                <a:tc>
                  <a:txBody>
                    <a:bodyPr/>
                    <a:lstStyle/>
                    <a:p>
                      <a:pPr algn="r" fontAlgn="ctr"/>
                      <a:r>
                        <a:rPr lang="en-GB" sz="1600">
                          <a:effectLst/>
                        </a:rPr>
                        <a:t>2011-06-19 11:39:01.489330432</a:t>
                      </a:r>
                    </a:p>
                  </a:txBody>
                  <a:tcPr marL="82506" marR="82506" marT="41252" marB="41252" anchor="ctr">
                    <a:lnL>
                      <a:noFill/>
                    </a:lnL>
                    <a:lnR>
                      <a:noFill/>
                    </a:lnR>
                    <a:lnT>
                      <a:noFill/>
                    </a:lnT>
                    <a:lnB>
                      <a:noFill/>
                    </a:lnB>
                    <a:noFill/>
                  </a:tcPr>
                </a:tc>
                <a:tc>
                  <a:txBody>
                    <a:bodyPr/>
                    <a:lstStyle/>
                    <a:p>
                      <a:pPr algn="r" fontAlgn="ctr"/>
                      <a:r>
                        <a:rPr lang="en-GB" sz="1600">
                          <a:effectLst/>
                        </a:rPr>
                        <a:t>2.791437e+05</a:t>
                      </a:r>
                    </a:p>
                  </a:txBody>
                  <a:tcPr marL="82506" marR="82506" marT="41252" marB="41252" anchor="ctr">
                    <a:lnL>
                      <a:noFill/>
                    </a:lnL>
                    <a:lnR>
                      <a:noFill/>
                    </a:lnR>
                    <a:lnT>
                      <a:noFill/>
                    </a:lnT>
                    <a:lnB>
                      <a:noFill/>
                    </a:lnB>
                    <a:noFill/>
                  </a:tcPr>
                </a:tc>
                <a:tc>
                  <a:txBody>
                    <a:bodyPr/>
                    <a:lstStyle/>
                    <a:p>
                      <a:pPr algn="r" fontAlgn="ctr"/>
                      <a:r>
                        <a:rPr lang="en-GB" sz="1600">
                          <a:effectLst/>
                        </a:rPr>
                        <a:t>3.911512e+05</a:t>
                      </a:r>
                    </a:p>
                  </a:txBody>
                  <a:tcPr marL="82506" marR="82506" marT="41252" marB="41252" anchor="ctr">
                    <a:lnL>
                      <a:noFill/>
                    </a:lnL>
                    <a:lnR>
                      <a:noFill/>
                    </a:lnR>
                    <a:lnT>
                      <a:noFill/>
                    </a:lnT>
                    <a:lnB>
                      <a:noFill/>
                    </a:lnB>
                    <a:noFill/>
                  </a:tcPr>
                </a:tc>
                <a:tc>
                  <a:txBody>
                    <a:bodyPr/>
                    <a:lstStyle/>
                    <a:p>
                      <a:pPr algn="r" fontAlgn="ctr"/>
                      <a:r>
                        <a:rPr lang="en-GB" sz="1600">
                          <a:effectLst/>
                        </a:rPr>
                        <a:t>1.044637e+01</a:t>
                      </a:r>
                    </a:p>
                  </a:txBody>
                  <a:tcPr marL="82506" marR="82506" marT="41252" marB="41252" anchor="ctr">
                    <a:lnL>
                      <a:noFill/>
                    </a:lnL>
                    <a:lnR>
                      <a:noFill/>
                    </a:lnR>
                    <a:lnT>
                      <a:noFill/>
                    </a:lnT>
                    <a:lnB>
                      <a:noFill/>
                    </a:lnB>
                    <a:noFill/>
                  </a:tcPr>
                </a:tc>
                <a:extLst>
                  <a:ext uri="{0D108BD9-81ED-4DB2-BD59-A6C34878D82A}">
                    <a16:rowId xmlns:a16="http://schemas.microsoft.com/office/drawing/2014/main" val="687720801"/>
                  </a:ext>
                </a:extLst>
              </a:tr>
              <a:tr h="539751">
                <a:tc>
                  <a:txBody>
                    <a:bodyPr/>
                    <a:lstStyle/>
                    <a:p>
                      <a:pPr algn="r" fontAlgn="ctr"/>
                      <a:r>
                        <a:rPr lang="en-GB" sz="1600" b="1">
                          <a:effectLst/>
                        </a:rPr>
                        <a:t>min</a:t>
                      </a:r>
                    </a:p>
                  </a:txBody>
                  <a:tcPr marL="82506" marR="82506" marT="41252" marB="41252" anchor="ctr">
                    <a:lnL>
                      <a:noFill/>
                    </a:lnL>
                    <a:lnR>
                      <a:noFill/>
                    </a:lnR>
                    <a:lnT>
                      <a:noFill/>
                    </a:lnT>
                    <a:lnB>
                      <a:noFill/>
                    </a:lnB>
                    <a:noFill/>
                  </a:tcPr>
                </a:tc>
                <a:tc>
                  <a:txBody>
                    <a:bodyPr/>
                    <a:lstStyle/>
                    <a:p>
                      <a:pPr algn="r" fontAlgn="ctr"/>
                      <a:r>
                        <a:rPr lang="en-GB" sz="1600">
                          <a:effectLst/>
                        </a:rPr>
                        <a:t>0.000000e+00</a:t>
                      </a:r>
                    </a:p>
                  </a:txBody>
                  <a:tcPr marL="82506" marR="82506" marT="41252" marB="41252" anchor="ctr">
                    <a:lnL>
                      <a:noFill/>
                    </a:lnL>
                    <a:lnR>
                      <a:noFill/>
                    </a:lnR>
                    <a:lnT>
                      <a:noFill/>
                    </a:lnT>
                    <a:lnB>
                      <a:noFill/>
                    </a:lnB>
                    <a:noFill/>
                  </a:tcPr>
                </a:tc>
                <a:tc>
                  <a:txBody>
                    <a:bodyPr/>
                    <a:lstStyle/>
                    <a:p>
                      <a:pPr algn="r" fontAlgn="ctr"/>
                      <a:r>
                        <a:rPr lang="en-GB" sz="1600">
                          <a:effectLst/>
                        </a:rPr>
                        <a:t>2001.000000</a:t>
                      </a:r>
                    </a:p>
                  </a:txBody>
                  <a:tcPr marL="82506" marR="82506" marT="41252" marB="41252" anchor="ctr">
                    <a:lnL>
                      <a:noFill/>
                    </a:lnL>
                    <a:lnR>
                      <a:noFill/>
                    </a:lnR>
                    <a:lnT>
                      <a:noFill/>
                    </a:lnT>
                    <a:lnB>
                      <a:noFill/>
                    </a:lnB>
                    <a:noFill/>
                  </a:tcPr>
                </a:tc>
                <a:tc>
                  <a:txBody>
                    <a:bodyPr/>
                    <a:lstStyle/>
                    <a:p>
                      <a:pPr algn="r" fontAlgn="ctr"/>
                      <a:r>
                        <a:rPr lang="en-GB" sz="1600">
                          <a:effectLst/>
                        </a:rPr>
                        <a:t>1999-04-05 00:00:00</a:t>
                      </a:r>
                    </a:p>
                  </a:txBody>
                  <a:tcPr marL="82506" marR="82506" marT="41252" marB="41252" anchor="ctr">
                    <a:lnL>
                      <a:noFill/>
                    </a:lnL>
                    <a:lnR>
                      <a:noFill/>
                    </a:lnR>
                    <a:lnT>
                      <a:noFill/>
                    </a:lnT>
                    <a:lnB>
                      <a:noFill/>
                    </a:lnB>
                    <a:noFill/>
                  </a:tcPr>
                </a:tc>
                <a:tc>
                  <a:txBody>
                    <a:bodyPr/>
                    <a:lstStyle/>
                    <a:p>
                      <a:pPr algn="r" fontAlgn="ctr"/>
                      <a:r>
                        <a:rPr lang="en-GB" sz="1600">
                          <a:effectLst/>
                        </a:rPr>
                        <a:t>0.000000e+00</a:t>
                      </a:r>
                    </a:p>
                  </a:txBody>
                  <a:tcPr marL="82506" marR="82506" marT="41252" marB="41252" anchor="ctr">
                    <a:lnL>
                      <a:noFill/>
                    </a:lnL>
                    <a:lnR>
                      <a:noFill/>
                    </a:lnR>
                    <a:lnT>
                      <a:noFill/>
                    </a:lnT>
                    <a:lnB>
                      <a:noFill/>
                    </a:lnB>
                    <a:noFill/>
                  </a:tcPr>
                </a:tc>
                <a:tc>
                  <a:txBody>
                    <a:bodyPr/>
                    <a:lstStyle/>
                    <a:p>
                      <a:pPr algn="r" fontAlgn="ctr"/>
                      <a:r>
                        <a:rPr lang="en-GB" sz="1600">
                          <a:effectLst/>
                        </a:rPr>
                        <a:t>0.000000e+00</a:t>
                      </a:r>
                    </a:p>
                  </a:txBody>
                  <a:tcPr marL="82506" marR="82506" marT="41252" marB="41252" anchor="ctr">
                    <a:lnL>
                      <a:noFill/>
                    </a:lnL>
                    <a:lnR>
                      <a:noFill/>
                    </a:lnR>
                    <a:lnT>
                      <a:noFill/>
                    </a:lnT>
                    <a:lnB>
                      <a:noFill/>
                    </a:lnB>
                    <a:noFill/>
                  </a:tcPr>
                </a:tc>
                <a:tc>
                  <a:txBody>
                    <a:bodyPr/>
                    <a:lstStyle/>
                    <a:p>
                      <a:pPr algn="r" fontAlgn="ctr"/>
                      <a:r>
                        <a:rPr lang="en-GB" sz="1600">
                          <a:effectLst/>
                        </a:rPr>
                        <a:t>0.000000e+00</a:t>
                      </a:r>
                    </a:p>
                  </a:txBody>
                  <a:tcPr marL="82506" marR="82506" marT="41252" marB="41252" anchor="ctr">
                    <a:lnL>
                      <a:noFill/>
                    </a:lnL>
                    <a:lnR>
                      <a:noFill/>
                    </a:lnR>
                    <a:lnT>
                      <a:noFill/>
                    </a:lnT>
                    <a:lnB>
                      <a:noFill/>
                    </a:lnB>
                    <a:noFill/>
                  </a:tcPr>
                </a:tc>
                <a:extLst>
                  <a:ext uri="{0D108BD9-81ED-4DB2-BD59-A6C34878D82A}">
                    <a16:rowId xmlns:a16="http://schemas.microsoft.com/office/drawing/2014/main" val="932677261"/>
                  </a:ext>
                </a:extLst>
              </a:tr>
              <a:tr h="539751">
                <a:tc>
                  <a:txBody>
                    <a:bodyPr/>
                    <a:lstStyle/>
                    <a:p>
                      <a:pPr algn="r" fontAlgn="ctr"/>
                      <a:r>
                        <a:rPr lang="en-GB" sz="1600" b="1">
                          <a:effectLst/>
                        </a:rPr>
                        <a:t>25%</a:t>
                      </a:r>
                    </a:p>
                  </a:txBody>
                  <a:tcPr marL="82506" marR="82506" marT="41252" marB="41252" anchor="ctr">
                    <a:lnL>
                      <a:noFill/>
                    </a:lnL>
                    <a:lnR>
                      <a:noFill/>
                    </a:lnR>
                    <a:lnT>
                      <a:noFill/>
                    </a:lnT>
                    <a:lnB>
                      <a:noFill/>
                    </a:lnB>
                    <a:noFill/>
                  </a:tcPr>
                </a:tc>
                <a:tc>
                  <a:txBody>
                    <a:bodyPr/>
                    <a:lstStyle/>
                    <a:p>
                      <a:pPr algn="r" fontAlgn="ctr"/>
                      <a:r>
                        <a:rPr lang="en-GB" sz="1600">
                          <a:effectLst/>
                        </a:rPr>
                        <a:t>3.044400e+04</a:t>
                      </a:r>
                    </a:p>
                  </a:txBody>
                  <a:tcPr marL="82506" marR="82506" marT="41252" marB="41252" anchor="ctr">
                    <a:lnL>
                      <a:noFill/>
                    </a:lnL>
                    <a:lnR>
                      <a:noFill/>
                    </a:lnR>
                    <a:lnT>
                      <a:noFill/>
                    </a:lnT>
                    <a:lnB>
                      <a:noFill/>
                    </a:lnB>
                    <a:noFill/>
                  </a:tcPr>
                </a:tc>
                <a:tc>
                  <a:txBody>
                    <a:bodyPr/>
                    <a:lstStyle/>
                    <a:p>
                      <a:pPr algn="r" fontAlgn="ctr"/>
                      <a:r>
                        <a:rPr lang="en-GB" sz="1600">
                          <a:effectLst/>
                        </a:rPr>
                        <a:t>2004.000000</a:t>
                      </a:r>
                    </a:p>
                  </a:txBody>
                  <a:tcPr marL="82506" marR="82506" marT="41252" marB="41252" anchor="ctr">
                    <a:lnL>
                      <a:noFill/>
                    </a:lnL>
                    <a:lnR>
                      <a:noFill/>
                    </a:lnR>
                    <a:lnT>
                      <a:noFill/>
                    </a:lnT>
                    <a:lnB>
                      <a:noFill/>
                    </a:lnB>
                    <a:noFill/>
                  </a:tcPr>
                </a:tc>
                <a:tc>
                  <a:txBody>
                    <a:bodyPr/>
                    <a:lstStyle/>
                    <a:p>
                      <a:pPr algn="r" fontAlgn="ctr"/>
                      <a:r>
                        <a:rPr lang="en-GB" sz="1600" dirty="0">
                          <a:effectLst/>
                        </a:rPr>
                        <a:t>2005-07-25 00:00:00</a:t>
                      </a:r>
                    </a:p>
                  </a:txBody>
                  <a:tcPr marL="82506" marR="82506" marT="41252" marB="41252" anchor="ctr">
                    <a:lnL>
                      <a:noFill/>
                    </a:lnL>
                    <a:lnR>
                      <a:noFill/>
                    </a:lnR>
                    <a:lnT>
                      <a:noFill/>
                    </a:lnT>
                    <a:lnB>
                      <a:noFill/>
                    </a:lnB>
                    <a:noFill/>
                  </a:tcPr>
                </a:tc>
                <a:tc>
                  <a:txBody>
                    <a:bodyPr/>
                    <a:lstStyle/>
                    <a:p>
                      <a:pPr algn="r" fontAlgn="ctr"/>
                      <a:r>
                        <a:rPr lang="en-GB" sz="1600">
                          <a:effectLst/>
                        </a:rPr>
                        <a:t>8.760000e+04</a:t>
                      </a:r>
                    </a:p>
                  </a:txBody>
                  <a:tcPr marL="82506" marR="82506" marT="41252" marB="41252" anchor="ctr">
                    <a:lnL>
                      <a:noFill/>
                    </a:lnL>
                    <a:lnR>
                      <a:noFill/>
                    </a:lnR>
                    <a:lnT>
                      <a:noFill/>
                    </a:lnT>
                    <a:lnB>
                      <a:noFill/>
                    </a:lnB>
                    <a:noFill/>
                  </a:tcPr>
                </a:tc>
                <a:tc>
                  <a:txBody>
                    <a:bodyPr/>
                    <a:lstStyle/>
                    <a:p>
                      <a:pPr algn="r" fontAlgn="ctr"/>
                      <a:r>
                        <a:rPr lang="en-GB" sz="1600">
                          <a:effectLst/>
                        </a:rPr>
                        <a:t>1.400000e+05</a:t>
                      </a:r>
                    </a:p>
                  </a:txBody>
                  <a:tcPr marL="82506" marR="82506" marT="41252" marB="41252" anchor="ctr">
                    <a:lnL>
                      <a:noFill/>
                    </a:lnL>
                    <a:lnR>
                      <a:noFill/>
                    </a:lnR>
                    <a:lnT>
                      <a:noFill/>
                    </a:lnT>
                    <a:lnB>
                      <a:noFill/>
                    </a:lnB>
                    <a:noFill/>
                  </a:tcPr>
                </a:tc>
                <a:tc>
                  <a:txBody>
                    <a:bodyPr/>
                    <a:lstStyle/>
                    <a:p>
                      <a:pPr algn="r" fontAlgn="ctr"/>
                      <a:r>
                        <a:rPr lang="en-GB" sz="1600">
                          <a:effectLst/>
                        </a:rPr>
                        <a:t>4.867000e-01</a:t>
                      </a:r>
                    </a:p>
                  </a:txBody>
                  <a:tcPr marL="82506" marR="82506" marT="41252" marB="41252" anchor="ctr">
                    <a:lnL>
                      <a:noFill/>
                    </a:lnL>
                    <a:lnR>
                      <a:noFill/>
                    </a:lnR>
                    <a:lnT>
                      <a:noFill/>
                    </a:lnT>
                    <a:lnB>
                      <a:noFill/>
                    </a:lnB>
                    <a:noFill/>
                  </a:tcPr>
                </a:tc>
                <a:extLst>
                  <a:ext uri="{0D108BD9-81ED-4DB2-BD59-A6C34878D82A}">
                    <a16:rowId xmlns:a16="http://schemas.microsoft.com/office/drawing/2014/main" val="2439130083"/>
                  </a:ext>
                </a:extLst>
              </a:tr>
              <a:tr h="539751">
                <a:tc>
                  <a:txBody>
                    <a:bodyPr/>
                    <a:lstStyle/>
                    <a:p>
                      <a:pPr algn="r" fontAlgn="ctr"/>
                      <a:r>
                        <a:rPr lang="en-GB" sz="1600" b="1">
                          <a:effectLst/>
                        </a:rPr>
                        <a:t>50%</a:t>
                      </a:r>
                    </a:p>
                  </a:txBody>
                  <a:tcPr marL="82506" marR="82506" marT="41252" marB="41252" anchor="ctr">
                    <a:lnL>
                      <a:noFill/>
                    </a:lnL>
                    <a:lnR>
                      <a:noFill/>
                    </a:lnR>
                    <a:lnT>
                      <a:noFill/>
                    </a:lnT>
                    <a:lnB>
                      <a:noFill/>
                    </a:lnB>
                    <a:noFill/>
                  </a:tcPr>
                </a:tc>
                <a:tc>
                  <a:txBody>
                    <a:bodyPr/>
                    <a:lstStyle/>
                    <a:p>
                      <a:pPr algn="r" fontAlgn="ctr"/>
                      <a:r>
                        <a:rPr lang="en-GB" sz="1600">
                          <a:effectLst/>
                        </a:rPr>
                        <a:t>7.030300e+04</a:t>
                      </a:r>
                    </a:p>
                  </a:txBody>
                  <a:tcPr marL="82506" marR="82506" marT="41252" marB="41252" anchor="ctr">
                    <a:lnL>
                      <a:noFill/>
                    </a:lnL>
                    <a:lnR>
                      <a:noFill/>
                    </a:lnR>
                    <a:lnT>
                      <a:noFill/>
                    </a:lnT>
                    <a:lnB>
                      <a:noFill/>
                    </a:lnB>
                    <a:noFill/>
                  </a:tcPr>
                </a:tc>
                <a:tc>
                  <a:txBody>
                    <a:bodyPr/>
                    <a:lstStyle/>
                    <a:p>
                      <a:pPr algn="r" fontAlgn="ctr"/>
                      <a:r>
                        <a:rPr lang="en-GB" sz="1600">
                          <a:effectLst/>
                        </a:rPr>
                        <a:t>2010.000000</a:t>
                      </a:r>
                    </a:p>
                  </a:txBody>
                  <a:tcPr marL="82506" marR="82506" marT="41252" marB="41252" anchor="ctr">
                    <a:lnL>
                      <a:noFill/>
                    </a:lnL>
                    <a:lnR>
                      <a:noFill/>
                    </a:lnR>
                    <a:lnT>
                      <a:noFill/>
                    </a:lnT>
                    <a:lnB>
                      <a:noFill/>
                    </a:lnB>
                    <a:noFill/>
                  </a:tcPr>
                </a:tc>
                <a:tc>
                  <a:txBody>
                    <a:bodyPr/>
                    <a:lstStyle/>
                    <a:p>
                      <a:pPr algn="r" fontAlgn="ctr"/>
                      <a:r>
                        <a:rPr lang="en-GB" sz="1600" dirty="0">
                          <a:effectLst/>
                        </a:rPr>
                        <a:t>2011-01-19 00:00:00</a:t>
                      </a:r>
                    </a:p>
                  </a:txBody>
                  <a:tcPr marL="82506" marR="82506" marT="41252" marB="41252" anchor="ctr">
                    <a:lnL>
                      <a:noFill/>
                    </a:lnL>
                    <a:lnR>
                      <a:noFill/>
                    </a:lnR>
                    <a:lnT>
                      <a:noFill/>
                    </a:lnT>
                    <a:lnB>
                      <a:noFill/>
                    </a:lnB>
                    <a:noFill/>
                  </a:tcPr>
                </a:tc>
                <a:tc>
                  <a:txBody>
                    <a:bodyPr/>
                    <a:lstStyle/>
                    <a:p>
                      <a:pPr algn="r" fontAlgn="ctr"/>
                      <a:r>
                        <a:rPr lang="en-GB" sz="1600">
                          <a:effectLst/>
                        </a:rPr>
                        <a:t>1.383900e+05</a:t>
                      </a:r>
                    </a:p>
                  </a:txBody>
                  <a:tcPr marL="82506" marR="82506" marT="41252" marB="41252" anchor="ctr">
                    <a:lnL>
                      <a:noFill/>
                    </a:lnL>
                    <a:lnR>
                      <a:noFill/>
                    </a:lnR>
                    <a:lnT>
                      <a:noFill/>
                    </a:lnT>
                    <a:lnB>
                      <a:noFill/>
                    </a:lnB>
                    <a:noFill/>
                  </a:tcPr>
                </a:tc>
                <a:tc>
                  <a:txBody>
                    <a:bodyPr/>
                    <a:lstStyle/>
                    <a:p>
                      <a:pPr algn="r" fontAlgn="ctr"/>
                      <a:r>
                        <a:rPr lang="en-GB" sz="1600">
                          <a:effectLst/>
                        </a:rPr>
                        <a:t>2.250000e+05</a:t>
                      </a:r>
                    </a:p>
                  </a:txBody>
                  <a:tcPr marL="82506" marR="82506" marT="41252" marB="41252" anchor="ctr">
                    <a:lnL>
                      <a:noFill/>
                    </a:lnL>
                    <a:lnR>
                      <a:noFill/>
                    </a:lnR>
                    <a:lnT>
                      <a:noFill/>
                    </a:lnT>
                    <a:lnB>
                      <a:noFill/>
                    </a:lnB>
                    <a:noFill/>
                  </a:tcPr>
                </a:tc>
                <a:tc>
                  <a:txBody>
                    <a:bodyPr/>
                    <a:lstStyle/>
                    <a:p>
                      <a:pPr algn="r" fontAlgn="ctr"/>
                      <a:r>
                        <a:rPr lang="en-GB" sz="1600">
                          <a:effectLst/>
                        </a:rPr>
                        <a:t>6.246000e-01</a:t>
                      </a:r>
                    </a:p>
                  </a:txBody>
                  <a:tcPr marL="82506" marR="82506" marT="41252" marB="41252" anchor="ctr">
                    <a:lnL>
                      <a:noFill/>
                    </a:lnL>
                    <a:lnR>
                      <a:noFill/>
                    </a:lnR>
                    <a:lnT>
                      <a:noFill/>
                    </a:lnT>
                    <a:lnB>
                      <a:noFill/>
                    </a:lnB>
                    <a:noFill/>
                  </a:tcPr>
                </a:tc>
                <a:extLst>
                  <a:ext uri="{0D108BD9-81ED-4DB2-BD59-A6C34878D82A}">
                    <a16:rowId xmlns:a16="http://schemas.microsoft.com/office/drawing/2014/main" val="1984000338"/>
                  </a:ext>
                </a:extLst>
              </a:tr>
              <a:tr h="539751">
                <a:tc>
                  <a:txBody>
                    <a:bodyPr/>
                    <a:lstStyle/>
                    <a:p>
                      <a:pPr algn="r" fontAlgn="ctr"/>
                      <a:r>
                        <a:rPr lang="en-GB" sz="1600" b="1">
                          <a:effectLst/>
                        </a:rPr>
                        <a:t>75%</a:t>
                      </a:r>
                    </a:p>
                  </a:txBody>
                  <a:tcPr marL="82506" marR="82506" marT="41252" marB="41252" anchor="ctr">
                    <a:lnL>
                      <a:noFill/>
                    </a:lnL>
                    <a:lnR>
                      <a:noFill/>
                    </a:lnR>
                    <a:lnT>
                      <a:noFill/>
                    </a:lnT>
                    <a:lnB>
                      <a:noFill/>
                    </a:lnB>
                    <a:noFill/>
                  </a:tcPr>
                </a:tc>
                <a:tc>
                  <a:txBody>
                    <a:bodyPr/>
                    <a:lstStyle/>
                    <a:p>
                      <a:pPr algn="r" fontAlgn="ctr"/>
                      <a:r>
                        <a:rPr lang="en-GB" sz="1600">
                          <a:effectLst/>
                        </a:rPr>
                        <a:t>1.518780e+05</a:t>
                      </a:r>
                    </a:p>
                  </a:txBody>
                  <a:tcPr marL="82506" marR="82506" marT="41252" marB="41252" anchor="ctr">
                    <a:lnL>
                      <a:noFill/>
                    </a:lnL>
                    <a:lnR>
                      <a:noFill/>
                    </a:lnR>
                    <a:lnT>
                      <a:noFill/>
                    </a:lnT>
                    <a:lnB>
                      <a:noFill/>
                    </a:lnB>
                    <a:noFill/>
                  </a:tcPr>
                </a:tc>
                <a:tc>
                  <a:txBody>
                    <a:bodyPr/>
                    <a:lstStyle/>
                    <a:p>
                      <a:pPr algn="r" fontAlgn="ctr"/>
                      <a:r>
                        <a:rPr lang="en-GB" sz="1600">
                          <a:effectLst/>
                        </a:rPr>
                        <a:t>2016.000000</a:t>
                      </a:r>
                    </a:p>
                  </a:txBody>
                  <a:tcPr marL="82506" marR="82506" marT="41252" marB="41252" anchor="ctr">
                    <a:lnL>
                      <a:noFill/>
                    </a:lnL>
                    <a:lnR>
                      <a:noFill/>
                    </a:lnR>
                    <a:lnT>
                      <a:noFill/>
                    </a:lnT>
                    <a:lnB>
                      <a:noFill/>
                    </a:lnB>
                    <a:noFill/>
                  </a:tcPr>
                </a:tc>
                <a:tc>
                  <a:txBody>
                    <a:bodyPr/>
                    <a:lstStyle/>
                    <a:p>
                      <a:pPr algn="r" fontAlgn="ctr"/>
                      <a:r>
                        <a:rPr lang="en-GB" sz="1600">
                          <a:effectLst/>
                        </a:rPr>
                        <a:t>2017-04-05 00:00:00</a:t>
                      </a:r>
                    </a:p>
                  </a:txBody>
                  <a:tcPr marL="82506" marR="82506" marT="41252" marB="41252" anchor="ctr">
                    <a:lnL>
                      <a:noFill/>
                    </a:lnL>
                    <a:lnR>
                      <a:noFill/>
                    </a:lnR>
                    <a:lnT>
                      <a:noFill/>
                    </a:lnT>
                    <a:lnB>
                      <a:noFill/>
                    </a:lnB>
                    <a:noFill/>
                  </a:tcPr>
                </a:tc>
                <a:tc>
                  <a:txBody>
                    <a:bodyPr/>
                    <a:lstStyle/>
                    <a:p>
                      <a:pPr algn="r" fontAlgn="ctr"/>
                      <a:r>
                        <a:rPr lang="en-GB" sz="1600">
                          <a:effectLst/>
                        </a:rPr>
                        <a:t>2.255600e+05</a:t>
                      </a:r>
                    </a:p>
                  </a:txBody>
                  <a:tcPr marL="82506" marR="82506" marT="41252" marB="41252" anchor="ctr">
                    <a:lnL>
                      <a:noFill/>
                    </a:lnL>
                    <a:lnR>
                      <a:noFill/>
                    </a:lnR>
                    <a:lnT>
                      <a:noFill/>
                    </a:lnT>
                    <a:lnB>
                      <a:noFill/>
                    </a:lnB>
                    <a:noFill/>
                  </a:tcPr>
                </a:tc>
                <a:tc>
                  <a:txBody>
                    <a:bodyPr/>
                    <a:lstStyle/>
                    <a:p>
                      <a:pPr algn="r" fontAlgn="ctr"/>
                      <a:r>
                        <a:rPr lang="en-GB" sz="1600">
                          <a:effectLst/>
                        </a:rPr>
                        <a:t>3.650000e+05</a:t>
                      </a:r>
                    </a:p>
                  </a:txBody>
                  <a:tcPr marL="82506" marR="82506" marT="41252" marB="41252" anchor="ctr">
                    <a:lnL>
                      <a:noFill/>
                    </a:lnL>
                    <a:lnR>
                      <a:noFill/>
                    </a:lnR>
                    <a:lnT>
                      <a:noFill/>
                    </a:lnT>
                    <a:lnB>
                      <a:noFill/>
                    </a:lnB>
                    <a:noFill/>
                  </a:tcPr>
                </a:tc>
                <a:tc>
                  <a:txBody>
                    <a:bodyPr/>
                    <a:lstStyle/>
                    <a:p>
                      <a:pPr algn="r" fontAlgn="ctr"/>
                      <a:r>
                        <a:rPr lang="en-GB" sz="1600">
                          <a:effectLst/>
                        </a:rPr>
                        <a:t>7.852761e-01</a:t>
                      </a:r>
                    </a:p>
                  </a:txBody>
                  <a:tcPr marL="82506" marR="82506" marT="41252" marB="41252" anchor="ctr">
                    <a:lnL>
                      <a:noFill/>
                    </a:lnL>
                    <a:lnR>
                      <a:noFill/>
                    </a:lnR>
                    <a:lnT>
                      <a:noFill/>
                    </a:lnT>
                    <a:lnB>
                      <a:noFill/>
                    </a:lnB>
                    <a:noFill/>
                  </a:tcPr>
                </a:tc>
                <a:extLst>
                  <a:ext uri="{0D108BD9-81ED-4DB2-BD59-A6C34878D82A}">
                    <a16:rowId xmlns:a16="http://schemas.microsoft.com/office/drawing/2014/main" val="1863718632"/>
                  </a:ext>
                </a:extLst>
              </a:tr>
              <a:tr h="539751">
                <a:tc>
                  <a:txBody>
                    <a:bodyPr/>
                    <a:lstStyle/>
                    <a:p>
                      <a:pPr algn="r" fontAlgn="ctr"/>
                      <a:r>
                        <a:rPr lang="en-GB" sz="1600" b="1" dirty="0">
                          <a:effectLst/>
                        </a:rPr>
                        <a:t>max</a:t>
                      </a:r>
                    </a:p>
                  </a:txBody>
                  <a:tcPr marL="82506" marR="82506" marT="41252" marB="41252" anchor="ctr">
                    <a:lnL>
                      <a:noFill/>
                    </a:lnL>
                    <a:lnR>
                      <a:noFill/>
                    </a:lnR>
                    <a:lnT>
                      <a:noFill/>
                    </a:lnT>
                    <a:lnB>
                      <a:noFill/>
                    </a:lnB>
                    <a:noFill/>
                  </a:tcPr>
                </a:tc>
                <a:tc>
                  <a:txBody>
                    <a:bodyPr/>
                    <a:lstStyle/>
                    <a:p>
                      <a:pPr algn="r" fontAlgn="ctr"/>
                      <a:r>
                        <a:rPr lang="en-GB" sz="1600">
                          <a:effectLst/>
                        </a:rPr>
                        <a:t>2.000500e+09</a:t>
                      </a:r>
                    </a:p>
                  </a:txBody>
                  <a:tcPr marL="82506" marR="82506" marT="41252" marB="41252" anchor="ctr">
                    <a:lnL>
                      <a:noFill/>
                    </a:lnL>
                    <a:lnR>
                      <a:noFill/>
                    </a:lnR>
                    <a:lnT>
                      <a:noFill/>
                    </a:lnT>
                    <a:lnB>
                      <a:noFill/>
                    </a:lnB>
                    <a:noFill/>
                  </a:tcPr>
                </a:tc>
                <a:tc>
                  <a:txBody>
                    <a:bodyPr/>
                    <a:lstStyle/>
                    <a:p>
                      <a:pPr algn="r" fontAlgn="ctr"/>
                      <a:r>
                        <a:rPr lang="en-GB" sz="1600">
                          <a:effectLst/>
                        </a:rPr>
                        <a:t>2020.000000</a:t>
                      </a:r>
                    </a:p>
                  </a:txBody>
                  <a:tcPr marL="82506" marR="82506" marT="41252" marB="41252" anchor="ctr">
                    <a:lnL>
                      <a:noFill/>
                    </a:lnL>
                    <a:lnR>
                      <a:noFill/>
                    </a:lnR>
                    <a:lnT>
                      <a:noFill/>
                    </a:lnT>
                    <a:lnB>
                      <a:noFill/>
                    </a:lnB>
                    <a:noFill/>
                  </a:tcPr>
                </a:tc>
                <a:tc>
                  <a:txBody>
                    <a:bodyPr/>
                    <a:lstStyle/>
                    <a:p>
                      <a:pPr algn="r" fontAlgn="ctr"/>
                      <a:r>
                        <a:rPr lang="en-GB" sz="1600">
                          <a:effectLst/>
                        </a:rPr>
                        <a:t>2021-09-30 00:00:00</a:t>
                      </a:r>
                    </a:p>
                  </a:txBody>
                  <a:tcPr marL="82506" marR="82506" marT="41252" marB="41252" anchor="ctr">
                    <a:lnL>
                      <a:noFill/>
                    </a:lnL>
                    <a:lnR>
                      <a:noFill/>
                    </a:lnR>
                    <a:lnT>
                      <a:noFill/>
                    </a:lnT>
                    <a:lnB>
                      <a:noFill/>
                    </a:lnB>
                    <a:noFill/>
                  </a:tcPr>
                </a:tc>
                <a:tc>
                  <a:txBody>
                    <a:bodyPr/>
                    <a:lstStyle/>
                    <a:p>
                      <a:pPr algn="r" fontAlgn="ctr"/>
                      <a:r>
                        <a:rPr lang="en-GB" sz="1600">
                          <a:effectLst/>
                        </a:rPr>
                        <a:t>8.815100e+08</a:t>
                      </a:r>
                    </a:p>
                  </a:txBody>
                  <a:tcPr marL="82506" marR="82506" marT="41252" marB="41252" anchor="ctr">
                    <a:lnL>
                      <a:noFill/>
                    </a:lnL>
                    <a:lnR>
                      <a:noFill/>
                    </a:lnR>
                    <a:lnT>
                      <a:noFill/>
                    </a:lnT>
                    <a:lnB>
                      <a:noFill/>
                    </a:lnB>
                    <a:noFill/>
                  </a:tcPr>
                </a:tc>
                <a:tc>
                  <a:txBody>
                    <a:bodyPr/>
                    <a:lstStyle/>
                    <a:p>
                      <a:pPr algn="r" fontAlgn="ctr"/>
                      <a:r>
                        <a:rPr lang="en-GB" sz="1600">
                          <a:effectLst/>
                        </a:rPr>
                        <a:t>5.000000e+09</a:t>
                      </a:r>
                    </a:p>
                  </a:txBody>
                  <a:tcPr marL="82506" marR="82506" marT="41252" marB="41252" anchor="ctr">
                    <a:lnL>
                      <a:noFill/>
                    </a:lnL>
                    <a:lnR>
                      <a:noFill/>
                    </a:lnR>
                    <a:lnT>
                      <a:noFill/>
                    </a:lnT>
                    <a:lnB>
                      <a:noFill/>
                    </a:lnB>
                    <a:noFill/>
                  </a:tcPr>
                </a:tc>
                <a:tc>
                  <a:txBody>
                    <a:bodyPr/>
                    <a:lstStyle/>
                    <a:p>
                      <a:pPr algn="r" fontAlgn="ctr"/>
                      <a:r>
                        <a:rPr lang="en-GB" sz="1600">
                          <a:effectLst/>
                        </a:rPr>
                        <a:t>1.226420e+06</a:t>
                      </a:r>
                    </a:p>
                  </a:txBody>
                  <a:tcPr marL="82506" marR="82506" marT="41252" marB="41252" anchor="ctr">
                    <a:lnL>
                      <a:noFill/>
                    </a:lnL>
                    <a:lnR>
                      <a:noFill/>
                    </a:lnR>
                    <a:lnT>
                      <a:noFill/>
                    </a:lnT>
                    <a:lnB>
                      <a:noFill/>
                    </a:lnB>
                    <a:noFill/>
                  </a:tcPr>
                </a:tc>
                <a:extLst>
                  <a:ext uri="{0D108BD9-81ED-4DB2-BD59-A6C34878D82A}">
                    <a16:rowId xmlns:a16="http://schemas.microsoft.com/office/drawing/2014/main" val="970980637"/>
                  </a:ext>
                </a:extLst>
              </a:tr>
              <a:tr h="327654">
                <a:tc>
                  <a:txBody>
                    <a:bodyPr/>
                    <a:lstStyle/>
                    <a:p>
                      <a:pPr algn="r" fontAlgn="ctr"/>
                      <a:r>
                        <a:rPr lang="en-GB" sz="1600" b="1">
                          <a:effectLst/>
                        </a:rPr>
                        <a:t>std</a:t>
                      </a:r>
                    </a:p>
                  </a:txBody>
                  <a:tcPr marL="82506" marR="82506" marT="41252" marB="41252" anchor="ctr">
                    <a:lnL>
                      <a:noFill/>
                    </a:lnL>
                    <a:lnR>
                      <a:noFill/>
                    </a:lnR>
                    <a:lnT>
                      <a:noFill/>
                    </a:lnT>
                    <a:lnB>
                      <a:noFill/>
                    </a:lnB>
                    <a:noFill/>
                  </a:tcPr>
                </a:tc>
                <a:tc>
                  <a:txBody>
                    <a:bodyPr/>
                    <a:lstStyle/>
                    <a:p>
                      <a:pPr algn="r" fontAlgn="ctr"/>
                      <a:r>
                        <a:rPr lang="en-GB" sz="1600">
                          <a:effectLst/>
                        </a:rPr>
                        <a:t>6.549219e+06</a:t>
                      </a:r>
                    </a:p>
                  </a:txBody>
                  <a:tcPr marL="82506" marR="82506" marT="41252" marB="41252" anchor="ctr">
                    <a:lnL>
                      <a:noFill/>
                    </a:lnL>
                    <a:lnR>
                      <a:noFill/>
                    </a:lnR>
                    <a:lnT>
                      <a:noFill/>
                    </a:lnT>
                    <a:lnB>
                      <a:noFill/>
                    </a:lnB>
                    <a:noFill/>
                  </a:tcPr>
                </a:tc>
                <a:tc>
                  <a:txBody>
                    <a:bodyPr/>
                    <a:lstStyle/>
                    <a:p>
                      <a:pPr algn="r" fontAlgn="ctr"/>
                      <a:r>
                        <a:rPr lang="en-GB" sz="1600">
                          <a:effectLst/>
                        </a:rPr>
                        <a:t>6.237877</a:t>
                      </a:r>
                    </a:p>
                  </a:txBody>
                  <a:tcPr marL="82506" marR="82506" marT="41252" marB="41252" anchor="ctr">
                    <a:lnL>
                      <a:noFill/>
                    </a:lnL>
                    <a:lnR>
                      <a:noFill/>
                    </a:lnR>
                    <a:lnT>
                      <a:noFill/>
                    </a:lnT>
                    <a:lnB>
                      <a:noFill/>
                    </a:lnB>
                    <a:noFill/>
                  </a:tcPr>
                </a:tc>
                <a:tc>
                  <a:txBody>
                    <a:bodyPr/>
                    <a:lstStyle/>
                    <a:p>
                      <a:pPr algn="r" fontAlgn="ctr"/>
                      <a:r>
                        <a:rPr lang="en-GB" sz="1600">
                          <a:effectLst/>
                        </a:rPr>
                        <a:t>NaN</a:t>
                      </a:r>
                    </a:p>
                  </a:txBody>
                  <a:tcPr marL="82506" marR="82506" marT="41252" marB="41252" anchor="ctr">
                    <a:lnL>
                      <a:noFill/>
                    </a:lnL>
                    <a:lnR>
                      <a:noFill/>
                    </a:lnR>
                    <a:lnT>
                      <a:noFill/>
                    </a:lnT>
                    <a:lnB>
                      <a:noFill/>
                    </a:lnB>
                    <a:noFill/>
                  </a:tcPr>
                </a:tc>
                <a:tc>
                  <a:txBody>
                    <a:bodyPr/>
                    <a:lstStyle/>
                    <a:p>
                      <a:pPr algn="r" fontAlgn="ctr"/>
                      <a:r>
                        <a:rPr lang="en-GB" sz="1600">
                          <a:effectLst/>
                        </a:rPr>
                        <a:t>1.670610e+06</a:t>
                      </a:r>
                    </a:p>
                  </a:txBody>
                  <a:tcPr marL="82506" marR="82506" marT="41252" marB="41252" anchor="ctr">
                    <a:lnL>
                      <a:noFill/>
                    </a:lnL>
                    <a:lnR>
                      <a:noFill/>
                    </a:lnR>
                    <a:lnT>
                      <a:noFill/>
                    </a:lnT>
                    <a:lnB>
                      <a:noFill/>
                    </a:lnB>
                    <a:noFill/>
                  </a:tcPr>
                </a:tc>
                <a:tc>
                  <a:txBody>
                    <a:bodyPr/>
                    <a:lstStyle/>
                    <a:p>
                      <a:pPr algn="r" fontAlgn="ctr"/>
                      <a:r>
                        <a:rPr lang="en-GB" sz="1600">
                          <a:effectLst/>
                        </a:rPr>
                        <a:t>5.347270e+06</a:t>
                      </a:r>
                    </a:p>
                  </a:txBody>
                  <a:tcPr marL="82506" marR="82506" marT="41252" marB="41252" anchor="ctr">
                    <a:lnL>
                      <a:noFill/>
                    </a:lnL>
                    <a:lnR>
                      <a:noFill/>
                    </a:lnR>
                    <a:lnT>
                      <a:noFill/>
                    </a:lnT>
                    <a:lnB>
                      <a:noFill/>
                    </a:lnB>
                    <a:noFill/>
                  </a:tcPr>
                </a:tc>
                <a:tc>
                  <a:txBody>
                    <a:bodyPr/>
                    <a:lstStyle/>
                    <a:p>
                      <a:pPr algn="r" fontAlgn="ctr"/>
                      <a:r>
                        <a:rPr lang="en-GB" sz="1600" dirty="0">
                          <a:effectLst/>
                        </a:rPr>
                        <a:t>1.890192e+03</a:t>
                      </a:r>
                    </a:p>
                  </a:txBody>
                  <a:tcPr marL="82506" marR="82506" marT="41252" marB="41252" anchor="ctr">
                    <a:lnL>
                      <a:noFill/>
                    </a:lnL>
                    <a:lnR>
                      <a:noFill/>
                    </a:lnR>
                    <a:lnT>
                      <a:noFill/>
                    </a:lnT>
                    <a:lnB>
                      <a:noFill/>
                    </a:lnB>
                    <a:noFill/>
                  </a:tcPr>
                </a:tc>
                <a:extLst>
                  <a:ext uri="{0D108BD9-81ED-4DB2-BD59-A6C34878D82A}">
                    <a16:rowId xmlns:a16="http://schemas.microsoft.com/office/drawing/2014/main" val="410355029"/>
                  </a:ext>
                </a:extLst>
              </a:tr>
            </a:tbl>
          </a:graphicData>
        </a:graphic>
      </p:graphicFrame>
      <p:sp>
        <p:nvSpPr>
          <p:cNvPr id="3" name="Rectangle 2">
            <a:extLst>
              <a:ext uri="{FF2B5EF4-FFF2-40B4-BE49-F238E27FC236}">
                <a16:creationId xmlns:a16="http://schemas.microsoft.com/office/drawing/2014/main" id="{AC738CEB-B67E-DD0E-26AB-10E8465941CE}"/>
              </a:ext>
            </a:extLst>
          </p:cNvPr>
          <p:cNvSpPr/>
          <p:nvPr/>
        </p:nvSpPr>
        <p:spPr>
          <a:xfrm>
            <a:off x="625642" y="753979"/>
            <a:ext cx="10201000" cy="4812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The dataset comprises a total of 997,213 records for each variable. The mean values for Assessed Value, Sale Amount, and Sales Ratio stand at $279,143.70, $391,151.20, and 10.45, respectively. The dataset spans nearly two decades, ranging from the minimum year of 2001 to the maximum year of 2020. Additionally, the date range extends from April 5, 1999, to September 30, 2021, indicating a broad timeframe for recorded transactions.</a:t>
            </a:r>
          </a:p>
        </p:txBody>
      </p:sp>
    </p:spTree>
    <p:extLst>
      <p:ext uri="{BB962C8B-B14F-4D97-AF65-F5344CB8AC3E}">
        <p14:creationId xmlns:p14="http://schemas.microsoft.com/office/powerpoint/2010/main" val="347376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B012FC-157B-27EA-B905-4957B3961D86}"/>
              </a:ext>
            </a:extLst>
          </p:cNvPr>
          <p:cNvSpPr/>
          <p:nvPr/>
        </p:nvSpPr>
        <p:spPr>
          <a:xfrm>
            <a:off x="1957137" y="818147"/>
            <a:ext cx="8293767"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graph with blue lines&#10;&#10;Description automatically generated">
            <a:extLst>
              <a:ext uri="{FF2B5EF4-FFF2-40B4-BE49-F238E27FC236}">
                <a16:creationId xmlns:a16="http://schemas.microsoft.com/office/drawing/2014/main" id="{A43FEAE5-114F-5E62-46E6-F51D141C0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47" y="625642"/>
            <a:ext cx="5454316" cy="5678905"/>
          </a:xfrm>
          <a:prstGeom prst="rect">
            <a:avLst/>
          </a:prstGeom>
        </p:spPr>
      </p:pic>
      <p:pic>
        <p:nvPicPr>
          <p:cNvPr id="18" name="Picture 17" descr="A graph of green and white lines&#10;&#10;Description automatically generated">
            <a:extLst>
              <a:ext uri="{FF2B5EF4-FFF2-40B4-BE49-F238E27FC236}">
                <a16:creationId xmlns:a16="http://schemas.microsoft.com/office/drawing/2014/main" id="{17B9C1FD-BEA9-8D84-D599-F71EE98E1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5642"/>
            <a:ext cx="5566611" cy="5823284"/>
          </a:xfrm>
          <a:prstGeom prst="rect">
            <a:avLst/>
          </a:prstGeom>
        </p:spPr>
      </p:pic>
    </p:spTree>
    <p:extLst>
      <p:ext uri="{BB962C8B-B14F-4D97-AF65-F5344CB8AC3E}">
        <p14:creationId xmlns:p14="http://schemas.microsoft.com/office/powerpoint/2010/main" val="363421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customers&#10;&#10;Description automatically generated">
            <a:extLst>
              <a:ext uri="{FF2B5EF4-FFF2-40B4-BE49-F238E27FC236}">
                <a16:creationId xmlns:a16="http://schemas.microsoft.com/office/drawing/2014/main" id="{28C7D113-0BD0-1F89-1C72-A2946B370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11" y="330617"/>
            <a:ext cx="4106778" cy="5090014"/>
          </a:xfrm>
          <a:prstGeom prst="rect">
            <a:avLst/>
          </a:prstGeom>
        </p:spPr>
      </p:pic>
      <p:sp>
        <p:nvSpPr>
          <p:cNvPr id="4" name="Rectangle 3">
            <a:extLst>
              <a:ext uri="{FF2B5EF4-FFF2-40B4-BE49-F238E27FC236}">
                <a16:creationId xmlns:a16="http://schemas.microsoft.com/office/drawing/2014/main" id="{96C41F5B-29A1-3267-96C6-1F4C41DF2478}"/>
              </a:ext>
            </a:extLst>
          </p:cNvPr>
          <p:cNvSpPr/>
          <p:nvPr/>
        </p:nvSpPr>
        <p:spPr>
          <a:xfrm>
            <a:off x="2021305" y="5612983"/>
            <a:ext cx="7778264"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above chart depicts the top 5 customers who make the most purchases, with each contributing a similar number of purchases ranging from 171 to 172. This consistency implies that these customers exhibit a regular purchasing pattern, which significantly contributes to sales over time.</a:t>
            </a:r>
          </a:p>
        </p:txBody>
      </p:sp>
      <p:pic>
        <p:nvPicPr>
          <p:cNvPr id="6" name="Picture 5" descr="A screenshot of a computer&#10;&#10;Description automatically generated">
            <a:extLst>
              <a:ext uri="{FF2B5EF4-FFF2-40B4-BE49-F238E27FC236}">
                <a16:creationId xmlns:a16="http://schemas.microsoft.com/office/drawing/2014/main" id="{5EC0756A-696C-89AB-9081-AAC861A3BAB7}"/>
              </a:ext>
            </a:extLst>
          </p:cNvPr>
          <p:cNvPicPr>
            <a:picLocks noChangeAspect="1"/>
          </p:cNvPicPr>
          <p:nvPr/>
        </p:nvPicPr>
        <p:blipFill rotWithShape="1">
          <a:blip r:embed="rId3">
            <a:extLst>
              <a:ext uri="{28A0092B-C50C-407E-A947-70E740481C1C}">
                <a14:useLocalDpi xmlns:a14="http://schemas.microsoft.com/office/drawing/2010/main" val="0"/>
              </a:ext>
            </a:extLst>
          </a:blip>
          <a:srcRect l="4902" t="29842" r="9231" b="16823"/>
          <a:stretch/>
        </p:blipFill>
        <p:spPr>
          <a:xfrm>
            <a:off x="5566609" y="128338"/>
            <a:ext cx="6163733" cy="5292294"/>
          </a:xfrm>
          <a:prstGeom prst="rect">
            <a:avLst/>
          </a:prstGeom>
        </p:spPr>
      </p:pic>
    </p:spTree>
    <p:extLst>
      <p:ext uri="{BB962C8B-B14F-4D97-AF65-F5344CB8AC3E}">
        <p14:creationId xmlns:p14="http://schemas.microsoft.com/office/powerpoint/2010/main" val="318921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lines and numbers&#10;&#10;Description automatically generated">
            <a:extLst>
              <a:ext uri="{FF2B5EF4-FFF2-40B4-BE49-F238E27FC236}">
                <a16:creationId xmlns:a16="http://schemas.microsoft.com/office/drawing/2014/main" id="{2EEF2D4B-C2F0-2283-1426-6F5778758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70" y="1122947"/>
            <a:ext cx="4804625" cy="5197643"/>
          </a:xfrm>
          <a:prstGeom prst="rect">
            <a:avLst/>
          </a:prstGeom>
        </p:spPr>
      </p:pic>
      <p:sp>
        <p:nvSpPr>
          <p:cNvPr id="6" name="Rectangle 5">
            <a:extLst>
              <a:ext uri="{FF2B5EF4-FFF2-40B4-BE49-F238E27FC236}">
                <a16:creationId xmlns:a16="http://schemas.microsoft.com/office/drawing/2014/main" id="{FAA780CC-63D3-4742-6CEB-50B44A881B67}"/>
              </a:ext>
            </a:extLst>
          </p:cNvPr>
          <p:cNvSpPr/>
          <p:nvPr/>
        </p:nvSpPr>
        <p:spPr>
          <a:xfrm>
            <a:off x="10876548" y="224589"/>
            <a:ext cx="1315452" cy="1925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graph showing the growth of a real estate sales&#10;&#10;Description automatically generated">
            <a:extLst>
              <a:ext uri="{FF2B5EF4-FFF2-40B4-BE49-F238E27FC236}">
                <a16:creationId xmlns:a16="http://schemas.microsoft.com/office/drawing/2014/main" id="{A8F7D92E-46C4-6344-FC20-F7AEAA4C4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491" y="1122947"/>
            <a:ext cx="6189575" cy="5390148"/>
          </a:xfrm>
          <a:prstGeom prst="rect">
            <a:avLst/>
          </a:prstGeom>
        </p:spPr>
      </p:pic>
    </p:spTree>
    <p:extLst>
      <p:ext uri="{BB962C8B-B14F-4D97-AF65-F5344CB8AC3E}">
        <p14:creationId xmlns:p14="http://schemas.microsoft.com/office/powerpoint/2010/main" val="168521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dots&#10;&#10;Description automatically generated">
            <a:extLst>
              <a:ext uri="{FF2B5EF4-FFF2-40B4-BE49-F238E27FC236}">
                <a16:creationId xmlns:a16="http://schemas.microsoft.com/office/drawing/2014/main" id="{3BE1EC7B-874A-2C4E-6B05-94403E874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069" y="83608"/>
            <a:ext cx="8398289" cy="5020066"/>
          </a:xfrm>
          <a:prstGeom prst="rect">
            <a:avLst/>
          </a:prstGeom>
        </p:spPr>
      </p:pic>
      <p:sp>
        <p:nvSpPr>
          <p:cNvPr id="5" name="TextBox 4">
            <a:extLst>
              <a:ext uri="{FF2B5EF4-FFF2-40B4-BE49-F238E27FC236}">
                <a16:creationId xmlns:a16="http://schemas.microsoft.com/office/drawing/2014/main" id="{1582829D-87D0-CF6E-B7BD-F17DB3943B63}"/>
              </a:ext>
            </a:extLst>
          </p:cNvPr>
          <p:cNvSpPr txBox="1"/>
          <p:nvPr/>
        </p:nvSpPr>
        <p:spPr>
          <a:xfrm>
            <a:off x="874294" y="5103674"/>
            <a:ext cx="11061031" cy="1754326"/>
          </a:xfrm>
          <a:prstGeom prst="rect">
            <a:avLst/>
          </a:prstGeom>
          <a:noFill/>
        </p:spPr>
        <p:txBody>
          <a:bodyPr wrap="square">
            <a:spAutoFit/>
          </a:bodyPr>
          <a:lstStyle/>
          <a:p>
            <a:r>
              <a:rPr lang="en-GB" dirty="0"/>
              <a:t>The scatter plot demonstrates the relationship between property assessed values and sale amounts, where each data point represents a property. The Pearson correlation coefficient of 0.1109 indicates a weak positive correlation, with assessed values plotted on the x-axis and sale amounts on the y-axis. Despite a slight positive trend, suggesting that higher assessed values tend to align with higher sale amounts, the correlation coefficient's proximity to zero suggests a weak association. Thus, while there is some connection between assessed values and sale amounts, other factors are likely to have a more significant impact on property sale amounts.</a:t>
            </a:r>
          </a:p>
        </p:txBody>
      </p:sp>
    </p:spTree>
    <p:extLst>
      <p:ext uri="{BB962C8B-B14F-4D97-AF65-F5344CB8AC3E}">
        <p14:creationId xmlns:p14="http://schemas.microsoft.com/office/powerpoint/2010/main" val="223877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5AEB8D-E490-7031-25DB-E129BC26F1FB}"/>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200"/>
              <a:t>The initial violin plot presents the distribution of assessed values across diverse property types, providing insight into the range and variability within each category. It allows for observing the spread and potential presence of outliers within specific property types.</a:t>
            </a:r>
          </a:p>
          <a:p>
            <a:pPr indent="-228600">
              <a:lnSpc>
                <a:spcPct val="90000"/>
              </a:lnSpc>
              <a:spcAft>
                <a:spcPts val="600"/>
              </a:spcAft>
              <a:buFont typeface="Arial" panose="020B0604020202020204" pitchFamily="34" charset="0"/>
              <a:buChar char="•"/>
            </a:pPr>
            <a:r>
              <a:rPr lang="en-US" sz="1200"/>
              <a:t>Following that, the subsequent violin plot demonstrates the distribution of sale amounts among different property types, aiding in comprehending variations in sale amounts and highlighting any significant disparities or similarities.</a:t>
            </a:r>
          </a:p>
          <a:p>
            <a:pPr indent="-228600">
              <a:lnSpc>
                <a:spcPct val="90000"/>
              </a:lnSpc>
              <a:spcAft>
                <a:spcPts val="600"/>
              </a:spcAft>
              <a:buFont typeface="Arial" panose="020B0604020202020204" pitchFamily="34" charset="0"/>
              <a:buChar char="•"/>
            </a:pPr>
            <a:r>
              <a:rPr lang="en-US" sz="1200"/>
              <a:t>Lastly, the third violin plot showcases the distribution of sales ratios across property types. The sales ratio, representing the ratio of sale amount to assessed value, acts as a metric for assessment accuracy. This visualization assists in discerning patterns and trends in assessment accuracy across different property types.</a:t>
            </a:r>
          </a:p>
        </p:txBody>
      </p:sp>
      <p:pic>
        <p:nvPicPr>
          <p:cNvPr id="5" name="Picture 4" descr="A white sheet of paper with text&#10;&#10;Description automatically generated">
            <a:extLst>
              <a:ext uri="{FF2B5EF4-FFF2-40B4-BE49-F238E27FC236}">
                <a16:creationId xmlns:a16="http://schemas.microsoft.com/office/drawing/2014/main" id="{C67BCA0D-DEA5-8CF0-86D6-A35AF3A95DFC}"/>
              </a:ext>
            </a:extLst>
          </p:cNvPr>
          <p:cNvPicPr>
            <a:picLocks noChangeAspect="1"/>
          </p:cNvPicPr>
          <p:nvPr/>
        </p:nvPicPr>
        <p:blipFill rotWithShape="1">
          <a:blip r:embed="rId2">
            <a:extLst>
              <a:ext uri="{28A0092B-C50C-407E-A947-70E740481C1C}">
                <a14:useLocalDpi xmlns:a14="http://schemas.microsoft.com/office/drawing/2010/main" val="0"/>
              </a:ext>
            </a:extLst>
          </a:blip>
          <a:srcRect t="10807" b="24639"/>
          <a:stretch/>
        </p:blipFill>
        <p:spPr>
          <a:xfrm>
            <a:off x="5310177"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4014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864</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 Medium</vt:lpstr>
      <vt:lpstr>-apple-system</vt:lpstr>
      <vt:lpstr>Arial</vt:lpstr>
      <vt:lpstr>Calibri</vt:lpstr>
      <vt:lpstr>Calibri Light</vt:lpstr>
      <vt:lpstr>Söhne</vt:lpstr>
      <vt:lpstr>Office Theme</vt:lpstr>
      <vt:lpstr>REAL ESTATE ANALYSIS</vt:lpstr>
      <vt:lpstr>Context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Oluwaseun Omoderun</dc:creator>
  <cp:lastModifiedBy>Oluwaseun Omoderun</cp:lastModifiedBy>
  <cp:revision>2</cp:revision>
  <dcterms:created xsi:type="dcterms:W3CDTF">2024-02-10T11:21:00Z</dcterms:created>
  <dcterms:modified xsi:type="dcterms:W3CDTF">2024-02-24T13:35:04Z</dcterms:modified>
</cp:coreProperties>
</file>