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7AD-248A-4614-9D7C-8273F8421C8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27"/>
            <a:ext cx="9144000" cy="5805055"/>
          </a:xfrm>
        </p:spPr>
        <p:txBody>
          <a:bodyPr/>
          <a:lstStyle/>
          <a:p>
            <a:pPr algn="l"/>
            <a:r>
              <a:rPr lang="en-US" b="1" dirty="0" smtClean="0"/>
              <a:t>JavaScript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program web pages and make it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How to Link JavaScript to HTML?</a:t>
            </a:r>
          </a:p>
          <a:p>
            <a:pPr algn="l"/>
            <a:r>
              <a:rPr lang="en-US" dirty="0" smtClean="0"/>
              <a:t>There are two ways to link JavaScript to HTML: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Embedding the JavaScript code inside the HTML document by 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tag, which is called </a:t>
            </a:r>
            <a:r>
              <a:rPr lang="en-US" b="1" dirty="0" smtClean="0"/>
              <a:t>inline JavaScript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i="1" dirty="0" smtClean="0"/>
              <a:t>&lt;script src="script.js"&gt;&lt;/script&gt;</a:t>
            </a:r>
            <a:r>
              <a:rPr lang="en-US" b="1" dirty="0" smtClean="0"/>
              <a:t>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algn="l"/>
            <a:r>
              <a:rPr lang="en-US" dirty="0" smtClean="0"/>
              <a:t>	</a:t>
            </a: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/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63236"/>
            <a:ext cx="10938164" cy="6456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Number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JavaScript numbers can be written with or without decimals</a:t>
            </a:r>
          </a:p>
          <a:p>
            <a:pPr marL="0" indent="0">
              <a:buNone/>
            </a:pPr>
            <a:r>
              <a:rPr lang="en-US" sz="1800" i="1" dirty="0"/>
              <a:t>let a = 23; let b = </a:t>
            </a:r>
            <a:r>
              <a:rPr lang="en-US" sz="1800" i="1" dirty="0" smtClean="0"/>
              <a:t>24.3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i="1" dirty="0" smtClean="0"/>
              <a:t>Number Methods</a:t>
            </a:r>
          </a:p>
          <a:p>
            <a:pPr marL="0" indent="0">
              <a:buNone/>
            </a:pPr>
            <a:r>
              <a:rPr lang="en-US" sz="1800" b="1" i="1" dirty="0"/>
              <a:t>n</a:t>
            </a:r>
            <a:r>
              <a:rPr lang="en-US" sz="1800" b="1" i="1" dirty="0" smtClean="0"/>
              <a:t>umber.toString()</a:t>
            </a:r>
          </a:p>
          <a:p>
            <a:pPr marL="0" indent="0">
              <a:buNone/>
            </a:pPr>
            <a:r>
              <a:rPr lang="en-US" sz="1800" i="1" dirty="0" smtClean="0"/>
              <a:t>The toString() method is used to convert numbers to string.</a:t>
            </a:r>
          </a:p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dirty="0" smtClean="0"/>
              <a:t>et num = 10;</a:t>
            </a:r>
          </a:p>
          <a:p>
            <a:pPr marL="0" indent="0">
              <a:buNone/>
            </a:pPr>
            <a:r>
              <a:rPr lang="en-US" sz="1800" i="1" dirty="0"/>
              <a:t>n</a:t>
            </a:r>
            <a:r>
              <a:rPr lang="en-US" sz="1800" i="1" dirty="0" smtClean="0"/>
              <a:t>um.toString() 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“10”</a:t>
            </a:r>
          </a:p>
          <a:p>
            <a:pPr marL="0" indent="0">
              <a:buNone/>
            </a:pPr>
            <a:r>
              <a:rPr lang="en-US" sz="1800" b="1" i="1" dirty="0" smtClean="0"/>
              <a:t>number.toFixed()</a:t>
            </a:r>
          </a:p>
          <a:p>
            <a:pPr marL="0" indent="0">
              <a:buNone/>
            </a:pPr>
            <a:r>
              <a:rPr lang="en-US" sz="1800" i="1" dirty="0"/>
              <a:t>The toFixed() method rounds a number to a given number of digits.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let x = 10.5784;</a:t>
            </a:r>
          </a:p>
          <a:p>
            <a:pPr marL="0" indent="0">
              <a:buNone/>
            </a:pPr>
            <a:r>
              <a:rPr lang="en-US" sz="1800" i="1" dirty="0" smtClean="0"/>
              <a:t>x.toFixed(2)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10.58</a:t>
            </a:r>
          </a:p>
          <a:p>
            <a:pPr marL="0" indent="0">
              <a:buNone/>
            </a:pPr>
            <a:r>
              <a:rPr lang="en-US" sz="1800" b="1" i="1" dirty="0" smtClean="0"/>
              <a:t>Converting String to Numbers</a:t>
            </a:r>
          </a:p>
          <a:p>
            <a:r>
              <a:rPr lang="en-US" sz="1800" dirty="0"/>
              <a:t>Number()    Returns a number converted from its argument.</a:t>
            </a:r>
          </a:p>
          <a:p>
            <a:r>
              <a:rPr lang="en-US" sz="1800" dirty="0"/>
              <a:t>parseFloat()    Parses its argument and returns a floating point number</a:t>
            </a:r>
          </a:p>
          <a:p>
            <a:r>
              <a:rPr lang="en-US" sz="1800" dirty="0"/>
              <a:t>parseInt()  Parses its argument and returns a whole number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3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Boolean</a:t>
            </a:r>
          </a:p>
          <a:p>
            <a:pPr marL="0" indent="0">
              <a:buNone/>
            </a:pPr>
            <a:r>
              <a:rPr lang="en-US" i="1" dirty="0"/>
              <a:t>Boolean has a true or false value</a:t>
            </a:r>
          </a:p>
          <a:p>
            <a:pPr marL="0" indent="0">
              <a:buNone/>
            </a:pPr>
            <a:r>
              <a:rPr lang="en-US" i="1" dirty="0"/>
              <a:t>let p = 5, q = 6, r = 5;</a:t>
            </a:r>
          </a:p>
          <a:p>
            <a:pPr marL="0" indent="0">
              <a:buNone/>
            </a:pPr>
            <a:r>
              <a:rPr lang="en-US" i="1" dirty="0"/>
              <a:t>let isEqual = p == r; </a:t>
            </a:r>
            <a:r>
              <a:rPr lang="en-US" i="1" dirty="0">
                <a:solidFill>
                  <a:srgbClr val="00B050"/>
                </a:solidFill>
              </a:rPr>
              <a:t>//returns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Array</a:t>
            </a:r>
          </a:p>
          <a:p>
            <a:pPr marL="0" indent="0">
              <a:buNone/>
            </a:pPr>
            <a:r>
              <a:rPr lang="en-US" sz="2400" dirty="0" smtClean="0"/>
              <a:t>JavaScript </a:t>
            </a:r>
            <a:r>
              <a:rPr lang="en-US" sz="2400" dirty="0"/>
              <a:t>Array is a single variable that is used to store elements of different data types. JavaScript arrays </a:t>
            </a:r>
            <a:r>
              <a:rPr lang="en-US" sz="2400" dirty="0" smtClean="0"/>
              <a:t>starts from zero index.</a:t>
            </a:r>
          </a:p>
          <a:p>
            <a:pPr marL="0" indent="0">
              <a:buNone/>
            </a:pPr>
            <a:r>
              <a:rPr lang="en-US" b="1" dirty="0" smtClean="0"/>
              <a:t>Creating an Array</a:t>
            </a:r>
          </a:p>
          <a:p>
            <a:pPr marL="0" indent="0">
              <a:buNone/>
            </a:pPr>
            <a:r>
              <a:rPr lang="en-US" sz="2400" i="1" dirty="0" smtClean="0"/>
              <a:t>1. </a:t>
            </a:r>
            <a:r>
              <a:rPr lang="en-US" sz="2400" dirty="0" smtClean="0"/>
              <a:t>Using string literal </a:t>
            </a:r>
          </a:p>
          <a:p>
            <a:pPr marL="0" indent="0">
              <a:buNone/>
            </a:pPr>
            <a:r>
              <a:rPr lang="en-US" sz="2400" i="1" dirty="0" err="1" smtClean="0"/>
              <a:t>const</a:t>
            </a:r>
            <a:r>
              <a:rPr lang="en-US" sz="2400" i="1" dirty="0"/>
              <a:t> </a:t>
            </a:r>
            <a:r>
              <a:rPr lang="en-US" sz="2400" i="1" dirty="0" err="1" smtClean="0"/>
              <a:t>myArray</a:t>
            </a:r>
            <a:r>
              <a:rPr lang="en-US" sz="2400" i="1" dirty="0"/>
              <a:t> = [item1, item2, ...]; 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2. Using </a:t>
            </a:r>
            <a:r>
              <a:rPr lang="en-US" sz="2400" b="1" i="1" dirty="0" smtClean="0"/>
              <a:t>new</a:t>
            </a:r>
            <a:r>
              <a:rPr lang="en-US" sz="2400" i="1" dirty="0" smtClean="0"/>
              <a:t> keyword</a:t>
            </a:r>
          </a:p>
          <a:p>
            <a:pPr marL="0" indent="0">
              <a:buNone/>
            </a:pPr>
            <a:r>
              <a:rPr lang="en-US" sz="2400" i="1" dirty="0" err="1"/>
              <a:t>c</a:t>
            </a:r>
            <a:r>
              <a:rPr lang="en-US" sz="2400" i="1" dirty="0" err="1" smtClean="0"/>
              <a:t>onst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 = new Array(3);</a:t>
            </a:r>
          </a:p>
          <a:p>
            <a:pPr marL="0" indent="0">
              <a:buNone/>
            </a:pPr>
            <a:r>
              <a:rPr lang="en-US" sz="2400" b="1" dirty="0" smtClean="0"/>
              <a:t>Access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[0],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[1];</a:t>
            </a:r>
          </a:p>
          <a:p>
            <a:pPr marL="0" indent="0">
              <a:buNone/>
            </a:pPr>
            <a:r>
              <a:rPr lang="en-US" sz="2400" b="1" dirty="0" smtClean="0"/>
              <a:t>Assign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 = “item1”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19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Convert Array to String</a:t>
            </a:r>
          </a:p>
          <a:p>
            <a:pPr marL="0" indent="0">
              <a:buNone/>
            </a:pPr>
            <a:r>
              <a:rPr lang="en-US" i="1" dirty="0"/>
              <a:t>let </a:t>
            </a:r>
            <a:r>
              <a:rPr lang="en-US" i="1" dirty="0" smtClean="0"/>
              <a:t>fruits </a:t>
            </a:r>
            <a:r>
              <a:rPr lang="en-US" i="1" dirty="0"/>
              <a:t>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fruits.toString(); </a:t>
            </a:r>
          </a:p>
          <a:p>
            <a:pPr marL="0" indent="0">
              <a:buNone/>
            </a:pPr>
            <a:r>
              <a:rPr lang="en-US" b="1" i="1" dirty="0" smtClean="0"/>
              <a:t>Notes:</a:t>
            </a:r>
          </a:p>
          <a:p>
            <a:r>
              <a:rPr lang="en-US" b="1" i="1" dirty="0" err="1" smtClean="0"/>
              <a:t>array.length</a:t>
            </a:r>
            <a:r>
              <a:rPr lang="en-US" i="1" dirty="0" smtClean="0"/>
              <a:t> is used to return number of array elements</a:t>
            </a:r>
          </a:p>
          <a:p>
            <a:r>
              <a:rPr lang="en-US" b="1" i="1" dirty="0"/>
              <a:t>a</a:t>
            </a:r>
            <a:r>
              <a:rPr lang="en-US" b="1" i="1" dirty="0" smtClean="0"/>
              <a:t>rray[0] </a:t>
            </a:r>
            <a:r>
              <a:rPr lang="en-US" i="1" dirty="0" smtClean="0"/>
              <a:t>is used to access first element of an array</a:t>
            </a:r>
          </a:p>
          <a:p>
            <a:r>
              <a:rPr lang="en-US" b="1" i="1" dirty="0" smtClean="0"/>
              <a:t>array[</a:t>
            </a:r>
            <a:r>
              <a:rPr lang="en-US" b="1" i="1" dirty="0" err="1" smtClean="0"/>
              <a:t>array.length</a:t>
            </a:r>
            <a:r>
              <a:rPr lang="en-US" b="1" i="1" dirty="0" smtClean="0"/>
              <a:t> – 1] </a:t>
            </a:r>
            <a:r>
              <a:rPr lang="en-US" i="1" dirty="0" smtClean="0"/>
              <a:t>is used to access last element of an array</a:t>
            </a:r>
          </a:p>
          <a:p>
            <a:r>
              <a:rPr lang="en-US" i="1" dirty="0" smtClean="0"/>
              <a:t>Use </a:t>
            </a:r>
            <a:r>
              <a:rPr lang="en-US" b="1" i="1" dirty="0" err="1" smtClean="0"/>
              <a:t>Array.isArray</a:t>
            </a:r>
            <a:r>
              <a:rPr lang="en-US" b="1" i="1" dirty="0" smtClean="0"/>
              <a:t>() </a:t>
            </a:r>
            <a:r>
              <a:rPr lang="en-US" i="1" dirty="0" smtClean="0"/>
              <a:t>to determine an array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05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Array Methods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rray.Join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This is used to join array elements to a string with a separator (delimiter)</a:t>
            </a:r>
          </a:p>
          <a:p>
            <a:pPr marL="0" indent="0">
              <a:buNone/>
            </a:pPr>
            <a:r>
              <a:rPr lang="en-US" sz="2400" i="1" dirty="0"/>
              <a:t>let fruits = ['orange','pear','mango'];</a:t>
            </a:r>
          </a:p>
          <a:p>
            <a:pPr marL="0" indent="0">
              <a:buNone/>
            </a:pPr>
            <a:r>
              <a:rPr lang="en-US" sz="2400" i="1" dirty="0" smtClean="0"/>
              <a:t>fruits.join(“,”);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op(), push(), </a:t>
            </a:r>
            <a:r>
              <a:rPr lang="en-US" b="1" dirty="0"/>
              <a:t>shift</a:t>
            </a:r>
            <a:r>
              <a:rPr lang="en-US" b="1" dirty="0" smtClean="0"/>
              <a:t>(), </a:t>
            </a:r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pop() </a:t>
            </a:r>
            <a:r>
              <a:rPr lang="en-US" dirty="0" smtClean="0"/>
              <a:t>is used to remove last item</a:t>
            </a:r>
            <a:r>
              <a:rPr lang="en-US" dirty="0"/>
              <a:t> </a:t>
            </a:r>
            <a:r>
              <a:rPr lang="en-US" b="1" dirty="0"/>
              <a:t>out</a:t>
            </a:r>
            <a:r>
              <a:rPr lang="en-US" dirty="0"/>
              <a:t> of an </a:t>
            </a:r>
            <a:r>
              <a:rPr lang="en-US" dirty="0" smtClean="0"/>
              <a:t>array while </a:t>
            </a:r>
            <a:r>
              <a:rPr lang="en-US" b="1" dirty="0" smtClean="0"/>
              <a:t>push() </a:t>
            </a:r>
            <a:r>
              <a:rPr lang="en-US" dirty="0" smtClean="0"/>
              <a:t>is used to add items</a:t>
            </a:r>
            <a:r>
              <a:rPr lang="en-US" dirty="0"/>
              <a:t> </a:t>
            </a:r>
            <a:r>
              <a:rPr lang="en-US" b="1" dirty="0"/>
              <a:t>into</a:t>
            </a:r>
            <a:r>
              <a:rPr lang="en-US" dirty="0"/>
              <a:t> an </a:t>
            </a:r>
            <a:r>
              <a:rPr lang="en-US" dirty="0" smtClean="0"/>
              <a:t>array from the back.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fruit.pop(), fruit.push(‘banana’)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shift() </a:t>
            </a:r>
            <a:r>
              <a:rPr lang="en-US" dirty="0"/>
              <a:t>is used to remove first item </a:t>
            </a:r>
            <a:r>
              <a:rPr lang="en-US" b="1" dirty="0"/>
              <a:t>out</a:t>
            </a:r>
            <a:r>
              <a:rPr lang="en-US" dirty="0"/>
              <a:t> of an array while </a:t>
            </a:r>
            <a:r>
              <a:rPr lang="en-US" b="1" dirty="0"/>
              <a:t>unshift() </a:t>
            </a:r>
            <a:r>
              <a:rPr lang="en-US" dirty="0"/>
              <a:t>is used to add items </a:t>
            </a:r>
            <a:r>
              <a:rPr lang="en-US" b="1" dirty="0"/>
              <a:t>into</a:t>
            </a:r>
            <a:r>
              <a:rPr lang="en-US" dirty="0"/>
              <a:t> an array from the front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fruit.shift(), fruit.unshift(‘lemon’)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 err="1"/>
              <a:t>a</a:t>
            </a:r>
            <a:r>
              <a:rPr lang="en-US" b="1" i="1" dirty="0" err="1" smtClean="0"/>
              <a:t>rray.concat</a:t>
            </a:r>
            <a:r>
              <a:rPr lang="en-US" b="1" i="1" dirty="0" smtClean="0"/>
              <a:t>()</a:t>
            </a:r>
          </a:p>
          <a:p>
            <a:pPr marL="0" indent="0">
              <a:buNone/>
            </a:pPr>
            <a:r>
              <a:rPr lang="en-US" b="1" i="1" dirty="0" err="1" smtClean="0"/>
              <a:t>concat</a:t>
            </a:r>
            <a:r>
              <a:rPr lang="en-US" b="1" i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creates a new array </a:t>
            </a:r>
            <a:r>
              <a:rPr lang="en-US" dirty="0" smtClean="0"/>
              <a:t>by concatenating </a:t>
            </a:r>
            <a:r>
              <a:rPr lang="en-US" dirty="0"/>
              <a:t>existing arrays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arr1 = [1,2,3];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arr2 = [4,5,6];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newArray = arr1.concat(arr2);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array.splice()</a:t>
            </a:r>
          </a:p>
          <a:p>
            <a:pPr marL="0" indent="0">
              <a:buNone/>
            </a:pPr>
            <a:r>
              <a:rPr lang="en-US" b="1" i="1" dirty="0"/>
              <a:t>splice() </a:t>
            </a:r>
            <a:r>
              <a:rPr lang="en-US" i="1" dirty="0"/>
              <a:t>method can be used to add or remove elements from an array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let fruits = ['orange','pear','mango'];</a:t>
            </a:r>
          </a:p>
          <a:p>
            <a:pPr marL="0" indent="0">
              <a:buNone/>
            </a:pPr>
            <a:r>
              <a:rPr lang="en-US" i="1" dirty="0" smtClean="0"/>
              <a:t>fruits.splice(1,0, ‘lemon',‘guava') </a:t>
            </a:r>
            <a:r>
              <a:rPr lang="en-US" i="1" dirty="0" smtClean="0">
                <a:solidFill>
                  <a:schemeClr val="accent6"/>
                </a:solidFill>
              </a:rPr>
              <a:t>//add 2 elements starting from index 1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ruits.splice(1,1);  </a:t>
            </a:r>
            <a:r>
              <a:rPr lang="en-US" i="1" dirty="0" smtClean="0">
                <a:solidFill>
                  <a:schemeClr val="accent6"/>
                </a:solidFill>
              </a:rPr>
              <a:t>//removes index 1 and only one element</a:t>
            </a: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rray.slice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rray.slice</a:t>
            </a:r>
            <a:r>
              <a:rPr lang="en-US" dirty="0" smtClean="0"/>
              <a:t>() method </a:t>
            </a:r>
            <a:r>
              <a:rPr lang="en-US" dirty="0"/>
              <a:t>slices out a piece of an array into a new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(1);</a:t>
            </a:r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(0,2); //exclusive of the end parameter</a:t>
            </a:r>
            <a:endParaRPr lang="en-US" i="1" dirty="0"/>
          </a:p>
          <a:p>
            <a:pPr marL="0" indent="0">
              <a:buNone/>
            </a:pP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rray.sort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Sorts an array in ascending order</a:t>
            </a:r>
          </a:p>
          <a:p>
            <a:pPr marL="0" indent="0">
              <a:buNone/>
            </a:pPr>
            <a:r>
              <a:rPr lang="en-US" sz="2400" i="1" dirty="0"/>
              <a:t>let numArray = [3, 4, 1, 7, 2</a:t>
            </a:r>
            <a:r>
              <a:rPr lang="en-US" sz="2400" i="1" dirty="0" smtClean="0"/>
              <a:t>];</a:t>
            </a:r>
          </a:p>
          <a:p>
            <a:pPr marL="0" indent="0">
              <a:buNone/>
            </a:pPr>
            <a:r>
              <a:rPr lang="en-US" sz="2400" i="1" dirty="0" err="1" smtClean="0"/>
              <a:t>numArray.sort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rray.reverse</a:t>
            </a:r>
            <a:r>
              <a:rPr lang="en-US" b="1" dirty="0" smtClean="0"/>
              <a:t>()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Sorts</a:t>
            </a:r>
            <a:r>
              <a:rPr lang="en-US" dirty="0"/>
              <a:t> an array in </a:t>
            </a:r>
            <a:r>
              <a:rPr lang="en-US" dirty="0" smtClean="0"/>
              <a:t>descending order</a:t>
            </a:r>
          </a:p>
          <a:p>
            <a:pPr marL="0" indent="0">
              <a:buNone/>
            </a:pPr>
            <a:r>
              <a:rPr lang="en-US" sz="2400" i="1" dirty="0" err="1" smtClean="0"/>
              <a:t>numArray.reverse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sz="2400" b="1" i="1" dirty="0" smtClean="0"/>
              <a:t>Sort Comparison Function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//gives best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accuracy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dirty="0" err="1"/>
              <a:t>a</a:t>
            </a:r>
            <a:r>
              <a:rPr lang="en-US" sz="2400" dirty="0" err="1" smtClean="0"/>
              <a:t>rray.sort</a:t>
            </a:r>
            <a:r>
              <a:rPr lang="en-US" sz="2400" dirty="0" smtClean="0"/>
              <a:t>((</a:t>
            </a:r>
            <a:r>
              <a:rPr lang="en-US" sz="2400" dirty="0" err="1" smtClean="0"/>
              <a:t>a,b</a:t>
            </a:r>
            <a:r>
              <a:rPr lang="en-US" sz="2400" dirty="0" smtClean="0"/>
              <a:t>) =&gt; (a – b));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//ascending order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array.sort</a:t>
            </a:r>
            <a:r>
              <a:rPr lang="en-US" sz="2400" dirty="0"/>
              <a:t>((</a:t>
            </a:r>
            <a:r>
              <a:rPr lang="en-US" sz="2400" dirty="0" err="1"/>
              <a:t>a,b</a:t>
            </a:r>
            <a:r>
              <a:rPr lang="en-US" sz="2400" dirty="0"/>
              <a:t>) =&gt; </a:t>
            </a:r>
            <a:r>
              <a:rPr lang="en-US" sz="2400" dirty="0" smtClean="0"/>
              <a:t>(b </a:t>
            </a:r>
            <a:r>
              <a:rPr lang="en-US" sz="2400" dirty="0"/>
              <a:t>– </a:t>
            </a:r>
            <a:r>
              <a:rPr lang="en-US" sz="2400" dirty="0" smtClean="0"/>
              <a:t>a));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//descending order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76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2"/>
            <a:ext cx="10515600" cy="598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rray.filter()</a:t>
            </a:r>
          </a:p>
          <a:p>
            <a:pPr marL="0" indent="0">
              <a:buNone/>
            </a:pPr>
            <a:r>
              <a:rPr lang="en-US" sz="2400" dirty="0" smtClean="0"/>
              <a:t>Filter method is used to extract an array into a new array after a condition is met.</a:t>
            </a:r>
          </a:p>
          <a:p>
            <a:pPr marL="0" indent="0">
              <a:buNone/>
            </a:pPr>
            <a:r>
              <a:rPr lang="en-US" i="1" dirty="0"/>
              <a:t>let numArray = [3, 4, 1, 7, 2, 4];</a:t>
            </a:r>
          </a:p>
          <a:p>
            <a:pPr marL="0" indent="0">
              <a:buNone/>
            </a:pPr>
            <a:r>
              <a:rPr lang="en-US" i="1" dirty="0" smtClean="0"/>
              <a:t>numArray.filter((x) </a:t>
            </a:r>
            <a:r>
              <a:rPr lang="en-US" i="1" dirty="0"/>
              <a:t>=&gt; x &gt; 1</a:t>
            </a:r>
            <a:r>
              <a:rPr lang="en-US" i="1" dirty="0" smtClean="0"/>
              <a:t>);</a:t>
            </a:r>
            <a:endParaRPr lang="en-US" i="1" dirty="0"/>
          </a:p>
          <a:p>
            <a:pPr marL="0" indent="0">
              <a:buNone/>
            </a:pPr>
            <a:r>
              <a:rPr lang="en-US" sz="2400" b="1" dirty="0" smtClean="0"/>
              <a:t>array.includes()</a:t>
            </a:r>
          </a:p>
          <a:p>
            <a:pPr marL="0" indent="0">
              <a:buNone/>
            </a:pPr>
            <a:r>
              <a:rPr lang="en-US" sz="2400" dirty="0" smtClean="0"/>
              <a:t>Checks if an element is present in an array.</a:t>
            </a:r>
          </a:p>
          <a:p>
            <a:pPr marL="0" indent="0">
              <a:buNone/>
            </a:pPr>
            <a:r>
              <a:rPr lang="en-US" sz="2400" i="1" dirty="0" err="1"/>
              <a:t>numArray.includes</a:t>
            </a:r>
            <a:r>
              <a:rPr lang="en-US" sz="2400" i="1" dirty="0"/>
              <a:t>(4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a</a:t>
            </a:r>
            <a:r>
              <a:rPr lang="en-US" sz="2400" b="1" dirty="0" smtClean="0"/>
              <a:t>rray.some()</a:t>
            </a:r>
          </a:p>
          <a:p>
            <a:pPr marL="0" indent="0">
              <a:buNone/>
            </a:pPr>
            <a:r>
              <a:rPr lang="en-US" sz="2400" dirty="0" smtClean="0"/>
              <a:t>This checks if some array element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</a:t>
            </a:r>
            <a:r>
              <a:rPr lang="en-US" sz="2400" i="1" dirty="0" smtClean="0"/>
              <a:t>)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b="1" dirty="0" smtClean="0"/>
              <a:t>array.every()</a:t>
            </a:r>
          </a:p>
          <a:p>
            <a:pPr marL="0" indent="0">
              <a:buNone/>
            </a:pPr>
            <a:r>
              <a:rPr lang="en-US" sz="2400" dirty="0"/>
              <a:t>This checks if </a:t>
            </a:r>
            <a:r>
              <a:rPr lang="en-US" sz="2400" dirty="0" smtClean="0"/>
              <a:t>all array element is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0)</a:t>
            </a:r>
            <a:endParaRPr lang="en-US" sz="2000" b="1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29491"/>
            <a:ext cx="10735849" cy="6322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  <a:p>
            <a:pPr marL="0" indent="0">
              <a:buNone/>
            </a:pPr>
            <a:r>
              <a:rPr lang="en-US" sz="2400" dirty="0"/>
              <a:t>Comparison operators are used </a:t>
            </a:r>
            <a:r>
              <a:rPr lang="en-US" sz="2400" dirty="0" smtClean="0"/>
              <a:t>determine if a logical statement satisfies a condition.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x = 10;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0311"/>
              </p:ext>
            </p:extLst>
          </p:nvPr>
        </p:nvGraphicFramePr>
        <p:xfrm>
          <a:off x="979054" y="2398987"/>
          <a:ext cx="988291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6117">
                  <a:extLst>
                    <a:ext uri="{9D8B030D-6E8A-4147-A177-3AD203B41FA5}">
                      <a16:colId xmlns:a16="http://schemas.microsoft.com/office/drawing/2014/main" val="880254515"/>
                    </a:ext>
                  </a:extLst>
                </a:gridCol>
                <a:gridCol w="4177776">
                  <a:extLst>
                    <a:ext uri="{9D8B030D-6E8A-4147-A177-3AD203B41FA5}">
                      <a16:colId xmlns:a16="http://schemas.microsoft.com/office/drawing/2014/main" val="3713784638"/>
                    </a:ext>
                  </a:extLst>
                </a:gridCol>
                <a:gridCol w="3459017">
                  <a:extLst>
                    <a:ext uri="{9D8B030D-6E8A-4147-A177-3AD203B41FA5}">
                      <a16:colId xmlns:a16="http://schemas.microsoft.com/office/drawing/2014/main" val="1522730688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49145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7849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value and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016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025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 and not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858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1726"/>
              </p:ext>
            </p:extLst>
          </p:nvPr>
        </p:nvGraphicFramePr>
        <p:xfrm>
          <a:off x="8811491" y="2398987"/>
          <a:ext cx="205047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768001086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1138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36716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8193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780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74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3584"/>
              </p:ext>
            </p:extLst>
          </p:nvPr>
        </p:nvGraphicFramePr>
        <p:xfrm>
          <a:off x="979052" y="4375107"/>
          <a:ext cx="9882912" cy="220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28">
                  <a:extLst>
                    <a:ext uri="{9D8B030D-6E8A-4147-A177-3AD203B41FA5}">
                      <a16:colId xmlns:a16="http://schemas.microsoft.com/office/drawing/2014/main" val="2091536462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112364431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9891174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41476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90741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&lt;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63883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12663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67539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can be used to change the HTML content, Attributes, Styles and more using </a:t>
            </a:r>
            <a:r>
              <a:rPr lang="en-US" b="1" dirty="0" smtClean="0"/>
              <a:t>getElementById()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i="1" dirty="0"/>
              <a:t>document.getElementById</a:t>
            </a:r>
            <a:r>
              <a:rPr lang="en-US" sz="2200" b="1" i="1" dirty="0" smtClean="0"/>
              <a:t>(‘myId').</a:t>
            </a:r>
            <a:r>
              <a:rPr lang="en-US" sz="2200" b="1" i="1" dirty="0"/>
              <a:t>innerHTML = 'Hello JavaScript</a:t>
            </a:r>
            <a:r>
              <a:rPr lang="en-US" sz="2200" b="1" i="1" dirty="0" smtClean="0"/>
              <a:t>';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</a:t>
            </a:r>
            <a:r>
              <a:rPr lang="en-US" sz="2200" b="1" i="1" dirty="0"/>
              <a:t>style.fontSize = </a:t>
            </a:r>
            <a:r>
              <a:rPr lang="en-US" sz="2200" b="1" i="1" dirty="0" smtClean="0"/>
              <a:t>“25px";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document.getElementById(‘myId’).style.color</a:t>
            </a:r>
            <a:r>
              <a:rPr lang="en-US" sz="2200" b="1" i="1" dirty="0"/>
              <a:t> = </a:t>
            </a:r>
            <a:r>
              <a:rPr lang="en-US" sz="2200" b="1" i="1" dirty="0" smtClean="0"/>
              <a:t>“blue";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r>
              <a:rPr lang="en-US" b="1" dirty="0" smtClean="0"/>
              <a:t>Displaying JavaScript</a:t>
            </a:r>
          </a:p>
          <a:p>
            <a:pPr marL="0" indent="0">
              <a:buNone/>
            </a:pPr>
            <a:r>
              <a:rPr lang="en-US" sz="2400" dirty="0" smtClean="0"/>
              <a:t>JavaScript can be displayed using;</a:t>
            </a:r>
          </a:p>
          <a:p>
            <a:r>
              <a:rPr lang="en-US" sz="2400" b="1" i="1" dirty="0" smtClean="0"/>
              <a:t>innerHTML</a:t>
            </a:r>
          </a:p>
          <a:p>
            <a:r>
              <a:rPr lang="en-US" sz="2400" b="1" i="1" dirty="0"/>
              <a:t>d</a:t>
            </a:r>
            <a:r>
              <a:rPr lang="en-US" sz="2400" b="1" i="1" dirty="0" smtClean="0"/>
              <a:t>ocument.write()</a:t>
            </a:r>
          </a:p>
          <a:p>
            <a:r>
              <a:rPr lang="en-US" sz="2400" b="1" i="1" dirty="0"/>
              <a:t>w</a:t>
            </a:r>
            <a:r>
              <a:rPr lang="en-US" sz="2400" b="1" i="1" dirty="0" smtClean="0"/>
              <a:t>indow.alert()</a:t>
            </a:r>
          </a:p>
          <a:p>
            <a:r>
              <a:rPr lang="en-US" sz="2400" b="1" i="1" dirty="0"/>
              <a:t>c</a:t>
            </a:r>
            <a:r>
              <a:rPr lang="en-US" sz="2400" b="1" i="1" dirty="0" smtClean="0"/>
              <a:t>onsole.log()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6289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Conditional Statements (if, else, else if)</a:t>
            </a:r>
          </a:p>
          <a:p>
            <a:pPr marL="0" indent="0">
              <a:buNone/>
            </a:pPr>
            <a:r>
              <a:rPr lang="en-US" sz="3200" dirty="0" smtClean="0"/>
              <a:t>These are used to execute a block of code if it satisfies a condition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if (condition) {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32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if (condition) {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>
                <a:solidFill>
                  <a:schemeClr val="accent6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e</a:t>
            </a:r>
            <a:r>
              <a:rPr lang="en-US" sz="3200" i="1" dirty="0" smtClean="0">
                <a:solidFill>
                  <a:schemeClr val="accent6"/>
                </a:solidFill>
              </a:rPr>
              <a:t>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endParaRPr lang="en-US" sz="32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if (condition) {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>
                <a:solidFill>
                  <a:srgbClr val="0070C0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</a:t>
            </a:r>
            <a:r>
              <a:rPr lang="en-US" sz="3200" i="1" dirty="0" smtClean="0">
                <a:solidFill>
                  <a:srgbClr val="0070C0"/>
                </a:solidFill>
              </a:rPr>
              <a:t>lse if (condition){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6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Switch Statement</a:t>
            </a:r>
          </a:p>
          <a:p>
            <a:pPr marL="0" indent="0">
              <a:buNone/>
            </a:pPr>
            <a:r>
              <a:rPr lang="en-US" sz="2000" dirty="0" smtClean="0"/>
              <a:t>This is used to decide which block of code will be executed if it meet a condition</a:t>
            </a:r>
          </a:p>
          <a:p>
            <a:pPr marL="0" indent="0">
              <a:buNone/>
            </a:pPr>
            <a:r>
              <a:rPr lang="en-US" sz="2000" i="1" dirty="0" smtClean="0"/>
              <a:t>switch(expression</a:t>
            </a:r>
            <a:r>
              <a:rPr lang="en-US" sz="2000" i="1" dirty="0"/>
              <a:t>) {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case x: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case y: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default: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  </a:t>
            </a:r>
            <a:r>
              <a:rPr lang="en-US" sz="2000" i="1" dirty="0">
                <a:solidFill>
                  <a:schemeClr val="accent6"/>
                </a:solidFill>
              </a:rPr>
              <a:t>// 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}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0768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For Loop</a:t>
            </a:r>
          </a:p>
          <a:p>
            <a:pPr marL="0" indent="0">
              <a:buNone/>
            </a:pPr>
            <a:r>
              <a:rPr lang="en-US" sz="2400" dirty="0" smtClean="0"/>
              <a:t>For Loop is used to iterate over a block of code </a:t>
            </a:r>
          </a:p>
          <a:p>
            <a:pPr marL="0" indent="0">
              <a:buNone/>
            </a:pPr>
            <a:r>
              <a:rPr lang="en-US" sz="2400" i="1" dirty="0"/>
              <a:t>for </a:t>
            </a:r>
            <a:r>
              <a:rPr lang="en-US" sz="2400" i="1" dirty="0" smtClean="0"/>
              <a:t>(initialize; condition; increment) </a:t>
            </a:r>
            <a:r>
              <a:rPr lang="en-US" sz="2400" i="1" dirty="0"/>
              <a:t>{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smtClean="0">
                <a:solidFill>
                  <a:schemeClr val="accent6"/>
                </a:solidFill>
              </a:rPr>
              <a:t>//code block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}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dirty="0" err="1" smtClean="0"/>
              <a:t>num</a:t>
            </a:r>
            <a:r>
              <a:rPr lang="en-US" sz="2400" dirty="0" smtClean="0"/>
              <a:t> = [2,4,6,8,10]</a:t>
            </a:r>
            <a:endParaRPr lang="en-US" sz="2400" dirty="0"/>
          </a:p>
          <a:p>
            <a:pPr marL="0" indent="0">
              <a:buNone/>
            </a:pPr>
            <a:r>
              <a:rPr lang="en-US" sz="2000" i="1" dirty="0" smtClean="0"/>
              <a:t> </a:t>
            </a:r>
            <a:r>
              <a:rPr lang="en-US" sz="2000" i="1" dirty="0"/>
              <a:t>for (let </a:t>
            </a:r>
            <a:r>
              <a:rPr lang="en-US" sz="2000" i="1" dirty="0" err="1"/>
              <a:t>i</a:t>
            </a:r>
            <a:r>
              <a:rPr lang="en-US" sz="2000" i="1" dirty="0"/>
              <a:t>=0; </a:t>
            </a:r>
            <a:r>
              <a:rPr lang="en-US" sz="2000" i="1" dirty="0" err="1"/>
              <a:t>i</a:t>
            </a:r>
            <a:r>
              <a:rPr lang="en-US" sz="2000" i="1" dirty="0"/>
              <a:t> &lt; </a:t>
            </a:r>
            <a:r>
              <a:rPr lang="en-US" sz="2000" i="1" dirty="0" err="1" smtClean="0"/>
              <a:t>num.length</a:t>
            </a:r>
            <a:r>
              <a:rPr lang="en-US" sz="2000" i="1" dirty="0"/>
              <a:t>;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++){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let num2 = </a:t>
            </a:r>
            <a:r>
              <a:rPr lang="en-US" sz="2000" i="1" dirty="0" err="1" smtClean="0"/>
              <a:t>num</a:t>
            </a:r>
            <a:r>
              <a:rPr lang="en-US" sz="2000" i="1" dirty="0" smtClean="0"/>
              <a:t>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 * 2;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console.log(num2)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}</a:t>
            </a:r>
            <a:endParaRPr lang="en-US" sz="2000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94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Programs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endParaRPr lang="en-US" sz="2400" dirty="0"/>
          </a:p>
          <a:p>
            <a:r>
              <a:rPr lang="en-US" sz="2400" dirty="0" smtClean="0"/>
              <a:t>In HTML</a:t>
            </a:r>
            <a:r>
              <a:rPr lang="en-US" sz="2400" dirty="0"/>
              <a:t>, JavaScript programs are executed by the web browser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JavaScript Keywords</a:t>
            </a:r>
          </a:p>
          <a:p>
            <a:r>
              <a:rPr lang="en-US" sz="2400" dirty="0" smtClean="0"/>
              <a:t>JavaScript statements often start with a </a:t>
            </a:r>
            <a:r>
              <a:rPr lang="en-US" sz="2400" b="1" dirty="0" smtClean="0"/>
              <a:t>keyword</a:t>
            </a:r>
            <a:r>
              <a:rPr lang="en-US" sz="2400" dirty="0" smtClean="0"/>
              <a:t> to identify the action to be executed. They are reserved words and cannot be used as names for variables.</a:t>
            </a:r>
          </a:p>
          <a:p>
            <a:pPr marL="0" indent="0">
              <a:buNone/>
            </a:pPr>
            <a:r>
              <a:rPr lang="en-US" sz="2400" dirty="0" smtClean="0"/>
              <a:t>Examples are;</a:t>
            </a:r>
          </a:p>
          <a:p>
            <a:pPr marL="0" indent="0">
              <a:buNone/>
            </a:pPr>
            <a:r>
              <a:rPr lang="en-US" sz="2400" i="1" dirty="0" smtClean="0"/>
              <a:t>var, let, const, function, return, if, else, switch, for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96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JavaScript Syntax, Variables and Statements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syntax</a:t>
            </a:r>
            <a:r>
              <a:rPr lang="en-US" dirty="0" smtClean="0"/>
              <a:t> is the set of rules of how programs are written. 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statements</a:t>
            </a:r>
            <a:r>
              <a:rPr lang="en-US" dirty="0" smtClean="0"/>
              <a:t> comprises; Values, Operators, Expressions, Keywords, Variables and Comments. Statements are separated by a semi colon.</a:t>
            </a:r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x, y, z; </a:t>
            </a:r>
            <a:r>
              <a:rPr lang="en-US" dirty="0" smtClean="0">
                <a:solidFill>
                  <a:srgbClr val="00B050"/>
                </a:solidFill>
              </a:rPr>
              <a:t>//declaring variables x, y and z</a:t>
            </a:r>
          </a:p>
          <a:p>
            <a:pPr marL="0" indent="0">
              <a:buNone/>
            </a:pPr>
            <a:r>
              <a:rPr lang="en-US" dirty="0" smtClean="0"/>
              <a:t>x = 10, y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15; </a:t>
            </a:r>
            <a:r>
              <a:rPr lang="en-US" dirty="0" smtClean="0">
                <a:solidFill>
                  <a:srgbClr val="00B050"/>
                </a:solidFill>
              </a:rPr>
              <a:t>//assigning values to x and y</a:t>
            </a:r>
          </a:p>
          <a:p>
            <a:pPr marL="0" indent="0">
              <a:buNone/>
            </a:pPr>
            <a:r>
              <a:rPr lang="en-US" dirty="0" smtClean="0"/>
              <a:t>z = x + y; </a:t>
            </a:r>
            <a:r>
              <a:rPr lang="en-US" dirty="0" smtClean="0">
                <a:solidFill>
                  <a:srgbClr val="00B050"/>
                </a:solidFill>
              </a:rPr>
              <a:t>//assigning value to z by summing x and y to make a statement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JavaScript Variables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b="1" dirty="0" smtClean="0"/>
              <a:t> variables</a:t>
            </a:r>
            <a:r>
              <a:rPr lang="en-US" dirty="0" smtClean="0"/>
              <a:t> are used to </a:t>
            </a:r>
            <a:r>
              <a:rPr lang="en-US" b="1" dirty="0" smtClean="0"/>
              <a:t>store</a:t>
            </a:r>
            <a:r>
              <a:rPr lang="en-US" dirty="0" smtClean="0"/>
              <a:t> data values. Variables are declared with either keywords </a:t>
            </a:r>
            <a:r>
              <a:rPr lang="en-US" b="1" i="1" dirty="0" err="1" smtClean="0"/>
              <a:t>var</a:t>
            </a:r>
            <a:r>
              <a:rPr lang="en-US" dirty="0" smtClean="0"/>
              <a:t>, </a:t>
            </a:r>
            <a:r>
              <a:rPr lang="en-US" b="1" i="1" dirty="0" smtClean="0"/>
              <a:t>let</a:t>
            </a:r>
            <a:r>
              <a:rPr lang="en-US" dirty="0" smtClean="0"/>
              <a:t> or </a:t>
            </a:r>
            <a:r>
              <a:rPr lang="en-US" b="1" i="1" dirty="0" err="1" smtClean="0"/>
              <a:t>const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An </a:t>
            </a:r>
            <a:r>
              <a:rPr lang="en-US" b="1" dirty="0" smtClean="0"/>
              <a:t>equal sign</a:t>
            </a:r>
            <a:r>
              <a:rPr lang="en-US" dirty="0" smtClean="0"/>
              <a:t> is used to </a:t>
            </a:r>
            <a:r>
              <a:rPr lang="en-US" b="1" dirty="0" smtClean="0"/>
              <a:t>assign values</a:t>
            </a:r>
            <a:r>
              <a:rPr lang="en-US" dirty="0" smtClean="0"/>
              <a:t> to variables.</a:t>
            </a:r>
          </a:p>
          <a:p>
            <a:pPr marL="0" indent="0">
              <a:buNone/>
            </a:pPr>
            <a:r>
              <a:rPr lang="en-US" b="1" i="1" dirty="0" smtClean="0"/>
              <a:t>let x = 21;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Variables can contain letters, digits, underscores, and dollar signs.</a:t>
            </a:r>
          </a:p>
          <a:p>
            <a:r>
              <a:rPr lang="en-US" dirty="0"/>
              <a:t>Variables can begin with a letter, underscore or $ symbol</a:t>
            </a:r>
          </a:p>
          <a:p>
            <a:r>
              <a:rPr lang="en-US" dirty="0"/>
              <a:t>Variables are case-sensitive</a:t>
            </a:r>
          </a:p>
          <a:p>
            <a:r>
              <a:rPr lang="en-US" dirty="0"/>
              <a:t>Reserved words cannot be used as </a:t>
            </a:r>
            <a:r>
              <a:rPr lang="en-US" dirty="0" smtClean="0"/>
              <a:t>variables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variable declared without a value will have the </a:t>
            </a:r>
            <a:r>
              <a:rPr lang="en-US" dirty="0" smtClean="0"/>
              <a:t>value </a:t>
            </a:r>
            <a:r>
              <a:rPr lang="en-US" b="1" dirty="0" smtClean="0"/>
              <a:t>undefined.</a:t>
            </a:r>
          </a:p>
          <a:p>
            <a:pPr marL="0" indent="0">
              <a:buNone/>
            </a:pPr>
            <a:r>
              <a:rPr lang="en-US" sz="2400" b="1" i="1" dirty="0"/>
              <a:t>l</a:t>
            </a:r>
            <a:r>
              <a:rPr lang="en-US" sz="2400" b="1" i="1" dirty="0" smtClean="0"/>
              <a:t>et name;</a:t>
            </a:r>
            <a:r>
              <a:rPr lang="en-US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//declared without a value; this will be undefined if it is executed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Data Types</a:t>
            </a:r>
          </a:p>
          <a:p>
            <a:pPr marL="0" indent="0">
              <a:buNone/>
            </a:pPr>
            <a:r>
              <a:rPr lang="en-US" dirty="0" smtClean="0"/>
              <a:t>Common datatypes are;</a:t>
            </a:r>
          </a:p>
          <a:p>
            <a:pPr marL="0" indent="0">
              <a:buNone/>
            </a:pPr>
            <a:r>
              <a:rPr lang="en-US" dirty="0" smtClean="0"/>
              <a:t>String, Number, Boolean, Array, Object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Strings are characters written within quotes.</a:t>
            </a:r>
          </a:p>
          <a:p>
            <a:pPr marL="0" indent="0">
              <a:buNone/>
            </a:pPr>
            <a:r>
              <a:rPr lang="en-US" sz="2400" i="1" dirty="0" smtClean="0"/>
              <a:t>let x = “I’m a string”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String Templates</a:t>
            </a:r>
          </a:p>
          <a:p>
            <a:pPr marL="0" indent="0">
              <a:buNone/>
            </a:pPr>
            <a:r>
              <a:rPr lang="en-US" sz="2400" i="1" dirty="0"/>
              <a:t>let text = `Hello JavaScript` </a:t>
            </a:r>
            <a:r>
              <a:rPr lang="en-US" sz="2400" i="1" dirty="0">
                <a:solidFill>
                  <a:srgbClr val="00B050"/>
                </a:solidFill>
              </a:rPr>
              <a:t>//back-tics syntax</a:t>
            </a:r>
          </a:p>
          <a:p>
            <a:pPr marL="0" indent="0">
              <a:buNone/>
            </a:pPr>
            <a:r>
              <a:rPr lang="en-US" sz="2400" i="1" dirty="0"/>
              <a:t>let quantity = 15;</a:t>
            </a:r>
          </a:p>
          <a:p>
            <a:pPr marL="0" indent="0">
              <a:buNone/>
            </a:pPr>
            <a:r>
              <a:rPr lang="en-US" sz="2400" i="1" dirty="0"/>
              <a:t>let price = 100;</a:t>
            </a:r>
          </a:p>
          <a:p>
            <a:pPr marL="0" indent="0">
              <a:buNone/>
            </a:pPr>
            <a:r>
              <a:rPr lang="en-US" sz="2400" i="1" dirty="0"/>
              <a:t>let total Price = `I'm paying a total of ${quantity * price}`; </a:t>
            </a:r>
            <a:r>
              <a:rPr lang="en-US" sz="2400" i="1" dirty="0">
                <a:solidFill>
                  <a:srgbClr val="00B050"/>
                </a:solidFill>
              </a:rPr>
              <a:t>//template literals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331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Length</a:t>
            </a:r>
          </a:p>
          <a:p>
            <a:pPr marL="0" indent="0">
              <a:buNone/>
            </a:pPr>
            <a:r>
              <a:rPr lang="en-US" sz="2400" dirty="0" smtClean="0"/>
              <a:t>The built-in property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is used to find the length of a string</a:t>
            </a:r>
          </a:p>
          <a:p>
            <a:pPr marL="0" indent="0">
              <a:buNone/>
            </a:pPr>
            <a:r>
              <a:rPr lang="en-US" sz="2400" b="1" i="1" dirty="0" smtClean="0"/>
              <a:t>let word = “numberofletters” </a:t>
            </a:r>
          </a:p>
          <a:p>
            <a:pPr marL="0" indent="0">
              <a:buNone/>
            </a:pPr>
            <a:r>
              <a:rPr lang="en-US" sz="2400" b="1" i="1" dirty="0"/>
              <a:t>w</a:t>
            </a:r>
            <a:r>
              <a:rPr lang="en-US" sz="2400" b="1" i="1" dirty="0" smtClean="0"/>
              <a:t>ord.length = 15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String Escape</a:t>
            </a:r>
          </a:p>
          <a:p>
            <a:pPr marL="0" indent="0">
              <a:buNone/>
            </a:pPr>
            <a:r>
              <a:rPr lang="en-US" sz="2400" dirty="0" smtClean="0"/>
              <a:t>Backslash ( \ ) is used to escape special string characters.</a:t>
            </a:r>
          </a:p>
          <a:p>
            <a:pPr marL="0" indent="0">
              <a:buNone/>
            </a:pPr>
            <a:r>
              <a:rPr lang="en-US" sz="2400" dirty="0" smtClean="0"/>
              <a:t>let escape = “Academy 4.0 students are doing \“great\””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String Methods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tring.slice()</a:t>
            </a:r>
          </a:p>
          <a:p>
            <a:pPr marL="0" indent="0">
              <a:buNone/>
            </a:pPr>
            <a:r>
              <a:rPr lang="en-US" sz="2400" i="1" dirty="0" smtClean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 smtClean="0"/>
              <a:t>cars.slice(7, 11)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b="1" dirty="0" smtClean="0"/>
              <a:t>string.substring()</a:t>
            </a:r>
          </a:p>
          <a:p>
            <a:pPr marL="0" indent="0">
              <a:buNone/>
            </a:pPr>
            <a:r>
              <a:rPr lang="en-US" sz="2400" i="1" dirty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/>
              <a:t>cars.slice(7, 11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Note: slice() uses negative indexing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string.replace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text.replace(“JavaScript”, “Python”); </a:t>
            </a:r>
          </a:p>
          <a:p>
            <a:pPr marL="0" indent="0">
              <a:buNone/>
            </a:pPr>
            <a:r>
              <a:rPr lang="en-US" i="1" dirty="0" smtClean="0"/>
              <a:t>note: replace() is case-sensitive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tring.toUpperCase()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i="1" dirty="0" smtClean="0"/>
              <a:t>ext.toUpperCase();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tring.toLowerCase()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text.toLowerCase();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tring.concat()</a:t>
            </a:r>
          </a:p>
          <a:p>
            <a:pPr marL="0" indent="0">
              <a:buNone/>
            </a:pPr>
            <a:r>
              <a:rPr lang="en-US" dirty="0" smtClean="0"/>
              <a:t>let a = “good”, b = “morning” ;</a:t>
            </a:r>
          </a:p>
          <a:p>
            <a:pPr marL="0" indent="0">
              <a:buNone/>
            </a:pPr>
            <a:r>
              <a:rPr lang="en-US" dirty="0" smtClean="0"/>
              <a:t>a.concat(“ ”,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tring.trim()</a:t>
            </a:r>
          </a:p>
          <a:p>
            <a:pPr marL="0" indent="0">
              <a:buNone/>
            </a:pPr>
            <a:r>
              <a:rPr lang="en-US" sz="2400" i="1" dirty="0" smtClean="0"/>
              <a:t>Removes white spaces from front and back of a string</a:t>
            </a:r>
          </a:p>
          <a:p>
            <a:pPr marL="0" indent="0">
              <a:buNone/>
            </a:pPr>
            <a:r>
              <a:rPr lang="en-US" sz="2400" i="1" dirty="0" smtClean="0"/>
              <a:t>let text = “   Good Morning    ”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</a:t>
            </a:r>
            <a:r>
              <a:rPr lang="en-US" sz="2400" b="1" i="1" dirty="0" smtClean="0"/>
              <a:t>tring.split()</a:t>
            </a:r>
          </a:p>
          <a:p>
            <a:pPr marL="0" indent="0">
              <a:buNone/>
            </a:pPr>
            <a:r>
              <a:rPr lang="en-US" sz="2400" i="1" dirty="0" smtClean="0"/>
              <a:t>This is used to convert a string to an array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myList = “a,b,c,d,e,f”;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newList = myList.split(“,”) 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tring.indexOf()</a:t>
            </a:r>
          </a:p>
          <a:p>
            <a:pPr marL="0" indent="0">
              <a:buNone/>
            </a:pPr>
            <a:r>
              <a:rPr lang="en-US" sz="2400" dirty="0" smtClean="0"/>
              <a:t>Returns the index of first occurrence of a string search</a:t>
            </a:r>
          </a:p>
          <a:p>
            <a:pPr marL="0" indent="0">
              <a:buNone/>
            </a:pPr>
            <a:r>
              <a:rPr lang="en-US" sz="2400" b="1" dirty="0" smtClean="0"/>
              <a:t>string.lastIndexOf()</a:t>
            </a:r>
          </a:p>
          <a:p>
            <a:pPr marL="0" indent="0">
              <a:buNone/>
            </a:pPr>
            <a:r>
              <a:rPr lang="en-US" sz="2400" dirty="0"/>
              <a:t>Returns the index of </a:t>
            </a:r>
            <a:r>
              <a:rPr lang="en-US" sz="2400" dirty="0" smtClean="0"/>
              <a:t>last </a:t>
            </a:r>
            <a:r>
              <a:rPr lang="en-US" sz="2400" dirty="0"/>
              <a:t>occurrence of a string </a:t>
            </a:r>
            <a:r>
              <a:rPr lang="en-US" sz="2400" dirty="0" smtClean="0"/>
              <a:t>search</a:t>
            </a:r>
          </a:p>
          <a:p>
            <a:pPr marL="0" indent="0">
              <a:buNone/>
            </a:pPr>
            <a:r>
              <a:rPr lang="en-US" sz="2400" dirty="0" smtClean="0"/>
              <a:t>Note: if string not found, it returns -1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998</Words>
  <Application>Microsoft Office PowerPoint</Application>
  <PresentationFormat>Widescreen</PresentationFormat>
  <Paragraphs>278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65</cp:revision>
  <dcterms:created xsi:type="dcterms:W3CDTF">2023-09-13T06:08:27Z</dcterms:created>
  <dcterms:modified xsi:type="dcterms:W3CDTF">2023-10-13T10:07:04Z</dcterms:modified>
</cp:coreProperties>
</file>