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5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Array</a:t>
            </a:r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en-US" sz="2400" dirty="0"/>
              <a:t>Array is a single variable that is used to store elements of different data types. JavaScript arrays </a:t>
            </a:r>
            <a:r>
              <a:rPr lang="en-US" sz="2400" dirty="0" smtClean="0"/>
              <a:t>starts from zero index.</a:t>
            </a:r>
          </a:p>
          <a:p>
            <a:pPr marL="0" indent="0">
              <a:buNone/>
            </a:pPr>
            <a:r>
              <a:rPr lang="en-US" b="1" dirty="0" smtClean="0"/>
              <a:t>Creating an Array</a:t>
            </a:r>
          </a:p>
          <a:p>
            <a:pPr marL="0" indent="0">
              <a:buNone/>
            </a:pPr>
            <a:r>
              <a:rPr lang="en-US" sz="2400" i="1" dirty="0" smtClean="0"/>
              <a:t>1. </a:t>
            </a:r>
            <a:r>
              <a:rPr lang="en-US" sz="2400" dirty="0" smtClean="0"/>
              <a:t>Using string literal </a:t>
            </a:r>
          </a:p>
          <a:p>
            <a:pPr marL="0" indent="0">
              <a:buNone/>
            </a:pPr>
            <a:r>
              <a:rPr lang="en-US" sz="2400" i="1" dirty="0" smtClean="0"/>
              <a:t>const</a:t>
            </a:r>
            <a:r>
              <a:rPr lang="en-US" sz="2400" i="1" dirty="0"/>
              <a:t> </a:t>
            </a:r>
            <a:r>
              <a:rPr lang="en-US" sz="2400" i="1" dirty="0" err="1" smtClean="0"/>
              <a:t>myArray</a:t>
            </a:r>
            <a:r>
              <a:rPr lang="en-US" sz="2400" i="1" dirty="0"/>
              <a:t> = [item1, item2, ...]; 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2. Using </a:t>
            </a:r>
            <a:r>
              <a:rPr lang="en-US" sz="2400" b="1" i="1" dirty="0" smtClean="0"/>
              <a:t>new</a:t>
            </a:r>
            <a:r>
              <a:rPr lang="en-US" sz="2400" i="1" dirty="0" smtClean="0"/>
              <a:t> keyword</a:t>
            </a:r>
          </a:p>
          <a:p>
            <a:pPr marL="0" indent="0">
              <a:buNone/>
            </a:pPr>
            <a:r>
              <a:rPr lang="en-US" sz="2400" i="1" dirty="0"/>
              <a:t>c</a:t>
            </a:r>
            <a:r>
              <a:rPr lang="en-US" sz="2400" i="1" dirty="0" smtClean="0"/>
              <a:t>onst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 = new Array(3);</a:t>
            </a:r>
          </a:p>
          <a:p>
            <a:pPr marL="0" indent="0">
              <a:buNone/>
            </a:pPr>
            <a:r>
              <a:rPr lang="en-US" sz="2400" b="1" dirty="0" smtClean="0"/>
              <a:t>Access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[0],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[1];</a:t>
            </a:r>
          </a:p>
          <a:p>
            <a:pPr marL="0" indent="0">
              <a:buNone/>
            </a:pPr>
            <a:r>
              <a:rPr lang="en-US" sz="2400" b="1" dirty="0" smtClean="0"/>
              <a:t>Assign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 = “item1”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9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Convert Array to String</a:t>
            </a:r>
          </a:p>
          <a:p>
            <a:pPr marL="0" indent="0">
              <a:buNone/>
            </a:pPr>
            <a:r>
              <a:rPr lang="en-US" i="1" dirty="0"/>
              <a:t>let </a:t>
            </a:r>
            <a:r>
              <a:rPr lang="en-US" i="1" dirty="0" smtClean="0"/>
              <a:t>fruits </a:t>
            </a:r>
            <a:r>
              <a:rPr lang="en-US" i="1" dirty="0"/>
              <a:t>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fruits.toString(); </a:t>
            </a:r>
          </a:p>
          <a:p>
            <a:pPr marL="0" indent="0">
              <a:buNone/>
            </a:pPr>
            <a:r>
              <a:rPr lang="en-US" b="1" i="1" dirty="0" smtClean="0"/>
              <a:t>Notes:</a:t>
            </a:r>
          </a:p>
          <a:p>
            <a:r>
              <a:rPr lang="en-US" b="1" i="1" dirty="0" err="1" smtClean="0"/>
              <a:t>array.length</a:t>
            </a:r>
            <a:r>
              <a:rPr lang="en-US" i="1" dirty="0" smtClean="0"/>
              <a:t> is used to return number of array elements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rray[0] </a:t>
            </a:r>
            <a:r>
              <a:rPr lang="en-US" i="1" dirty="0" smtClean="0"/>
              <a:t>is used to access first element of an array</a:t>
            </a:r>
          </a:p>
          <a:p>
            <a:r>
              <a:rPr lang="en-US" b="1" i="1" dirty="0" smtClean="0"/>
              <a:t>array[</a:t>
            </a:r>
            <a:r>
              <a:rPr lang="en-US" b="1" i="1" dirty="0" err="1" smtClean="0"/>
              <a:t>array.length</a:t>
            </a:r>
            <a:r>
              <a:rPr lang="en-US" b="1" i="1" dirty="0" smtClean="0"/>
              <a:t> – 1] </a:t>
            </a:r>
            <a:r>
              <a:rPr lang="en-US" i="1" dirty="0" smtClean="0"/>
              <a:t>is used to access last element of an array</a:t>
            </a:r>
          </a:p>
          <a:p>
            <a:r>
              <a:rPr lang="en-US" i="1" dirty="0" smtClean="0"/>
              <a:t>Use </a:t>
            </a:r>
            <a:r>
              <a:rPr lang="en-US" b="1" i="1" dirty="0" err="1" smtClean="0"/>
              <a:t>Array.isArray</a:t>
            </a:r>
            <a:r>
              <a:rPr lang="en-US" b="1" i="1" dirty="0" smtClean="0"/>
              <a:t>() </a:t>
            </a:r>
            <a:r>
              <a:rPr lang="en-US" i="1" dirty="0" smtClean="0"/>
              <a:t>to determine an array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05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Array Methods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rray.Join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This is used to join array elements to a string with a separator (delimiter)</a:t>
            </a:r>
          </a:p>
          <a:p>
            <a:pPr marL="0" indent="0">
              <a:buNone/>
            </a:pPr>
            <a:r>
              <a:rPr lang="en-US" sz="2400" i="1" dirty="0"/>
              <a:t>let fruits = ['orange','pear','mango'];</a:t>
            </a:r>
          </a:p>
          <a:p>
            <a:pPr marL="0" indent="0">
              <a:buNone/>
            </a:pPr>
            <a:r>
              <a:rPr lang="en-US" sz="2400" i="1" dirty="0" smtClean="0"/>
              <a:t>fruits.join(“,”);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op(), push(), </a:t>
            </a:r>
            <a:r>
              <a:rPr lang="en-US" b="1" dirty="0"/>
              <a:t>shift</a:t>
            </a:r>
            <a:r>
              <a:rPr lang="en-US" b="1" dirty="0" smtClean="0"/>
              <a:t>(), </a:t>
            </a:r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pop() </a:t>
            </a:r>
            <a:r>
              <a:rPr lang="en-US" dirty="0" smtClean="0"/>
              <a:t>is used to remove last item</a:t>
            </a:r>
            <a:r>
              <a:rPr lang="en-US" dirty="0"/>
              <a:t> </a:t>
            </a:r>
            <a:r>
              <a:rPr lang="en-US" b="1" dirty="0"/>
              <a:t>out</a:t>
            </a:r>
            <a:r>
              <a:rPr lang="en-US" dirty="0"/>
              <a:t> of an </a:t>
            </a:r>
            <a:r>
              <a:rPr lang="en-US" dirty="0" smtClean="0"/>
              <a:t>array while </a:t>
            </a:r>
            <a:r>
              <a:rPr lang="en-US" b="1" dirty="0" smtClean="0"/>
              <a:t>push() </a:t>
            </a:r>
            <a:r>
              <a:rPr lang="en-US" dirty="0" smtClean="0"/>
              <a:t>is used to add items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an </a:t>
            </a:r>
            <a:r>
              <a:rPr lang="en-US" dirty="0" smtClean="0"/>
              <a:t>array from the back.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fruit.pop(), fruit.push(‘banana’)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shift() </a:t>
            </a:r>
            <a:r>
              <a:rPr lang="en-US" dirty="0"/>
              <a:t>is used to remove first item </a:t>
            </a:r>
            <a:r>
              <a:rPr lang="en-US" b="1" dirty="0"/>
              <a:t>out</a:t>
            </a:r>
            <a:r>
              <a:rPr lang="en-US" dirty="0"/>
              <a:t> of an array while </a:t>
            </a:r>
            <a:r>
              <a:rPr lang="en-US" b="1" dirty="0"/>
              <a:t>unshift() </a:t>
            </a:r>
            <a:r>
              <a:rPr lang="en-US" dirty="0"/>
              <a:t>is used to add items </a:t>
            </a:r>
            <a:r>
              <a:rPr lang="en-US" b="1" dirty="0"/>
              <a:t>into</a:t>
            </a:r>
            <a:r>
              <a:rPr lang="en-US" dirty="0"/>
              <a:t> an array from the front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fruit.shift(), fruit.unshift(‘lemon’)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a</a:t>
            </a:r>
            <a:r>
              <a:rPr lang="en-US" b="1" i="1" dirty="0" err="1" smtClean="0"/>
              <a:t>rray.concat</a:t>
            </a:r>
            <a:r>
              <a:rPr lang="en-US" b="1" i="1" dirty="0" smtClean="0"/>
              <a:t>()</a:t>
            </a:r>
          </a:p>
          <a:p>
            <a:pPr marL="0" indent="0">
              <a:buNone/>
            </a:pPr>
            <a:r>
              <a:rPr lang="en-US" b="1" i="1" dirty="0" err="1" smtClean="0"/>
              <a:t>concat</a:t>
            </a:r>
            <a:r>
              <a:rPr lang="en-US" b="1" i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creates a new array </a:t>
            </a:r>
            <a:r>
              <a:rPr lang="en-US" dirty="0" smtClean="0"/>
              <a:t>by concatenating </a:t>
            </a:r>
            <a:r>
              <a:rPr lang="en-US" dirty="0"/>
              <a:t>existing arrays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arr1 = [1,2,3];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arr2 = [4,5,6];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newArray = arr1.concat(arr2);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array.splice()</a:t>
            </a:r>
          </a:p>
          <a:p>
            <a:pPr marL="0" indent="0">
              <a:buNone/>
            </a:pPr>
            <a:r>
              <a:rPr lang="en-US" b="1" i="1" dirty="0"/>
              <a:t>splice() </a:t>
            </a:r>
            <a:r>
              <a:rPr lang="en-US" i="1" dirty="0"/>
              <a:t>method can be used to add or remove elements from an array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let fruits = ['orange','pear','mango'];</a:t>
            </a:r>
          </a:p>
          <a:p>
            <a:pPr marL="0" indent="0">
              <a:buNone/>
            </a:pPr>
            <a:r>
              <a:rPr lang="en-US" i="1" dirty="0" smtClean="0"/>
              <a:t>fruits.splice(1,0, ‘lemon',‘guava') </a:t>
            </a:r>
            <a:r>
              <a:rPr lang="en-US" i="1" dirty="0" smtClean="0">
                <a:solidFill>
                  <a:schemeClr val="accent6"/>
                </a:solidFill>
              </a:rPr>
              <a:t>//add 2 elements starting from index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ruits.splice(1,1);  </a:t>
            </a:r>
            <a:r>
              <a:rPr lang="en-US" i="1" dirty="0" smtClean="0">
                <a:solidFill>
                  <a:schemeClr val="accent6"/>
                </a:solidFill>
              </a:rPr>
              <a:t>//removes index 1 and only one element</a:t>
            </a: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rray.slice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rray.slice</a:t>
            </a:r>
            <a:r>
              <a:rPr lang="en-US" dirty="0" smtClean="0"/>
              <a:t>() method </a:t>
            </a:r>
            <a:r>
              <a:rPr lang="en-US" dirty="0"/>
              <a:t>slices out a piece of an array into a new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(1);</a:t>
            </a:r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(0,2); //exclusive of the end parameter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rray.sort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Sorts an array in ascending order</a:t>
            </a:r>
          </a:p>
          <a:p>
            <a:pPr marL="0" indent="0">
              <a:buNone/>
            </a:pPr>
            <a:r>
              <a:rPr lang="en-US" sz="2400" i="1" dirty="0"/>
              <a:t>let numArray = [3, 4, 1, 7, 2</a:t>
            </a:r>
            <a:r>
              <a:rPr lang="en-US" sz="2400" i="1" dirty="0" smtClean="0"/>
              <a:t>];</a:t>
            </a:r>
          </a:p>
          <a:p>
            <a:pPr marL="0" indent="0">
              <a:buNone/>
            </a:pPr>
            <a:r>
              <a:rPr lang="en-US" sz="2400" i="1" dirty="0" err="1" smtClean="0"/>
              <a:t>numArray.sort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rray.reverse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Sorts</a:t>
            </a:r>
            <a:r>
              <a:rPr lang="en-US" dirty="0"/>
              <a:t> an array in </a:t>
            </a:r>
            <a:r>
              <a:rPr lang="en-US" dirty="0" smtClean="0"/>
              <a:t>descending order</a:t>
            </a:r>
          </a:p>
          <a:p>
            <a:pPr marL="0" indent="0">
              <a:buNone/>
            </a:pPr>
            <a:r>
              <a:rPr lang="en-US" sz="2400" i="1" dirty="0" err="1" smtClean="0"/>
              <a:t>numArray.reverse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sz="2400" b="1" i="1" dirty="0" smtClean="0"/>
              <a:t>Sort Comparison Function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//gives best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accuracy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 smtClean="0"/>
              <a:t>rray.sort</a:t>
            </a:r>
            <a:r>
              <a:rPr lang="en-US" sz="2400" dirty="0" smtClean="0"/>
              <a:t>((</a:t>
            </a:r>
            <a:r>
              <a:rPr lang="en-US" sz="2400" dirty="0" err="1" smtClean="0"/>
              <a:t>a,b</a:t>
            </a:r>
            <a:r>
              <a:rPr lang="en-US" sz="2400" dirty="0" smtClean="0"/>
              <a:t>) =&gt; (a – b));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//ascending order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array.sort</a:t>
            </a:r>
            <a:r>
              <a:rPr lang="en-US" sz="2400" dirty="0"/>
              <a:t>((</a:t>
            </a:r>
            <a:r>
              <a:rPr lang="en-US" sz="2400" dirty="0" err="1"/>
              <a:t>a,b</a:t>
            </a:r>
            <a:r>
              <a:rPr lang="en-US" sz="2400" dirty="0"/>
              <a:t>) =&gt; </a:t>
            </a:r>
            <a:r>
              <a:rPr lang="en-US" sz="2400" dirty="0" smtClean="0"/>
              <a:t>(b </a:t>
            </a:r>
            <a:r>
              <a:rPr lang="en-US" sz="2400" dirty="0"/>
              <a:t>– </a:t>
            </a:r>
            <a:r>
              <a:rPr lang="en-US" sz="2400" dirty="0" smtClean="0"/>
              <a:t>a));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//descending order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7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2"/>
            <a:ext cx="10515600" cy="598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rray.filter()</a:t>
            </a:r>
          </a:p>
          <a:p>
            <a:pPr marL="0" indent="0">
              <a:buNone/>
            </a:pPr>
            <a:r>
              <a:rPr lang="en-US" sz="2400" dirty="0" smtClean="0"/>
              <a:t>Filter method is used to extract an array into a new array after a condition is met.</a:t>
            </a:r>
          </a:p>
          <a:p>
            <a:pPr marL="0" indent="0">
              <a:buNone/>
            </a:pPr>
            <a:r>
              <a:rPr lang="en-US" i="1" dirty="0"/>
              <a:t>let numArray = [3, 4, 1, 7, 2, 4];</a:t>
            </a:r>
          </a:p>
          <a:p>
            <a:pPr marL="0" indent="0">
              <a:buNone/>
            </a:pPr>
            <a:r>
              <a:rPr lang="en-US" i="1" dirty="0" smtClean="0"/>
              <a:t>numArray.filter((x) </a:t>
            </a:r>
            <a:r>
              <a:rPr lang="en-US" i="1" dirty="0"/>
              <a:t>=&gt; x &gt; 1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r>
              <a:rPr lang="en-US" sz="2400" b="1" dirty="0" smtClean="0"/>
              <a:t>array.includes()</a:t>
            </a:r>
          </a:p>
          <a:p>
            <a:pPr marL="0" indent="0">
              <a:buNone/>
            </a:pPr>
            <a:r>
              <a:rPr lang="en-US" sz="2400" dirty="0" smtClean="0"/>
              <a:t>Checks if an element is present in an array.</a:t>
            </a:r>
          </a:p>
          <a:p>
            <a:pPr marL="0" indent="0">
              <a:buNone/>
            </a:pPr>
            <a:r>
              <a:rPr lang="en-US" sz="2400" i="1" dirty="0" err="1"/>
              <a:t>numArray.includes</a:t>
            </a:r>
            <a:r>
              <a:rPr lang="en-US" sz="2400" i="1" dirty="0"/>
              <a:t>(4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rray.some()</a:t>
            </a:r>
          </a:p>
          <a:p>
            <a:pPr marL="0" indent="0">
              <a:buNone/>
            </a:pPr>
            <a:r>
              <a:rPr lang="en-US" sz="2400" dirty="0" smtClean="0"/>
              <a:t>This checks if some array element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</a:t>
            </a:r>
            <a:r>
              <a:rPr lang="en-US" sz="2400" i="1" dirty="0" smtClean="0"/>
              <a:t>)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b="1" dirty="0" smtClean="0"/>
              <a:t>array.every()</a:t>
            </a:r>
          </a:p>
          <a:p>
            <a:pPr marL="0" indent="0">
              <a:buNone/>
            </a:pPr>
            <a:r>
              <a:rPr lang="en-US" sz="2400" dirty="0"/>
              <a:t>This checks if </a:t>
            </a:r>
            <a:r>
              <a:rPr lang="en-US" sz="2400" dirty="0" smtClean="0"/>
              <a:t>all array element is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0)</a:t>
            </a:r>
            <a:endParaRPr lang="en-US" sz="2000" b="1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29491"/>
            <a:ext cx="10735849" cy="6322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  <a:p>
            <a:pPr marL="0" indent="0">
              <a:buNone/>
            </a:pPr>
            <a:r>
              <a:rPr lang="en-US" sz="2400" dirty="0"/>
              <a:t>Comparison operators are used </a:t>
            </a:r>
            <a:r>
              <a:rPr lang="en-US" sz="2400" dirty="0" smtClean="0"/>
              <a:t>determine if a logical statement satisfies a condition.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x = 10;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0311"/>
              </p:ext>
            </p:extLst>
          </p:nvPr>
        </p:nvGraphicFramePr>
        <p:xfrm>
          <a:off x="979054" y="2398987"/>
          <a:ext cx="988291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6117">
                  <a:extLst>
                    <a:ext uri="{9D8B030D-6E8A-4147-A177-3AD203B41FA5}">
                      <a16:colId xmlns:a16="http://schemas.microsoft.com/office/drawing/2014/main" val="880254515"/>
                    </a:ext>
                  </a:extLst>
                </a:gridCol>
                <a:gridCol w="4177776">
                  <a:extLst>
                    <a:ext uri="{9D8B030D-6E8A-4147-A177-3AD203B41FA5}">
                      <a16:colId xmlns:a16="http://schemas.microsoft.com/office/drawing/2014/main" val="3713784638"/>
                    </a:ext>
                  </a:extLst>
                </a:gridCol>
                <a:gridCol w="3459017">
                  <a:extLst>
                    <a:ext uri="{9D8B030D-6E8A-4147-A177-3AD203B41FA5}">
                      <a16:colId xmlns:a16="http://schemas.microsoft.com/office/drawing/2014/main" val="1522730688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49145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7849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value and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016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025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 and not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858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1726"/>
              </p:ext>
            </p:extLst>
          </p:nvPr>
        </p:nvGraphicFramePr>
        <p:xfrm>
          <a:off x="8811491" y="2398987"/>
          <a:ext cx="205047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768001086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1138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36716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8193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780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74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3584"/>
              </p:ext>
            </p:extLst>
          </p:nvPr>
        </p:nvGraphicFramePr>
        <p:xfrm>
          <a:off x="979052" y="4375107"/>
          <a:ext cx="9882912" cy="220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28">
                  <a:extLst>
                    <a:ext uri="{9D8B030D-6E8A-4147-A177-3AD203B41FA5}">
                      <a16:colId xmlns:a16="http://schemas.microsoft.com/office/drawing/2014/main" val="2091536462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112364431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9891174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41476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0741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63883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12663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67539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6289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Conditional Statements (if, else, else if)</a:t>
            </a:r>
          </a:p>
          <a:p>
            <a:pPr marL="0" indent="0">
              <a:buNone/>
            </a:pPr>
            <a:r>
              <a:rPr lang="en-US" sz="3200" dirty="0" smtClean="0"/>
              <a:t>These are used to execute a block of code if it satisfies a condition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if (condition) {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32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if (condition) {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>
                <a:solidFill>
                  <a:schemeClr val="accent6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e</a:t>
            </a:r>
            <a:r>
              <a:rPr lang="en-US" sz="3200" i="1" dirty="0" smtClean="0">
                <a:solidFill>
                  <a:schemeClr val="accent6"/>
                </a:solidFill>
              </a:rPr>
              <a:t>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endParaRPr lang="en-US" sz="32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if (condition) {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>
                <a:solidFill>
                  <a:srgbClr val="0070C0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</a:t>
            </a:r>
            <a:r>
              <a:rPr lang="en-US" sz="3200" i="1" dirty="0" smtClean="0">
                <a:solidFill>
                  <a:srgbClr val="0070C0"/>
                </a:solidFill>
              </a:rPr>
              <a:t>lse if (condition){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6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Switch Statement</a:t>
            </a:r>
          </a:p>
          <a:p>
            <a:pPr marL="0" indent="0">
              <a:buNone/>
            </a:pPr>
            <a:r>
              <a:rPr lang="en-US" sz="2000" dirty="0" smtClean="0"/>
              <a:t>This is used to decide which block of code will be executed if it meet a condition</a:t>
            </a:r>
          </a:p>
          <a:p>
            <a:pPr marL="0" indent="0">
              <a:buNone/>
            </a:pPr>
            <a:r>
              <a:rPr lang="en-US" sz="2000" i="1" dirty="0" smtClean="0"/>
              <a:t>switch(expression</a:t>
            </a:r>
            <a:r>
              <a:rPr lang="en-US" sz="2000" i="1" dirty="0"/>
              <a:t>) {</a:t>
            </a:r>
            <a:br>
              <a:rPr lang="en-US" sz="2000" i="1" dirty="0"/>
            </a:br>
            <a:r>
              <a:rPr lang="en-US" sz="2000" i="1" dirty="0"/>
              <a:t>  case x:</a:t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br>
              <a:rPr lang="en-US" sz="2000" i="1" dirty="0"/>
            </a:br>
            <a:r>
              <a:rPr lang="en-US" sz="2000" i="1" dirty="0"/>
              <a:t>  case y:</a:t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br>
              <a:rPr lang="en-US" sz="2000" i="1" dirty="0"/>
            </a:br>
            <a:r>
              <a:rPr lang="en-US" sz="2000" i="1" dirty="0"/>
              <a:t>  default:</a:t>
            </a:r>
            <a:br>
              <a:rPr lang="en-US" sz="2000" i="1" dirty="0"/>
            </a:br>
            <a:r>
              <a:rPr lang="en-US" sz="2000" i="1" dirty="0"/>
              <a:t>    </a:t>
            </a:r>
            <a:r>
              <a:rPr lang="en-US" sz="2000" i="1" dirty="0">
                <a:solidFill>
                  <a:schemeClr val="accent6"/>
                </a:solidFill>
              </a:rPr>
              <a:t>// 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}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768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For Loop</a:t>
            </a:r>
          </a:p>
          <a:p>
            <a:pPr marL="0" indent="0">
              <a:buNone/>
            </a:pPr>
            <a:r>
              <a:rPr lang="en-US" sz="2400" dirty="0" smtClean="0"/>
              <a:t>For Loop is used to iterate over a block of code </a:t>
            </a:r>
          </a:p>
          <a:p>
            <a:pPr marL="0" indent="0">
              <a:buNone/>
            </a:pPr>
            <a:r>
              <a:rPr lang="en-US" sz="2400" i="1" dirty="0"/>
              <a:t>for </a:t>
            </a:r>
            <a:r>
              <a:rPr lang="en-US" sz="2400" i="1" dirty="0" smtClean="0"/>
              <a:t>(initialize; condition; increment) 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smtClean="0">
                <a:solidFill>
                  <a:schemeClr val="accent6"/>
                </a:solidFill>
              </a:rPr>
              <a:t>//code block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 err="1" smtClean="0"/>
              <a:t>num</a:t>
            </a:r>
            <a:r>
              <a:rPr lang="en-US" sz="2400" dirty="0" smtClean="0"/>
              <a:t> = [2,4,6,8,10]</a:t>
            </a: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 </a:t>
            </a:r>
            <a:r>
              <a:rPr lang="en-US" sz="2000" i="1" dirty="0"/>
              <a:t>for (let </a:t>
            </a:r>
            <a:r>
              <a:rPr lang="en-US" sz="2000" i="1" dirty="0" err="1"/>
              <a:t>i</a:t>
            </a:r>
            <a:r>
              <a:rPr lang="en-US" sz="2000" i="1" dirty="0"/>
              <a:t>=0; </a:t>
            </a:r>
            <a:r>
              <a:rPr lang="en-US" sz="2000" i="1" dirty="0" err="1"/>
              <a:t>i</a:t>
            </a:r>
            <a:r>
              <a:rPr lang="en-US" sz="2000" i="1" dirty="0"/>
              <a:t> &lt; </a:t>
            </a:r>
            <a:r>
              <a:rPr lang="en-US" sz="2000" i="1" dirty="0" err="1" smtClean="0"/>
              <a:t>num.length</a:t>
            </a:r>
            <a:r>
              <a:rPr lang="en-US" sz="2000" i="1" dirty="0"/>
              <a:t>;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++){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let num2 = </a:t>
            </a:r>
            <a:r>
              <a:rPr lang="en-US" sz="2000" i="1" dirty="0" err="1" smtClean="0"/>
              <a:t>num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* 2;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console.log(num2)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}</a:t>
            </a:r>
            <a:endParaRPr lang="en-US" sz="2000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94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Function</a:t>
            </a:r>
          </a:p>
          <a:p>
            <a:pPr marL="0" indent="0">
              <a:buNone/>
            </a:pPr>
            <a:r>
              <a:rPr lang="en-US" sz="2400" dirty="0" smtClean="0"/>
              <a:t>They are defined with the keyword </a:t>
            </a:r>
            <a:r>
              <a:rPr lang="en-US" sz="2400" b="1" dirty="0" smtClean="0"/>
              <a:t>function. </a:t>
            </a:r>
            <a:r>
              <a:rPr lang="en-US" sz="2400" dirty="0" smtClean="0"/>
              <a:t>They can be used via a function</a:t>
            </a:r>
            <a:r>
              <a:rPr lang="en-US" sz="2400" dirty="0"/>
              <a:t> </a:t>
            </a:r>
            <a:r>
              <a:rPr lang="en-US" sz="2400" b="1" dirty="0"/>
              <a:t>declaration</a:t>
            </a:r>
            <a:r>
              <a:rPr lang="en-US" sz="2400" dirty="0"/>
              <a:t> or a function </a:t>
            </a:r>
            <a:r>
              <a:rPr lang="en-US" sz="2400" b="1" dirty="0"/>
              <a:t>expression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Function Declaration</a:t>
            </a:r>
          </a:p>
          <a:p>
            <a:pPr marL="0" indent="0">
              <a:buNone/>
            </a:pPr>
            <a:r>
              <a:rPr lang="en-US" sz="2400" i="1" dirty="0"/>
              <a:t>function functionName(parameters) {</a:t>
            </a:r>
            <a:br>
              <a:rPr lang="en-US" sz="2400" i="1" dirty="0"/>
            </a:br>
            <a:r>
              <a:rPr lang="en-US" sz="2400" i="1" dirty="0"/>
              <a:t>  // code to be executed</a:t>
            </a:r>
            <a:br>
              <a:rPr lang="en-US" sz="2400" i="1" dirty="0"/>
            </a:br>
            <a:r>
              <a:rPr lang="en-US" sz="2400" i="1" dirty="0" smtClean="0"/>
              <a:t>}</a:t>
            </a:r>
          </a:p>
          <a:p>
            <a:pPr marL="0" indent="0">
              <a:buNone/>
            </a:pPr>
            <a:r>
              <a:rPr lang="en-US" sz="2400" i="1" dirty="0" smtClean="0"/>
              <a:t>A function is not executed immediately until it is called (invoked).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Function Expression</a:t>
            </a:r>
          </a:p>
          <a:p>
            <a:pPr marL="0" indent="0">
              <a:buNone/>
            </a:pPr>
            <a:r>
              <a:rPr lang="en-US" sz="2400" dirty="0"/>
              <a:t>function expression </a:t>
            </a:r>
            <a:r>
              <a:rPr lang="en-US" sz="2400" dirty="0" smtClean="0"/>
              <a:t>are stored </a:t>
            </a:r>
            <a:r>
              <a:rPr lang="en-US" sz="2400" dirty="0"/>
              <a:t>in a variable, </a:t>
            </a:r>
            <a:r>
              <a:rPr lang="en-US" sz="2400" dirty="0" smtClean="0"/>
              <a:t>and the </a:t>
            </a:r>
            <a:r>
              <a:rPr lang="en-US" sz="2400" dirty="0"/>
              <a:t>variable can be used as a </a:t>
            </a:r>
            <a:r>
              <a:rPr lang="en-US" sz="2400" dirty="0" smtClean="0"/>
              <a:t>function</a:t>
            </a:r>
          </a:p>
          <a:p>
            <a:pPr marL="0" indent="0">
              <a:buNone/>
            </a:pPr>
            <a:r>
              <a:rPr lang="en-US" sz="2400" i="1" dirty="0" smtClean="0"/>
              <a:t>let</a:t>
            </a:r>
            <a:r>
              <a:rPr lang="en-US" sz="2400" i="1" dirty="0"/>
              <a:t> x = </a:t>
            </a:r>
            <a:r>
              <a:rPr lang="en-US" sz="2400" i="1" dirty="0" smtClean="0"/>
              <a:t>function (a, b) {return a * b};</a:t>
            </a:r>
          </a:p>
          <a:p>
            <a:pPr marL="0" indent="0">
              <a:buNone/>
            </a:pPr>
            <a:r>
              <a:rPr lang="en-US" sz="2400" dirty="0" smtClean="0"/>
              <a:t>Functions stored in variables do not need function names. They are always invoked using the variable name.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539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Self-Invoking Functions</a:t>
            </a:r>
          </a:p>
          <a:p>
            <a:pPr marL="0" indent="0">
              <a:buNone/>
            </a:pPr>
            <a:r>
              <a:rPr lang="en-US" sz="2400" dirty="0"/>
              <a:t>Function expressions can be made "self-invoking".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smtClean="0"/>
              <a:t>function expression can be self-invoked if it is followed by a bracket.</a:t>
            </a:r>
          </a:p>
          <a:p>
            <a:pPr marL="0" indent="0">
              <a:buNone/>
            </a:pPr>
            <a:r>
              <a:rPr lang="en-US" i="1" dirty="0"/>
              <a:t>(function () {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i="1" dirty="0"/>
              <a:t>  let x = </a:t>
            </a:r>
            <a:r>
              <a:rPr lang="en-US" i="1" dirty="0" smtClean="0"/>
              <a:t>“Good morning!!!"; </a:t>
            </a:r>
            <a:r>
              <a:rPr lang="en-US" i="1" dirty="0"/>
              <a:t> </a:t>
            </a:r>
            <a:r>
              <a:rPr lang="en-US" i="1" dirty="0">
                <a:solidFill>
                  <a:schemeClr val="accent6"/>
                </a:solidFill>
              </a:rPr>
              <a:t>// </a:t>
            </a:r>
            <a:r>
              <a:rPr lang="en-US" i="1" dirty="0" smtClean="0">
                <a:solidFill>
                  <a:schemeClr val="accent6"/>
                </a:solidFill>
              </a:rPr>
              <a:t>self-invoking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})();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Functions as Values and Expressions</a:t>
            </a:r>
          </a:p>
          <a:p>
            <a:pPr marL="0" indent="0">
              <a:buNone/>
            </a:pPr>
            <a:r>
              <a:rPr lang="en-US" sz="2400" i="1" dirty="0"/>
              <a:t>function </a:t>
            </a:r>
            <a:r>
              <a:rPr lang="en-US" sz="2400" i="1" dirty="0" err="1"/>
              <a:t>myFunction</a:t>
            </a:r>
            <a:r>
              <a:rPr lang="en-US" sz="2400" i="1" dirty="0"/>
              <a:t>(</a:t>
            </a:r>
            <a:r>
              <a:rPr lang="en-US" sz="2400" i="1" dirty="0" err="1"/>
              <a:t>x,y</a:t>
            </a:r>
            <a:r>
              <a:rPr lang="en-US" sz="2400" i="1" dirty="0"/>
              <a:t>){</a:t>
            </a:r>
          </a:p>
          <a:p>
            <a:pPr marL="0" indent="0">
              <a:buNone/>
            </a:pPr>
            <a:r>
              <a:rPr lang="en-US" sz="2400" i="1" dirty="0"/>
              <a:t>    return x*y;</a:t>
            </a:r>
          </a:p>
          <a:p>
            <a:pPr marL="0" indent="0">
              <a:buNone/>
            </a:pPr>
            <a:r>
              <a:rPr lang="en-US" sz="2400" i="1" dirty="0" smtClean="0"/>
              <a:t>}</a:t>
            </a:r>
          </a:p>
          <a:p>
            <a:pPr marL="0" indent="0">
              <a:buNone/>
            </a:pP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let x = </a:t>
            </a:r>
            <a:r>
              <a:rPr lang="en-US" sz="2400" i="1" dirty="0" err="1" smtClean="0"/>
              <a:t>myFunction</a:t>
            </a:r>
            <a:r>
              <a:rPr lang="en-US" sz="2400" i="1" dirty="0" smtClean="0"/>
              <a:t>(4,5); </a:t>
            </a:r>
            <a:r>
              <a:rPr lang="en-US" sz="2400" i="1" dirty="0" smtClean="0">
                <a:solidFill>
                  <a:schemeClr val="accent6"/>
                </a:solidFill>
              </a:rPr>
              <a:t>// as values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y = </a:t>
            </a:r>
            <a:r>
              <a:rPr lang="en-US" sz="2400" i="1" dirty="0" err="1" smtClean="0"/>
              <a:t>myFunction</a:t>
            </a:r>
            <a:r>
              <a:rPr lang="en-US" sz="2400" i="1" dirty="0" smtClean="0"/>
              <a:t>(4,5) * 10;</a:t>
            </a:r>
            <a:r>
              <a:rPr lang="en-US" sz="2400" i="1" dirty="0" smtClean="0">
                <a:solidFill>
                  <a:schemeClr val="accent6"/>
                </a:solidFill>
              </a:rPr>
              <a:t> // as expression</a:t>
            </a:r>
            <a:endParaRPr lang="en-US" sz="24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21703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Function Default parameters</a:t>
            </a:r>
          </a:p>
          <a:p>
            <a:pPr marL="0" indent="0">
              <a:buNone/>
            </a:pPr>
            <a:r>
              <a:rPr lang="en-US" sz="2400" dirty="0" smtClean="0"/>
              <a:t>Functions can be declared to have default values in case they are not provided when invoked.</a:t>
            </a:r>
          </a:p>
          <a:p>
            <a:pPr marL="0" indent="0">
              <a:buNone/>
            </a:pPr>
            <a:r>
              <a:rPr lang="en-US" sz="2400" i="1" dirty="0" smtClean="0"/>
              <a:t>function</a:t>
            </a:r>
            <a:r>
              <a:rPr lang="en-US" sz="2400" i="1" dirty="0"/>
              <a:t> myFunction(x, y = 4</a:t>
            </a:r>
            <a:r>
              <a:rPr lang="en-US" sz="2400" i="1" dirty="0" smtClean="0"/>
              <a:t>) 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  return x + y;</a:t>
            </a:r>
            <a:br>
              <a:rPr lang="en-US" sz="2400" i="1" dirty="0"/>
            </a:br>
            <a:r>
              <a:rPr lang="en-US" sz="2400" i="1" dirty="0"/>
              <a:t>}</a:t>
            </a:r>
            <a:br>
              <a:rPr lang="en-US" sz="2400" i="1" dirty="0"/>
            </a:br>
            <a:r>
              <a:rPr lang="en-US" sz="2400" i="1" dirty="0" smtClean="0"/>
              <a:t>myFunction(10); </a:t>
            </a:r>
            <a:r>
              <a:rPr lang="en-US" sz="2400" dirty="0" smtClean="0">
                <a:solidFill>
                  <a:schemeClr val="accent6"/>
                </a:solidFill>
              </a:rPr>
              <a:t>//called without second parameter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Function Rest Parameter</a:t>
            </a:r>
          </a:p>
          <a:p>
            <a:pPr marL="0" indent="0">
              <a:buNone/>
            </a:pPr>
            <a:r>
              <a:rPr lang="en-US" dirty="0"/>
              <a:t>The rest parameter (...) allows a function to treat an indefinite number of arguments as an array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/>
              <a:t>  function sum(...args) {</a:t>
            </a:r>
          </a:p>
          <a:p>
            <a:pPr marL="0" indent="0">
              <a:buNone/>
            </a:pPr>
            <a:r>
              <a:rPr lang="en-US" i="1" dirty="0"/>
              <a:t>    let sum = 0;</a:t>
            </a:r>
          </a:p>
          <a:p>
            <a:pPr marL="0" indent="0">
              <a:buNone/>
            </a:pPr>
            <a:r>
              <a:rPr lang="en-US" i="1" dirty="0"/>
              <a:t>    for (let </a:t>
            </a:r>
            <a:r>
              <a:rPr lang="en-US" i="1" dirty="0" err="1"/>
              <a:t>arg</a:t>
            </a:r>
            <a:r>
              <a:rPr lang="en-US" i="1" dirty="0"/>
              <a:t> of args) sum += </a:t>
            </a:r>
            <a:r>
              <a:rPr lang="en-US" i="1" dirty="0" err="1"/>
              <a:t>arg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    return sum;</a:t>
            </a:r>
          </a:p>
          <a:p>
            <a:pPr marL="0" indent="0">
              <a:buNone/>
            </a:pPr>
            <a:r>
              <a:rPr lang="en-US" i="1" dirty="0"/>
              <a:t>  }</a:t>
            </a:r>
          </a:p>
          <a:p>
            <a:pPr marL="0" indent="0">
              <a:buNone/>
            </a:pPr>
            <a:r>
              <a:rPr lang="en-US" i="1" dirty="0"/>
              <a:t>  </a:t>
            </a:r>
          </a:p>
          <a:p>
            <a:pPr marL="0" indent="0">
              <a:buNone/>
            </a:pPr>
            <a:r>
              <a:rPr lang="en-US" i="1" dirty="0"/>
              <a:t>  let </a:t>
            </a:r>
            <a:r>
              <a:rPr lang="en-US" i="1" dirty="0" smtClean="0"/>
              <a:t>p </a:t>
            </a:r>
            <a:r>
              <a:rPr lang="en-US" i="1" dirty="0"/>
              <a:t>= </a:t>
            </a:r>
            <a:r>
              <a:rPr lang="en-US" i="1" dirty="0" smtClean="0"/>
              <a:t>sum(5, </a:t>
            </a:r>
            <a:r>
              <a:rPr lang="en-US" i="1" dirty="0"/>
              <a:t>7</a:t>
            </a:r>
            <a:r>
              <a:rPr lang="en-US" i="1" dirty="0" smtClean="0"/>
              <a:t>, 14, </a:t>
            </a:r>
            <a:r>
              <a:rPr lang="en-US" i="1" dirty="0"/>
              <a:t>3</a:t>
            </a:r>
            <a:r>
              <a:rPr lang="en-US" i="1" dirty="0" smtClean="0"/>
              <a:t>5</a:t>
            </a:r>
            <a:r>
              <a:rPr lang="en-US" i="1" dirty="0"/>
              <a:t>, </a:t>
            </a:r>
            <a:r>
              <a:rPr lang="en-US" i="1" dirty="0" smtClean="0"/>
              <a:t>29</a:t>
            </a:r>
            <a:r>
              <a:rPr lang="en-US" i="1" dirty="0"/>
              <a:t>, </a:t>
            </a:r>
            <a:r>
              <a:rPr lang="en-US" i="1" dirty="0" smtClean="0"/>
              <a:t>10, 21);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  </a:t>
            </a:r>
            <a:r>
              <a:rPr lang="en-US" i="1" dirty="0" smtClean="0"/>
              <a:t>console.log(p)</a:t>
            </a:r>
            <a:endParaRPr lang="en-US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402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 as Object Methods</a:t>
            </a:r>
          </a:p>
          <a:p>
            <a:pPr marL="0" indent="0">
              <a:buNone/>
            </a:pPr>
            <a:r>
              <a:rPr lang="en-US" sz="2400" dirty="0" smtClean="0"/>
              <a:t>Functions can be defined as object methods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const myObject = {</a:t>
            </a:r>
            <a:br>
              <a:rPr lang="en-US" sz="2400" i="1" dirty="0"/>
            </a:br>
            <a:r>
              <a:rPr lang="en-US" sz="2400" i="1" dirty="0"/>
              <a:t>  </a:t>
            </a:r>
            <a:r>
              <a:rPr lang="en-US" sz="2400" i="1" dirty="0" err="1"/>
              <a:t>firstName</a:t>
            </a:r>
            <a:r>
              <a:rPr lang="en-US" sz="2400" i="1" dirty="0" smtClean="0"/>
              <a:t>:“Mary",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lastName: </a:t>
            </a:r>
            <a:r>
              <a:rPr lang="en-US" sz="2400" i="1" dirty="0" smtClean="0"/>
              <a:t>“Oscar",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fullName: function () {</a:t>
            </a:r>
            <a:br>
              <a:rPr lang="en-US" sz="2400" i="1" dirty="0"/>
            </a:br>
            <a:r>
              <a:rPr lang="en-US" sz="2400" i="1" dirty="0"/>
              <a:t>    return this.firstName + " " + this.lastName;</a:t>
            </a:r>
            <a:br>
              <a:rPr lang="en-US" sz="2400" i="1" dirty="0"/>
            </a:br>
            <a:r>
              <a:rPr lang="en-US" sz="2400" i="1" dirty="0"/>
              <a:t>  }</a:t>
            </a:r>
            <a:br>
              <a:rPr lang="en-US" sz="2400" i="1" dirty="0"/>
            </a:br>
            <a:r>
              <a:rPr lang="en-US" sz="2400" i="1" dirty="0"/>
              <a:t>}</a:t>
            </a:r>
            <a:br>
              <a:rPr lang="en-US" sz="2400" i="1" dirty="0"/>
            </a:br>
            <a:r>
              <a:rPr lang="en-US" sz="2400" i="1" dirty="0"/>
              <a:t>myObject.fullName();</a:t>
            </a:r>
          </a:p>
        </p:txBody>
      </p:sp>
    </p:spTree>
    <p:extLst>
      <p:ext uri="{BB962C8B-B14F-4D97-AF65-F5344CB8AC3E}">
        <p14:creationId xmlns:p14="http://schemas.microsoft.com/office/powerpoint/2010/main" val="261145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JavaScript Arrow Function</a:t>
            </a:r>
          </a:p>
          <a:p>
            <a:pPr marL="0" indent="0">
              <a:buNone/>
            </a:pPr>
            <a:r>
              <a:rPr lang="en-US" dirty="0"/>
              <a:t>Arrow functions allow us to write shorter function syntax: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x =&gt; x + 5; //one parameter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(</a:t>
            </a:r>
            <a:r>
              <a:rPr lang="en-US" dirty="0" err="1"/>
              <a:t>x,y</a:t>
            </a:r>
            <a:r>
              <a:rPr lang="en-US" dirty="0"/>
              <a:t>) =&gt; x + y; //multiple parameter inside bracket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() =&gt; "Hello World!"; //no parameter</a:t>
            </a:r>
          </a:p>
        </p:txBody>
      </p:sp>
    </p:spTree>
    <p:extLst>
      <p:ext uri="{BB962C8B-B14F-4D97-AF65-F5344CB8AC3E}">
        <p14:creationId xmlns:p14="http://schemas.microsoft.com/office/powerpoint/2010/main" val="185194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Object</a:t>
            </a:r>
          </a:p>
          <a:p>
            <a:pPr marL="0" indent="0">
              <a:buNone/>
            </a:pPr>
            <a:r>
              <a:rPr lang="en-US" sz="2400" dirty="0"/>
              <a:t>Object values are written as </a:t>
            </a:r>
            <a:r>
              <a:rPr lang="en-US" sz="2400" b="1" dirty="0"/>
              <a:t>name : value</a:t>
            </a:r>
            <a:r>
              <a:rPr lang="en-US" sz="2400" dirty="0"/>
              <a:t> pairs (name and value separated by a colon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b="1" dirty="0" smtClean="0"/>
              <a:t>Objects as literals</a:t>
            </a:r>
          </a:p>
          <a:p>
            <a:pPr marL="0" indent="0">
              <a:buNone/>
            </a:pPr>
            <a:r>
              <a:rPr lang="en-US" sz="2400" i="1" dirty="0"/>
              <a:t>const person = {</a:t>
            </a:r>
            <a:br>
              <a:rPr lang="en-US" sz="2400" i="1" dirty="0"/>
            </a:br>
            <a:r>
              <a:rPr lang="en-US" sz="2400" i="1" dirty="0"/>
              <a:t>  firstName: "John",</a:t>
            </a:r>
            <a:br>
              <a:rPr lang="en-US" sz="2400" i="1" dirty="0"/>
            </a:br>
            <a:r>
              <a:rPr lang="en-US" sz="2400" i="1" dirty="0"/>
              <a:t>  lastName: "Doe",</a:t>
            </a:r>
            <a:br>
              <a:rPr lang="en-US" sz="2400" i="1" dirty="0"/>
            </a:br>
            <a:r>
              <a:rPr lang="en-US" sz="2400" i="1" dirty="0"/>
              <a:t>  age: </a:t>
            </a:r>
            <a:r>
              <a:rPr lang="en-US" sz="2400" i="1" dirty="0" smtClean="0"/>
              <a:t>30,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 </a:t>
            </a:r>
            <a:r>
              <a:rPr lang="en-US" sz="2400" i="1" dirty="0" smtClean="0"/>
              <a:t>cars:</a:t>
            </a:r>
            <a:r>
              <a:rPr lang="en-US" sz="2400" i="1" dirty="0"/>
              <a:t> </a:t>
            </a:r>
            <a:r>
              <a:rPr lang="en-US" sz="2400" i="1" dirty="0" smtClean="0"/>
              <a:t>[“ford“,”</a:t>
            </a:r>
            <a:r>
              <a:rPr lang="en-US" sz="2400" i="1" dirty="0" err="1" smtClean="0"/>
              <a:t>volvo</a:t>
            </a:r>
            <a:r>
              <a:rPr lang="en-US" sz="2400" i="1" dirty="0" smtClean="0"/>
              <a:t>”,”</a:t>
            </a:r>
            <a:r>
              <a:rPr lang="en-US" sz="2400" i="1" dirty="0" err="1" smtClean="0"/>
              <a:t>benz</a:t>
            </a:r>
            <a:r>
              <a:rPr lang="en-US" sz="2400" i="1" dirty="0" smtClean="0"/>
              <a:t>”]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};</a:t>
            </a:r>
          </a:p>
          <a:p>
            <a:pPr marL="0" indent="0">
              <a:buNone/>
            </a:pPr>
            <a:r>
              <a:rPr lang="en-US" sz="2400" b="1" i="1" dirty="0" smtClean="0"/>
              <a:t>Empty Objects and assignment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i="1" dirty="0"/>
              <a:t>const person = {};</a:t>
            </a:r>
            <a:br>
              <a:rPr lang="en-US" sz="2400" i="1" dirty="0"/>
            </a:br>
            <a:r>
              <a:rPr lang="en-US" sz="2400" i="1" dirty="0"/>
              <a:t>person.firstName = "John";</a:t>
            </a:r>
            <a:br>
              <a:rPr lang="en-US" sz="2400" i="1" dirty="0"/>
            </a:br>
            <a:r>
              <a:rPr lang="en-US" sz="2400" i="1" dirty="0"/>
              <a:t>person.lastName = "Doe";</a:t>
            </a:r>
            <a:br>
              <a:rPr lang="en-US" sz="2400" i="1" dirty="0"/>
            </a:br>
            <a:r>
              <a:rPr lang="en-US" sz="2400" i="1" dirty="0"/>
              <a:t>person.age = </a:t>
            </a:r>
            <a:r>
              <a:rPr lang="en-US" sz="2400" i="1" dirty="0" smtClean="0"/>
              <a:t>30;</a:t>
            </a:r>
          </a:p>
        </p:txBody>
      </p:sp>
    </p:spTree>
    <p:extLst>
      <p:ext uri="{BB962C8B-B14F-4D97-AF65-F5344CB8AC3E}">
        <p14:creationId xmlns:p14="http://schemas.microsoft.com/office/powerpoint/2010/main" val="2776948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Accessing Objects</a:t>
            </a:r>
          </a:p>
          <a:p>
            <a:pPr marL="0" indent="0">
              <a:buNone/>
            </a:pPr>
            <a:r>
              <a:rPr lang="en-US" i="1" dirty="0"/>
              <a:t>person[“lastName”]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person.cars</a:t>
            </a:r>
            <a:r>
              <a:rPr lang="en-US" i="1" dirty="0"/>
              <a:t> </a:t>
            </a: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Assigning new Object properties</a:t>
            </a:r>
          </a:p>
          <a:p>
            <a:pPr marL="0" indent="0">
              <a:buNone/>
            </a:pPr>
            <a:r>
              <a:rPr lang="en-US" dirty="0"/>
              <a:t>person.cars[0] = "</a:t>
            </a:r>
            <a:r>
              <a:rPr lang="en-US" dirty="0" smtClean="0"/>
              <a:t>jeep“</a:t>
            </a:r>
          </a:p>
          <a:p>
            <a:pPr marL="0" indent="0">
              <a:buNone/>
            </a:pPr>
            <a:r>
              <a:rPr lang="en-US" b="1" dirty="0" smtClean="0"/>
              <a:t>Nested Objects</a:t>
            </a:r>
          </a:p>
          <a:p>
            <a:pPr marL="0" indent="0">
              <a:buNone/>
            </a:pPr>
            <a:r>
              <a:rPr lang="en-US" dirty="0" err="1" smtClean="0"/>
              <a:t>myObject</a:t>
            </a:r>
            <a:r>
              <a:rPr lang="en-US" dirty="0" smtClean="0"/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name</a:t>
            </a:r>
            <a:r>
              <a:rPr lang="en-US" dirty="0" err="1" smtClean="0"/>
              <a:t>:“Bright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age:20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languages: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stack1:“Python",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stack2:“Java",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stack3:“C#"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onsole.log(myObject.languages.stack2);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Nested Arrays and Objects</a:t>
            </a:r>
          </a:p>
          <a:p>
            <a:pPr marL="0" indent="0">
              <a:buNone/>
            </a:pPr>
            <a:r>
              <a:rPr lang="en-US" sz="2400" i="1" dirty="0" smtClean="0"/>
              <a:t>const </a:t>
            </a:r>
            <a:r>
              <a:rPr lang="en-US" sz="2400" i="1" dirty="0" err="1"/>
              <a:t>myObj</a:t>
            </a:r>
            <a:r>
              <a:rPr lang="en-US" sz="2400" i="1" dirty="0"/>
              <a:t> = {</a:t>
            </a:r>
          </a:p>
          <a:p>
            <a:pPr marL="0" indent="0">
              <a:buNone/>
            </a:pPr>
            <a:r>
              <a:rPr lang="en-US" sz="2400" i="1" dirty="0"/>
              <a:t>    name: </a:t>
            </a:r>
            <a:r>
              <a:rPr lang="en-US" sz="2400" i="1" dirty="0" smtClean="0"/>
              <a:t>“Bright",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    age: </a:t>
            </a:r>
            <a:r>
              <a:rPr lang="en-US" sz="2400" i="1" dirty="0" smtClean="0"/>
              <a:t>20</a:t>
            </a:r>
            <a:r>
              <a:rPr lang="en-US" sz="2400" i="1" dirty="0"/>
              <a:t>,</a:t>
            </a:r>
          </a:p>
          <a:p>
            <a:pPr marL="0" indent="0">
              <a:buNone/>
            </a:pPr>
            <a:r>
              <a:rPr lang="en-US" sz="2400" i="1" dirty="0"/>
              <a:t>    cars: [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name:"Ford</a:t>
            </a:r>
            <a:r>
              <a:rPr lang="en-US" sz="2400" i="1" dirty="0"/>
              <a:t>", models:["Fiesta", "Focus", "Mustang"]},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name:"BMW</a:t>
            </a:r>
            <a:r>
              <a:rPr lang="en-US" sz="2400" i="1" dirty="0"/>
              <a:t>", models:["320", "X3", "X5"]},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name:"Fiat</a:t>
            </a:r>
            <a:r>
              <a:rPr lang="en-US" sz="2400" i="1" dirty="0"/>
              <a:t>", models:["500", "Panda"]}</a:t>
            </a:r>
          </a:p>
          <a:p>
            <a:pPr marL="0" indent="0">
              <a:buNone/>
            </a:pPr>
            <a:r>
              <a:rPr lang="en-US" sz="2400" i="1" dirty="0"/>
              <a:t>    ]</a:t>
            </a:r>
          </a:p>
          <a:p>
            <a:pPr marL="0" indent="0">
              <a:buNone/>
            </a:pPr>
            <a:r>
              <a:rPr lang="en-US" sz="2400" i="1" dirty="0"/>
              <a:t>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5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Objects are Mutable</a:t>
            </a:r>
          </a:p>
          <a:p>
            <a:pPr marL="0" indent="0">
              <a:buNone/>
            </a:pPr>
            <a:r>
              <a:rPr lang="en-US" sz="2400" dirty="0" smtClean="0"/>
              <a:t>Objects are mutable meaning the values (reference) can be altered.</a:t>
            </a:r>
            <a:endParaRPr lang="en-US" dirty="0" smtClean="0"/>
          </a:p>
          <a:p>
            <a:pPr marL="0" indent="0">
              <a:buNone/>
            </a:pPr>
            <a:r>
              <a:rPr lang="en-US" sz="2400" i="1" dirty="0"/>
              <a:t>const person = {</a:t>
            </a:r>
            <a:br>
              <a:rPr lang="en-US" sz="2400" i="1" dirty="0"/>
            </a:br>
            <a:r>
              <a:rPr lang="en-US" sz="2400" i="1" dirty="0"/>
              <a:t>  firstName: "John",</a:t>
            </a:r>
            <a:br>
              <a:rPr lang="en-US" sz="2400" i="1" dirty="0"/>
            </a:br>
            <a:r>
              <a:rPr lang="en-US" sz="2400" i="1" dirty="0"/>
              <a:t>  lastName: "Doe",</a:t>
            </a:r>
            <a:br>
              <a:rPr lang="en-US" sz="2400" i="1" dirty="0"/>
            </a:br>
            <a:r>
              <a:rPr lang="en-US" sz="2400" i="1" dirty="0"/>
              <a:t>  age: 30,</a:t>
            </a:r>
            <a:br>
              <a:rPr lang="en-US" sz="2400" i="1" dirty="0"/>
            </a:br>
            <a:r>
              <a:rPr lang="en-US" sz="2400" i="1" dirty="0"/>
              <a:t>  cars: [“ford“,”</a:t>
            </a:r>
            <a:r>
              <a:rPr lang="en-US" sz="2400" i="1" dirty="0" err="1"/>
              <a:t>volvo</a:t>
            </a:r>
            <a:r>
              <a:rPr lang="en-US" sz="2400" i="1" dirty="0"/>
              <a:t>”,”</a:t>
            </a:r>
            <a:r>
              <a:rPr lang="en-US" sz="2400" i="1" dirty="0" err="1"/>
              <a:t>benz</a:t>
            </a:r>
            <a:r>
              <a:rPr lang="en-US" sz="2400" i="1" dirty="0"/>
              <a:t>”]</a:t>
            </a:r>
            <a:br>
              <a:rPr lang="en-US" sz="2400" i="1" dirty="0"/>
            </a:br>
            <a:r>
              <a:rPr lang="en-US" sz="2400" i="1" dirty="0" smtClean="0"/>
              <a:t>};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stranger = person;</a:t>
            </a:r>
          </a:p>
          <a:p>
            <a:pPr marL="0" indent="0">
              <a:buNone/>
            </a:pPr>
            <a:r>
              <a:rPr lang="en-US" sz="2400" i="1" dirty="0"/>
              <a:t>s</a:t>
            </a:r>
            <a:r>
              <a:rPr lang="en-US" sz="2400" i="1" dirty="0" smtClean="0"/>
              <a:t>tranger.cars[0] = “</a:t>
            </a:r>
            <a:r>
              <a:rPr lang="en-US" sz="2400" i="1" dirty="0" err="1" smtClean="0"/>
              <a:t>toyota</a:t>
            </a:r>
            <a:r>
              <a:rPr lang="en-US" sz="2400" i="1" dirty="0" smtClean="0"/>
              <a:t>”;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Both </a:t>
            </a:r>
            <a:r>
              <a:rPr lang="en-US" sz="2400" dirty="0"/>
              <a:t>stranger and person are the same object.</a:t>
            </a:r>
          </a:p>
          <a:p>
            <a:pPr marL="0" indent="0">
              <a:buNone/>
            </a:pPr>
            <a:r>
              <a:rPr lang="en-US" sz="2400" dirty="0"/>
              <a:t>Any changes to </a:t>
            </a:r>
            <a:r>
              <a:rPr lang="en-US" sz="2400" dirty="0" smtClean="0"/>
              <a:t>stranger </a:t>
            </a:r>
            <a:r>
              <a:rPr lang="en-US" sz="2400" dirty="0"/>
              <a:t>will also change person, because </a:t>
            </a:r>
            <a:r>
              <a:rPr lang="en-US" sz="2400" dirty="0" smtClean="0"/>
              <a:t>stranger </a:t>
            </a:r>
            <a:r>
              <a:rPr lang="en-US" sz="2400" dirty="0"/>
              <a:t>and person are the same </a:t>
            </a:r>
            <a:r>
              <a:rPr lang="en-US" sz="2400" dirty="0" smtClean="0"/>
              <a:t>object</a:t>
            </a:r>
          </a:p>
          <a:p>
            <a:pPr marL="0" indent="0">
              <a:buNone/>
            </a:pPr>
            <a:r>
              <a:rPr lang="en-US" sz="2400" dirty="0" smtClean="0"/>
              <a:t>console.log(</a:t>
            </a:r>
            <a:r>
              <a:rPr lang="en-US" sz="2400" dirty="0" err="1"/>
              <a:t>p</a:t>
            </a:r>
            <a:r>
              <a:rPr lang="en-US" sz="2400" dirty="0" err="1" smtClean="0"/>
              <a:t>erson.cars</a:t>
            </a:r>
            <a:r>
              <a:rPr lang="en-US" sz="2400" dirty="0" smtClean="0"/>
              <a:t>)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[“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toyota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“,”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volvo”,”benz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”]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6601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Convert Object to Array</a:t>
            </a:r>
          </a:p>
          <a:p>
            <a:pPr marL="0" indent="0">
              <a:buNone/>
            </a:pPr>
            <a:r>
              <a:rPr lang="en-US" sz="2400" dirty="0" smtClean="0"/>
              <a:t>JavaScript Object can be converted to an array using Object.values()</a:t>
            </a:r>
          </a:p>
          <a:p>
            <a:pPr marL="0" indent="0">
              <a:buNone/>
            </a:pPr>
            <a:r>
              <a:rPr lang="en-US" sz="2400" i="1" dirty="0"/>
              <a:t>const person = {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name: </a:t>
            </a:r>
            <a:r>
              <a:rPr lang="en-US" sz="2400" i="1" dirty="0" smtClean="0"/>
              <a:t>“Mark",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age: </a:t>
            </a:r>
            <a:r>
              <a:rPr lang="en-US" sz="2400" i="1" dirty="0" smtClean="0"/>
              <a:t>21,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city: </a:t>
            </a:r>
            <a:r>
              <a:rPr lang="en-US" sz="2400" i="1" dirty="0" smtClean="0"/>
              <a:t>“Lagos"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};</a:t>
            </a:r>
          </a:p>
          <a:p>
            <a:pPr marL="0" indent="0">
              <a:buNone/>
            </a:pPr>
            <a:r>
              <a:rPr lang="en-US" sz="2400" i="1" dirty="0"/>
              <a:t>c</a:t>
            </a:r>
            <a:r>
              <a:rPr lang="en-US" sz="2400" i="1" dirty="0" smtClean="0"/>
              <a:t>onst personArray = Object.values(person);</a:t>
            </a:r>
          </a:p>
          <a:p>
            <a:pPr marL="0" indent="0">
              <a:buNone/>
            </a:pPr>
            <a:r>
              <a:rPr lang="en-US" b="1" i="1" dirty="0" smtClean="0"/>
              <a:t>Convert Object to String using JSON.Stringify()</a:t>
            </a:r>
            <a:endParaRPr lang="en-US" b="1" i="1" dirty="0"/>
          </a:p>
          <a:p>
            <a:pPr marL="0" indent="0">
              <a:buNone/>
            </a:pPr>
            <a:r>
              <a:rPr lang="en-US" sz="2400" dirty="0"/>
              <a:t>JavaScript Object can be converted to an array using Object.values()</a:t>
            </a:r>
          </a:p>
          <a:p>
            <a:pPr marL="0" indent="0">
              <a:buNone/>
            </a:pPr>
            <a:r>
              <a:rPr lang="en-US" sz="2400" i="1" dirty="0"/>
              <a:t>const person = {</a:t>
            </a:r>
            <a:br>
              <a:rPr lang="en-US" sz="2400" i="1" dirty="0"/>
            </a:br>
            <a:r>
              <a:rPr lang="en-US" sz="2400" i="1" dirty="0"/>
              <a:t>  name: “Mark",</a:t>
            </a:r>
            <a:br>
              <a:rPr lang="en-US" sz="2400" i="1" dirty="0"/>
            </a:br>
            <a:r>
              <a:rPr lang="en-US" sz="2400" i="1" dirty="0"/>
              <a:t>  age: 21,</a:t>
            </a:r>
            <a:br>
              <a:rPr lang="en-US" sz="2400" i="1" dirty="0"/>
            </a:br>
            <a:r>
              <a:rPr lang="en-US" sz="2400" i="1" dirty="0"/>
              <a:t>  city: “Lagos"</a:t>
            </a:r>
            <a:br>
              <a:rPr lang="en-US" sz="2400" i="1" dirty="0"/>
            </a:br>
            <a:r>
              <a:rPr lang="en-US" sz="2400" i="1" dirty="0"/>
              <a:t>};</a:t>
            </a:r>
          </a:p>
          <a:p>
            <a:pPr marL="0" indent="0">
              <a:buNone/>
            </a:pPr>
            <a:r>
              <a:rPr lang="en-US" sz="2400" i="1" dirty="0"/>
              <a:t>const </a:t>
            </a:r>
            <a:r>
              <a:rPr lang="en-US" sz="2400" i="1" dirty="0" err="1" smtClean="0"/>
              <a:t>personString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b="1" i="1" dirty="0"/>
              <a:t>JSON.Stringify</a:t>
            </a:r>
            <a:r>
              <a:rPr lang="en-US" sz="2400" i="1" dirty="0" smtClean="0"/>
              <a:t>(person</a:t>
            </a:r>
            <a:r>
              <a:rPr lang="en-US" sz="2400" i="1" dirty="0"/>
              <a:t>);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337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smtClean="0"/>
              <a:t>const</a:t>
            </a:r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convert 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1182</Words>
  <Application>Microsoft Office PowerPoint</Application>
  <PresentationFormat>Widescreen</PresentationFormat>
  <Paragraphs>363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Adeseto Akinwe</cp:lastModifiedBy>
  <cp:revision>83</cp:revision>
  <dcterms:created xsi:type="dcterms:W3CDTF">2023-09-13T06:08:27Z</dcterms:created>
  <dcterms:modified xsi:type="dcterms:W3CDTF">2023-11-10T12:41:44Z</dcterms:modified>
</cp:coreProperties>
</file>