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D7AD-248A-4614-9D7C-8273F8421C86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58C2-08FB-42CE-9A0A-A4E637D4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D7AD-248A-4614-9D7C-8273F8421C86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58C2-08FB-42CE-9A0A-A4E637D4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94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D7AD-248A-4614-9D7C-8273F8421C86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58C2-08FB-42CE-9A0A-A4E637D4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77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D7AD-248A-4614-9D7C-8273F8421C86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58C2-08FB-42CE-9A0A-A4E637D4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7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D7AD-248A-4614-9D7C-8273F8421C86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58C2-08FB-42CE-9A0A-A4E637D4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61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D7AD-248A-4614-9D7C-8273F8421C86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58C2-08FB-42CE-9A0A-A4E637D4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09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D7AD-248A-4614-9D7C-8273F8421C86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58C2-08FB-42CE-9A0A-A4E637D4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50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D7AD-248A-4614-9D7C-8273F8421C86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58C2-08FB-42CE-9A0A-A4E637D4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70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D7AD-248A-4614-9D7C-8273F8421C86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58C2-08FB-42CE-9A0A-A4E637D4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99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D7AD-248A-4614-9D7C-8273F8421C86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58C2-08FB-42CE-9A0A-A4E637D4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D7AD-248A-4614-9D7C-8273F8421C86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58C2-08FB-42CE-9A0A-A4E637D4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6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BD7AD-248A-4614-9D7C-8273F8421C86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E58C2-08FB-42CE-9A0A-A4E637D4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2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7927"/>
            <a:ext cx="9144000" cy="5805055"/>
          </a:xfrm>
        </p:spPr>
        <p:txBody>
          <a:bodyPr/>
          <a:lstStyle/>
          <a:p>
            <a:pPr algn="l"/>
            <a:r>
              <a:rPr lang="en-US" b="1" dirty="0" smtClean="0"/>
              <a:t>JavaScript INTRO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JavaScript is the </a:t>
            </a:r>
            <a:r>
              <a:rPr lang="en-US" b="1" dirty="0" smtClean="0"/>
              <a:t>programming language </a:t>
            </a:r>
            <a:r>
              <a:rPr lang="en-US" dirty="0" smtClean="0"/>
              <a:t>of the web</a:t>
            </a:r>
            <a:r>
              <a:rPr lang="en-US" b="1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It is used to program web pages and make it interactive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b="1" dirty="0" smtClean="0"/>
              <a:t>How to Link JavaScript to HTML?</a:t>
            </a:r>
          </a:p>
          <a:p>
            <a:pPr algn="l"/>
            <a:r>
              <a:rPr lang="en-US" dirty="0" smtClean="0"/>
              <a:t>There are two ways to link JavaScript to HTML: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Embedding the JavaScript code inside the HTML document by using the </a:t>
            </a:r>
            <a:r>
              <a:rPr lang="en-US" b="1" dirty="0" smtClean="0"/>
              <a:t>&lt;script&gt;&lt;/script&gt;</a:t>
            </a:r>
            <a:r>
              <a:rPr lang="en-US" dirty="0" smtClean="0"/>
              <a:t> tag, which is called </a:t>
            </a:r>
            <a:r>
              <a:rPr lang="en-US" b="1" dirty="0" smtClean="0"/>
              <a:t>inline JavaScript</a:t>
            </a:r>
            <a:r>
              <a:rPr lang="en-US" dirty="0" smtClean="0"/>
              <a:t>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Linking external JavaScript files using </a:t>
            </a:r>
            <a:r>
              <a:rPr lang="en-US" b="1" dirty="0" smtClean="0"/>
              <a:t>src</a:t>
            </a:r>
            <a:r>
              <a:rPr lang="en-US" dirty="0" smtClean="0"/>
              <a:t> attribute of the </a:t>
            </a:r>
            <a:r>
              <a:rPr lang="en-US" b="1" i="1" dirty="0" smtClean="0"/>
              <a:t>&lt;script src="script.js"&gt;&lt;/script&gt;</a:t>
            </a:r>
            <a:r>
              <a:rPr lang="en-US" b="1" dirty="0" smtClean="0"/>
              <a:t> </a:t>
            </a:r>
            <a:r>
              <a:rPr lang="en-US" dirty="0" smtClean="0"/>
              <a:t>tag, this way of linking JavaScript is called </a:t>
            </a:r>
            <a:r>
              <a:rPr lang="en-US" b="1" dirty="0" smtClean="0"/>
              <a:t>external JavaScript.</a:t>
            </a:r>
          </a:p>
          <a:p>
            <a:pPr algn="l"/>
            <a:r>
              <a:rPr lang="en-US" dirty="0" smtClean="0"/>
              <a:t>	</a:t>
            </a:r>
            <a:endParaRPr lang="en-US" b="1" dirty="0" smtClean="0"/>
          </a:p>
          <a:p>
            <a:pPr marL="514350" indent="-514350" algn="l">
              <a:buFont typeface="+mj-lt"/>
              <a:buAutoNum type="arabicPeriod"/>
            </a:pPr>
            <a:endParaRPr lang="en-US" b="1" dirty="0"/>
          </a:p>
          <a:p>
            <a:pPr algn="l"/>
            <a:endParaRPr lang="en-US" b="1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300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636" y="263236"/>
            <a:ext cx="10938164" cy="64562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i="1" dirty="0" smtClean="0"/>
              <a:t>Number</a:t>
            </a:r>
            <a:endParaRPr lang="en-US" sz="1800" b="1" i="1" dirty="0"/>
          </a:p>
          <a:p>
            <a:pPr marL="0" indent="0">
              <a:buNone/>
            </a:pPr>
            <a:r>
              <a:rPr lang="en-US" sz="1800" dirty="0"/>
              <a:t>JavaScript numbers can be written with or without decimals</a:t>
            </a:r>
          </a:p>
          <a:p>
            <a:pPr marL="0" indent="0">
              <a:buNone/>
            </a:pPr>
            <a:r>
              <a:rPr lang="en-US" sz="1800" i="1" dirty="0"/>
              <a:t>let a = 23; let b = </a:t>
            </a:r>
            <a:r>
              <a:rPr lang="en-US" sz="1800" i="1" dirty="0" smtClean="0"/>
              <a:t>24.3</a:t>
            </a:r>
          </a:p>
          <a:p>
            <a:pPr marL="0" indent="0">
              <a:buNone/>
            </a:pPr>
            <a:endParaRPr lang="en-US" sz="1800" i="1" dirty="0" smtClean="0"/>
          </a:p>
          <a:p>
            <a:pPr marL="0" indent="0">
              <a:buNone/>
            </a:pPr>
            <a:r>
              <a:rPr lang="en-US" sz="1800" b="1" i="1" dirty="0" smtClean="0"/>
              <a:t>Number Methods</a:t>
            </a:r>
          </a:p>
          <a:p>
            <a:pPr marL="0" indent="0">
              <a:buNone/>
            </a:pPr>
            <a:r>
              <a:rPr lang="en-US" sz="1800" b="1" i="1" dirty="0"/>
              <a:t>n</a:t>
            </a:r>
            <a:r>
              <a:rPr lang="en-US" sz="1800" b="1" i="1" dirty="0" smtClean="0"/>
              <a:t>umber.toString()</a:t>
            </a:r>
          </a:p>
          <a:p>
            <a:pPr marL="0" indent="0">
              <a:buNone/>
            </a:pPr>
            <a:r>
              <a:rPr lang="en-US" sz="1800" i="1" dirty="0" smtClean="0"/>
              <a:t>The toString() method is used to convert numbers to string.</a:t>
            </a:r>
          </a:p>
          <a:p>
            <a:pPr marL="0" indent="0">
              <a:buNone/>
            </a:pPr>
            <a:r>
              <a:rPr lang="en-US" sz="1800" i="1" dirty="0"/>
              <a:t>l</a:t>
            </a:r>
            <a:r>
              <a:rPr lang="en-US" sz="1800" i="1" dirty="0" smtClean="0"/>
              <a:t>et num = 10;</a:t>
            </a:r>
          </a:p>
          <a:p>
            <a:pPr marL="0" indent="0">
              <a:buNone/>
            </a:pPr>
            <a:r>
              <a:rPr lang="en-US" sz="1800" i="1" dirty="0"/>
              <a:t>n</a:t>
            </a:r>
            <a:r>
              <a:rPr lang="en-US" sz="1800" i="1" dirty="0" smtClean="0"/>
              <a:t>um.toString()  </a:t>
            </a:r>
            <a:r>
              <a:rPr lang="en-US" sz="1800" b="1" i="1" dirty="0" smtClean="0">
                <a:solidFill>
                  <a:srgbClr val="00B050"/>
                </a:solidFill>
              </a:rPr>
              <a:t>//returns “10”</a:t>
            </a:r>
          </a:p>
          <a:p>
            <a:pPr marL="0" indent="0">
              <a:buNone/>
            </a:pPr>
            <a:r>
              <a:rPr lang="en-US" sz="1800" b="1" i="1" dirty="0" smtClean="0"/>
              <a:t>number.toFixed()</a:t>
            </a:r>
          </a:p>
          <a:p>
            <a:pPr marL="0" indent="0">
              <a:buNone/>
            </a:pPr>
            <a:r>
              <a:rPr lang="en-US" sz="1800" i="1" dirty="0"/>
              <a:t>The toFixed() method rounds a number to a given number of digits.</a:t>
            </a:r>
            <a:endParaRPr lang="en-US" sz="1800" i="1" dirty="0" smtClean="0"/>
          </a:p>
          <a:p>
            <a:pPr marL="0" indent="0">
              <a:buNone/>
            </a:pPr>
            <a:r>
              <a:rPr lang="en-US" sz="1800" i="1" dirty="0" smtClean="0"/>
              <a:t>let x = 10.5784;</a:t>
            </a:r>
          </a:p>
          <a:p>
            <a:pPr marL="0" indent="0">
              <a:buNone/>
            </a:pPr>
            <a:r>
              <a:rPr lang="en-US" sz="1800" i="1" dirty="0" smtClean="0"/>
              <a:t>x.toFixed(2) </a:t>
            </a:r>
            <a:r>
              <a:rPr lang="en-US" sz="1800" b="1" i="1" dirty="0" smtClean="0">
                <a:solidFill>
                  <a:srgbClr val="00B050"/>
                </a:solidFill>
              </a:rPr>
              <a:t>//returns 10.58</a:t>
            </a:r>
          </a:p>
          <a:p>
            <a:pPr marL="0" indent="0">
              <a:buNone/>
            </a:pPr>
            <a:r>
              <a:rPr lang="en-US" sz="1800" b="1" i="1" dirty="0" smtClean="0"/>
              <a:t>Converting String to Numbers</a:t>
            </a:r>
          </a:p>
          <a:p>
            <a:r>
              <a:rPr lang="en-US" sz="1800" dirty="0"/>
              <a:t>Number()    Returns a number converted from its argument.</a:t>
            </a:r>
          </a:p>
          <a:p>
            <a:r>
              <a:rPr lang="en-US" sz="1800" dirty="0"/>
              <a:t>parseFloat()    Parses its argument and returns a floating point number</a:t>
            </a:r>
          </a:p>
          <a:p>
            <a:r>
              <a:rPr lang="en-US" sz="1800" dirty="0"/>
              <a:t>parseInt()  Parses its argument and returns a whole number</a:t>
            </a:r>
          </a:p>
          <a:p>
            <a:pPr marL="0" indent="0">
              <a:buNone/>
            </a:pPr>
            <a:endParaRPr lang="en-US" sz="1800" b="1" i="1" dirty="0" smtClean="0"/>
          </a:p>
          <a:p>
            <a:pPr marL="0" indent="0">
              <a:buNone/>
            </a:pPr>
            <a:endParaRPr lang="en-US" sz="1800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 dirty="0" smtClean="0"/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43325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9382"/>
            <a:ext cx="10515600" cy="5927581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Boolean</a:t>
            </a:r>
          </a:p>
          <a:p>
            <a:pPr marL="0" indent="0">
              <a:buNone/>
            </a:pPr>
            <a:r>
              <a:rPr lang="en-US" i="1" dirty="0"/>
              <a:t>Boolean has a true or false value</a:t>
            </a:r>
          </a:p>
          <a:p>
            <a:pPr marL="0" indent="0">
              <a:buNone/>
            </a:pPr>
            <a:r>
              <a:rPr lang="en-US" i="1" dirty="0"/>
              <a:t>let p = 5, q = 6, r = 5;</a:t>
            </a:r>
          </a:p>
          <a:p>
            <a:pPr marL="0" indent="0">
              <a:buNone/>
            </a:pPr>
            <a:r>
              <a:rPr lang="en-US" i="1" dirty="0"/>
              <a:t>let isEqual = p == r; </a:t>
            </a:r>
            <a:r>
              <a:rPr lang="en-US" i="1" dirty="0">
                <a:solidFill>
                  <a:srgbClr val="00B050"/>
                </a:solidFill>
              </a:rPr>
              <a:t>//returns true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75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4073"/>
            <a:ext cx="10515600" cy="58028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JavaScript can be used to change the HTML content, Attributes, Styles and more using </a:t>
            </a:r>
            <a:r>
              <a:rPr lang="en-US" b="1" dirty="0" smtClean="0"/>
              <a:t>getElementById() </a:t>
            </a:r>
            <a:r>
              <a:rPr lang="en-US" dirty="0" smtClean="0"/>
              <a:t>method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200" b="1" i="1" dirty="0"/>
              <a:t>document.getElementById</a:t>
            </a:r>
            <a:r>
              <a:rPr lang="en-US" sz="2200" b="1" i="1" dirty="0" smtClean="0"/>
              <a:t>(‘myId').</a:t>
            </a:r>
            <a:r>
              <a:rPr lang="en-US" sz="2200" b="1" i="1" dirty="0"/>
              <a:t>innerHTML = 'Hello JavaScript</a:t>
            </a:r>
            <a:r>
              <a:rPr lang="en-US" sz="2200" b="1" i="1" dirty="0" smtClean="0"/>
              <a:t>';</a:t>
            </a:r>
          </a:p>
          <a:p>
            <a:pPr marL="0" indent="0">
              <a:buNone/>
            </a:pPr>
            <a:r>
              <a:rPr lang="en-US" sz="2200" b="1" i="1" dirty="0" smtClean="0"/>
              <a:t>document.getElementById(‘myId’).</a:t>
            </a:r>
            <a:r>
              <a:rPr lang="en-US" sz="2200" b="1" i="1" dirty="0"/>
              <a:t>style.fontSize = </a:t>
            </a:r>
            <a:r>
              <a:rPr lang="en-US" sz="2200" b="1" i="1" dirty="0" smtClean="0"/>
              <a:t>“25px";</a:t>
            </a:r>
          </a:p>
          <a:p>
            <a:pPr marL="0" indent="0">
              <a:buNone/>
            </a:pPr>
            <a:r>
              <a:rPr lang="en-US" sz="2200" b="1" i="1" dirty="0" smtClean="0"/>
              <a:t>document.getElementById(‘myId’).style.color</a:t>
            </a:r>
            <a:r>
              <a:rPr lang="en-US" sz="2200" b="1" i="1" dirty="0"/>
              <a:t> = </a:t>
            </a:r>
            <a:r>
              <a:rPr lang="en-US" sz="2200" b="1" i="1" dirty="0" smtClean="0"/>
              <a:t>“blue";</a:t>
            </a:r>
          </a:p>
          <a:p>
            <a:pPr marL="0" indent="0">
              <a:buNone/>
            </a:pPr>
            <a:endParaRPr lang="en-US" sz="2200" b="1" i="1" dirty="0"/>
          </a:p>
          <a:p>
            <a:pPr marL="0" indent="0">
              <a:buNone/>
            </a:pPr>
            <a:r>
              <a:rPr lang="en-US" b="1" dirty="0" smtClean="0"/>
              <a:t>Displaying JavaScript</a:t>
            </a:r>
          </a:p>
          <a:p>
            <a:pPr marL="0" indent="0">
              <a:buNone/>
            </a:pPr>
            <a:r>
              <a:rPr lang="en-US" sz="2400" dirty="0" smtClean="0"/>
              <a:t>JavaScript can be displayed using;</a:t>
            </a:r>
          </a:p>
          <a:p>
            <a:r>
              <a:rPr lang="en-US" sz="2400" b="1" i="1" dirty="0" smtClean="0"/>
              <a:t>innerHTML</a:t>
            </a:r>
          </a:p>
          <a:p>
            <a:r>
              <a:rPr lang="en-US" sz="2400" b="1" i="1" dirty="0"/>
              <a:t>d</a:t>
            </a:r>
            <a:r>
              <a:rPr lang="en-US" sz="2400" b="1" i="1" dirty="0" smtClean="0"/>
              <a:t>ocument.write()</a:t>
            </a:r>
          </a:p>
          <a:p>
            <a:r>
              <a:rPr lang="en-US" sz="2400" b="1" i="1" dirty="0"/>
              <a:t>w</a:t>
            </a:r>
            <a:r>
              <a:rPr lang="en-US" sz="2400" b="1" i="1" dirty="0" smtClean="0"/>
              <a:t>indow.alert()</a:t>
            </a:r>
          </a:p>
          <a:p>
            <a:r>
              <a:rPr lang="en-US" sz="2400" b="1" i="1" dirty="0"/>
              <a:t>c</a:t>
            </a:r>
            <a:r>
              <a:rPr lang="en-US" sz="2400" b="1" i="1" dirty="0" smtClean="0"/>
              <a:t>onsole.log()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457200" lvl="1" indent="0">
              <a:buNone/>
            </a:pPr>
            <a:endParaRPr lang="en-US" sz="1800" b="1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442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8655"/>
            <a:ext cx="10515600" cy="624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JavaScript Programs</a:t>
            </a:r>
          </a:p>
          <a:p>
            <a:r>
              <a:rPr lang="en-US" sz="2400" dirty="0"/>
              <a:t>A </a:t>
            </a:r>
            <a:r>
              <a:rPr lang="en-US" sz="2400" b="1" dirty="0"/>
              <a:t>computer program</a:t>
            </a:r>
            <a:r>
              <a:rPr lang="en-US" sz="2400" dirty="0"/>
              <a:t> is a list of "instructions" to be "executed" by a computer.</a:t>
            </a:r>
          </a:p>
          <a:p>
            <a:r>
              <a:rPr lang="en-US" sz="2400" dirty="0"/>
              <a:t>In a programming language, these programming instructions are called </a:t>
            </a:r>
            <a:r>
              <a:rPr lang="en-US" sz="2400" b="1" dirty="0"/>
              <a:t>statements</a:t>
            </a:r>
            <a:endParaRPr lang="en-US" sz="2400" dirty="0"/>
          </a:p>
          <a:p>
            <a:r>
              <a:rPr lang="en-US" sz="2400" dirty="0" smtClean="0"/>
              <a:t>In HTML</a:t>
            </a:r>
            <a:r>
              <a:rPr lang="en-US" sz="2400" dirty="0"/>
              <a:t>, JavaScript programs are executed by the web browser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b="1" dirty="0" smtClean="0"/>
              <a:t>JavaScript Keywords</a:t>
            </a:r>
          </a:p>
          <a:p>
            <a:r>
              <a:rPr lang="en-US" sz="2400" dirty="0" smtClean="0"/>
              <a:t>JavaScript statements often start with a </a:t>
            </a:r>
            <a:r>
              <a:rPr lang="en-US" sz="2400" b="1" dirty="0" smtClean="0"/>
              <a:t>keyword</a:t>
            </a:r>
            <a:r>
              <a:rPr lang="en-US" sz="2400" dirty="0" smtClean="0"/>
              <a:t> to identify the action to be executed. They are reserved words and cannot be used as names for variables.</a:t>
            </a:r>
          </a:p>
          <a:p>
            <a:pPr marL="0" indent="0">
              <a:buNone/>
            </a:pPr>
            <a:r>
              <a:rPr lang="en-US" sz="2400" dirty="0" smtClean="0"/>
              <a:t>Examples are;</a:t>
            </a:r>
          </a:p>
          <a:p>
            <a:pPr marL="0" indent="0">
              <a:buNone/>
            </a:pPr>
            <a:r>
              <a:rPr lang="en-US" sz="2400" i="1" dirty="0" smtClean="0"/>
              <a:t>var, let, const, function, return, if, else, switch, for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5962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0218"/>
            <a:ext cx="10515600" cy="5816745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JavaScript Syntax, Variables and Statements</a:t>
            </a:r>
          </a:p>
          <a:p>
            <a:pPr marL="0" indent="0">
              <a:buNone/>
            </a:pPr>
            <a:r>
              <a:rPr lang="en-US" dirty="0" smtClean="0"/>
              <a:t>JavaScript </a:t>
            </a:r>
            <a:r>
              <a:rPr lang="en-US" b="1" dirty="0" smtClean="0"/>
              <a:t>syntax</a:t>
            </a:r>
            <a:r>
              <a:rPr lang="en-US" dirty="0" smtClean="0"/>
              <a:t> is the set of rules of how programs are written. </a:t>
            </a:r>
          </a:p>
          <a:p>
            <a:pPr marL="0" indent="0">
              <a:buNone/>
            </a:pPr>
            <a:r>
              <a:rPr lang="en-US" dirty="0" smtClean="0"/>
              <a:t>JavaScript </a:t>
            </a:r>
            <a:r>
              <a:rPr lang="en-US" b="1" dirty="0" smtClean="0"/>
              <a:t>statements</a:t>
            </a:r>
            <a:r>
              <a:rPr lang="en-US" dirty="0" smtClean="0"/>
              <a:t> comprises; Values, Operators, Expressions, Keywords, Variables and Comments. Statements are separated by a semi colon.</a:t>
            </a:r>
          </a:p>
          <a:p>
            <a:pPr marL="0" indent="0">
              <a:buNone/>
            </a:pPr>
            <a:r>
              <a:rPr lang="en-US" b="1" dirty="0" smtClean="0"/>
              <a:t>var</a:t>
            </a:r>
            <a:r>
              <a:rPr lang="en-US" dirty="0" smtClean="0"/>
              <a:t> x, y, z; </a:t>
            </a:r>
            <a:r>
              <a:rPr lang="en-US" dirty="0" smtClean="0">
                <a:solidFill>
                  <a:srgbClr val="00B050"/>
                </a:solidFill>
              </a:rPr>
              <a:t>//declaring variables x, y and z</a:t>
            </a:r>
          </a:p>
          <a:p>
            <a:pPr marL="0" indent="0">
              <a:buNone/>
            </a:pPr>
            <a:r>
              <a:rPr lang="en-US" dirty="0" smtClean="0"/>
              <a:t>x = 10, y =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15; </a:t>
            </a:r>
            <a:r>
              <a:rPr lang="en-US" dirty="0" smtClean="0">
                <a:solidFill>
                  <a:srgbClr val="00B050"/>
                </a:solidFill>
              </a:rPr>
              <a:t>//assigning values to x and y</a:t>
            </a:r>
          </a:p>
          <a:p>
            <a:pPr marL="0" indent="0">
              <a:buNone/>
            </a:pPr>
            <a:r>
              <a:rPr lang="en-US" dirty="0" smtClean="0"/>
              <a:t>z = x + y; </a:t>
            </a:r>
            <a:r>
              <a:rPr lang="en-US" dirty="0" smtClean="0">
                <a:solidFill>
                  <a:srgbClr val="00B050"/>
                </a:solidFill>
              </a:rPr>
              <a:t>//assigning value to z by summing x and y to make a statement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454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8655"/>
            <a:ext cx="10515600" cy="615141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/>
              <a:t>JavaScript Variables</a:t>
            </a:r>
          </a:p>
          <a:p>
            <a:pPr marL="0" indent="0">
              <a:buNone/>
            </a:pPr>
            <a:r>
              <a:rPr lang="en-US" dirty="0" smtClean="0"/>
              <a:t>JavaScript</a:t>
            </a:r>
            <a:r>
              <a:rPr lang="en-US" b="1" dirty="0" smtClean="0"/>
              <a:t> variables</a:t>
            </a:r>
            <a:r>
              <a:rPr lang="en-US" dirty="0" smtClean="0"/>
              <a:t> are used to </a:t>
            </a:r>
            <a:r>
              <a:rPr lang="en-US" b="1" dirty="0" smtClean="0"/>
              <a:t>store</a:t>
            </a:r>
            <a:r>
              <a:rPr lang="en-US" dirty="0" smtClean="0"/>
              <a:t> data values. Variables are declared with either keywords </a:t>
            </a:r>
            <a:r>
              <a:rPr lang="en-US" b="1" i="1" dirty="0" err="1" smtClean="0"/>
              <a:t>var</a:t>
            </a:r>
            <a:r>
              <a:rPr lang="en-US" dirty="0" smtClean="0"/>
              <a:t>, </a:t>
            </a:r>
            <a:r>
              <a:rPr lang="en-US" b="1" i="1" dirty="0" smtClean="0"/>
              <a:t>let</a:t>
            </a:r>
            <a:r>
              <a:rPr lang="en-US" dirty="0" smtClean="0"/>
              <a:t> or </a:t>
            </a:r>
            <a:r>
              <a:rPr lang="en-US" b="1" i="1" dirty="0" err="1" smtClean="0"/>
              <a:t>const</a:t>
            </a:r>
            <a:endParaRPr lang="en-US" b="1" i="1" dirty="0" smtClean="0"/>
          </a:p>
          <a:p>
            <a:pPr marL="0" indent="0">
              <a:buNone/>
            </a:pPr>
            <a:r>
              <a:rPr lang="en-US" dirty="0" smtClean="0"/>
              <a:t>An </a:t>
            </a:r>
            <a:r>
              <a:rPr lang="en-US" b="1" dirty="0" smtClean="0"/>
              <a:t>equal sign</a:t>
            </a:r>
            <a:r>
              <a:rPr lang="en-US" dirty="0" smtClean="0"/>
              <a:t> is used to </a:t>
            </a:r>
            <a:r>
              <a:rPr lang="en-US" b="1" dirty="0" smtClean="0"/>
              <a:t>assign values</a:t>
            </a:r>
            <a:r>
              <a:rPr lang="en-US" dirty="0" smtClean="0"/>
              <a:t> to variables.</a:t>
            </a:r>
          </a:p>
          <a:p>
            <a:pPr marL="0" indent="0">
              <a:buNone/>
            </a:pPr>
            <a:r>
              <a:rPr lang="en-US" b="1" i="1" dirty="0" smtClean="0"/>
              <a:t>let x = 21;</a:t>
            </a:r>
          </a:p>
          <a:p>
            <a:pPr marL="0" indent="0">
              <a:buNone/>
            </a:pPr>
            <a:endParaRPr lang="en-US" b="1" i="1" dirty="0" smtClean="0"/>
          </a:p>
          <a:p>
            <a:r>
              <a:rPr lang="en-US" dirty="0"/>
              <a:t>Variables can contain letters, digits, underscores, and dollar signs.</a:t>
            </a:r>
          </a:p>
          <a:p>
            <a:r>
              <a:rPr lang="en-US" dirty="0"/>
              <a:t>Variables can begin with a letter, underscore or $ symbol</a:t>
            </a:r>
          </a:p>
          <a:p>
            <a:r>
              <a:rPr lang="en-US" dirty="0"/>
              <a:t>Variables are case-sensitive</a:t>
            </a:r>
          </a:p>
          <a:p>
            <a:r>
              <a:rPr lang="en-US" dirty="0"/>
              <a:t>Reserved words cannot be used as </a:t>
            </a:r>
            <a:r>
              <a:rPr lang="en-US" dirty="0" smtClean="0"/>
              <a:t>variables</a:t>
            </a:r>
          </a:p>
          <a:p>
            <a:endParaRPr lang="en-US" b="1" i="1" dirty="0" smtClean="0"/>
          </a:p>
          <a:p>
            <a:pPr marL="0" indent="0">
              <a:buNone/>
            </a:pPr>
            <a:r>
              <a:rPr lang="en-US" dirty="0"/>
              <a:t>A variable declared without a value will have the </a:t>
            </a:r>
            <a:r>
              <a:rPr lang="en-US" dirty="0" smtClean="0"/>
              <a:t>value </a:t>
            </a:r>
            <a:r>
              <a:rPr lang="en-US" b="1" dirty="0" smtClean="0"/>
              <a:t>undefined.</a:t>
            </a:r>
          </a:p>
          <a:p>
            <a:pPr marL="0" indent="0">
              <a:buNone/>
            </a:pPr>
            <a:r>
              <a:rPr lang="en-US" sz="2400" b="1" i="1" dirty="0"/>
              <a:t>l</a:t>
            </a:r>
            <a:r>
              <a:rPr lang="en-US" sz="2400" b="1" i="1" dirty="0" smtClean="0"/>
              <a:t>et name;</a:t>
            </a:r>
            <a:r>
              <a:rPr lang="en-US" b="1" i="1" dirty="0" smtClean="0"/>
              <a:t>  </a:t>
            </a:r>
            <a:r>
              <a:rPr lang="en-US" b="1" i="1" dirty="0" smtClean="0">
                <a:solidFill>
                  <a:srgbClr val="00B050"/>
                </a:solidFill>
              </a:rPr>
              <a:t>//declared without a value; this will be undefined if it is executed</a:t>
            </a:r>
          </a:p>
          <a:p>
            <a:pPr marL="0" indent="0">
              <a:buNone/>
            </a:pPr>
            <a:endParaRPr lang="en-US" b="1" i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26721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1673"/>
            <a:ext cx="10515600" cy="59552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JavaScript Data Types</a:t>
            </a:r>
          </a:p>
          <a:p>
            <a:pPr marL="0" indent="0">
              <a:buNone/>
            </a:pPr>
            <a:r>
              <a:rPr lang="en-US" dirty="0" smtClean="0"/>
              <a:t>Common datatypes are;</a:t>
            </a:r>
          </a:p>
          <a:p>
            <a:pPr marL="0" indent="0">
              <a:buNone/>
            </a:pPr>
            <a:r>
              <a:rPr lang="en-US" dirty="0" smtClean="0"/>
              <a:t>String, Number, Boolean, Array, Object</a:t>
            </a:r>
          </a:p>
          <a:p>
            <a:pPr marL="0" indent="0">
              <a:buNone/>
            </a:pPr>
            <a:r>
              <a:rPr lang="en-US" b="1" dirty="0" smtClean="0"/>
              <a:t>String</a:t>
            </a:r>
          </a:p>
          <a:p>
            <a:pPr marL="0" indent="0">
              <a:buNone/>
            </a:pPr>
            <a:r>
              <a:rPr lang="en-US" dirty="0" smtClean="0"/>
              <a:t>Strings are characters written within quotes.</a:t>
            </a:r>
          </a:p>
          <a:p>
            <a:pPr marL="0" indent="0">
              <a:buNone/>
            </a:pPr>
            <a:r>
              <a:rPr lang="en-US" sz="2400" i="1" dirty="0" smtClean="0"/>
              <a:t>let x = “I’m a string”</a:t>
            </a:r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en-US" sz="2400" b="1" dirty="0"/>
              <a:t>String Templates</a:t>
            </a:r>
          </a:p>
          <a:p>
            <a:pPr marL="0" indent="0">
              <a:buNone/>
            </a:pPr>
            <a:r>
              <a:rPr lang="en-US" sz="2400" i="1" dirty="0"/>
              <a:t>let text = `Hello JavaScript` </a:t>
            </a:r>
            <a:r>
              <a:rPr lang="en-US" sz="2400" i="1" dirty="0">
                <a:solidFill>
                  <a:srgbClr val="00B050"/>
                </a:solidFill>
              </a:rPr>
              <a:t>//back-tics syntax</a:t>
            </a:r>
          </a:p>
          <a:p>
            <a:pPr marL="0" indent="0">
              <a:buNone/>
            </a:pPr>
            <a:r>
              <a:rPr lang="en-US" sz="2400" i="1" dirty="0"/>
              <a:t>let quantity = 15;</a:t>
            </a:r>
          </a:p>
          <a:p>
            <a:pPr marL="0" indent="0">
              <a:buNone/>
            </a:pPr>
            <a:r>
              <a:rPr lang="en-US" sz="2400" i="1" dirty="0"/>
              <a:t>let price = 100;</a:t>
            </a:r>
          </a:p>
          <a:p>
            <a:pPr marL="0" indent="0">
              <a:buNone/>
            </a:pPr>
            <a:r>
              <a:rPr lang="en-US" sz="2400" i="1" dirty="0"/>
              <a:t>let total Price = `I'm paying a total of ${quantity * price}`; </a:t>
            </a:r>
            <a:r>
              <a:rPr lang="en-US" sz="2400" i="1" dirty="0">
                <a:solidFill>
                  <a:srgbClr val="00B050"/>
                </a:solidFill>
              </a:rPr>
              <a:t>//template literals</a:t>
            </a:r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endParaRPr lang="en-US" sz="2400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166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7090"/>
            <a:ext cx="10515600" cy="633152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String Length</a:t>
            </a:r>
          </a:p>
          <a:p>
            <a:pPr marL="0" indent="0">
              <a:buNone/>
            </a:pPr>
            <a:r>
              <a:rPr lang="en-US" sz="2400" dirty="0" smtClean="0"/>
              <a:t>The built-in property </a:t>
            </a:r>
            <a:r>
              <a:rPr lang="en-US" sz="2400" b="1" i="1" dirty="0" smtClean="0"/>
              <a:t>length</a:t>
            </a:r>
            <a:r>
              <a:rPr lang="en-US" sz="2400" dirty="0" smtClean="0"/>
              <a:t> is used to find the length of a string</a:t>
            </a:r>
          </a:p>
          <a:p>
            <a:pPr marL="0" indent="0">
              <a:buNone/>
            </a:pPr>
            <a:r>
              <a:rPr lang="en-US" sz="2400" b="1" i="1" dirty="0" smtClean="0"/>
              <a:t>let word = “numberofletters” </a:t>
            </a:r>
          </a:p>
          <a:p>
            <a:pPr marL="0" indent="0">
              <a:buNone/>
            </a:pPr>
            <a:r>
              <a:rPr lang="en-US" sz="2400" b="1" i="1" dirty="0"/>
              <a:t>w</a:t>
            </a:r>
            <a:r>
              <a:rPr lang="en-US" sz="2400" b="1" i="1" dirty="0" smtClean="0"/>
              <a:t>ord.length </a:t>
            </a:r>
            <a:r>
              <a:rPr lang="en-US" sz="2400" b="1" i="1" dirty="0" smtClean="0"/>
              <a:t>= 15</a:t>
            </a:r>
          </a:p>
          <a:p>
            <a:pPr marL="0" indent="0">
              <a:buNone/>
            </a:pPr>
            <a:endParaRPr lang="en-US" sz="2400" b="1" i="1" dirty="0"/>
          </a:p>
          <a:p>
            <a:pPr marL="0" indent="0">
              <a:buNone/>
            </a:pPr>
            <a:r>
              <a:rPr lang="en-US" sz="2400" b="1" i="1" dirty="0" smtClean="0"/>
              <a:t>String Escape</a:t>
            </a:r>
          </a:p>
          <a:p>
            <a:pPr marL="0" indent="0">
              <a:buNone/>
            </a:pPr>
            <a:r>
              <a:rPr lang="en-US" sz="2400" dirty="0" smtClean="0"/>
              <a:t>Backslash ( \ ) is used to escape special string characters.</a:t>
            </a:r>
          </a:p>
          <a:p>
            <a:pPr marL="0" indent="0">
              <a:buNone/>
            </a:pPr>
            <a:r>
              <a:rPr lang="en-US" sz="2400" dirty="0" smtClean="0"/>
              <a:t>let escape = “Academy 4.0 students are doing \“great\””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String Methods</a:t>
            </a:r>
          </a:p>
          <a:p>
            <a:pPr marL="0" indent="0">
              <a:buNone/>
            </a:pPr>
            <a:r>
              <a:rPr lang="en-US" sz="2400" b="1" dirty="0"/>
              <a:t>s</a:t>
            </a:r>
            <a:r>
              <a:rPr lang="en-US" sz="2400" b="1" dirty="0" smtClean="0"/>
              <a:t>tring.slice()</a:t>
            </a:r>
          </a:p>
          <a:p>
            <a:pPr marL="0" indent="0">
              <a:buNone/>
            </a:pPr>
            <a:r>
              <a:rPr lang="en-US" sz="2400" i="1" dirty="0" smtClean="0"/>
              <a:t>let cars = “Volvo, ford, benz” ;</a:t>
            </a:r>
          </a:p>
          <a:p>
            <a:pPr marL="0" indent="0">
              <a:buNone/>
            </a:pPr>
            <a:r>
              <a:rPr lang="en-US" sz="2400" i="1" dirty="0" smtClean="0"/>
              <a:t>cars.slice(7, 11)</a:t>
            </a:r>
          </a:p>
          <a:p>
            <a:pPr marL="0" indent="0">
              <a:buNone/>
            </a:pPr>
            <a:endParaRPr lang="en-US" sz="2400" i="1" dirty="0" smtClean="0"/>
          </a:p>
          <a:p>
            <a:pPr marL="0" indent="0">
              <a:buNone/>
            </a:pPr>
            <a:r>
              <a:rPr lang="en-US" sz="2400" b="1" dirty="0" smtClean="0"/>
              <a:t>string.substring()</a:t>
            </a:r>
          </a:p>
          <a:p>
            <a:pPr marL="0" indent="0">
              <a:buNone/>
            </a:pPr>
            <a:r>
              <a:rPr lang="en-US" sz="2400" i="1" dirty="0"/>
              <a:t>let cars = “Volvo, ford, benz” ;</a:t>
            </a:r>
          </a:p>
          <a:p>
            <a:pPr marL="0" indent="0">
              <a:buNone/>
            </a:pPr>
            <a:r>
              <a:rPr lang="en-US" sz="2400" i="1" dirty="0"/>
              <a:t>cars.slice(7, 11</a:t>
            </a:r>
            <a:r>
              <a:rPr lang="en-US" sz="2400" i="1" dirty="0" smtClean="0"/>
              <a:t>)</a:t>
            </a:r>
          </a:p>
          <a:p>
            <a:pPr marL="0" indent="0">
              <a:buNone/>
            </a:pPr>
            <a:r>
              <a:rPr lang="en-US" sz="2400" i="1" dirty="0" smtClean="0"/>
              <a:t>Note: slice() uses negative indexing</a:t>
            </a:r>
            <a:endParaRPr lang="en-US" sz="2400" i="1" dirty="0"/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027404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2509"/>
            <a:ext cx="10515600" cy="584445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string.replace</a:t>
            </a:r>
            <a:r>
              <a:rPr lang="en-US" b="1" dirty="0" smtClean="0"/>
              <a:t>()</a:t>
            </a:r>
          </a:p>
          <a:p>
            <a:pPr marL="0" indent="0">
              <a:buNone/>
            </a:pPr>
            <a:r>
              <a:rPr lang="en-US" i="1" dirty="0" smtClean="0"/>
              <a:t>let text = “I love JavaScript”</a:t>
            </a:r>
          </a:p>
          <a:p>
            <a:pPr marL="0" indent="0">
              <a:buNone/>
            </a:pPr>
            <a:r>
              <a:rPr lang="en-US" i="1" dirty="0" smtClean="0"/>
              <a:t>text.replace(“JavaScript”, “Python”); </a:t>
            </a:r>
          </a:p>
          <a:p>
            <a:pPr marL="0" indent="0">
              <a:buNone/>
            </a:pPr>
            <a:r>
              <a:rPr lang="en-US" i="1" dirty="0" smtClean="0"/>
              <a:t>note: replace() is case-sensitive</a:t>
            </a:r>
          </a:p>
          <a:p>
            <a:pPr marL="0" indent="0">
              <a:buNone/>
            </a:pPr>
            <a:r>
              <a:rPr lang="en-US" b="1" i="1" dirty="0"/>
              <a:t>s</a:t>
            </a:r>
            <a:r>
              <a:rPr lang="en-US" b="1" i="1" dirty="0" smtClean="0"/>
              <a:t>tring.toUpperCase()</a:t>
            </a:r>
          </a:p>
          <a:p>
            <a:pPr marL="0" indent="0">
              <a:buNone/>
            </a:pPr>
            <a:r>
              <a:rPr lang="en-US" i="1" dirty="0"/>
              <a:t>let text = “I love JavaScript”</a:t>
            </a:r>
          </a:p>
          <a:p>
            <a:pPr marL="0" indent="0">
              <a:buNone/>
            </a:pPr>
            <a:r>
              <a:rPr lang="en-US" i="1" dirty="0"/>
              <a:t>t</a:t>
            </a:r>
            <a:r>
              <a:rPr lang="en-US" i="1" dirty="0" smtClean="0"/>
              <a:t>ext.toUpperCase();</a:t>
            </a:r>
          </a:p>
          <a:p>
            <a:pPr marL="0" indent="0">
              <a:buNone/>
            </a:pPr>
            <a:r>
              <a:rPr lang="en-US" b="1" i="1" dirty="0"/>
              <a:t>s</a:t>
            </a:r>
            <a:r>
              <a:rPr lang="en-US" b="1" i="1" dirty="0" smtClean="0"/>
              <a:t>tring.toLowerCase()</a:t>
            </a:r>
          </a:p>
          <a:p>
            <a:pPr marL="0" indent="0">
              <a:buNone/>
            </a:pPr>
            <a:r>
              <a:rPr lang="en-US" i="1" dirty="0"/>
              <a:t>let text = “I love JavaScript”</a:t>
            </a:r>
          </a:p>
          <a:p>
            <a:pPr marL="0" indent="0">
              <a:buNone/>
            </a:pPr>
            <a:r>
              <a:rPr lang="en-US" i="1" dirty="0" smtClean="0"/>
              <a:t>text.toLowerCase();</a:t>
            </a:r>
            <a:endParaRPr lang="en-US" b="1" i="1" dirty="0" smtClean="0"/>
          </a:p>
          <a:p>
            <a:pPr marL="0" indent="0">
              <a:buNone/>
            </a:pPr>
            <a:r>
              <a:rPr lang="en-US" b="1" i="1" dirty="0"/>
              <a:t>s</a:t>
            </a:r>
            <a:r>
              <a:rPr lang="en-US" b="1" i="1" dirty="0" smtClean="0"/>
              <a:t>tring.concat()</a:t>
            </a:r>
          </a:p>
          <a:p>
            <a:pPr marL="0" indent="0">
              <a:buNone/>
            </a:pPr>
            <a:r>
              <a:rPr lang="en-US" dirty="0" smtClean="0"/>
              <a:t>let a = “good”, b = “morning” ;</a:t>
            </a:r>
          </a:p>
          <a:p>
            <a:pPr marL="0" indent="0">
              <a:buNone/>
            </a:pPr>
            <a:r>
              <a:rPr lang="en-US" dirty="0" smtClean="0"/>
              <a:t>a.concat(“ ”, b)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599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7091"/>
            <a:ext cx="10515600" cy="589987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</a:t>
            </a:r>
            <a:r>
              <a:rPr lang="en-US" b="1" dirty="0" smtClean="0"/>
              <a:t>tring.trim()</a:t>
            </a:r>
          </a:p>
          <a:p>
            <a:pPr marL="0" indent="0">
              <a:buNone/>
            </a:pPr>
            <a:r>
              <a:rPr lang="en-US" sz="2400" i="1" dirty="0" smtClean="0"/>
              <a:t>Removes white spaces from front and back of a string</a:t>
            </a:r>
          </a:p>
          <a:p>
            <a:pPr marL="0" indent="0">
              <a:buNone/>
            </a:pPr>
            <a:r>
              <a:rPr lang="en-US" sz="2400" i="1" dirty="0" smtClean="0"/>
              <a:t>let text = “   Good Morning    ”</a:t>
            </a:r>
            <a:endParaRPr lang="en-US" sz="2400" i="1" dirty="0"/>
          </a:p>
          <a:p>
            <a:pPr marL="0" indent="0">
              <a:buNone/>
            </a:pPr>
            <a:r>
              <a:rPr lang="en-US" sz="2400" b="1" i="1" dirty="0"/>
              <a:t>s</a:t>
            </a:r>
            <a:r>
              <a:rPr lang="en-US" sz="2400" b="1" i="1" dirty="0" smtClean="0"/>
              <a:t>tring.split()</a:t>
            </a:r>
          </a:p>
          <a:p>
            <a:pPr marL="0" indent="0">
              <a:buNone/>
            </a:pPr>
            <a:r>
              <a:rPr lang="en-US" sz="2400" i="1" dirty="0" smtClean="0"/>
              <a:t>This is used to </a:t>
            </a:r>
            <a:r>
              <a:rPr lang="en-US" sz="2400" i="1" dirty="0" smtClean="0"/>
              <a:t>convert </a:t>
            </a:r>
            <a:r>
              <a:rPr lang="en-US" sz="2400" i="1" dirty="0" smtClean="0"/>
              <a:t>a string to an array</a:t>
            </a:r>
          </a:p>
          <a:p>
            <a:pPr marL="0" indent="0">
              <a:buNone/>
            </a:pPr>
            <a:r>
              <a:rPr lang="en-US" sz="2400" dirty="0"/>
              <a:t>l</a:t>
            </a:r>
            <a:r>
              <a:rPr lang="en-US" sz="2400" dirty="0" smtClean="0"/>
              <a:t>et myList = “a,b,c,d,e,f”;</a:t>
            </a:r>
          </a:p>
          <a:p>
            <a:pPr marL="0" indent="0">
              <a:buNone/>
            </a:pPr>
            <a:r>
              <a:rPr lang="en-US" sz="2400" dirty="0"/>
              <a:t>l</a:t>
            </a:r>
            <a:r>
              <a:rPr lang="en-US" sz="2400" dirty="0" smtClean="0"/>
              <a:t>et newList = myList.split(“,”) </a:t>
            </a:r>
          </a:p>
          <a:p>
            <a:pPr marL="0" indent="0">
              <a:buNone/>
            </a:pPr>
            <a:r>
              <a:rPr lang="en-US" sz="2400" b="1" dirty="0"/>
              <a:t>s</a:t>
            </a:r>
            <a:r>
              <a:rPr lang="en-US" sz="2400" b="1" dirty="0" smtClean="0"/>
              <a:t>tring.indexOf()</a:t>
            </a:r>
          </a:p>
          <a:p>
            <a:pPr marL="0" indent="0">
              <a:buNone/>
            </a:pPr>
            <a:r>
              <a:rPr lang="en-US" sz="2400" dirty="0" smtClean="0"/>
              <a:t>Returns the index of first occurrence of a string search</a:t>
            </a:r>
          </a:p>
          <a:p>
            <a:pPr marL="0" indent="0">
              <a:buNone/>
            </a:pPr>
            <a:r>
              <a:rPr lang="en-US" sz="2400" b="1" dirty="0" smtClean="0"/>
              <a:t>string.lastIndexOf()</a:t>
            </a:r>
          </a:p>
          <a:p>
            <a:pPr marL="0" indent="0">
              <a:buNone/>
            </a:pPr>
            <a:r>
              <a:rPr lang="en-US" sz="2400" dirty="0"/>
              <a:t>Returns the index of </a:t>
            </a:r>
            <a:r>
              <a:rPr lang="en-US" sz="2400" dirty="0" smtClean="0"/>
              <a:t>last </a:t>
            </a:r>
            <a:r>
              <a:rPr lang="en-US" sz="2400" dirty="0"/>
              <a:t>occurrence of a string </a:t>
            </a:r>
            <a:r>
              <a:rPr lang="en-US" sz="2400" dirty="0" smtClean="0"/>
              <a:t>search</a:t>
            </a:r>
          </a:p>
          <a:p>
            <a:pPr marL="0" indent="0">
              <a:buNone/>
            </a:pPr>
            <a:r>
              <a:rPr lang="en-US" sz="2400" dirty="0" smtClean="0"/>
              <a:t>Note: if string not found, it returns -1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0857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</TotalTime>
  <Words>466</Words>
  <Application>Microsoft Office PowerPoint</Application>
  <PresentationFormat>Widescreen</PresentationFormat>
  <Paragraphs>131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FINTRAK</dc:creator>
  <cp:lastModifiedBy>FINTRAK</cp:lastModifiedBy>
  <cp:revision>35</cp:revision>
  <dcterms:created xsi:type="dcterms:W3CDTF">2023-09-13T06:08:27Z</dcterms:created>
  <dcterms:modified xsi:type="dcterms:W3CDTF">2023-09-29T10:34:15Z</dcterms:modified>
</cp:coreProperties>
</file>