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9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7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7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6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0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5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7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9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D7AD-248A-4614-9D7C-8273F8421C8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2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927"/>
            <a:ext cx="9144000" cy="5805055"/>
          </a:xfrm>
        </p:spPr>
        <p:txBody>
          <a:bodyPr/>
          <a:lstStyle/>
          <a:p>
            <a:pPr algn="l"/>
            <a:r>
              <a:rPr lang="en-US" b="1" dirty="0" smtClean="0"/>
              <a:t>JavaScript INTRO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JavaScript is the </a:t>
            </a:r>
            <a:r>
              <a:rPr lang="en-US" b="1" dirty="0" smtClean="0"/>
              <a:t>programming language </a:t>
            </a:r>
            <a:r>
              <a:rPr lang="en-US" dirty="0" smtClean="0"/>
              <a:t>of the web</a:t>
            </a:r>
            <a:r>
              <a:rPr lang="en-US" b="1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 is used to program web pages and make it interactive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 smtClean="0"/>
              <a:t>How to Link JavaScript to HTML?</a:t>
            </a:r>
          </a:p>
          <a:p>
            <a:pPr algn="l"/>
            <a:r>
              <a:rPr lang="en-US" dirty="0" smtClean="0"/>
              <a:t>There are two ways to link JavaScript to HTML: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Embedding the JavaScript code inside the HTML document by using the </a:t>
            </a:r>
            <a:r>
              <a:rPr lang="en-US" b="1" dirty="0" smtClean="0"/>
              <a:t>&lt;script&gt;&lt;/script&gt;</a:t>
            </a:r>
            <a:r>
              <a:rPr lang="en-US" dirty="0" smtClean="0"/>
              <a:t> tag, which is called </a:t>
            </a:r>
            <a:r>
              <a:rPr lang="en-US" b="1" dirty="0" smtClean="0"/>
              <a:t>inline JavaScript</a:t>
            </a:r>
            <a:r>
              <a:rPr lang="en-US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Linking external JavaScript files using </a:t>
            </a:r>
            <a:r>
              <a:rPr lang="en-US" b="1" dirty="0" smtClean="0"/>
              <a:t>src</a:t>
            </a:r>
            <a:r>
              <a:rPr lang="en-US" dirty="0" smtClean="0"/>
              <a:t> attribute of the </a:t>
            </a:r>
            <a:r>
              <a:rPr lang="en-US" b="1" i="1" dirty="0" smtClean="0"/>
              <a:t>&lt;script src="script.js"&gt;&lt;/script&gt;</a:t>
            </a:r>
            <a:r>
              <a:rPr lang="en-US" b="1" dirty="0" smtClean="0"/>
              <a:t> </a:t>
            </a:r>
            <a:r>
              <a:rPr lang="en-US" dirty="0" smtClean="0"/>
              <a:t>tag, this way of linking JavaScript is called </a:t>
            </a:r>
            <a:r>
              <a:rPr lang="en-US" b="1" dirty="0" smtClean="0"/>
              <a:t>external JavaScript.</a:t>
            </a:r>
          </a:p>
          <a:p>
            <a:pPr algn="l"/>
            <a:r>
              <a:rPr lang="en-US" dirty="0" smtClean="0"/>
              <a:t>	</a:t>
            </a:r>
            <a:endParaRPr lang="en-US" b="1" dirty="0" smtClean="0"/>
          </a:p>
          <a:p>
            <a:pPr marL="514350" indent="-514350" algn="l">
              <a:buFont typeface="+mj-lt"/>
              <a:buAutoNum type="arabicPeriod"/>
            </a:pPr>
            <a:endParaRPr lang="en-US" b="1" dirty="0"/>
          </a:p>
          <a:p>
            <a:pPr algn="l"/>
            <a:endParaRPr lang="en-US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00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263236"/>
            <a:ext cx="10938164" cy="6456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i="1" dirty="0" smtClean="0"/>
              <a:t>Number</a:t>
            </a:r>
            <a:endParaRPr lang="en-US" sz="1800" b="1" i="1" dirty="0"/>
          </a:p>
          <a:p>
            <a:pPr marL="0" indent="0">
              <a:buNone/>
            </a:pPr>
            <a:r>
              <a:rPr lang="en-US" sz="1800" dirty="0"/>
              <a:t>JavaScript numbers can be written with or without decimals</a:t>
            </a:r>
          </a:p>
          <a:p>
            <a:pPr marL="0" indent="0">
              <a:buNone/>
            </a:pPr>
            <a:r>
              <a:rPr lang="en-US" sz="1800" i="1" dirty="0"/>
              <a:t>let a = 23; let b = </a:t>
            </a:r>
            <a:r>
              <a:rPr lang="en-US" sz="1800" i="1" dirty="0" smtClean="0"/>
              <a:t>24.3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b="1" i="1" dirty="0" smtClean="0"/>
              <a:t>Number Methods</a:t>
            </a:r>
          </a:p>
          <a:p>
            <a:pPr marL="0" indent="0">
              <a:buNone/>
            </a:pPr>
            <a:r>
              <a:rPr lang="en-US" sz="1800" b="1" i="1" dirty="0"/>
              <a:t>n</a:t>
            </a:r>
            <a:r>
              <a:rPr lang="en-US" sz="1800" b="1" i="1" dirty="0" smtClean="0"/>
              <a:t>umber.toString()</a:t>
            </a:r>
          </a:p>
          <a:p>
            <a:pPr marL="0" indent="0">
              <a:buNone/>
            </a:pPr>
            <a:r>
              <a:rPr lang="en-US" sz="1800" i="1" dirty="0" smtClean="0"/>
              <a:t>The toString() method is used to convert numbers to string.</a:t>
            </a:r>
          </a:p>
          <a:p>
            <a:pPr marL="0" indent="0">
              <a:buNone/>
            </a:pPr>
            <a:r>
              <a:rPr lang="en-US" sz="1800" i="1" dirty="0"/>
              <a:t>l</a:t>
            </a:r>
            <a:r>
              <a:rPr lang="en-US" sz="1800" i="1" dirty="0" smtClean="0"/>
              <a:t>et num = 10;</a:t>
            </a:r>
          </a:p>
          <a:p>
            <a:pPr marL="0" indent="0">
              <a:buNone/>
            </a:pPr>
            <a:r>
              <a:rPr lang="en-US" sz="1800" i="1" dirty="0"/>
              <a:t>n</a:t>
            </a:r>
            <a:r>
              <a:rPr lang="en-US" sz="1800" i="1" dirty="0" smtClean="0"/>
              <a:t>um.toString()  </a:t>
            </a:r>
            <a:r>
              <a:rPr lang="en-US" sz="1800" b="1" i="1" dirty="0" smtClean="0">
                <a:solidFill>
                  <a:srgbClr val="00B050"/>
                </a:solidFill>
              </a:rPr>
              <a:t>//returns “10”</a:t>
            </a:r>
          </a:p>
          <a:p>
            <a:pPr marL="0" indent="0">
              <a:buNone/>
            </a:pPr>
            <a:r>
              <a:rPr lang="en-US" sz="1800" b="1" i="1" dirty="0" smtClean="0"/>
              <a:t>number.toFixed()</a:t>
            </a:r>
          </a:p>
          <a:p>
            <a:pPr marL="0" indent="0">
              <a:buNone/>
            </a:pPr>
            <a:r>
              <a:rPr lang="en-US" sz="1800" i="1" dirty="0"/>
              <a:t>The toFixed() method rounds a number to a given number of digits.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 smtClean="0"/>
              <a:t>let x = 10.5784;</a:t>
            </a:r>
          </a:p>
          <a:p>
            <a:pPr marL="0" indent="0">
              <a:buNone/>
            </a:pPr>
            <a:r>
              <a:rPr lang="en-US" sz="1800" i="1" dirty="0" smtClean="0"/>
              <a:t>x.toFixed(2) </a:t>
            </a:r>
            <a:r>
              <a:rPr lang="en-US" sz="1800" b="1" i="1" dirty="0" smtClean="0">
                <a:solidFill>
                  <a:srgbClr val="00B050"/>
                </a:solidFill>
              </a:rPr>
              <a:t>//returns 10.58</a:t>
            </a:r>
          </a:p>
          <a:p>
            <a:pPr marL="0" indent="0">
              <a:buNone/>
            </a:pPr>
            <a:r>
              <a:rPr lang="en-US" sz="1800" b="1" i="1" dirty="0" smtClean="0"/>
              <a:t>Converting String to Numbers</a:t>
            </a:r>
          </a:p>
          <a:p>
            <a:r>
              <a:rPr lang="en-US" sz="1800" dirty="0"/>
              <a:t>Number()    Returns a number converted from its argument.</a:t>
            </a:r>
          </a:p>
          <a:p>
            <a:r>
              <a:rPr lang="en-US" sz="1800" dirty="0"/>
              <a:t>parseFloat()    Parses its argument and returns a floating point number</a:t>
            </a:r>
          </a:p>
          <a:p>
            <a:r>
              <a:rPr lang="en-US" sz="1800" dirty="0"/>
              <a:t>parseInt()  Parses its argument and returns a whole number</a:t>
            </a:r>
          </a:p>
          <a:p>
            <a:pPr marL="0" indent="0">
              <a:buNone/>
            </a:pPr>
            <a:endParaRPr lang="en-US" sz="1800" b="1" i="1" dirty="0" smtClean="0"/>
          </a:p>
          <a:p>
            <a:pPr marL="0" indent="0">
              <a:buNone/>
            </a:pPr>
            <a:endParaRPr lang="en-US" sz="18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332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382"/>
            <a:ext cx="10515600" cy="59275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Boolean</a:t>
            </a:r>
          </a:p>
          <a:p>
            <a:pPr marL="0" indent="0">
              <a:buNone/>
            </a:pPr>
            <a:r>
              <a:rPr lang="en-US" i="1" dirty="0"/>
              <a:t>Boolean has a true or false value</a:t>
            </a:r>
          </a:p>
          <a:p>
            <a:pPr marL="0" indent="0">
              <a:buNone/>
            </a:pPr>
            <a:r>
              <a:rPr lang="en-US" i="1" dirty="0"/>
              <a:t>let p = 5, q = 6, r = 5;</a:t>
            </a:r>
          </a:p>
          <a:p>
            <a:pPr marL="0" indent="0">
              <a:buNone/>
            </a:pPr>
            <a:r>
              <a:rPr lang="en-US" i="1" dirty="0"/>
              <a:t>let isEqual = p == r; </a:t>
            </a:r>
            <a:r>
              <a:rPr lang="en-US" i="1" dirty="0">
                <a:solidFill>
                  <a:srgbClr val="00B050"/>
                </a:solidFill>
              </a:rPr>
              <a:t>//returns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591372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Array</a:t>
            </a:r>
          </a:p>
          <a:p>
            <a:pPr marL="0" indent="0">
              <a:buNone/>
            </a:pPr>
            <a:r>
              <a:rPr lang="en-US" sz="2400" dirty="0" smtClean="0"/>
              <a:t>JavaScript </a:t>
            </a:r>
            <a:r>
              <a:rPr lang="en-US" sz="2400" dirty="0"/>
              <a:t>Array is a single variable that is used to store elements of different data types. JavaScript arrays </a:t>
            </a:r>
            <a:r>
              <a:rPr lang="en-US" sz="2400" dirty="0" smtClean="0"/>
              <a:t>starts from zero index.</a:t>
            </a:r>
          </a:p>
          <a:p>
            <a:pPr marL="0" indent="0">
              <a:buNone/>
            </a:pPr>
            <a:r>
              <a:rPr lang="en-US" b="1" dirty="0" smtClean="0"/>
              <a:t>Creating an Array</a:t>
            </a:r>
          </a:p>
          <a:p>
            <a:pPr marL="0" indent="0">
              <a:buNone/>
            </a:pPr>
            <a:r>
              <a:rPr lang="en-US" sz="2400" i="1" dirty="0" smtClean="0"/>
              <a:t>1. </a:t>
            </a:r>
            <a:r>
              <a:rPr lang="en-US" sz="2400" dirty="0" smtClean="0"/>
              <a:t>Using string literal </a:t>
            </a:r>
          </a:p>
          <a:p>
            <a:pPr marL="0" indent="0">
              <a:buNone/>
            </a:pPr>
            <a:r>
              <a:rPr lang="en-US" sz="2400" i="1" dirty="0" err="1" smtClean="0"/>
              <a:t>const</a:t>
            </a:r>
            <a:r>
              <a:rPr lang="en-US" sz="2400" i="1" dirty="0"/>
              <a:t> </a:t>
            </a:r>
            <a:r>
              <a:rPr lang="en-US" sz="2400" i="1" dirty="0" err="1" smtClean="0"/>
              <a:t>myArray</a:t>
            </a:r>
            <a:r>
              <a:rPr lang="en-US" sz="2400" i="1" dirty="0"/>
              <a:t> = [item1, item2, ...]; </a:t>
            </a:r>
            <a:endParaRPr lang="en-US" sz="2400" i="1" dirty="0" smtClean="0"/>
          </a:p>
          <a:p>
            <a:pPr marL="0" indent="0">
              <a:buNone/>
            </a:pPr>
            <a:r>
              <a:rPr lang="en-US" sz="2400" i="1" dirty="0" smtClean="0"/>
              <a:t>2. Using </a:t>
            </a:r>
            <a:r>
              <a:rPr lang="en-US" sz="2400" b="1" i="1" dirty="0" smtClean="0"/>
              <a:t>new</a:t>
            </a:r>
            <a:r>
              <a:rPr lang="en-US" sz="2400" i="1" dirty="0" smtClean="0"/>
              <a:t> keyword</a:t>
            </a:r>
          </a:p>
          <a:p>
            <a:pPr marL="0" indent="0">
              <a:buNone/>
            </a:pPr>
            <a:r>
              <a:rPr lang="en-US" sz="2400" i="1" dirty="0" err="1"/>
              <a:t>c</a:t>
            </a:r>
            <a:r>
              <a:rPr lang="en-US" sz="2400" i="1" dirty="0" err="1" smtClean="0"/>
              <a:t>onst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myArray</a:t>
            </a:r>
            <a:r>
              <a:rPr lang="en-US" sz="2400" i="1" dirty="0" smtClean="0"/>
              <a:t> = new Array(3);</a:t>
            </a:r>
          </a:p>
          <a:p>
            <a:pPr marL="0" indent="0">
              <a:buNone/>
            </a:pPr>
            <a:r>
              <a:rPr lang="en-US" sz="2400" b="1" dirty="0" smtClean="0"/>
              <a:t>Access Array Elements</a:t>
            </a:r>
          </a:p>
          <a:p>
            <a:pPr marL="0" indent="0">
              <a:buNone/>
            </a:pPr>
            <a:r>
              <a:rPr lang="en-US" sz="2400" i="1" dirty="0" err="1" smtClean="0"/>
              <a:t>myArray</a:t>
            </a:r>
            <a:r>
              <a:rPr lang="en-US" sz="2400" i="1" dirty="0" smtClean="0"/>
              <a:t>[0], </a:t>
            </a:r>
            <a:r>
              <a:rPr lang="en-US" sz="2400" i="1" dirty="0" err="1" smtClean="0"/>
              <a:t>myArray</a:t>
            </a:r>
            <a:r>
              <a:rPr lang="en-US" sz="2400" i="1" dirty="0" smtClean="0"/>
              <a:t>[1];</a:t>
            </a:r>
          </a:p>
          <a:p>
            <a:pPr marL="0" indent="0">
              <a:buNone/>
            </a:pPr>
            <a:r>
              <a:rPr lang="en-US" sz="2400" b="1" dirty="0" smtClean="0"/>
              <a:t>Assign Array Elements</a:t>
            </a:r>
          </a:p>
          <a:p>
            <a:pPr marL="0" indent="0">
              <a:buNone/>
            </a:pPr>
            <a:r>
              <a:rPr lang="en-US" sz="2400" i="1" dirty="0" err="1" smtClean="0"/>
              <a:t>myArray</a:t>
            </a:r>
            <a:r>
              <a:rPr lang="en-US" sz="2400" i="1" dirty="0" smtClean="0"/>
              <a:t>[0] = “item1”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11947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Convert Array to String</a:t>
            </a:r>
          </a:p>
          <a:p>
            <a:pPr marL="0" indent="0">
              <a:buNone/>
            </a:pPr>
            <a:r>
              <a:rPr lang="en-US" i="1" dirty="0"/>
              <a:t>let </a:t>
            </a:r>
            <a:r>
              <a:rPr lang="en-US" i="1" dirty="0" smtClean="0"/>
              <a:t>fruits </a:t>
            </a:r>
            <a:r>
              <a:rPr lang="en-US" i="1" dirty="0"/>
              <a:t>= ['orange','pear','mango</a:t>
            </a:r>
            <a:r>
              <a:rPr lang="en-US" i="1" dirty="0" smtClean="0"/>
              <a:t>'];</a:t>
            </a:r>
          </a:p>
          <a:p>
            <a:pPr marL="0" indent="0">
              <a:buNone/>
            </a:pPr>
            <a:r>
              <a:rPr lang="en-US" i="1" dirty="0" smtClean="0"/>
              <a:t>fruits.toString(); </a:t>
            </a:r>
          </a:p>
          <a:p>
            <a:pPr marL="0" indent="0">
              <a:buNone/>
            </a:pPr>
            <a:r>
              <a:rPr lang="en-US" b="1" i="1" dirty="0" smtClean="0"/>
              <a:t>Notes:</a:t>
            </a:r>
          </a:p>
          <a:p>
            <a:r>
              <a:rPr lang="en-US" b="1" i="1" dirty="0" err="1" smtClean="0"/>
              <a:t>array.length</a:t>
            </a:r>
            <a:r>
              <a:rPr lang="en-US" i="1" dirty="0" smtClean="0"/>
              <a:t> is used to return number of array elements</a:t>
            </a:r>
          </a:p>
          <a:p>
            <a:r>
              <a:rPr lang="en-US" b="1" i="1" dirty="0"/>
              <a:t>a</a:t>
            </a:r>
            <a:r>
              <a:rPr lang="en-US" b="1" i="1" dirty="0" smtClean="0"/>
              <a:t>rray[0] </a:t>
            </a:r>
            <a:r>
              <a:rPr lang="en-US" i="1" dirty="0" smtClean="0"/>
              <a:t>is used to access first element of an array</a:t>
            </a:r>
          </a:p>
          <a:p>
            <a:r>
              <a:rPr lang="en-US" b="1" i="1" dirty="0" smtClean="0"/>
              <a:t>array[</a:t>
            </a:r>
            <a:r>
              <a:rPr lang="en-US" b="1" i="1" dirty="0" err="1" smtClean="0"/>
              <a:t>array.length</a:t>
            </a:r>
            <a:r>
              <a:rPr lang="en-US" b="1" i="1" dirty="0" smtClean="0"/>
              <a:t> – 1] </a:t>
            </a:r>
            <a:r>
              <a:rPr lang="en-US" i="1" dirty="0" smtClean="0"/>
              <a:t>is used to access last element of an array</a:t>
            </a:r>
          </a:p>
          <a:p>
            <a:r>
              <a:rPr lang="en-US" i="1" dirty="0" smtClean="0"/>
              <a:t>Use </a:t>
            </a:r>
            <a:r>
              <a:rPr lang="en-US" b="1" i="1" dirty="0" err="1" smtClean="0"/>
              <a:t>Array.isArray</a:t>
            </a:r>
            <a:r>
              <a:rPr lang="en-US" b="1" i="1" dirty="0" smtClean="0"/>
              <a:t>() </a:t>
            </a:r>
            <a:r>
              <a:rPr lang="en-US" i="1" dirty="0" smtClean="0"/>
              <a:t>to </a:t>
            </a:r>
            <a:r>
              <a:rPr lang="en-US" i="1" dirty="0" smtClean="0"/>
              <a:t>determine an </a:t>
            </a:r>
            <a:r>
              <a:rPr lang="en-US" i="1" dirty="0" smtClean="0"/>
              <a:t>array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1056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5913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Array Methods</a:t>
            </a:r>
          </a:p>
          <a:p>
            <a:pPr marL="0" indent="0">
              <a:buNone/>
            </a:pPr>
            <a:r>
              <a:rPr lang="en-US" b="1" dirty="0" err="1"/>
              <a:t>a</a:t>
            </a:r>
            <a:r>
              <a:rPr lang="en-US" b="1" dirty="0" err="1" smtClean="0"/>
              <a:t>rray.Join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This is used to join array elements to a string with a separator (delimiter)</a:t>
            </a:r>
          </a:p>
          <a:p>
            <a:pPr marL="0" indent="0">
              <a:buNone/>
            </a:pPr>
            <a:r>
              <a:rPr lang="en-US" sz="2400" i="1" dirty="0"/>
              <a:t>let fruits = ['orange','pear','mango'];</a:t>
            </a:r>
          </a:p>
          <a:p>
            <a:pPr marL="0" indent="0">
              <a:buNone/>
            </a:pPr>
            <a:r>
              <a:rPr lang="en-US" sz="2400" i="1" dirty="0" smtClean="0"/>
              <a:t>fruits.join(“,”); 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b="1" dirty="0"/>
              <a:t>p</a:t>
            </a:r>
            <a:r>
              <a:rPr lang="en-US" b="1" dirty="0" smtClean="0"/>
              <a:t>op(), push(), </a:t>
            </a:r>
            <a:r>
              <a:rPr lang="en-US" b="1" dirty="0"/>
              <a:t>shift</a:t>
            </a:r>
            <a:r>
              <a:rPr lang="en-US" b="1" dirty="0" smtClean="0"/>
              <a:t>(), upshift()</a:t>
            </a:r>
          </a:p>
          <a:p>
            <a:pPr marL="0" indent="0">
              <a:buNone/>
            </a:pPr>
            <a:r>
              <a:rPr lang="en-US" b="1" dirty="0" smtClean="0"/>
              <a:t>pop() </a:t>
            </a:r>
            <a:r>
              <a:rPr lang="en-US" dirty="0" smtClean="0"/>
              <a:t>is used to remove last item</a:t>
            </a:r>
            <a:r>
              <a:rPr lang="en-US" dirty="0"/>
              <a:t> </a:t>
            </a:r>
            <a:r>
              <a:rPr lang="en-US" b="1" dirty="0"/>
              <a:t>out</a:t>
            </a:r>
            <a:r>
              <a:rPr lang="en-US" dirty="0"/>
              <a:t> of an </a:t>
            </a:r>
            <a:r>
              <a:rPr lang="en-US" dirty="0" smtClean="0"/>
              <a:t>array while </a:t>
            </a:r>
            <a:r>
              <a:rPr lang="en-US" b="1" dirty="0" smtClean="0"/>
              <a:t>push() </a:t>
            </a:r>
            <a:r>
              <a:rPr lang="en-US" dirty="0" smtClean="0"/>
              <a:t>is used to add items</a:t>
            </a:r>
            <a:r>
              <a:rPr lang="en-US" dirty="0"/>
              <a:t> </a:t>
            </a:r>
            <a:r>
              <a:rPr lang="en-US" b="1" dirty="0"/>
              <a:t>into</a:t>
            </a:r>
            <a:r>
              <a:rPr lang="en-US" dirty="0"/>
              <a:t> an </a:t>
            </a:r>
            <a:r>
              <a:rPr lang="en-US" dirty="0" smtClean="0"/>
              <a:t>array from the back.</a:t>
            </a:r>
          </a:p>
          <a:p>
            <a:pPr marL="0" indent="0">
              <a:buNone/>
            </a:pPr>
            <a:r>
              <a:rPr lang="en-US" i="1" dirty="0"/>
              <a:t>let fruits = ['orange','pear','mango</a:t>
            </a:r>
            <a:r>
              <a:rPr lang="en-US" i="1" dirty="0" smtClean="0"/>
              <a:t>'];</a:t>
            </a:r>
          </a:p>
          <a:p>
            <a:pPr marL="0" indent="0">
              <a:buNone/>
            </a:pPr>
            <a:r>
              <a:rPr lang="en-US" i="1" dirty="0" smtClean="0"/>
              <a:t>fruit.pop(), fruit.push(‘banana’)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37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345"/>
            <a:ext cx="10515600" cy="573361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shift() </a:t>
            </a:r>
            <a:r>
              <a:rPr lang="en-US" dirty="0"/>
              <a:t>is used to remove first item </a:t>
            </a:r>
            <a:r>
              <a:rPr lang="en-US" b="1" dirty="0"/>
              <a:t>out</a:t>
            </a:r>
            <a:r>
              <a:rPr lang="en-US" dirty="0"/>
              <a:t> of an array while </a:t>
            </a:r>
            <a:r>
              <a:rPr lang="en-US" b="1" dirty="0"/>
              <a:t>unshift() </a:t>
            </a:r>
            <a:r>
              <a:rPr lang="en-US" dirty="0"/>
              <a:t>is used to add items </a:t>
            </a:r>
            <a:r>
              <a:rPr lang="en-US" b="1" dirty="0"/>
              <a:t>into</a:t>
            </a:r>
            <a:r>
              <a:rPr lang="en-US" dirty="0"/>
              <a:t> an array from the front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i="1" dirty="0" smtClean="0"/>
              <a:t>fruit.shift(), fruit.unshift(‘lemon’)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i="1" dirty="0" err="1"/>
              <a:t>a</a:t>
            </a:r>
            <a:r>
              <a:rPr lang="en-US" b="1" i="1" dirty="0" err="1" smtClean="0"/>
              <a:t>rray.concat</a:t>
            </a:r>
            <a:r>
              <a:rPr lang="en-US" b="1" i="1" dirty="0" smtClean="0"/>
              <a:t>()</a:t>
            </a:r>
          </a:p>
          <a:p>
            <a:pPr marL="0" indent="0">
              <a:buNone/>
            </a:pPr>
            <a:r>
              <a:rPr lang="en-US" b="1" i="1" dirty="0" err="1" smtClean="0"/>
              <a:t>concat</a:t>
            </a:r>
            <a:r>
              <a:rPr lang="en-US" b="1" i="1" dirty="0" smtClean="0"/>
              <a:t>() </a:t>
            </a:r>
            <a:r>
              <a:rPr lang="en-US" dirty="0" smtClean="0"/>
              <a:t>method </a:t>
            </a:r>
            <a:r>
              <a:rPr lang="en-US" dirty="0"/>
              <a:t>creates a new array </a:t>
            </a:r>
            <a:r>
              <a:rPr lang="en-US" dirty="0" smtClean="0"/>
              <a:t>by concatenating </a:t>
            </a:r>
            <a:r>
              <a:rPr lang="en-US" dirty="0"/>
              <a:t>existing arrays</a:t>
            </a:r>
            <a:endParaRPr lang="en-US" b="1" i="1" dirty="0"/>
          </a:p>
          <a:p>
            <a:pPr marL="0" indent="0">
              <a:buNone/>
            </a:pPr>
            <a:r>
              <a:rPr lang="en-US" i="1" dirty="0"/>
              <a:t>l</a:t>
            </a:r>
            <a:r>
              <a:rPr lang="en-US" i="1" dirty="0" smtClean="0"/>
              <a:t>et arr1 = [1,2,3];</a:t>
            </a:r>
          </a:p>
          <a:p>
            <a:pPr marL="0" indent="0">
              <a:buNone/>
            </a:pPr>
            <a:r>
              <a:rPr lang="en-US" i="1" dirty="0"/>
              <a:t>l</a:t>
            </a:r>
            <a:r>
              <a:rPr lang="en-US" i="1" dirty="0" smtClean="0"/>
              <a:t>et arr2 = [4,5,6];</a:t>
            </a:r>
          </a:p>
          <a:p>
            <a:pPr marL="0" indent="0">
              <a:buNone/>
            </a:pPr>
            <a:r>
              <a:rPr lang="en-US" i="1" dirty="0"/>
              <a:t>l</a:t>
            </a:r>
            <a:r>
              <a:rPr lang="en-US" i="1" dirty="0" smtClean="0"/>
              <a:t>et newArray = arr1.concat(arr2);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091"/>
            <a:ext cx="10515600" cy="589987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array.splice()</a:t>
            </a:r>
          </a:p>
          <a:p>
            <a:pPr marL="0" indent="0">
              <a:buNone/>
            </a:pPr>
            <a:r>
              <a:rPr lang="en-US" b="1" i="1" dirty="0"/>
              <a:t>splice() </a:t>
            </a:r>
            <a:r>
              <a:rPr lang="en-US" i="1" dirty="0"/>
              <a:t>method can be used to add or remove elements from an array</a:t>
            </a:r>
            <a:endParaRPr lang="en-US" b="1" i="1" dirty="0"/>
          </a:p>
          <a:p>
            <a:pPr marL="0" indent="0">
              <a:buNone/>
            </a:pPr>
            <a:r>
              <a:rPr lang="en-US" i="1" dirty="0"/>
              <a:t>let fruits = ['orange','pear','mango'];</a:t>
            </a:r>
          </a:p>
          <a:p>
            <a:pPr marL="0" indent="0">
              <a:buNone/>
            </a:pPr>
            <a:r>
              <a:rPr lang="en-US" i="1" dirty="0" smtClean="0"/>
              <a:t>fruits.splice(1,0, ‘lemon',‘guava') </a:t>
            </a:r>
            <a:r>
              <a:rPr lang="en-US" i="1" dirty="0" smtClean="0">
                <a:solidFill>
                  <a:schemeClr val="accent6"/>
                </a:solidFill>
              </a:rPr>
              <a:t>//add 2 elements starting from index 1</a:t>
            </a:r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i="1" dirty="0" smtClean="0"/>
              <a:t>ruits.splice(1,1);  </a:t>
            </a:r>
            <a:r>
              <a:rPr lang="en-US" i="1" dirty="0" smtClean="0">
                <a:solidFill>
                  <a:schemeClr val="accent6"/>
                </a:solidFill>
              </a:rPr>
              <a:t>//removes index 1 and only one element</a:t>
            </a:r>
          </a:p>
          <a:p>
            <a:pPr marL="0" indent="0">
              <a:buNone/>
            </a:pPr>
            <a:endParaRPr lang="en-US" i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rray.slice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rray.slice</a:t>
            </a:r>
            <a:r>
              <a:rPr lang="en-US" dirty="0" smtClean="0"/>
              <a:t>() method </a:t>
            </a:r>
            <a:r>
              <a:rPr lang="en-US" dirty="0"/>
              <a:t>slices out a piece of an array into a new </a:t>
            </a:r>
            <a:r>
              <a:rPr lang="en-US" dirty="0" smtClean="0"/>
              <a:t>array</a:t>
            </a:r>
          </a:p>
          <a:p>
            <a:pPr marL="0" indent="0">
              <a:buNone/>
            </a:pPr>
            <a:r>
              <a:rPr lang="en-US" i="1" dirty="0"/>
              <a:t>let fruits = ['orange','pear','mango</a:t>
            </a:r>
            <a:r>
              <a:rPr lang="en-US" i="1" dirty="0" smtClean="0"/>
              <a:t>'];</a:t>
            </a:r>
            <a:endParaRPr lang="en-US" dirty="0" smtClean="0"/>
          </a:p>
          <a:p>
            <a:pPr marL="0" indent="0">
              <a:buNone/>
            </a:pPr>
            <a:r>
              <a:rPr lang="en-US" i="1" dirty="0" err="1" smtClean="0"/>
              <a:t>fruits.slice</a:t>
            </a:r>
            <a:r>
              <a:rPr lang="en-US" i="1" dirty="0" smtClean="0"/>
              <a:t>(1);</a:t>
            </a:r>
          </a:p>
          <a:p>
            <a:pPr marL="0" indent="0">
              <a:buNone/>
            </a:pPr>
            <a:r>
              <a:rPr lang="en-US" i="1" dirty="0" err="1" smtClean="0"/>
              <a:t>fruits.slice</a:t>
            </a:r>
            <a:r>
              <a:rPr lang="en-US" i="1" dirty="0" smtClean="0"/>
              <a:t>(0,2); //exclusive of the end parameter</a:t>
            </a:r>
            <a:endParaRPr lang="en-US" i="1" dirty="0"/>
          </a:p>
          <a:p>
            <a:pPr marL="0" indent="0">
              <a:buNone/>
            </a:pPr>
            <a:endParaRPr lang="en-US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4073"/>
            <a:ext cx="10515600" cy="58028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JavaScript can be used to change the HTML content, Attributes, Styles and more using </a:t>
            </a:r>
            <a:r>
              <a:rPr lang="en-US" b="1" dirty="0" smtClean="0"/>
              <a:t>getElementById() </a:t>
            </a:r>
            <a:r>
              <a:rPr lang="en-US" dirty="0" smtClean="0"/>
              <a:t>method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b="1" i="1" dirty="0"/>
              <a:t>document.getElementById</a:t>
            </a:r>
            <a:r>
              <a:rPr lang="en-US" sz="2200" b="1" i="1" dirty="0" smtClean="0"/>
              <a:t>(‘myId').</a:t>
            </a:r>
            <a:r>
              <a:rPr lang="en-US" sz="2200" b="1" i="1" dirty="0"/>
              <a:t>innerHTML = 'Hello JavaScript</a:t>
            </a:r>
            <a:r>
              <a:rPr lang="en-US" sz="2200" b="1" i="1" dirty="0" smtClean="0"/>
              <a:t>';</a:t>
            </a:r>
          </a:p>
          <a:p>
            <a:pPr marL="0" indent="0">
              <a:buNone/>
            </a:pPr>
            <a:r>
              <a:rPr lang="en-US" sz="2200" b="1" i="1" dirty="0" smtClean="0"/>
              <a:t>document.getElementById(‘myId’).</a:t>
            </a:r>
            <a:r>
              <a:rPr lang="en-US" sz="2200" b="1" i="1" dirty="0"/>
              <a:t>style.fontSize = </a:t>
            </a:r>
            <a:r>
              <a:rPr lang="en-US" sz="2200" b="1" i="1" dirty="0" smtClean="0"/>
              <a:t>“25px";</a:t>
            </a:r>
          </a:p>
          <a:p>
            <a:pPr marL="0" indent="0">
              <a:buNone/>
            </a:pPr>
            <a:r>
              <a:rPr lang="en-US" sz="2200" b="1" i="1" dirty="0" smtClean="0"/>
              <a:t>document.getElementById(‘myId’).style.color</a:t>
            </a:r>
            <a:r>
              <a:rPr lang="en-US" sz="2200" b="1" i="1" dirty="0"/>
              <a:t> = </a:t>
            </a:r>
            <a:r>
              <a:rPr lang="en-US" sz="2200" b="1" i="1" dirty="0" smtClean="0"/>
              <a:t>“blue";</a:t>
            </a:r>
          </a:p>
          <a:p>
            <a:pPr marL="0" indent="0">
              <a:buNone/>
            </a:pPr>
            <a:endParaRPr lang="en-US" sz="2200" b="1" i="1" dirty="0"/>
          </a:p>
          <a:p>
            <a:pPr marL="0" indent="0">
              <a:buNone/>
            </a:pPr>
            <a:r>
              <a:rPr lang="en-US" b="1" dirty="0" smtClean="0"/>
              <a:t>Displaying JavaScript</a:t>
            </a:r>
          </a:p>
          <a:p>
            <a:pPr marL="0" indent="0">
              <a:buNone/>
            </a:pPr>
            <a:r>
              <a:rPr lang="en-US" sz="2400" dirty="0" smtClean="0"/>
              <a:t>JavaScript can be displayed using;</a:t>
            </a:r>
          </a:p>
          <a:p>
            <a:r>
              <a:rPr lang="en-US" sz="2400" b="1" i="1" dirty="0" smtClean="0"/>
              <a:t>innerHTML</a:t>
            </a:r>
          </a:p>
          <a:p>
            <a:r>
              <a:rPr lang="en-US" sz="2400" b="1" i="1" dirty="0"/>
              <a:t>d</a:t>
            </a:r>
            <a:r>
              <a:rPr lang="en-US" sz="2400" b="1" i="1" dirty="0" smtClean="0"/>
              <a:t>ocument.write()</a:t>
            </a:r>
          </a:p>
          <a:p>
            <a:r>
              <a:rPr lang="en-US" sz="2400" b="1" i="1" dirty="0"/>
              <a:t>w</a:t>
            </a:r>
            <a:r>
              <a:rPr lang="en-US" sz="2400" b="1" i="1" dirty="0" smtClean="0"/>
              <a:t>indow.alert()</a:t>
            </a:r>
          </a:p>
          <a:p>
            <a:r>
              <a:rPr lang="en-US" sz="2400" b="1" i="1" dirty="0"/>
              <a:t>c</a:t>
            </a:r>
            <a:r>
              <a:rPr lang="en-US" sz="2400" b="1" i="1" dirty="0" smtClean="0"/>
              <a:t>onsole.log()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457200" lvl="1" indent="0">
              <a:buNone/>
            </a:pPr>
            <a:endParaRPr lang="en-US" sz="1800" b="1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4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JavaScript Programs</a:t>
            </a:r>
          </a:p>
          <a:p>
            <a:r>
              <a:rPr lang="en-US" sz="2400" dirty="0"/>
              <a:t>A </a:t>
            </a:r>
            <a:r>
              <a:rPr lang="en-US" sz="2400" b="1" dirty="0"/>
              <a:t>computer program</a:t>
            </a:r>
            <a:r>
              <a:rPr lang="en-US" sz="2400" dirty="0"/>
              <a:t> is a list of "instructions" to be "executed" by a computer.</a:t>
            </a:r>
          </a:p>
          <a:p>
            <a:r>
              <a:rPr lang="en-US" sz="2400" dirty="0"/>
              <a:t>In a programming language, these programming instructions are called </a:t>
            </a:r>
            <a:r>
              <a:rPr lang="en-US" sz="2400" b="1" dirty="0"/>
              <a:t>statements</a:t>
            </a:r>
            <a:endParaRPr lang="en-US" sz="2400" dirty="0"/>
          </a:p>
          <a:p>
            <a:r>
              <a:rPr lang="en-US" sz="2400" dirty="0" smtClean="0"/>
              <a:t>In HTML</a:t>
            </a:r>
            <a:r>
              <a:rPr lang="en-US" sz="2400" dirty="0"/>
              <a:t>, JavaScript programs are executed by the web browser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b="1" dirty="0" smtClean="0"/>
              <a:t>JavaScript Keywords</a:t>
            </a:r>
          </a:p>
          <a:p>
            <a:r>
              <a:rPr lang="en-US" sz="2400" dirty="0" smtClean="0"/>
              <a:t>JavaScript statements often start with a </a:t>
            </a:r>
            <a:r>
              <a:rPr lang="en-US" sz="2400" b="1" dirty="0" smtClean="0"/>
              <a:t>keyword</a:t>
            </a:r>
            <a:r>
              <a:rPr lang="en-US" sz="2400" dirty="0" smtClean="0"/>
              <a:t> to identify the action to be executed. They are reserved words and cannot be used as names for variables.</a:t>
            </a:r>
          </a:p>
          <a:p>
            <a:pPr marL="0" indent="0">
              <a:buNone/>
            </a:pPr>
            <a:r>
              <a:rPr lang="en-US" sz="2400" dirty="0" smtClean="0"/>
              <a:t>Examples are;</a:t>
            </a:r>
          </a:p>
          <a:p>
            <a:pPr marL="0" indent="0">
              <a:buNone/>
            </a:pPr>
            <a:r>
              <a:rPr lang="en-US" sz="2400" i="1" dirty="0" smtClean="0"/>
              <a:t>var, let, const, function, return, if, else, switch, for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596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581674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JavaScript Syntax, Variables and Statements</a:t>
            </a:r>
          </a:p>
          <a:p>
            <a:pPr marL="0" indent="0">
              <a:buNone/>
            </a:pPr>
            <a:r>
              <a:rPr lang="en-US" dirty="0" smtClean="0"/>
              <a:t>JavaScript </a:t>
            </a:r>
            <a:r>
              <a:rPr lang="en-US" b="1" dirty="0" smtClean="0"/>
              <a:t>syntax</a:t>
            </a:r>
            <a:r>
              <a:rPr lang="en-US" dirty="0" smtClean="0"/>
              <a:t> is the set of rules of how programs are written. </a:t>
            </a:r>
          </a:p>
          <a:p>
            <a:pPr marL="0" indent="0">
              <a:buNone/>
            </a:pPr>
            <a:r>
              <a:rPr lang="en-US" dirty="0" smtClean="0"/>
              <a:t>JavaScript </a:t>
            </a:r>
            <a:r>
              <a:rPr lang="en-US" b="1" dirty="0" smtClean="0"/>
              <a:t>statements</a:t>
            </a:r>
            <a:r>
              <a:rPr lang="en-US" dirty="0" smtClean="0"/>
              <a:t> comprises; Values, Operators, Expressions, Keywords, Variables and Comments. Statements are separated by a semi colon.</a:t>
            </a:r>
          </a:p>
          <a:p>
            <a:pPr marL="0" indent="0">
              <a:buNone/>
            </a:pPr>
            <a:r>
              <a:rPr lang="en-US" b="1" dirty="0" smtClean="0"/>
              <a:t>var</a:t>
            </a:r>
            <a:r>
              <a:rPr lang="en-US" dirty="0" smtClean="0"/>
              <a:t> x, y, z; </a:t>
            </a:r>
            <a:r>
              <a:rPr lang="en-US" dirty="0" smtClean="0">
                <a:solidFill>
                  <a:srgbClr val="00B050"/>
                </a:solidFill>
              </a:rPr>
              <a:t>//declaring variables x, y and z</a:t>
            </a:r>
          </a:p>
          <a:p>
            <a:pPr marL="0" indent="0">
              <a:buNone/>
            </a:pPr>
            <a:r>
              <a:rPr lang="en-US" dirty="0" smtClean="0"/>
              <a:t>x = 10, y =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15; </a:t>
            </a:r>
            <a:r>
              <a:rPr lang="en-US" dirty="0" smtClean="0">
                <a:solidFill>
                  <a:srgbClr val="00B050"/>
                </a:solidFill>
              </a:rPr>
              <a:t>//assigning values to x and y</a:t>
            </a:r>
          </a:p>
          <a:p>
            <a:pPr marL="0" indent="0">
              <a:buNone/>
            </a:pPr>
            <a:r>
              <a:rPr lang="en-US" dirty="0" smtClean="0"/>
              <a:t>z = x + y; </a:t>
            </a:r>
            <a:r>
              <a:rPr lang="en-US" dirty="0" smtClean="0">
                <a:solidFill>
                  <a:srgbClr val="00B050"/>
                </a:solidFill>
              </a:rPr>
              <a:t>//assigning value to z by summing x and y to make a statement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5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61514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JavaScript Variables</a:t>
            </a:r>
          </a:p>
          <a:p>
            <a:pPr marL="0" indent="0">
              <a:buNone/>
            </a:pPr>
            <a:r>
              <a:rPr lang="en-US" dirty="0" smtClean="0"/>
              <a:t>JavaScript</a:t>
            </a:r>
            <a:r>
              <a:rPr lang="en-US" b="1" dirty="0" smtClean="0"/>
              <a:t> variables</a:t>
            </a:r>
            <a:r>
              <a:rPr lang="en-US" dirty="0" smtClean="0"/>
              <a:t> are used to </a:t>
            </a:r>
            <a:r>
              <a:rPr lang="en-US" b="1" dirty="0" smtClean="0"/>
              <a:t>store</a:t>
            </a:r>
            <a:r>
              <a:rPr lang="en-US" dirty="0" smtClean="0"/>
              <a:t> data values. Variables are declared with either keywords </a:t>
            </a:r>
            <a:r>
              <a:rPr lang="en-US" b="1" i="1" dirty="0" err="1" smtClean="0"/>
              <a:t>var</a:t>
            </a:r>
            <a:r>
              <a:rPr lang="en-US" dirty="0" smtClean="0"/>
              <a:t>, </a:t>
            </a:r>
            <a:r>
              <a:rPr lang="en-US" b="1" i="1" dirty="0" smtClean="0"/>
              <a:t>let</a:t>
            </a:r>
            <a:r>
              <a:rPr lang="en-US" dirty="0" smtClean="0"/>
              <a:t> or </a:t>
            </a:r>
            <a:r>
              <a:rPr lang="en-US" b="1" i="1" dirty="0" err="1" smtClean="0"/>
              <a:t>const</a:t>
            </a:r>
            <a:endParaRPr lang="en-US" b="1" i="1" dirty="0" smtClean="0"/>
          </a:p>
          <a:p>
            <a:pPr marL="0" indent="0">
              <a:buNone/>
            </a:pPr>
            <a:r>
              <a:rPr lang="en-US" dirty="0" smtClean="0"/>
              <a:t>An </a:t>
            </a:r>
            <a:r>
              <a:rPr lang="en-US" b="1" dirty="0" smtClean="0"/>
              <a:t>equal sign</a:t>
            </a:r>
            <a:r>
              <a:rPr lang="en-US" dirty="0" smtClean="0"/>
              <a:t> is used to </a:t>
            </a:r>
            <a:r>
              <a:rPr lang="en-US" b="1" dirty="0" smtClean="0"/>
              <a:t>assign values</a:t>
            </a:r>
            <a:r>
              <a:rPr lang="en-US" dirty="0" smtClean="0"/>
              <a:t> to variables.</a:t>
            </a:r>
          </a:p>
          <a:p>
            <a:pPr marL="0" indent="0">
              <a:buNone/>
            </a:pPr>
            <a:r>
              <a:rPr lang="en-US" b="1" i="1" dirty="0" smtClean="0"/>
              <a:t>let x = 21;</a:t>
            </a:r>
          </a:p>
          <a:p>
            <a:pPr marL="0" indent="0">
              <a:buNone/>
            </a:pPr>
            <a:endParaRPr lang="en-US" b="1" i="1" dirty="0" smtClean="0"/>
          </a:p>
          <a:p>
            <a:r>
              <a:rPr lang="en-US" dirty="0"/>
              <a:t>Variables can contain letters, digits, underscores, and dollar signs.</a:t>
            </a:r>
          </a:p>
          <a:p>
            <a:r>
              <a:rPr lang="en-US" dirty="0"/>
              <a:t>Variables can begin with a letter, underscore or $ symbol</a:t>
            </a:r>
          </a:p>
          <a:p>
            <a:r>
              <a:rPr lang="en-US" dirty="0"/>
              <a:t>Variables are case-sensitive</a:t>
            </a:r>
          </a:p>
          <a:p>
            <a:r>
              <a:rPr lang="en-US" dirty="0"/>
              <a:t>Reserved words cannot be used as </a:t>
            </a:r>
            <a:r>
              <a:rPr lang="en-US" dirty="0" smtClean="0"/>
              <a:t>variables</a:t>
            </a:r>
          </a:p>
          <a:p>
            <a:endParaRPr lang="en-US" b="1" i="1" dirty="0" smtClean="0"/>
          </a:p>
          <a:p>
            <a:pPr marL="0" indent="0">
              <a:buNone/>
            </a:pPr>
            <a:r>
              <a:rPr lang="en-US" dirty="0"/>
              <a:t>A variable declared without a value will have the </a:t>
            </a:r>
            <a:r>
              <a:rPr lang="en-US" dirty="0" smtClean="0"/>
              <a:t>value </a:t>
            </a:r>
            <a:r>
              <a:rPr lang="en-US" b="1" dirty="0" smtClean="0"/>
              <a:t>undefined.</a:t>
            </a:r>
          </a:p>
          <a:p>
            <a:pPr marL="0" indent="0">
              <a:buNone/>
            </a:pPr>
            <a:r>
              <a:rPr lang="en-US" sz="2400" b="1" i="1" dirty="0"/>
              <a:t>l</a:t>
            </a:r>
            <a:r>
              <a:rPr lang="en-US" sz="2400" b="1" i="1" dirty="0" smtClean="0"/>
              <a:t>et name;</a:t>
            </a:r>
            <a:r>
              <a:rPr lang="en-US" b="1" i="1" dirty="0" smtClean="0"/>
              <a:t>  </a:t>
            </a:r>
            <a:r>
              <a:rPr lang="en-US" b="1" i="1" dirty="0" smtClean="0">
                <a:solidFill>
                  <a:srgbClr val="00B050"/>
                </a:solidFill>
              </a:rPr>
              <a:t>//declared without a value; this will be undefined if it is executed</a:t>
            </a:r>
          </a:p>
          <a:p>
            <a:pPr marL="0" indent="0">
              <a:buNone/>
            </a:pPr>
            <a:endParaRPr lang="en-US" b="1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672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73"/>
            <a:ext cx="10515600" cy="5955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JavaScript Data Types</a:t>
            </a:r>
          </a:p>
          <a:p>
            <a:pPr marL="0" indent="0">
              <a:buNone/>
            </a:pPr>
            <a:r>
              <a:rPr lang="en-US" dirty="0" smtClean="0"/>
              <a:t>Common datatypes are;</a:t>
            </a:r>
          </a:p>
          <a:p>
            <a:pPr marL="0" indent="0">
              <a:buNone/>
            </a:pPr>
            <a:r>
              <a:rPr lang="en-US" dirty="0" smtClean="0"/>
              <a:t>String, Number, Boolean, Array, Object</a:t>
            </a:r>
          </a:p>
          <a:p>
            <a:pPr marL="0" indent="0">
              <a:buNone/>
            </a:pPr>
            <a:r>
              <a:rPr lang="en-US" b="1" dirty="0" smtClean="0"/>
              <a:t>String</a:t>
            </a:r>
          </a:p>
          <a:p>
            <a:pPr marL="0" indent="0">
              <a:buNone/>
            </a:pPr>
            <a:r>
              <a:rPr lang="en-US" dirty="0" smtClean="0"/>
              <a:t>Strings are characters written within quotes.</a:t>
            </a:r>
          </a:p>
          <a:p>
            <a:pPr marL="0" indent="0">
              <a:buNone/>
            </a:pPr>
            <a:r>
              <a:rPr lang="en-US" sz="2400" i="1" dirty="0" smtClean="0"/>
              <a:t>let x = “I’m a string”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b="1" dirty="0"/>
              <a:t>String Templates</a:t>
            </a:r>
          </a:p>
          <a:p>
            <a:pPr marL="0" indent="0">
              <a:buNone/>
            </a:pPr>
            <a:r>
              <a:rPr lang="en-US" sz="2400" i="1" dirty="0"/>
              <a:t>let text = `Hello JavaScript` </a:t>
            </a:r>
            <a:r>
              <a:rPr lang="en-US" sz="2400" i="1" dirty="0">
                <a:solidFill>
                  <a:srgbClr val="00B050"/>
                </a:solidFill>
              </a:rPr>
              <a:t>//back-tics syntax</a:t>
            </a:r>
          </a:p>
          <a:p>
            <a:pPr marL="0" indent="0">
              <a:buNone/>
            </a:pPr>
            <a:r>
              <a:rPr lang="en-US" sz="2400" i="1" dirty="0"/>
              <a:t>let quantity = 15;</a:t>
            </a:r>
          </a:p>
          <a:p>
            <a:pPr marL="0" indent="0">
              <a:buNone/>
            </a:pPr>
            <a:r>
              <a:rPr lang="en-US" sz="2400" i="1" dirty="0"/>
              <a:t>let price = 100;</a:t>
            </a:r>
          </a:p>
          <a:p>
            <a:pPr marL="0" indent="0">
              <a:buNone/>
            </a:pPr>
            <a:r>
              <a:rPr lang="en-US" sz="2400" i="1" dirty="0"/>
              <a:t>let total Price = `I'm paying a total of ${quantity * price}`; </a:t>
            </a:r>
            <a:r>
              <a:rPr lang="en-US" sz="2400" i="1" dirty="0">
                <a:solidFill>
                  <a:srgbClr val="00B050"/>
                </a:solidFill>
              </a:rPr>
              <a:t>//template literals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090"/>
            <a:ext cx="10515600" cy="63315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String Length</a:t>
            </a:r>
          </a:p>
          <a:p>
            <a:pPr marL="0" indent="0">
              <a:buNone/>
            </a:pPr>
            <a:r>
              <a:rPr lang="en-US" sz="2400" dirty="0" smtClean="0"/>
              <a:t>The built-in property </a:t>
            </a:r>
            <a:r>
              <a:rPr lang="en-US" sz="2400" b="1" i="1" dirty="0" smtClean="0"/>
              <a:t>length</a:t>
            </a:r>
            <a:r>
              <a:rPr lang="en-US" sz="2400" dirty="0" smtClean="0"/>
              <a:t> is used to find the length of a string</a:t>
            </a:r>
          </a:p>
          <a:p>
            <a:pPr marL="0" indent="0">
              <a:buNone/>
            </a:pPr>
            <a:r>
              <a:rPr lang="en-US" sz="2400" b="1" i="1" dirty="0" smtClean="0"/>
              <a:t>let word = “numberofletters” </a:t>
            </a:r>
          </a:p>
          <a:p>
            <a:pPr marL="0" indent="0">
              <a:buNone/>
            </a:pPr>
            <a:r>
              <a:rPr lang="en-US" sz="2400" b="1" i="1" dirty="0"/>
              <a:t>w</a:t>
            </a:r>
            <a:r>
              <a:rPr lang="en-US" sz="2400" b="1" i="1" dirty="0" smtClean="0"/>
              <a:t>ord.length = 15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b="1" i="1" dirty="0" smtClean="0"/>
              <a:t>String Escape</a:t>
            </a:r>
          </a:p>
          <a:p>
            <a:pPr marL="0" indent="0">
              <a:buNone/>
            </a:pPr>
            <a:r>
              <a:rPr lang="en-US" sz="2400" dirty="0" smtClean="0"/>
              <a:t>Backslash ( \ ) is used to escape special string characters.</a:t>
            </a:r>
          </a:p>
          <a:p>
            <a:pPr marL="0" indent="0">
              <a:buNone/>
            </a:pPr>
            <a:r>
              <a:rPr lang="en-US" sz="2400" dirty="0" smtClean="0"/>
              <a:t>let escape = “Academy 4.0 students are doing \“great\””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String Methods</a:t>
            </a:r>
          </a:p>
          <a:p>
            <a:pPr marL="0" indent="0">
              <a:buNone/>
            </a:pPr>
            <a:r>
              <a:rPr lang="en-US" sz="2400" b="1" dirty="0"/>
              <a:t>s</a:t>
            </a:r>
            <a:r>
              <a:rPr lang="en-US" sz="2400" b="1" dirty="0" smtClean="0"/>
              <a:t>tring.slice()</a:t>
            </a:r>
          </a:p>
          <a:p>
            <a:pPr marL="0" indent="0">
              <a:buNone/>
            </a:pPr>
            <a:r>
              <a:rPr lang="en-US" sz="2400" i="1" dirty="0" smtClean="0"/>
              <a:t>let cars = “Volvo, ford, benz” ;</a:t>
            </a:r>
          </a:p>
          <a:p>
            <a:pPr marL="0" indent="0">
              <a:buNone/>
            </a:pPr>
            <a:r>
              <a:rPr lang="en-US" sz="2400" i="1" dirty="0" smtClean="0"/>
              <a:t>cars.slice(7, 11)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400" b="1" dirty="0" smtClean="0"/>
              <a:t>string.substring()</a:t>
            </a:r>
          </a:p>
          <a:p>
            <a:pPr marL="0" indent="0">
              <a:buNone/>
            </a:pPr>
            <a:r>
              <a:rPr lang="en-US" sz="2400" i="1" dirty="0"/>
              <a:t>let cars = “Volvo, ford, benz” ;</a:t>
            </a:r>
          </a:p>
          <a:p>
            <a:pPr marL="0" indent="0">
              <a:buNone/>
            </a:pPr>
            <a:r>
              <a:rPr lang="en-US" sz="2400" i="1" dirty="0"/>
              <a:t>cars.slice(7, 11</a:t>
            </a:r>
            <a:r>
              <a:rPr lang="en-US" sz="2400" i="1" dirty="0" smtClean="0"/>
              <a:t>)</a:t>
            </a:r>
          </a:p>
          <a:p>
            <a:pPr marL="0" indent="0">
              <a:buNone/>
            </a:pPr>
            <a:r>
              <a:rPr lang="en-US" sz="2400" i="1" dirty="0" smtClean="0"/>
              <a:t>Note: slice() uses negative indexing</a:t>
            </a:r>
            <a:endParaRPr lang="en-US" sz="2400" i="1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2740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509"/>
            <a:ext cx="10515600" cy="58444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string.replace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i="1" dirty="0" smtClean="0"/>
              <a:t>let text = “I love JavaScript”</a:t>
            </a:r>
          </a:p>
          <a:p>
            <a:pPr marL="0" indent="0">
              <a:buNone/>
            </a:pPr>
            <a:r>
              <a:rPr lang="en-US" i="1" dirty="0" smtClean="0"/>
              <a:t>text.replace(“JavaScript”, “Python”); </a:t>
            </a:r>
          </a:p>
          <a:p>
            <a:pPr marL="0" indent="0">
              <a:buNone/>
            </a:pPr>
            <a:r>
              <a:rPr lang="en-US" i="1" dirty="0" smtClean="0"/>
              <a:t>note: replace() is case-sensitive</a:t>
            </a:r>
          </a:p>
          <a:p>
            <a:pPr marL="0" indent="0">
              <a:buNone/>
            </a:pPr>
            <a:r>
              <a:rPr lang="en-US" b="1" i="1" dirty="0"/>
              <a:t>s</a:t>
            </a:r>
            <a:r>
              <a:rPr lang="en-US" b="1" i="1" dirty="0" smtClean="0"/>
              <a:t>tring.toUpperCase()</a:t>
            </a:r>
          </a:p>
          <a:p>
            <a:pPr marL="0" indent="0">
              <a:buNone/>
            </a:pPr>
            <a:r>
              <a:rPr lang="en-US" i="1" dirty="0"/>
              <a:t>let text = “I love JavaScript”</a:t>
            </a:r>
          </a:p>
          <a:p>
            <a:pPr marL="0" indent="0">
              <a:buNone/>
            </a:pPr>
            <a:r>
              <a:rPr lang="en-US" i="1" dirty="0"/>
              <a:t>t</a:t>
            </a:r>
            <a:r>
              <a:rPr lang="en-US" i="1" dirty="0" smtClean="0"/>
              <a:t>ext.toUpperCase();</a:t>
            </a:r>
          </a:p>
          <a:p>
            <a:pPr marL="0" indent="0">
              <a:buNone/>
            </a:pPr>
            <a:r>
              <a:rPr lang="en-US" b="1" i="1" dirty="0"/>
              <a:t>s</a:t>
            </a:r>
            <a:r>
              <a:rPr lang="en-US" b="1" i="1" dirty="0" smtClean="0"/>
              <a:t>tring.toLowerCase()</a:t>
            </a:r>
          </a:p>
          <a:p>
            <a:pPr marL="0" indent="0">
              <a:buNone/>
            </a:pPr>
            <a:r>
              <a:rPr lang="en-US" i="1" dirty="0"/>
              <a:t>let text = “I love JavaScript”</a:t>
            </a:r>
          </a:p>
          <a:p>
            <a:pPr marL="0" indent="0">
              <a:buNone/>
            </a:pPr>
            <a:r>
              <a:rPr lang="en-US" i="1" dirty="0" smtClean="0"/>
              <a:t>text.toLowerCase();</a:t>
            </a:r>
            <a:endParaRPr lang="en-US" b="1" i="1" dirty="0" smtClean="0"/>
          </a:p>
          <a:p>
            <a:pPr marL="0" indent="0">
              <a:buNone/>
            </a:pPr>
            <a:r>
              <a:rPr lang="en-US" b="1" i="1" dirty="0"/>
              <a:t>s</a:t>
            </a:r>
            <a:r>
              <a:rPr lang="en-US" b="1" i="1" dirty="0" smtClean="0"/>
              <a:t>tring.concat()</a:t>
            </a:r>
          </a:p>
          <a:p>
            <a:pPr marL="0" indent="0">
              <a:buNone/>
            </a:pPr>
            <a:r>
              <a:rPr lang="en-US" dirty="0" smtClean="0"/>
              <a:t>let a = “good”, b = “morning” ;</a:t>
            </a:r>
          </a:p>
          <a:p>
            <a:pPr marL="0" indent="0">
              <a:buNone/>
            </a:pPr>
            <a:r>
              <a:rPr lang="en-US" dirty="0" smtClean="0"/>
              <a:t>a.concat(“ ”, b)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9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091"/>
            <a:ext cx="10515600" cy="589987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tring.trim()</a:t>
            </a:r>
          </a:p>
          <a:p>
            <a:pPr marL="0" indent="0">
              <a:buNone/>
            </a:pPr>
            <a:r>
              <a:rPr lang="en-US" sz="2400" i="1" dirty="0" smtClean="0"/>
              <a:t>Removes white spaces from front and back of a string</a:t>
            </a:r>
          </a:p>
          <a:p>
            <a:pPr marL="0" indent="0">
              <a:buNone/>
            </a:pPr>
            <a:r>
              <a:rPr lang="en-US" sz="2400" i="1" dirty="0" smtClean="0"/>
              <a:t>let text = “   Good Morning    ”</a:t>
            </a:r>
            <a:endParaRPr lang="en-US" sz="2400" i="1" dirty="0"/>
          </a:p>
          <a:p>
            <a:pPr marL="0" indent="0">
              <a:buNone/>
            </a:pPr>
            <a:r>
              <a:rPr lang="en-US" sz="2400" b="1" i="1" dirty="0"/>
              <a:t>s</a:t>
            </a:r>
            <a:r>
              <a:rPr lang="en-US" sz="2400" b="1" i="1" dirty="0" smtClean="0"/>
              <a:t>tring.split()</a:t>
            </a:r>
          </a:p>
          <a:p>
            <a:pPr marL="0" indent="0">
              <a:buNone/>
            </a:pPr>
            <a:r>
              <a:rPr lang="en-US" sz="2400" i="1" dirty="0" smtClean="0"/>
              <a:t>This is used to convert a string to an array</a:t>
            </a:r>
          </a:p>
          <a:p>
            <a:pPr marL="0" indent="0">
              <a:buNone/>
            </a:pPr>
            <a:r>
              <a:rPr lang="en-US" sz="2400" dirty="0"/>
              <a:t>l</a:t>
            </a:r>
            <a:r>
              <a:rPr lang="en-US" sz="2400" dirty="0" smtClean="0"/>
              <a:t>et myList = “a,b,c,d,e,f”;</a:t>
            </a:r>
          </a:p>
          <a:p>
            <a:pPr marL="0" indent="0">
              <a:buNone/>
            </a:pPr>
            <a:r>
              <a:rPr lang="en-US" sz="2400" dirty="0"/>
              <a:t>l</a:t>
            </a:r>
            <a:r>
              <a:rPr lang="en-US" sz="2400" dirty="0" smtClean="0"/>
              <a:t>et newList = myList.split(“,”) </a:t>
            </a:r>
          </a:p>
          <a:p>
            <a:pPr marL="0" indent="0">
              <a:buNone/>
            </a:pPr>
            <a:r>
              <a:rPr lang="en-US" sz="2400" b="1" dirty="0"/>
              <a:t>s</a:t>
            </a:r>
            <a:r>
              <a:rPr lang="en-US" sz="2400" b="1" dirty="0" smtClean="0"/>
              <a:t>tring.indexOf()</a:t>
            </a:r>
          </a:p>
          <a:p>
            <a:pPr marL="0" indent="0">
              <a:buNone/>
            </a:pPr>
            <a:r>
              <a:rPr lang="en-US" sz="2400" dirty="0" smtClean="0"/>
              <a:t>Returns the index of first occurrence of a string search</a:t>
            </a:r>
          </a:p>
          <a:p>
            <a:pPr marL="0" indent="0">
              <a:buNone/>
            </a:pPr>
            <a:r>
              <a:rPr lang="en-US" sz="2400" b="1" dirty="0" smtClean="0"/>
              <a:t>string.lastIndexOf()</a:t>
            </a:r>
          </a:p>
          <a:p>
            <a:pPr marL="0" indent="0">
              <a:buNone/>
            </a:pPr>
            <a:r>
              <a:rPr lang="en-US" sz="2400" dirty="0"/>
              <a:t>Returns the index of </a:t>
            </a:r>
            <a:r>
              <a:rPr lang="en-US" sz="2400" dirty="0" smtClean="0"/>
              <a:t>last </a:t>
            </a:r>
            <a:r>
              <a:rPr lang="en-US" sz="2400" dirty="0"/>
              <a:t>occurrence of a string </a:t>
            </a:r>
            <a:r>
              <a:rPr lang="en-US" sz="2400" dirty="0" smtClean="0"/>
              <a:t>search</a:t>
            </a:r>
          </a:p>
          <a:p>
            <a:pPr marL="0" indent="0">
              <a:buNone/>
            </a:pPr>
            <a:r>
              <a:rPr lang="en-US" sz="2400" dirty="0" smtClean="0"/>
              <a:t>Note: if string not found, it returns -1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085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671</Words>
  <Application>Microsoft Office PowerPoint</Application>
  <PresentationFormat>Widescreen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FINTRAK</dc:creator>
  <cp:lastModifiedBy>FINTRAK</cp:lastModifiedBy>
  <cp:revision>46</cp:revision>
  <dcterms:created xsi:type="dcterms:W3CDTF">2023-09-13T06:08:27Z</dcterms:created>
  <dcterms:modified xsi:type="dcterms:W3CDTF">2023-10-04T10:17:58Z</dcterms:modified>
</cp:coreProperties>
</file>