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6:25.946"/>
    </inkml:context>
    <inkml:brush xml:id="br0">
      <inkml:brushProperty name="width" value="0.05" units="cm"/>
      <inkml:brushProperty name="height" value="0.05" units="cm"/>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9:30.193"/>
    </inkml:context>
    <inkml:brush xml:id="br0">
      <inkml:brushProperty name="width" value="0.05" units="cm"/>
      <inkml:brushProperty name="height" value="0.05" units="cm"/>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9:30.581"/>
    </inkml:context>
    <inkml:brush xml:id="br0">
      <inkml:brushProperty name="width" value="0.05" units="cm"/>
      <inkml:brushProperty name="height" value="0.0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6:36.103"/>
    </inkml:context>
    <inkml:brush xml:id="br0">
      <inkml:brushProperty name="width" value="0.05" units="cm"/>
      <inkml:brushProperty name="height" value="0.05" units="cm"/>
    </inkml:brush>
  </inkml:definitions>
  <inkml:trace contextRef="#ctx0" brushRef="#br0">3870 123 24575,'-17'0'0,"-386"-15"0,145-4 0,125 11 0,89 2 0,0-1 0,-84-26 0,79 19 0,9 6 0,0 2 0,0 2 0,-1 2 0,-76 5 0,30-1 0,-434-1 0,482 1 0,1 1 0,-43 11 0,36-6 0,-44 2 0,-114-10 0,-40 2 0,223 0 0,0 0 0,0 2 0,-27 7 0,42-10 0,0 1 0,0 0 0,1 0 0,-1 0 0,0 1 0,1-1 0,-1 1 0,1 0 0,0 0 0,0 1 0,0-1 0,0 1 0,1 0 0,-1 0 0,1 0 0,0 1 0,0-1 0,-2 6 0,-2 7 0,5-10 0,0 0 0,-1 0 0,0 0 0,-1 0 0,0-1 0,-7 10 0,9-14 0,1 0 0,-1-1 0,0 1 0,0-1 0,0 0 0,0 1 0,0-1 0,-1 0 0,1 0 0,0-1 0,0 1 0,-1 0 0,1-1 0,0 1 0,-1-1 0,1 0 0,-1 0 0,1 0 0,0 0 0,-1 0 0,1 0 0,0-1 0,-1 1 0,1-1 0,-4-1 0,-30-9 0,3 0 0,-2 1 0,1 2 0,-1 1 0,-54-3 0,75 9 0,-168 4 0,177-2 0,0 0 0,-1 1 0,1 0 0,0 0 0,1 0 0,-1 0 0,0 1 0,0-1 0,1 1 0,0 1 0,0-1 0,0 0 0,0 1 0,0 0 0,0 0 0,1 0 0,-4 6 0,4-5 0,-1 0 0,0 0 0,0 0 0,-1-1 0,1 0 0,-1 0 0,0 0 0,0 0 0,0-1 0,-1 0 0,1 0 0,-1 0 0,-11 3 0,-2-2 0,1 1 0,-1 1 0,1 1 0,0 0 0,1 1 0,0 1 0,-30 21 0,39-24 0,0 1 0,0 1 0,1-1 0,0 1 0,0 1 0,1-1 0,0 1 0,1 0 0,0 1 0,0-1 0,1 1 0,0 0 0,1 0 0,0 0 0,-3 20 0,5-22 0,0 0 0,1 1 0,-1-1 0,2 0 0,0 1 0,0-1 0,0 0 0,1 0 0,0 0 0,0 0 0,1 0 0,0 0 0,1 0 0,0-1 0,0 0 0,0 0 0,1 0 0,0 0 0,1-1 0,11 12 0,-14-16 0,-1 1 0,1 0 0,-1 0 0,0 0 0,0 1 0,0-1 0,0 1 0,0-1 0,-1 1 0,1-1 0,-1 1 0,0 0 0,0 0 0,-1-1 0,1 1 0,-1 0 0,0 0 0,0 5 0,-2 4 0,0 0 0,-1-1 0,0 1 0,-7 15 0,6-19 0,1 0 0,0 0 0,0 0 0,1 1 0,0 0 0,1-1 0,0 1 0,0 0 0,2 11 0,1-11-151,1 1-1,1-2 0,-1 1 0,2 0 1,-1-1-1,2 0 0,-1 0 1,9 10-1,6 8-6674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6:45.142"/>
    </inkml:context>
    <inkml:brush xml:id="br0">
      <inkml:brushProperty name="width" value="0.05" units="cm"/>
      <inkml:brushProperty name="height" value="0.05" units="cm"/>
    </inkml:brush>
  </inkml:definitions>
  <inkml:trace contextRef="#ctx0" brushRef="#br0">0 895 24575,'1'7'0,"-1"-1"0,1 1 0,0-1 0,0 0 0,1 0 0,0 1 0,0-1 0,0 0 0,1-1 0,0 1 0,0 0 0,0-1 0,1 0 0,0 1 0,0-1 0,0-1 0,1 1 0,-1-1 0,1 1 0,0-2 0,1 1 0,-1 0 0,12 5 0,6 2 0,1-2 0,0 0 0,1-1 0,40 7 0,-6-7 0,0-2 0,1-3 0,92-6 0,-25-1 0,-98 5 0,1 1 0,-1 2 0,55 13 0,-30-7 0,0-4 0,1-1 0,-1-3 0,68-6 0,-7 1 0,901 3 0,-993-1 0,0-2 0,1 0 0,30-9 0,-27 5 0,1 2 0,29-3 0,456 4 0,-263 7 0,1401-3 0,-1640 0 0,-1 0 0,1-1 0,0 0 0,-1-1 0,0-1 0,1 1 0,-1-2 0,0 1 0,12-7 0,-4-1 0,0-1 0,0 0 0,25-24 0,-6 1 0,39-49 0,-46 49 0,68-62 0,-89 91 0,0 1 0,0 0 0,0 0 0,1 0 0,0 2 0,0-1 0,18-4 0,-14 5 0,-1-1 0,-1 0 0,15-8 0,-26 12 0,-1 0 0,0 0 0,0 0 0,1 0 0,-1 0 0,0 0 0,1 0 0,-1 0 0,0 0 0,0 0 0,1-1 0,-1 1 0,0 0 0,0 0 0,1 0 0,-1-1 0,0 1 0,0 0 0,1 0 0,-1 0 0,0-1 0,0 1 0,0 0 0,0-1 0,1 1 0,-1 0 0,0 0 0,0-1 0,0 1 0,0 0 0,0-1 0,0 1 0,0 0 0,0 0 0,0-1 0,0 1 0,0 0 0,0-1 0,0 1 0,0 0 0,0-1 0,0 1 0,0 0 0,0 0 0,-1-1 0,1 1 0,0 0 0,0-1 0,0 1 0,0 0 0,-1 0 0,1-1 0,0 1 0,0 0 0,0 0 0,-1 0 0,1-1 0,0 1 0,0 0 0,-1 0 0,1 0 0,0 0 0,-1 0 0,1 0 0,-1-1 0,-23-7 0,19 6 0,-36-8 0,-1 1 0,0 2 0,-64-2 0,-136 9 0,118 2 0,38 0 0,-138-4 0,208 1 0,0-2 0,0 1 0,1-2 0,-1 0 0,1-1 0,0 0 0,0-2 0,0 1 0,1-2 0,0 0 0,1-1 0,-1 0 0,-12-12 0,-7-10 0,2-1 0,1-2 0,-35-52 0,52 71 0,-1-1 0,0 2 0,0 0 0,-2 0 0,1 2 0,-2 0 0,0 0 0,0 2 0,-1 0 0,-29-11 0,20 9 25,0-1-1,1-1 0,1-1 1,-32-26-1,33 24-321,0 0-1,-1 1 1,-1 2-1,-33-14 1,34 19-6529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7:32.881"/>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7:35.514"/>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7:36.847"/>
    </inkml:context>
    <inkml:brush xml:id="br0">
      <inkml:brushProperty name="width" value="0.05" units="cm"/>
      <inkml:brushProperty name="height" value="0.05" units="cm"/>
    </inkml:brush>
  </inkml:definitions>
  <inkml:trace contextRef="#ctx0" brushRef="#br0">1 7 24575,'0'-6'0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7:37.233"/>
    </inkml:context>
    <inkml:brush xml:id="br0">
      <inkml:brushProperty name="width" value="0.05" units="cm"/>
      <inkml:brushProperty name="height" value="0.0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7:38.334"/>
    </inkml:context>
    <inkml:brush xml:id="br0">
      <inkml:brushProperty name="width" value="0.05" units="cm"/>
      <inkml:brushProperty name="height" value="0.05" units="cm"/>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7:49:27.521"/>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B681-A803-BD65-77B0-F12BB30F7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BADA2-F448-0F12-005C-11214B7DD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195B3-E8B1-83F1-F0AD-2AB35641F8AB}"/>
              </a:ext>
            </a:extLst>
          </p:cNvPr>
          <p:cNvSpPr>
            <a:spLocks noGrp="1"/>
          </p:cNvSpPr>
          <p:nvPr>
            <p:ph type="dt" sz="half" idx="10"/>
          </p:nvPr>
        </p:nvSpPr>
        <p:spPr/>
        <p:txBody>
          <a:bodyPr/>
          <a:lstStyle/>
          <a:p>
            <a:fld id="{8DCBE32E-3D6C-472C-BCA9-A57DB43B84AB}" type="datetimeFigureOut">
              <a:rPr lang="en-US" smtClean="0"/>
              <a:t>9/9/2024</a:t>
            </a:fld>
            <a:endParaRPr lang="en-US"/>
          </a:p>
        </p:txBody>
      </p:sp>
      <p:sp>
        <p:nvSpPr>
          <p:cNvPr id="5" name="Footer Placeholder 4">
            <a:extLst>
              <a:ext uri="{FF2B5EF4-FFF2-40B4-BE49-F238E27FC236}">
                <a16:creationId xmlns:a16="http://schemas.microsoft.com/office/drawing/2014/main" id="{935B63AC-7A9F-1EF1-2A57-D2E75C7FD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2CBD8-4534-2BA5-4697-95983B27C68C}"/>
              </a:ext>
            </a:extLst>
          </p:cNvPr>
          <p:cNvSpPr>
            <a:spLocks noGrp="1"/>
          </p:cNvSpPr>
          <p:nvPr>
            <p:ph type="sldNum" sz="quarter" idx="12"/>
          </p:nvPr>
        </p:nvSpPr>
        <p:spPr/>
        <p:txBody>
          <a:bodyPr/>
          <a:lstStyle/>
          <a:p>
            <a:fld id="{29C70BF1-79C4-48BD-B7F6-D0D483FA0CFE}" type="slidenum">
              <a:rPr lang="en-US" smtClean="0"/>
              <a:t>‹#›</a:t>
            </a:fld>
            <a:endParaRPr lang="en-US"/>
          </a:p>
        </p:txBody>
      </p:sp>
    </p:spTree>
    <p:extLst>
      <p:ext uri="{BB962C8B-B14F-4D97-AF65-F5344CB8AC3E}">
        <p14:creationId xmlns:p14="http://schemas.microsoft.com/office/powerpoint/2010/main" val="413771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3A47-C053-636E-B307-5DD9F55A20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49EE5-6051-F87D-89C4-6FD9DD7C1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09C48-A4B5-BCF8-F44A-57135FFFEB6D}"/>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93F6862D-E8A7-BA2E-1ABC-98B92683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F2CAB-FE06-6B54-B11D-0F1C2962B51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4531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81DBD-4902-F455-60C3-82DEB4EAB2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A6FAB-FD38-3170-F0A3-327455E56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D3A7B-043B-ED38-A03A-57C28219B5A1}"/>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11937670-60E0-E4B2-386F-4DEDACF10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536BC-FFB2-21A5-D46A-9AB0D48CEBA7}"/>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9568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7615-58E2-0174-F981-98225D76E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FFCDF-7A02-A6EB-07C9-2A0C45EEC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477B5-6615-66AF-45DF-19711A05F779}"/>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ECDA2244-EC00-59A6-32E5-7C24EA54C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6F470-C69D-486C-6AF2-548841856A49}"/>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0866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F02F-34AD-2745-83C9-30159CC55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ACAD59-E312-06E3-5E32-1DBCEB24F0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E9892-F18E-A675-CF0B-72118B3AB2DF}"/>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A5D89685-76C1-7E52-3F8D-B9C0F92AC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6C87A-965A-BCB5-E8B5-4D7A70FB4B31}"/>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643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E915-0E27-76C4-4368-D592FFA07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301A8-F991-CC4F-CF1F-B3D612521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9838FE-4979-4C5D-DFE8-5316025A2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A7CD34-8729-A8D4-8CD5-13BC5DAEB374}"/>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6" name="Footer Placeholder 5">
            <a:extLst>
              <a:ext uri="{FF2B5EF4-FFF2-40B4-BE49-F238E27FC236}">
                <a16:creationId xmlns:a16="http://schemas.microsoft.com/office/drawing/2014/main" id="{0A750F85-8047-CE11-EA4C-57B0791FD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A28C3-1B12-8C34-8679-C0C19EFC97C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156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5760-E616-149B-AAFB-027E7FEBA5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F8B922-5C8C-66E7-AC0B-B6B0090490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517B5-82B2-9C0C-B813-1B2DACA79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4D7C2-F978-8716-E695-94C3DC34C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44471-9F9F-BFB2-A5B6-DC70624F48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7972C-F7FC-1617-CF20-850BE8B4E35A}"/>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8" name="Footer Placeholder 7">
            <a:extLst>
              <a:ext uri="{FF2B5EF4-FFF2-40B4-BE49-F238E27FC236}">
                <a16:creationId xmlns:a16="http://schemas.microsoft.com/office/drawing/2014/main" id="{6CF4D3AB-6574-7A16-D5EF-F9E97CF258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5F94C-CE5C-3A72-A02E-3401AA9188F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0599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0C73-41C3-BF52-FCDB-B2A344CCE9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F266C-CE85-B2AE-1149-BE77593E5B5E}"/>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4" name="Footer Placeholder 3">
            <a:extLst>
              <a:ext uri="{FF2B5EF4-FFF2-40B4-BE49-F238E27FC236}">
                <a16:creationId xmlns:a16="http://schemas.microsoft.com/office/drawing/2014/main" id="{D0F446B3-59FF-C242-8BC4-A3E37F577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11185-E1F7-C5F1-7154-C5E897AD316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752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644E0-328A-3572-36AD-3143A210B9A1}"/>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3" name="Footer Placeholder 2">
            <a:extLst>
              <a:ext uri="{FF2B5EF4-FFF2-40B4-BE49-F238E27FC236}">
                <a16:creationId xmlns:a16="http://schemas.microsoft.com/office/drawing/2014/main" id="{1D635342-3189-FF33-CCD5-691B3182CB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834BE4-C626-4283-8F4E-FAFAEBB30C31}"/>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018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7A34-FB55-72FF-06A3-880ED2980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F451C-9CCE-D5A3-742A-7C8225A44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A2B96-F0D4-EDEE-F167-7411EAF4B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E3B5F-8953-4CA5-30BF-142225706558}"/>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6" name="Footer Placeholder 5">
            <a:extLst>
              <a:ext uri="{FF2B5EF4-FFF2-40B4-BE49-F238E27FC236}">
                <a16:creationId xmlns:a16="http://schemas.microsoft.com/office/drawing/2014/main" id="{582AE900-7B50-FB79-F9D2-3440113A7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FA6DA-F508-09B0-B61F-A148534A88D4}"/>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157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1A2-54B3-EFF3-7CB7-B4940CBCC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DD7BD0-0F33-316C-B012-9AF0CEA52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5B9A174-5C07-4F10-D87F-77AD466E4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940EB-889B-FFFB-A81E-C65B21915FE2}"/>
              </a:ext>
            </a:extLst>
          </p:cNvPr>
          <p:cNvSpPr>
            <a:spLocks noGrp="1"/>
          </p:cNvSpPr>
          <p:nvPr>
            <p:ph type="dt" sz="half" idx="10"/>
          </p:nvPr>
        </p:nvSpPr>
        <p:spPr/>
        <p:txBody>
          <a:bodyPr/>
          <a:lstStyle/>
          <a:p>
            <a:fld id="{C1691109-F4F8-4597-962C-A4F4B7960636}" type="datetimeFigureOut">
              <a:rPr lang="en-US" smtClean="0"/>
              <a:t>9/9/2024</a:t>
            </a:fld>
            <a:endParaRPr lang="en-US"/>
          </a:p>
        </p:txBody>
      </p:sp>
      <p:sp>
        <p:nvSpPr>
          <p:cNvPr id="6" name="Footer Placeholder 5">
            <a:extLst>
              <a:ext uri="{FF2B5EF4-FFF2-40B4-BE49-F238E27FC236}">
                <a16:creationId xmlns:a16="http://schemas.microsoft.com/office/drawing/2014/main" id="{6EEC13E6-86DA-BB12-5A20-9F51DDEB8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BE4B7-AE35-7AAE-4DE7-85DADA3BBCB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3802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28005A-978C-E699-A6D9-57DD67E90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DD4805-5582-99D6-B0B5-F520C5168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71859-06A0-2A11-3A3D-67DDD3662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691109-F4F8-4597-962C-A4F4B7960636}" type="datetimeFigureOut">
              <a:rPr lang="en-US" smtClean="0"/>
              <a:t>9/9/2024</a:t>
            </a:fld>
            <a:endParaRPr lang="en-US"/>
          </a:p>
        </p:txBody>
      </p:sp>
      <p:sp>
        <p:nvSpPr>
          <p:cNvPr id="5" name="Footer Placeholder 4">
            <a:extLst>
              <a:ext uri="{FF2B5EF4-FFF2-40B4-BE49-F238E27FC236}">
                <a16:creationId xmlns:a16="http://schemas.microsoft.com/office/drawing/2014/main" id="{42817A98-164A-746F-FE57-72E680D9F8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5E2EB9-3F18-0109-AE1E-17782C38E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282277015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isco.com/c/en/us/products/security/email-security/what-is-phishing.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us.norton.com/blog/online-scams/what-is-phishing#:~:text=Ending%20the%20interaction%20after%20clicking,you%20clicked%20a%20phishing%20lin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m/winnerschapelpapa70thbirthdaycelebrate-"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bit.ly/m/Winnerschapelchildrensteachertrai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5.xml"/><Relationship Id="rId3" Type="http://schemas.openxmlformats.org/officeDocument/2006/relationships/image" Target="../media/image5.jpeg"/><Relationship Id="rId7" Type="http://schemas.openxmlformats.org/officeDocument/2006/relationships/image" Target="../media/image8.png"/><Relationship Id="rId12" Type="http://schemas.openxmlformats.org/officeDocument/2006/relationships/customXml" Target="../ink/ink4.xml"/><Relationship Id="rId2" Type="http://schemas.openxmlformats.org/officeDocument/2006/relationships/image" Target="../media/image2.jpeg"/><Relationship Id="rId16"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10.png"/><Relationship Id="rId5" Type="http://schemas.openxmlformats.org/officeDocument/2006/relationships/image" Target="../media/image7.jpeg"/><Relationship Id="rId15" Type="http://schemas.openxmlformats.org/officeDocument/2006/relationships/customXml" Target="../ink/ink7.xml"/><Relationship Id="rId10" Type="http://schemas.openxmlformats.org/officeDocument/2006/relationships/customXml" Target="../ink/ink3.xml"/><Relationship Id="rId4" Type="http://schemas.openxmlformats.org/officeDocument/2006/relationships/image" Target="../media/image6.jpeg"/><Relationship Id="rId9" Type="http://schemas.openxmlformats.org/officeDocument/2006/relationships/image" Target="../media/image9.png"/><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customXml" Target="../ink/ink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6" name="Title 1">
            <a:extLst>
              <a:ext uri="{FF2B5EF4-FFF2-40B4-BE49-F238E27FC236}">
                <a16:creationId xmlns:a16="http://schemas.microsoft.com/office/drawing/2014/main" id="{F302EA21-2E2A-7DA1-EDB0-B3351191CD34}"/>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lnSpc>
                <a:spcPct val="80000"/>
              </a:lnSpc>
            </a:pPr>
            <a:r>
              <a:rPr lang="en-US" sz="6600" kern="1200" cap="all" spc="200" baseline="0" dirty="0">
                <a:solidFill>
                  <a:schemeClr val="tx1"/>
                </a:solidFill>
                <a:latin typeface="+mj-lt"/>
                <a:ea typeface="+mj-ea"/>
                <a:cs typeface="+mj-cs"/>
              </a:rPr>
              <a:t>CAPSTONE PROJECT ON SOCIAL ENGINEERING ATTACKS: PHISHING</a:t>
            </a:r>
          </a:p>
        </p:txBody>
      </p:sp>
      <p:cxnSp>
        <p:nvCxnSpPr>
          <p:cNvPr id="22" name="Straight Connector 21">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AWARENESS TRAINING EVALUATION</a:t>
            </a:r>
          </a:p>
        </p:txBody>
      </p:sp>
      <p:sp>
        <p:nvSpPr>
          <p:cNvPr id="3" name="Content Placeholder 2">
            <a:extLst>
              <a:ext uri="{FF2B5EF4-FFF2-40B4-BE49-F238E27FC236}">
                <a16:creationId xmlns:a16="http://schemas.microsoft.com/office/drawing/2014/main" id="{787799AB-FF2E-28B9-24AA-DCD65A5DFEAC}"/>
              </a:ext>
            </a:extLst>
          </p:cNvPr>
          <p:cNvSpPr>
            <a:spLocks noGrp="1"/>
          </p:cNvSpPr>
          <p:nvPr>
            <p:ph idx="1"/>
          </p:nvPr>
        </p:nvSpPr>
        <p:spPr/>
        <p:txBody>
          <a:bodyPr>
            <a:normAutofit/>
          </a:bodyPr>
          <a:lstStyle/>
          <a:p>
            <a:r>
              <a:rPr lang="en-US" sz="3200" kern="100" dirty="0">
                <a:effectLst/>
                <a:latin typeface="Aptos" panose="020B0004020202020204" pitchFamily="34" charset="0"/>
                <a:ea typeface="Times New Roman" panose="02020603050405020304" pitchFamily="18" charset="0"/>
                <a:cs typeface="Times New Roman" panose="02020603050405020304" pitchFamily="18" charset="0"/>
              </a:rPr>
              <a:t>The first malicious link created was posted on the group a few hours after the training to evaluate the effectiveness of the training and the findings below were the outcome. Out of a total of 19 active participants, seven members from the group still fell victim by clicking on the assumed malicious link. Moreso</a:t>
            </a:r>
            <a:r>
              <a:rPr lang="en-US" sz="3200" kern="100" dirty="0">
                <a:latin typeface="Aptos" panose="020B0004020202020204" pitchFamily="34" charset="0"/>
                <a:ea typeface="Times New Roman" panose="02020603050405020304" pitchFamily="18" charset="0"/>
                <a:cs typeface="Times New Roman" panose="02020603050405020304" pitchFamily="18" charset="0"/>
              </a:rPr>
              <a:t>, we had three people outside the group because the tracking showed another location which might mean, the message was forwarded from the group.</a:t>
            </a:r>
            <a:endParaRPr lang="en-US" sz="1800" kern="1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4559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FINDINGS</a:t>
            </a:r>
          </a:p>
        </p:txBody>
      </p:sp>
      <p:pic>
        <p:nvPicPr>
          <p:cNvPr id="5" name="Content Placeholder 4">
            <a:extLst>
              <a:ext uri="{FF2B5EF4-FFF2-40B4-BE49-F238E27FC236}">
                <a16:creationId xmlns:a16="http://schemas.microsoft.com/office/drawing/2014/main" id="{136CE345-7A08-6C20-4AF4-7901B0C6815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93071" y="2210153"/>
            <a:ext cx="2278706" cy="3810819"/>
          </a:xfrm>
          <a:prstGeom prst="rect">
            <a:avLst/>
          </a:prstGeom>
          <a:noFill/>
          <a:ln>
            <a:noFill/>
          </a:ln>
        </p:spPr>
      </p:pic>
      <p:pic>
        <p:nvPicPr>
          <p:cNvPr id="6" name="Picture 5" descr="10 people clA screenshot of a phone">
            <a:extLst>
              <a:ext uri="{FF2B5EF4-FFF2-40B4-BE49-F238E27FC236}">
                <a16:creationId xmlns:a16="http://schemas.microsoft.com/office/drawing/2014/main" id="{1B1C7498-A302-D47D-35C0-F70DE154A07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8616" y="2210152"/>
            <a:ext cx="2278707" cy="3810819"/>
          </a:xfrm>
          <a:prstGeom prst="rect">
            <a:avLst/>
          </a:prstGeom>
          <a:noFill/>
          <a:ln>
            <a:noFill/>
          </a:ln>
        </p:spPr>
      </p:pic>
      <p:pic>
        <p:nvPicPr>
          <p:cNvPr id="7" name="Picture 6" descr="A screenshot of a phone&#10;&#10;Description automatically generated">
            <a:extLst>
              <a:ext uri="{FF2B5EF4-FFF2-40B4-BE49-F238E27FC236}">
                <a16:creationId xmlns:a16="http://schemas.microsoft.com/office/drawing/2014/main" id="{63B5A6B8-2EE2-6C03-1DF9-617082222B2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0904" y="2260376"/>
            <a:ext cx="2684161" cy="3810819"/>
          </a:xfrm>
          <a:prstGeom prst="rect">
            <a:avLst/>
          </a:prstGeom>
          <a:noFill/>
          <a:ln>
            <a:noFill/>
          </a:ln>
        </p:spPr>
      </p:pic>
      <p:pic>
        <p:nvPicPr>
          <p:cNvPr id="9" name="Picture 8" descr="A screenshot of a phone&#10;&#10;Description automatically generated">
            <a:extLst>
              <a:ext uri="{FF2B5EF4-FFF2-40B4-BE49-F238E27FC236}">
                <a16:creationId xmlns:a16="http://schemas.microsoft.com/office/drawing/2014/main" id="{FC071808-3C9D-78C7-86F6-ABF90A4E8C4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78647" y="2260376"/>
            <a:ext cx="2575153" cy="3810818"/>
          </a:xfrm>
          <a:prstGeom prst="rect">
            <a:avLst/>
          </a:prstGeom>
          <a:noFill/>
          <a:ln>
            <a:noFill/>
          </a:ln>
        </p:spPr>
      </p:pic>
    </p:spTree>
    <p:extLst>
      <p:ext uri="{BB962C8B-B14F-4D97-AF65-F5344CB8AC3E}">
        <p14:creationId xmlns:p14="http://schemas.microsoft.com/office/powerpoint/2010/main" val="2171779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3068" y="231288"/>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FINDING</a:t>
            </a:r>
          </a:p>
        </p:txBody>
      </p:sp>
      <p:pic>
        <p:nvPicPr>
          <p:cNvPr id="5" name="Content Placeholder 4" descr="A screenshot of a chat&#10;&#10;Description automatically generated">
            <a:extLst>
              <a:ext uri="{FF2B5EF4-FFF2-40B4-BE49-F238E27FC236}">
                <a16:creationId xmlns:a16="http://schemas.microsoft.com/office/drawing/2014/main" id="{FC9EDFF6-E2DE-9628-174B-BE38ACA81AE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52918" y="1204376"/>
            <a:ext cx="3119430" cy="5261242"/>
          </a:xfrm>
          <a:prstGeom prst="rect">
            <a:avLst/>
          </a:prstGeom>
          <a:noFill/>
          <a:ln>
            <a:noFill/>
          </a:ln>
        </p:spPr>
      </p:pic>
      <p:pic>
        <p:nvPicPr>
          <p:cNvPr id="7" name="Picture 6" descr="A screenshot of a chat&#10;&#10;Description automatically generated">
            <a:extLst>
              <a:ext uri="{FF2B5EF4-FFF2-40B4-BE49-F238E27FC236}">
                <a16:creationId xmlns:a16="http://schemas.microsoft.com/office/drawing/2014/main" id="{D3424EB3-BF04-5542-2101-ADABD6B945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4634"/>
          <a:stretch/>
        </p:blipFill>
        <p:spPr bwMode="auto">
          <a:xfrm>
            <a:off x="4507480" y="820432"/>
            <a:ext cx="3768923" cy="5831502"/>
          </a:xfrm>
          <a:prstGeom prst="rect">
            <a:avLst/>
          </a:prstGeom>
          <a:noFill/>
          <a:ln>
            <a:noFill/>
          </a:ln>
        </p:spPr>
      </p:pic>
      <p:pic>
        <p:nvPicPr>
          <p:cNvPr id="8" name="Picture 7" descr="A screenshot of a social media post&#10;&#10;Description automatically generated">
            <a:extLst>
              <a:ext uri="{FF2B5EF4-FFF2-40B4-BE49-F238E27FC236}">
                <a16:creationId xmlns:a16="http://schemas.microsoft.com/office/drawing/2014/main" id="{A5B78794-DFD1-54A8-7F99-03D7B2DB19B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8031" y="409722"/>
            <a:ext cx="2761052" cy="4693219"/>
          </a:xfrm>
          <a:prstGeom prst="rect">
            <a:avLst/>
          </a:prstGeom>
          <a:noFill/>
          <a:ln>
            <a:noFill/>
          </a:ln>
        </p:spPr>
      </p:pic>
    </p:spTree>
    <p:extLst>
      <p:ext uri="{BB962C8B-B14F-4D97-AF65-F5344CB8AC3E}">
        <p14:creationId xmlns:p14="http://schemas.microsoft.com/office/powerpoint/2010/main" val="1185053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126629" y="0"/>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7799AB-FF2E-28B9-24AA-DCD65A5DFEAC}"/>
              </a:ext>
            </a:extLst>
          </p:cNvPr>
          <p:cNvSpPr>
            <a:spLocks noGrp="1"/>
          </p:cNvSpPr>
          <p:nvPr>
            <p:ph idx="1"/>
          </p:nvPr>
        </p:nvSpPr>
        <p:spPr>
          <a:xfrm>
            <a:off x="838200" y="1825625"/>
            <a:ext cx="10415954" cy="4026535"/>
          </a:xfrm>
        </p:spPr>
        <p:txBody>
          <a:bodyPr>
            <a:normAutofit/>
          </a:bodyPr>
          <a:lstStyle/>
          <a:p>
            <a:r>
              <a:rPr lang="en-US" sz="3600" kern="100" dirty="0">
                <a:effectLst/>
                <a:ea typeface="Times New Roman" panose="02020603050405020304" pitchFamily="18" charset="0"/>
                <a:cs typeface="Times New Roman" panose="02020603050405020304" pitchFamily="18" charset="0"/>
              </a:rPr>
              <a:t>Knowing fully well that these attackers always devise new ways to scam people, the best strategy to avoid or minimize social engineering attacks is for organizations to conduct regular awareness training and testing for their employees.</a:t>
            </a:r>
          </a:p>
          <a:p>
            <a:endParaRPr lang="en-US" dirty="0"/>
          </a:p>
        </p:txBody>
      </p:sp>
    </p:spTree>
    <p:extLst>
      <p:ext uri="{BB962C8B-B14F-4D97-AF65-F5344CB8AC3E}">
        <p14:creationId xmlns:p14="http://schemas.microsoft.com/office/powerpoint/2010/main" val="2614120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126629" y="0"/>
            <a:ext cx="12188932" cy="6858000"/>
          </a:xfrm>
          <a:prstGeom prst="rect">
            <a:avLst/>
          </a:prstGeom>
          <a:noFill/>
        </p:spPr>
      </p:pic>
      <p:sp>
        <p:nvSpPr>
          <p:cNvPr id="2" name="Title 1">
            <a:extLst>
              <a:ext uri="{FF2B5EF4-FFF2-40B4-BE49-F238E27FC236}">
                <a16:creationId xmlns:a16="http://schemas.microsoft.com/office/drawing/2014/main" id="{AE5EEE96-05C5-AFF3-E6A9-696CB56A00D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787799AB-FF2E-28B9-24AA-DCD65A5DFEAC}"/>
              </a:ext>
            </a:extLst>
          </p:cNvPr>
          <p:cNvSpPr>
            <a:spLocks noGrp="1"/>
          </p:cNvSpPr>
          <p:nvPr>
            <p:ph idx="1"/>
          </p:nvPr>
        </p:nvSpPr>
        <p:spPr>
          <a:xfrm>
            <a:off x="838200" y="1825625"/>
            <a:ext cx="10515600" cy="3928061"/>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kern="100" dirty="0">
                <a:effectLst/>
                <a:ea typeface="Times New Roman" panose="02020603050405020304" pitchFamily="18" charset="0"/>
                <a:cs typeface="Times New Roman" panose="02020603050405020304" pitchFamily="18" charset="0"/>
              </a:rPr>
              <a:t>Us.norton.com </a:t>
            </a:r>
            <a:r>
              <a:rPr lang="en-US" u="sng" kern="100" dirty="0">
                <a:solidFill>
                  <a:srgbClr val="467886"/>
                </a:solidFill>
                <a:effectLst/>
                <a:ea typeface="Times New Roman" panose="02020603050405020304" pitchFamily="18" charset="0"/>
                <a:cs typeface="Times New Roman" panose="02020603050405020304" pitchFamily="18" charset="0"/>
                <a:hlinkClick r:id="rId3"/>
              </a:rPr>
              <a:t>https://www.cisco.com/c/en/us/products/security/email-security/what-is-phishing.html</a:t>
            </a:r>
            <a:endParaRPr lang="en-US" kern="100" dirty="0">
              <a:effectLs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US" kern="100" dirty="0">
                <a:effectLst/>
                <a:ea typeface="Times New Roman" panose="02020603050405020304" pitchFamily="18" charset="0"/>
                <a:cs typeface="Times New Roman" panose="02020603050405020304" pitchFamily="18" charset="0"/>
              </a:rPr>
              <a:t>Cisco.com  </a:t>
            </a:r>
            <a:r>
              <a:rPr lang="en-US" u="sng" kern="100" dirty="0">
                <a:solidFill>
                  <a:srgbClr val="467886"/>
                </a:solidFill>
                <a:effectLst/>
                <a:ea typeface="Times New Roman" panose="02020603050405020304" pitchFamily="18" charset="0"/>
                <a:cs typeface="Times New Roman" panose="02020603050405020304" pitchFamily="18" charset="0"/>
                <a:hlinkClick r:id="rId4"/>
              </a:rPr>
              <a:t>https://us.norton.com/blog/online-scams/what-is-phishing#:~:text=Ending%20the%20interaction%20after%20clicking,you%20clicked%20a%20phishing%20link</a:t>
            </a:r>
            <a:endParaRPr lang="en-US" kern="100" dirty="0">
              <a:effectLs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443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6" name="Title 1">
            <a:extLst>
              <a:ext uri="{FF2B5EF4-FFF2-40B4-BE49-F238E27FC236}">
                <a16:creationId xmlns:a16="http://schemas.microsoft.com/office/drawing/2014/main" id="{F302EA21-2E2A-7DA1-EDB0-B3351191CD34}"/>
              </a:ext>
            </a:extLst>
          </p:cNvPr>
          <p:cNvSpPr>
            <a:spLocks noGrp="1"/>
          </p:cNvSpPr>
          <p:nvPr>
            <p:ph type="title" idx="4294967295"/>
          </p:nvPr>
        </p:nvSpPr>
        <p:spPr>
          <a:xfrm>
            <a:off x="0" y="351693"/>
            <a:ext cx="11873132" cy="4909624"/>
          </a:xfrm>
        </p:spPr>
        <p:txBody>
          <a:bodyPr vert="horz" lIns="91440" tIns="45720" rIns="91440" bIns="45720" rtlCol="0" anchor="ctr">
            <a:normAutofit fontScale="90000"/>
          </a:bodyPr>
          <a:lstStyle/>
          <a:p>
            <a:pPr algn="ctr" fontAlgn="base"/>
            <a:br>
              <a:rPr lang="en-US" dirty="0"/>
            </a:br>
            <a:br>
              <a:rPr lang="en-US" dirty="0"/>
            </a:br>
            <a:br>
              <a:rPr lang="en-US" dirty="0"/>
            </a:br>
            <a:r>
              <a:rPr lang="en-US" sz="3600" dirty="0"/>
              <a:t>Submitted to: </a:t>
            </a:r>
            <a:r>
              <a:rPr lang="en-US" sz="3600" dirty="0" err="1"/>
              <a:t>TedPrimeHUB</a:t>
            </a:r>
            <a:br>
              <a:rPr lang="en-US" sz="3600" dirty="0"/>
            </a:br>
            <a:br>
              <a:rPr lang="en-US" sz="3600" dirty="0"/>
            </a:br>
            <a:r>
              <a:rPr lang="en-US" sz="3600" dirty="0"/>
              <a:t>In Partial Fulfillment of the Requirements of the </a:t>
            </a:r>
            <a:br>
              <a:rPr lang="en-US" sz="3600" dirty="0"/>
            </a:br>
            <a:br>
              <a:rPr lang="en-US" sz="3600" dirty="0"/>
            </a:br>
            <a:r>
              <a:rPr lang="en-US" sz="3600" dirty="0"/>
              <a:t>Cybersecurity July 15- September 14 Class of 2024. </a:t>
            </a:r>
            <a:br>
              <a:rPr lang="en-US" sz="3600" dirty="0"/>
            </a:br>
            <a:br>
              <a:rPr lang="en-US" sz="3600" dirty="0"/>
            </a:br>
            <a:r>
              <a:rPr lang="en-US" sz="3600" dirty="0"/>
              <a:t>Presented By </a:t>
            </a:r>
            <a:br>
              <a:rPr lang="en-US" sz="3600" dirty="0"/>
            </a:br>
            <a:br>
              <a:rPr lang="en-US" sz="3600" dirty="0"/>
            </a:br>
            <a:r>
              <a:rPr lang="en-US" sz="3600" dirty="0"/>
              <a:t> Omokhepen O. Gbolade </a:t>
            </a:r>
            <a:br>
              <a:rPr lang="en-US" sz="3600" dirty="0"/>
            </a:br>
            <a:br>
              <a:rPr lang="en-US" sz="3600" dirty="0"/>
            </a:br>
            <a:r>
              <a:rPr lang="en-US" sz="3600" dirty="0"/>
              <a:t>08/2024 </a:t>
            </a:r>
            <a:br>
              <a:rPr lang="en-US" sz="3600" dirty="0"/>
            </a:br>
            <a:endParaRPr lang="en-US" sz="3600" kern="1200" cap="all" spc="200" baseline="0" dirty="0">
              <a:solidFill>
                <a:schemeClr val="tx1"/>
              </a:solidFill>
            </a:endParaRPr>
          </a:p>
        </p:txBody>
      </p:sp>
    </p:spTree>
    <p:extLst>
      <p:ext uri="{BB962C8B-B14F-4D97-AF65-F5344CB8AC3E}">
        <p14:creationId xmlns:p14="http://schemas.microsoft.com/office/powerpoint/2010/main" val="2906087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725C9785-3FFA-5854-EC64-CBCEE2BCD2AE}"/>
              </a:ext>
            </a:extLst>
          </p:cNvPr>
          <p:cNvSpPr>
            <a:spLocks noGrp="1"/>
          </p:cNvSpPr>
          <p:nvPr>
            <p:ph type="title"/>
          </p:nvPr>
        </p:nvSpPr>
        <p:spPr>
          <a:xfrm>
            <a:off x="838200" y="365125"/>
            <a:ext cx="10317480" cy="647749"/>
          </a:xfrm>
        </p:spPr>
        <p:txBody>
          <a:bodyPr>
            <a:normAutofit fontScale="90000"/>
          </a:bodyPr>
          <a:lstStyle/>
          <a:p>
            <a:pPr algn="ctr"/>
            <a:r>
              <a:rPr lang="en-US" dirty="0"/>
              <a:t> INTRODUCTION</a:t>
            </a:r>
          </a:p>
        </p:txBody>
      </p:sp>
      <p:sp>
        <p:nvSpPr>
          <p:cNvPr id="7" name="Content Placeholder 6">
            <a:extLst>
              <a:ext uri="{FF2B5EF4-FFF2-40B4-BE49-F238E27FC236}">
                <a16:creationId xmlns:a16="http://schemas.microsoft.com/office/drawing/2014/main" id="{75515FC3-F0B7-F7B8-C538-14BDEDC33FBE}"/>
              </a:ext>
            </a:extLst>
          </p:cNvPr>
          <p:cNvSpPr>
            <a:spLocks noGrp="1"/>
          </p:cNvSpPr>
          <p:nvPr>
            <p:ph idx="1"/>
          </p:nvPr>
        </p:nvSpPr>
        <p:spPr>
          <a:xfrm>
            <a:off x="323557" y="1153551"/>
            <a:ext cx="11451101" cy="5339323"/>
          </a:xfrm>
        </p:spPr>
        <p:txBody>
          <a:bodyPr>
            <a:normAutofit lnSpcReduction="10000"/>
          </a:bodyPr>
          <a:lstStyle/>
          <a:p>
            <a:pPr marL="0" marR="0" algn="just">
              <a:lnSpc>
                <a:spcPct val="115000"/>
              </a:lnSpc>
              <a:spcBef>
                <a:spcPts val="0"/>
              </a:spcBef>
              <a:spcAft>
                <a:spcPts val="800"/>
              </a:spcAft>
            </a:pPr>
            <a:r>
              <a:rPr lang="en-US" sz="2000" kern="100" dirty="0">
                <a:effectLst/>
                <a:ea typeface="Times New Roman" panose="02020603050405020304" pitchFamily="18" charset="0"/>
                <a:cs typeface="Times New Roman" panose="02020603050405020304" pitchFamily="18" charset="0"/>
              </a:rPr>
              <a:t>Social engineering refers to the various ways cybercriminals manipulate people into divulging confidential information or granting unauthorized access to their personal space or devices. However, I will focus on PHISHING, one of the most prevalent forms of online scams in our daily activities. According to Cisco.com, “phishing is the practice of sending fraudulent communications that appears to come from legitimate and reputable source, usually through email and text messaging. The attacker’s goal is to steal money, gain access to sensitive data and login information, or to install malware on the victim’s device”. </a:t>
            </a:r>
          </a:p>
          <a:p>
            <a:pPr marL="0" marR="0" algn="just">
              <a:lnSpc>
                <a:spcPct val="115000"/>
              </a:lnSpc>
              <a:spcBef>
                <a:spcPts val="0"/>
              </a:spcBef>
              <a:spcAft>
                <a:spcPts val="800"/>
              </a:spcAft>
            </a:pPr>
            <a:r>
              <a:rPr lang="en-US" sz="2000" kern="100" dirty="0">
                <a:effectLst/>
                <a:ea typeface="Times New Roman" panose="02020603050405020304" pitchFamily="18" charset="0"/>
                <a:cs typeface="Times New Roman" panose="02020603050405020304" pitchFamily="18" charset="0"/>
              </a:rPr>
              <a:t>This </a:t>
            </a:r>
            <a:r>
              <a:rPr lang="en-US" sz="2000" kern="100" dirty="0">
                <a:ea typeface="Times New Roman" panose="02020603050405020304" pitchFamily="18" charset="0"/>
                <a:cs typeface="Times New Roman" panose="02020603050405020304" pitchFamily="18" charset="0"/>
              </a:rPr>
              <a:t>project </a:t>
            </a:r>
            <a:r>
              <a:rPr lang="en-US" sz="2000" kern="100" dirty="0">
                <a:effectLst/>
                <a:ea typeface="Times New Roman" panose="02020603050405020304" pitchFamily="18" charset="0"/>
                <a:cs typeface="Times New Roman" panose="02020603050405020304" pitchFamily="18" charset="0"/>
              </a:rPr>
              <a:t>research aims to present the best awareness strategy for social engineering, on how to identify and avoid cyber-attacks such as phishing. To achieve this, a malicious link was first created using a free website platform, followed by a focus group with colleagues from a church's WhatsApp platform. In this group, awareness training was conducted on social engineering attacks focusing on phishing, and how to identify and avoid it. Afterwards, the malicious link was posted to the group and findings were made on their responses to the link and evaluation on how effective the awareness training was. </a:t>
            </a:r>
          </a:p>
          <a:p>
            <a:pPr algn="just">
              <a:lnSpc>
                <a:spcPct val="115000"/>
              </a:lnSpc>
              <a:spcBef>
                <a:spcPts val="0"/>
              </a:spcBef>
              <a:spcAft>
                <a:spcPts val="800"/>
              </a:spcAft>
            </a:pPr>
            <a:r>
              <a:rPr lang="en-US" sz="2000" kern="100" dirty="0">
                <a:effectLst/>
                <a:ea typeface="Times New Roman" panose="02020603050405020304" pitchFamily="18" charset="0"/>
                <a:cs typeface="Times New Roman" panose="02020603050405020304" pitchFamily="18" charset="0"/>
              </a:rPr>
              <a:t>Below is a step-by-step process on how the research was conducted.</a:t>
            </a:r>
          </a:p>
          <a:p>
            <a:endParaRPr lang="en-US" dirty="0"/>
          </a:p>
        </p:txBody>
      </p:sp>
    </p:spTree>
    <p:extLst>
      <p:ext uri="{BB962C8B-B14F-4D97-AF65-F5344CB8AC3E}">
        <p14:creationId xmlns:p14="http://schemas.microsoft.com/office/powerpoint/2010/main" val="3545919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3EB2C201-DD16-16D9-380F-44C926979C16}"/>
              </a:ext>
            </a:extLst>
          </p:cNvPr>
          <p:cNvSpPr>
            <a:spLocks noGrp="1"/>
          </p:cNvSpPr>
          <p:nvPr>
            <p:ph type="title"/>
          </p:nvPr>
        </p:nvSpPr>
        <p:spPr/>
        <p:txBody>
          <a:bodyPr/>
          <a:lstStyle/>
          <a:p>
            <a:r>
              <a:rPr lang="en-US" dirty="0"/>
              <a:t>CREATING THE MALICIOUS LINKS</a:t>
            </a:r>
          </a:p>
        </p:txBody>
      </p:sp>
      <p:sp>
        <p:nvSpPr>
          <p:cNvPr id="3" name="Content Placeholder 2">
            <a:extLst>
              <a:ext uri="{FF2B5EF4-FFF2-40B4-BE49-F238E27FC236}">
                <a16:creationId xmlns:a16="http://schemas.microsoft.com/office/drawing/2014/main" id="{7CB546A8-3598-8A46-0A9F-097422BC5D6E}"/>
              </a:ext>
            </a:extLst>
          </p:cNvPr>
          <p:cNvSpPr>
            <a:spLocks noGrp="1"/>
          </p:cNvSpPr>
          <p:nvPr>
            <p:ph idx="1"/>
          </p:nvPr>
        </p:nvSpPr>
        <p:spPr>
          <a:xfrm>
            <a:off x="838200" y="1825624"/>
            <a:ext cx="10515600" cy="4504837"/>
          </a:xfrm>
          <a:ln>
            <a:solidFill>
              <a:schemeClr val="tx1"/>
            </a:solidFill>
          </a:ln>
        </p:spPr>
        <p:txBody>
          <a:bodyPr>
            <a:normAutofit fontScale="85000" lnSpcReduction="10000"/>
          </a:bodyPr>
          <a:lstStyle/>
          <a:p>
            <a:pPr marL="228600" marR="0">
              <a:lnSpc>
                <a:spcPct val="115000"/>
              </a:lnSpc>
              <a:spcBef>
                <a:spcPts val="0"/>
              </a:spcBef>
              <a:spcAft>
                <a:spcPts val="800"/>
              </a:spcAft>
            </a:pPr>
            <a:r>
              <a:rPr lang="en-US" sz="2600" kern="100" dirty="0">
                <a:effectLst/>
                <a:ea typeface="Times New Roman" panose="02020603050405020304" pitchFamily="18" charset="0"/>
                <a:cs typeface="Times New Roman" panose="02020603050405020304" pitchFamily="18" charset="0"/>
              </a:rPr>
              <a:t>For this project, a malicious link was created using the bitly.com website platform. First, an account was created leading to the landing page.  The page menu was clicked on to build and design the malicious link, </a:t>
            </a:r>
            <a:r>
              <a:rPr lang="en-US" sz="2600" kern="100" dirty="0">
                <a:ea typeface="Times New Roman" panose="02020603050405020304" pitchFamily="18" charset="0"/>
                <a:cs typeface="Times New Roman" panose="02020603050405020304" pitchFamily="18" charset="0"/>
              </a:rPr>
              <a:t>followed by the link being </a:t>
            </a:r>
            <a:r>
              <a:rPr lang="en-US" sz="2600" kern="100" dirty="0">
                <a:effectLst/>
                <a:ea typeface="Times New Roman" panose="02020603050405020304" pitchFamily="18" charset="0"/>
                <a:cs typeface="Times New Roman" panose="02020603050405020304" pitchFamily="18" charset="0"/>
              </a:rPr>
              <a:t>published for easy tracking.</a:t>
            </a:r>
          </a:p>
          <a:p>
            <a:pPr marL="228600" marR="0">
              <a:lnSpc>
                <a:spcPct val="115000"/>
              </a:lnSpc>
              <a:spcBef>
                <a:spcPts val="0"/>
              </a:spcBef>
              <a:spcAft>
                <a:spcPts val="800"/>
              </a:spcAft>
            </a:pPr>
            <a:r>
              <a:rPr lang="en-US" sz="2600" kern="100" dirty="0">
                <a:effectLst/>
                <a:ea typeface="Times New Roman" panose="02020603050405020304" pitchFamily="18" charset="0"/>
                <a:cs typeface="Times New Roman" panose="02020603050405020304" pitchFamily="18" charset="0"/>
              </a:rPr>
              <a:t> The first link was created with information to lure the participants into clicking the link to send birthday greetings to the founder of the church and whoever clicks, will land on a page informing them that they have been “busted</a:t>
            </a:r>
            <a:r>
              <a:rPr lang="en-US" sz="2600" kern="100" dirty="0">
                <a:ea typeface="Times New Roman" panose="02020603050405020304" pitchFamily="18" charset="0"/>
                <a:cs typeface="Times New Roman" panose="02020603050405020304" pitchFamily="18" charset="0"/>
              </a:rPr>
              <a:t>”</a:t>
            </a:r>
            <a:r>
              <a:rPr lang="en-US" sz="2600" kern="100" dirty="0">
                <a:effectLst/>
                <a:ea typeface="Times New Roman" panose="02020603050405020304" pitchFamily="18" charset="0"/>
                <a:cs typeface="Times New Roman" panose="02020603050405020304" pitchFamily="18" charset="0"/>
              </a:rPr>
              <a:t>. The same process was used for the second link and the link generated was for them to send their information for a children’s Teacher Training. See the links below.</a:t>
            </a:r>
          </a:p>
          <a:p>
            <a:pPr marL="342900" marR="0" lvl="0" indent="-342900">
              <a:lnSpc>
                <a:spcPct val="115000"/>
              </a:lnSpc>
              <a:spcBef>
                <a:spcPts val="0"/>
              </a:spcBef>
              <a:spcAft>
                <a:spcPts val="0"/>
              </a:spcAft>
              <a:buFont typeface="Symbol" panose="05050102010706020507" pitchFamily="18" charset="2"/>
              <a:buChar char=""/>
            </a:pPr>
            <a:r>
              <a:rPr lang="en-US" sz="2600" u="sng" kern="100" dirty="0">
                <a:solidFill>
                  <a:srgbClr val="467886"/>
                </a:solidFill>
                <a:ea typeface="Times New Roman" panose="02020603050405020304" pitchFamily="18" charset="0"/>
                <a:cs typeface="Times New Roman" panose="02020603050405020304" pitchFamily="18" charset="0"/>
                <a:hlinkClick r:id="rId3"/>
              </a:rPr>
              <a:t>https://bit.ly/m/winnerschapelpapa70thbirthdaycelebrate-</a:t>
            </a:r>
            <a:r>
              <a:rPr lang="en-US" sz="2600" u="sng" kern="100" dirty="0">
                <a:solidFill>
                  <a:srgbClr val="467886"/>
                </a:solidFill>
                <a:ea typeface="Times New Roman" panose="02020603050405020304" pitchFamily="18" charset="0"/>
                <a:cs typeface="Times New Roman" panose="02020603050405020304" pitchFamily="18" charset="0"/>
              </a:rPr>
              <a:t> </a:t>
            </a:r>
            <a:r>
              <a:rPr lang="en-US" sz="2600" u="sng" kern="100" dirty="0">
                <a:ea typeface="Times New Roman" panose="02020603050405020304" pitchFamily="18" charset="0"/>
                <a:cs typeface="Times New Roman" panose="02020603050405020304" pitchFamily="18" charset="0"/>
              </a:rPr>
              <a:t>The first link</a:t>
            </a:r>
            <a:endParaRPr lang="en-US" sz="2600" kern="100" dirty="0">
              <a:effectLs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US" sz="2600" u="sng" kern="100" dirty="0">
                <a:effectLst/>
                <a:ea typeface="Times New Roman" panose="02020603050405020304" pitchFamily="18" charset="0"/>
                <a:cs typeface="Times New Roman" panose="02020603050405020304" pitchFamily="18" charset="0"/>
                <a:hlinkClick r:id="rId4"/>
              </a:rPr>
              <a:t>https://bit.ly/m/Winnerschapelchildrensteachertraining-</a:t>
            </a:r>
            <a:r>
              <a:rPr lang="en-US" sz="2600" u="sng" kern="100" dirty="0">
                <a:effectLst/>
                <a:ea typeface="Times New Roman" panose="02020603050405020304" pitchFamily="18" charset="0"/>
                <a:cs typeface="Times New Roman" panose="02020603050405020304" pitchFamily="18" charset="0"/>
              </a:rPr>
              <a:t> The second link</a:t>
            </a:r>
            <a:endParaRPr lang="en-US" sz="2600" kern="100" dirty="0">
              <a:effectLs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0463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95441" y="-209551"/>
            <a:ext cx="12188932" cy="6858000"/>
          </a:xfrm>
          <a:prstGeom prst="rect">
            <a:avLst/>
          </a:prstGeom>
          <a:noFill/>
        </p:spPr>
      </p:pic>
      <p:pic>
        <p:nvPicPr>
          <p:cNvPr id="1026" name="Picture 3" descr="A screenshot of a computer&#10;&#10;Description automatically generated">
            <a:extLst>
              <a:ext uri="{FF2B5EF4-FFF2-40B4-BE49-F238E27FC236}">
                <a16:creationId xmlns:a16="http://schemas.microsoft.com/office/drawing/2014/main" id="{450F9A1E-39BC-9C0C-5AE9-10DFE766F1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 t="9148" r="520" b="10472"/>
          <a:stretch/>
        </p:blipFill>
        <p:spPr bwMode="auto">
          <a:xfrm>
            <a:off x="1681316" y="486698"/>
            <a:ext cx="3728179" cy="514718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A screenshot of a computer&#10;&#10;Description automatically generated">
            <a:extLst>
              <a:ext uri="{FF2B5EF4-FFF2-40B4-BE49-F238E27FC236}">
                <a16:creationId xmlns:a16="http://schemas.microsoft.com/office/drawing/2014/main" id="{C0103AD5-832E-5F67-9A45-2CFCA80313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8849" r="1321" b="12357"/>
          <a:stretch/>
        </p:blipFill>
        <p:spPr bwMode="auto">
          <a:xfrm>
            <a:off x="6096001" y="486698"/>
            <a:ext cx="3918154" cy="51471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EC5D377F-F8EF-E77F-1F9D-87175012C11D}"/>
              </a:ext>
            </a:extLst>
          </p:cNvPr>
          <p:cNvSpPr>
            <a:spLocks noChangeArrowheads="1"/>
          </p:cNvSpPr>
          <p:nvPr/>
        </p:nvSpPr>
        <p:spPr bwMode="auto">
          <a:xfrm>
            <a:off x="295421" y="-20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030A3F7A-BD5A-EC46-FFF3-84C23FCB1CA2}"/>
              </a:ext>
            </a:extLst>
          </p:cNvPr>
          <p:cNvSpPr>
            <a:spLocks noChangeArrowheads="1"/>
          </p:cNvSpPr>
          <p:nvPr/>
        </p:nvSpPr>
        <p:spPr bwMode="auto">
          <a:xfrm>
            <a:off x="295421" y="4657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E215E8C9-BC6E-E467-53E4-BB51C36901A6}"/>
              </a:ext>
            </a:extLst>
          </p:cNvPr>
          <p:cNvSpPr>
            <a:spLocks noChangeArrowheads="1"/>
          </p:cNvSpPr>
          <p:nvPr/>
        </p:nvSpPr>
        <p:spPr bwMode="auto">
          <a:xfrm>
            <a:off x="295421" y="9058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11810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14088" y="42203"/>
            <a:ext cx="12188932" cy="6858000"/>
          </a:xfrm>
          <a:prstGeom prst="rect">
            <a:avLst/>
          </a:prstGeom>
          <a:noFill/>
        </p:spPr>
      </p:pic>
      <p:pic>
        <p:nvPicPr>
          <p:cNvPr id="2" name="Picture 1" descr="A screenshot of a phone&#10;&#10;Description automatically generated">
            <a:extLst>
              <a:ext uri="{FF2B5EF4-FFF2-40B4-BE49-F238E27FC236}">
                <a16:creationId xmlns:a16="http://schemas.microsoft.com/office/drawing/2014/main" id="{4C04AC9B-BE7E-7EEB-5DE8-3F19EADFC42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56" r="5178" b="4746"/>
          <a:stretch/>
        </p:blipFill>
        <p:spPr bwMode="auto">
          <a:xfrm>
            <a:off x="376632" y="1031289"/>
            <a:ext cx="3217784" cy="4877564"/>
          </a:xfrm>
          <a:prstGeom prst="rect">
            <a:avLst/>
          </a:prstGeom>
          <a:noFill/>
          <a:ln>
            <a:solidFill>
              <a:schemeClr val="tx1"/>
            </a:solidFill>
          </a:ln>
        </p:spPr>
      </p:pic>
      <p:pic>
        <p:nvPicPr>
          <p:cNvPr id="3" name="Picture 2" descr="A screenshot of a computer&#10;&#10;Description automatically generated">
            <a:extLst>
              <a:ext uri="{FF2B5EF4-FFF2-40B4-BE49-F238E27FC236}">
                <a16:creationId xmlns:a16="http://schemas.microsoft.com/office/drawing/2014/main" id="{6BDD9649-BF63-83D9-FB3F-9F0E6B19FBA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1392" y="1031289"/>
            <a:ext cx="3424464" cy="4877564"/>
          </a:xfrm>
          <a:prstGeom prst="rect">
            <a:avLst/>
          </a:prstGeom>
          <a:noFill/>
          <a:ln>
            <a:solidFill>
              <a:schemeClr val="tx1"/>
            </a:solidFill>
          </a:ln>
        </p:spPr>
      </p:pic>
      <p:pic>
        <p:nvPicPr>
          <p:cNvPr id="5" name="Picture 4" descr="A screenshot of a cell phone&#10;&#10;Description automatically generated">
            <a:extLst>
              <a:ext uri="{FF2B5EF4-FFF2-40B4-BE49-F238E27FC236}">
                <a16:creationId xmlns:a16="http://schemas.microsoft.com/office/drawing/2014/main" id="{DC3A1E44-0941-D86D-B110-A80D00A3ABF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676" r="1373" b="11873"/>
          <a:stretch/>
        </p:blipFill>
        <p:spPr bwMode="auto">
          <a:xfrm>
            <a:off x="8272832" y="989857"/>
            <a:ext cx="3131543" cy="4878285"/>
          </a:xfrm>
          <a:prstGeom prst="rect">
            <a:avLst/>
          </a:prstGeom>
          <a:noFill/>
          <a:ln>
            <a:solidFill>
              <a:schemeClr val="tx1"/>
            </a:solidFill>
          </a:ln>
        </p:spPr>
      </p:pic>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D9580BF-E962-DAA0-68CD-B13DB8DB168C}"/>
                  </a:ext>
                </a:extLst>
              </p14:cNvPr>
              <p14:cNvContentPartPr/>
              <p14:nvPr/>
            </p14:nvContentPartPr>
            <p14:xfrm>
              <a:off x="2081825" y="1715843"/>
              <a:ext cx="360" cy="360"/>
            </p14:xfrm>
          </p:contentPart>
        </mc:Choice>
        <mc:Fallback>
          <p:pic>
            <p:nvPicPr>
              <p:cNvPr id="8" name="Ink 7">
                <a:extLst>
                  <a:ext uri="{FF2B5EF4-FFF2-40B4-BE49-F238E27FC236}">
                    <a16:creationId xmlns:a16="http://schemas.microsoft.com/office/drawing/2014/main" id="{CD9580BF-E962-DAA0-68CD-B13DB8DB168C}"/>
                  </a:ext>
                </a:extLst>
              </p:cNvPr>
              <p:cNvPicPr/>
              <p:nvPr/>
            </p:nvPicPr>
            <p:blipFill>
              <a:blip r:embed="rId7"/>
              <a:stretch>
                <a:fillRect/>
              </a:stretch>
            </p:blipFill>
            <p:spPr>
              <a:xfrm>
                <a:off x="2072825" y="17072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3918788A-7E19-D38D-88CA-16F0D2E6CD15}"/>
                  </a:ext>
                </a:extLst>
              </p14:cNvPr>
              <p14:cNvContentPartPr/>
              <p14:nvPr/>
            </p14:nvContentPartPr>
            <p14:xfrm>
              <a:off x="745145" y="1643483"/>
              <a:ext cx="1393200" cy="383040"/>
            </p14:xfrm>
          </p:contentPart>
        </mc:Choice>
        <mc:Fallback>
          <p:pic>
            <p:nvPicPr>
              <p:cNvPr id="9" name="Ink 8">
                <a:extLst>
                  <a:ext uri="{FF2B5EF4-FFF2-40B4-BE49-F238E27FC236}">
                    <a16:creationId xmlns:a16="http://schemas.microsoft.com/office/drawing/2014/main" id="{3918788A-7E19-D38D-88CA-16F0D2E6CD15}"/>
                  </a:ext>
                </a:extLst>
              </p:cNvPr>
              <p:cNvPicPr/>
              <p:nvPr/>
            </p:nvPicPr>
            <p:blipFill>
              <a:blip r:embed="rId9"/>
              <a:stretch>
                <a:fillRect/>
              </a:stretch>
            </p:blipFill>
            <p:spPr>
              <a:xfrm>
                <a:off x="736145" y="1634843"/>
                <a:ext cx="141084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93AAA7E9-D472-4C37-9DE1-DC4945CF325C}"/>
                  </a:ext>
                </a:extLst>
              </p14:cNvPr>
              <p14:cNvContentPartPr/>
              <p14:nvPr/>
            </p14:nvContentPartPr>
            <p14:xfrm>
              <a:off x="787625" y="1703243"/>
              <a:ext cx="2022840" cy="409680"/>
            </p14:xfrm>
          </p:contentPart>
        </mc:Choice>
        <mc:Fallback>
          <p:pic>
            <p:nvPicPr>
              <p:cNvPr id="10" name="Ink 9">
                <a:extLst>
                  <a:ext uri="{FF2B5EF4-FFF2-40B4-BE49-F238E27FC236}">
                    <a16:creationId xmlns:a16="http://schemas.microsoft.com/office/drawing/2014/main" id="{93AAA7E9-D472-4C37-9DE1-DC4945CF325C}"/>
                  </a:ext>
                </a:extLst>
              </p:cNvPr>
              <p:cNvPicPr/>
              <p:nvPr/>
            </p:nvPicPr>
            <p:blipFill>
              <a:blip r:embed="rId11"/>
              <a:stretch>
                <a:fillRect/>
              </a:stretch>
            </p:blipFill>
            <p:spPr>
              <a:xfrm>
                <a:off x="778625" y="1694243"/>
                <a:ext cx="204048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0FFDB82F-580F-9899-F1D9-3CF143EEC3DF}"/>
                  </a:ext>
                </a:extLst>
              </p14:cNvPr>
              <p14:cNvContentPartPr/>
              <p14:nvPr/>
            </p14:nvContentPartPr>
            <p14:xfrm>
              <a:off x="6316145" y="2728883"/>
              <a:ext cx="360" cy="360"/>
            </p14:xfrm>
          </p:contentPart>
        </mc:Choice>
        <mc:Fallback>
          <p:pic>
            <p:nvPicPr>
              <p:cNvPr id="11" name="Ink 10">
                <a:extLst>
                  <a:ext uri="{FF2B5EF4-FFF2-40B4-BE49-F238E27FC236}">
                    <a16:creationId xmlns:a16="http://schemas.microsoft.com/office/drawing/2014/main" id="{0FFDB82F-580F-9899-F1D9-3CF143EEC3DF}"/>
                  </a:ext>
                </a:extLst>
              </p:cNvPr>
              <p:cNvPicPr/>
              <p:nvPr/>
            </p:nvPicPr>
            <p:blipFill>
              <a:blip r:embed="rId7"/>
              <a:stretch>
                <a:fillRect/>
              </a:stretch>
            </p:blipFill>
            <p:spPr>
              <a:xfrm>
                <a:off x="6307145" y="271988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0898F7F1-A190-746E-7DBC-281FB7CB90EC}"/>
                  </a:ext>
                </a:extLst>
              </p14:cNvPr>
              <p14:cNvContentPartPr/>
              <p14:nvPr/>
            </p14:nvContentPartPr>
            <p14:xfrm>
              <a:off x="6133265" y="3263123"/>
              <a:ext cx="360" cy="360"/>
            </p14:xfrm>
          </p:contentPart>
        </mc:Choice>
        <mc:Fallback>
          <p:pic>
            <p:nvPicPr>
              <p:cNvPr id="12" name="Ink 11">
                <a:extLst>
                  <a:ext uri="{FF2B5EF4-FFF2-40B4-BE49-F238E27FC236}">
                    <a16:creationId xmlns:a16="http://schemas.microsoft.com/office/drawing/2014/main" id="{0898F7F1-A190-746E-7DBC-281FB7CB90EC}"/>
                  </a:ext>
                </a:extLst>
              </p:cNvPr>
              <p:cNvPicPr/>
              <p:nvPr/>
            </p:nvPicPr>
            <p:blipFill>
              <a:blip r:embed="rId7"/>
              <a:stretch>
                <a:fillRect/>
              </a:stretch>
            </p:blipFill>
            <p:spPr>
              <a:xfrm>
                <a:off x="6124265" y="3254483"/>
                <a:ext cx="18000" cy="18000"/>
              </a:xfrm>
              <a:prstGeom prst="rect">
                <a:avLst/>
              </a:prstGeom>
            </p:spPr>
          </p:pic>
        </mc:Fallback>
      </mc:AlternateContent>
      <p:grpSp>
        <p:nvGrpSpPr>
          <p:cNvPr id="15" name="Group 14">
            <a:extLst>
              <a:ext uri="{FF2B5EF4-FFF2-40B4-BE49-F238E27FC236}">
                <a16:creationId xmlns:a16="http://schemas.microsoft.com/office/drawing/2014/main" id="{AB71C85A-2276-B274-9728-277E783F2D68}"/>
              </a:ext>
            </a:extLst>
          </p:cNvPr>
          <p:cNvGrpSpPr/>
          <p:nvPr/>
        </p:nvGrpSpPr>
        <p:grpSpPr>
          <a:xfrm>
            <a:off x="5978465" y="2334683"/>
            <a:ext cx="360" cy="14400"/>
            <a:chOff x="5978465" y="2334683"/>
            <a:chExt cx="360" cy="14400"/>
          </a:xfrm>
        </p:grpSpPr>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7DE0B613-27F0-A68B-4DAE-02EC146549E1}"/>
                    </a:ext>
                  </a:extLst>
                </p14:cNvPr>
                <p14:cNvContentPartPr/>
                <p14:nvPr/>
              </p14:nvContentPartPr>
              <p14:xfrm>
                <a:off x="5978465" y="2346203"/>
                <a:ext cx="360" cy="2880"/>
              </p14:xfrm>
            </p:contentPart>
          </mc:Choice>
          <mc:Fallback>
            <p:pic>
              <p:nvPicPr>
                <p:cNvPr id="13" name="Ink 12">
                  <a:extLst>
                    <a:ext uri="{FF2B5EF4-FFF2-40B4-BE49-F238E27FC236}">
                      <a16:creationId xmlns:a16="http://schemas.microsoft.com/office/drawing/2014/main" id="{7DE0B613-27F0-A68B-4DAE-02EC146549E1}"/>
                    </a:ext>
                  </a:extLst>
                </p:cNvPr>
                <p:cNvPicPr/>
                <p:nvPr/>
              </p:nvPicPr>
              <p:blipFill>
                <a:blip r:embed="rId7"/>
                <a:stretch>
                  <a:fillRect/>
                </a:stretch>
              </p:blipFill>
              <p:spPr>
                <a:xfrm>
                  <a:off x="5969825" y="2337563"/>
                  <a:ext cx="180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F9E2E075-C4E3-8471-8E29-85F540A3D098}"/>
                    </a:ext>
                  </a:extLst>
                </p14:cNvPr>
                <p14:cNvContentPartPr/>
                <p14:nvPr/>
              </p14:nvContentPartPr>
              <p14:xfrm>
                <a:off x="5978465" y="2334683"/>
                <a:ext cx="360" cy="360"/>
              </p14:xfrm>
            </p:contentPart>
          </mc:Choice>
          <mc:Fallback>
            <p:pic>
              <p:nvPicPr>
                <p:cNvPr id="14" name="Ink 13">
                  <a:extLst>
                    <a:ext uri="{FF2B5EF4-FFF2-40B4-BE49-F238E27FC236}">
                      <a16:creationId xmlns:a16="http://schemas.microsoft.com/office/drawing/2014/main" id="{F9E2E075-C4E3-8471-8E29-85F540A3D098}"/>
                    </a:ext>
                  </a:extLst>
                </p:cNvPr>
                <p:cNvPicPr/>
                <p:nvPr/>
              </p:nvPicPr>
              <p:blipFill>
                <a:blip r:embed="rId7"/>
                <a:stretch>
                  <a:fillRect/>
                </a:stretch>
              </p:blipFill>
              <p:spPr>
                <a:xfrm>
                  <a:off x="5969825" y="2326043"/>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A2B4DC9E-EBCD-6558-91E8-B760F8FD82B4}"/>
                  </a:ext>
                </a:extLst>
              </p14:cNvPr>
              <p14:cNvContentPartPr/>
              <p14:nvPr/>
            </p14:nvContentPartPr>
            <p14:xfrm>
              <a:off x="5331545" y="857603"/>
              <a:ext cx="360" cy="360"/>
            </p14:xfrm>
          </p:contentPart>
        </mc:Choice>
        <mc:Fallback>
          <p:pic>
            <p:nvPicPr>
              <p:cNvPr id="16" name="Ink 15">
                <a:extLst>
                  <a:ext uri="{FF2B5EF4-FFF2-40B4-BE49-F238E27FC236}">
                    <a16:creationId xmlns:a16="http://schemas.microsoft.com/office/drawing/2014/main" id="{A2B4DC9E-EBCD-6558-91E8-B760F8FD82B4}"/>
                  </a:ext>
                </a:extLst>
              </p:cNvPr>
              <p:cNvPicPr/>
              <p:nvPr/>
            </p:nvPicPr>
            <p:blipFill>
              <a:blip r:embed="rId7"/>
              <a:stretch>
                <a:fillRect/>
              </a:stretch>
            </p:blipFill>
            <p:spPr>
              <a:xfrm>
                <a:off x="5322545" y="848963"/>
                <a:ext cx="18000" cy="18000"/>
              </a:xfrm>
              <a:prstGeom prst="rect">
                <a:avLst/>
              </a:prstGeom>
            </p:spPr>
          </p:pic>
        </mc:Fallback>
      </mc:AlternateContent>
      <p:sp>
        <p:nvSpPr>
          <p:cNvPr id="17" name="TextBox 16">
            <a:extLst>
              <a:ext uri="{FF2B5EF4-FFF2-40B4-BE49-F238E27FC236}">
                <a16:creationId xmlns:a16="http://schemas.microsoft.com/office/drawing/2014/main" id="{805795AB-A623-8653-5982-DB74429E453B}"/>
              </a:ext>
            </a:extLst>
          </p:cNvPr>
          <p:cNvSpPr txBox="1"/>
          <p:nvPr/>
        </p:nvSpPr>
        <p:spPr>
          <a:xfrm>
            <a:off x="4221392" y="6133514"/>
            <a:ext cx="3424464" cy="584775"/>
          </a:xfrm>
          <a:prstGeom prst="rect">
            <a:avLst/>
          </a:prstGeom>
          <a:noFill/>
        </p:spPr>
        <p:txBody>
          <a:bodyPr wrap="square" rtlCol="0">
            <a:spAutoFit/>
          </a:bodyPr>
          <a:lstStyle/>
          <a:p>
            <a:pPr algn="ctr"/>
            <a:r>
              <a:rPr lang="en-US" sz="3200" dirty="0"/>
              <a:t>The first link</a:t>
            </a:r>
          </a:p>
        </p:txBody>
      </p:sp>
      <p:sp>
        <p:nvSpPr>
          <p:cNvPr id="18" name="TextBox 17">
            <a:extLst>
              <a:ext uri="{FF2B5EF4-FFF2-40B4-BE49-F238E27FC236}">
                <a16:creationId xmlns:a16="http://schemas.microsoft.com/office/drawing/2014/main" id="{765B7A59-158C-2CEA-BF0F-2B9B143BE9E7}"/>
              </a:ext>
            </a:extLst>
          </p:cNvPr>
          <p:cNvSpPr txBox="1"/>
          <p:nvPr/>
        </p:nvSpPr>
        <p:spPr>
          <a:xfrm>
            <a:off x="8525021" y="6133514"/>
            <a:ext cx="2616591" cy="584775"/>
          </a:xfrm>
          <a:prstGeom prst="rect">
            <a:avLst/>
          </a:prstGeom>
          <a:noFill/>
        </p:spPr>
        <p:txBody>
          <a:bodyPr wrap="square" rtlCol="0">
            <a:spAutoFit/>
          </a:bodyPr>
          <a:lstStyle/>
          <a:p>
            <a:r>
              <a:rPr lang="en-US" sz="3200" dirty="0"/>
              <a:t>Second link</a:t>
            </a:r>
          </a:p>
        </p:txBody>
      </p:sp>
    </p:spTree>
    <p:extLst>
      <p:ext uri="{BB962C8B-B14F-4D97-AF65-F5344CB8AC3E}">
        <p14:creationId xmlns:p14="http://schemas.microsoft.com/office/powerpoint/2010/main" val="117833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2" name="Title 1">
            <a:extLst>
              <a:ext uri="{FF2B5EF4-FFF2-40B4-BE49-F238E27FC236}">
                <a16:creationId xmlns:a16="http://schemas.microsoft.com/office/drawing/2014/main" id="{C8FC1C7A-70DE-67B8-955F-7500ECDB7644}"/>
              </a:ext>
            </a:extLst>
          </p:cNvPr>
          <p:cNvSpPr>
            <a:spLocks noGrp="1"/>
          </p:cNvSpPr>
          <p:nvPr>
            <p:ph type="title"/>
          </p:nvPr>
        </p:nvSpPr>
        <p:spPr>
          <a:xfrm>
            <a:off x="838200" y="365126"/>
            <a:ext cx="10303412" cy="900966"/>
          </a:xfrm>
        </p:spPr>
        <p:txBody>
          <a:bodyPr>
            <a:normAutofit fontScale="90000"/>
          </a:bodyPr>
          <a:lstStyle/>
          <a:p>
            <a:pPr algn="ctr"/>
            <a:r>
              <a:rPr lang="en-US" dirty="0"/>
              <a:t> AWARENESS TRAINING ON PHISHING</a:t>
            </a:r>
          </a:p>
        </p:txBody>
      </p:sp>
      <p:sp>
        <p:nvSpPr>
          <p:cNvPr id="3" name="Content Placeholder 2">
            <a:extLst>
              <a:ext uri="{FF2B5EF4-FFF2-40B4-BE49-F238E27FC236}">
                <a16:creationId xmlns:a16="http://schemas.microsoft.com/office/drawing/2014/main" id="{EE748FC4-4B31-F21A-675A-BCC490395DBA}"/>
              </a:ext>
            </a:extLst>
          </p:cNvPr>
          <p:cNvSpPr>
            <a:spLocks noGrp="1"/>
          </p:cNvSpPr>
          <p:nvPr>
            <p:ph idx="1"/>
          </p:nvPr>
        </p:nvSpPr>
        <p:spPr>
          <a:xfrm>
            <a:off x="365760" y="1323948"/>
            <a:ext cx="11577711" cy="5168925"/>
          </a:xfrm>
        </p:spPr>
        <p:txBody>
          <a:bodyPr>
            <a:normAutofit fontScale="25000" lnSpcReduction="20000"/>
          </a:bodyPr>
          <a:lstStyle/>
          <a:p>
            <a:pPr marL="0" marR="0" indent="0">
              <a:lnSpc>
                <a:spcPct val="115000"/>
              </a:lnSpc>
              <a:spcBef>
                <a:spcPts val="0"/>
              </a:spcBef>
              <a:spcAft>
                <a:spcPts val="800"/>
              </a:spcAft>
              <a:buNone/>
            </a:pPr>
            <a:r>
              <a:rPr lang="en-US" sz="4200"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9600" kern="100" dirty="0">
                <a:effectLst/>
                <a:ea typeface="Times New Roman" panose="02020603050405020304" pitchFamily="18" charset="0"/>
                <a:cs typeface="Times New Roman" panose="02020603050405020304" pitchFamily="18" charset="0"/>
              </a:rPr>
              <a:t>An awareness training was conducted using the focus group created </a:t>
            </a:r>
            <a:r>
              <a:rPr lang="en-US" sz="9600" kern="100" dirty="0">
                <a:ea typeface="Times New Roman" panose="02020603050405020304" pitchFamily="18" charset="0"/>
                <a:cs typeface="Times New Roman" panose="02020603050405020304" pitchFamily="18" charset="0"/>
              </a:rPr>
              <a:t>on a WhatsApp platform </a:t>
            </a:r>
            <a:r>
              <a:rPr lang="en-US" sz="9600" kern="100" dirty="0">
                <a:effectLst/>
                <a:ea typeface="Times New Roman" panose="02020603050405020304" pitchFamily="18" charset="0"/>
                <a:cs typeface="Times New Roman" panose="02020603050405020304" pitchFamily="18" charset="0"/>
              </a:rPr>
              <a:t>and most of the things below were shared to inform the participants on how to identify and avoid phishing scams. At one point or another, we have received emails, text messages, and even calls requesting that we click a link, send a code, or enter our confidential information. This type of cyberattack is called PHISHING. Unfortunately, many people still fall victim to these scams because they are not patient enough to verify the information before acting or not aware of ways to avoid it when received.</a:t>
            </a:r>
          </a:p>
          <a:p>
            <a:pPr marL="0" marR="0" indent="0">
              <a:lnSpc>
                <a:spcPct val="115000"/>
              </a:lnSpc>
              <a:spcBef>
                <a:spcPts val="0"/>
              </a:spcBef>
              <a:spcAft>
                <a:spcPts val="800"/>
              </a:spcAft>
              <a:buNone/>
            </a:pPr>
            <a:r>
              <a:rPr lang="en-US" sz="9600" kern="100" dirty="0">
                <a:ea typeface="Times New Roman" panose="02020603050405020304" pitchFamily="18" charset="0"/>
                <a:cs typeface="Times New Roman" panose="02020603050405020304" pitchFamily="18" charset="0"/>
              </a:rPr>
              <a:t>However, t</a:t>
            </a:r>
            <a:r>
              <a:rPr lang="en-US" sz="9600" kern="100" dirty="0">
                <a:effectLst/>
                <a:ea typeface="Times New Roman" panose="02020603050405020304" pitchFamily="18" charset="0"/>
                <a:cs typeface="Times New Roman" panose="02020603050405020304" pitchFamily="18" charset="0"/>
              </a:rPr>
              <a:t>here are tips to identify and avoid phishing scams. These include, but are not limited to:</a:t>
            </a:r>
          </a:p>
          <a:p>
            <a:pPr marL="0" marR="0">
              <a:lnSpc>
                <a:spcPct val="115000"/>
              </a:lnSpc>
              <a:spcBef>
                <a:spcPts val="0"/>
              </a:spcBef>
              <a:spcAft>
                <a:spcPts val="800"/>
              </a:spcAft>
            </a:pPr>
            <a:r>
              <a:rPr lang="en-US" sz="9600" kern="100" dirty="0">
                <a:effectLst/>
                <a:ea typeface="Times New Roman" panose="02020603050405020304" pitchFamily="18" charset="0"/>
                <a:cs typeface="Times New Roman" panose="02020603050405020304" pitchFamily="18" charset="0"/>
              </a:rPr>
              <a:t>What we call the zero-trust principle. This simply means you don’t trust any messages, emails, or calls until they are verified.</a:t>
            </a:r>
          </a:p>
          <a:p>
            <a:pPr marL="0" marR="0">
              <a:lnSpc>
                <a:spcPct val="115000"/>
              </a:lnSpc>
              <a:spcBef>
                <a:spcPts val="0"/>
              </a:spcBef>
              <a:spcAft>
                <a:spcPts val="800"/>
              </a:spcAft>
            </a:pPr>
            <a:r>
              <a:rPr lang="en-US" sz="9600" kern="100" dirty="0">
                <a:effectLst/>
                <a:ea typeface="Times New Roman" panose="02020603050405020304" pitchFamily="18" charset="0"/>
                <a:cs typeface="Times New Roman" panose="02020603050405020304" pitchFamily="18" charset="0"/>
              </a:rPr>
              <a:t>Verify the sender’s email address—most businesses will use their domain names (e.g., Faithtabernacle.org).</a:t>
            </a:r>
          </a:p>
          <a:p>
            <a:pPr marL="0" marR="0" indent="0">
              <a:lnSpc>
                <a:spcPct val="115000"/>
              </a:lnSpc>
              <a:spcBef>
                <a:spcPts val="0"/>
              </a:spcBef>
              <a:spcAft>
                <a:spcPts val="800"/>
              </a:spcAft>
              <a:buNone/>
            </a:pPr>
            <a:endParaRPr lang="en-US" sz="8000" kern="100" dirty="0">
              <a:effectLst/>
              <a:ea typeface="Times New Roman" panose="02020603050405020304" pitchFamily="18" charset="0"/>
              <a:cs typeface="Times New Roman" panose="02020603050405020304" pitchFamily="18" charset="0"/>
            </a:endParaRPr>
          </a:p>
          <a:p>
            <a:pPr marL="0" marR="0">
              <a:lnSpc>
                <a:spcPct val="115000"/>
              </a:lnSpc>
              <a:spcBef>
                <a:spcPts val="0"/>
              </a:spcBef>
              <a:spcAft>
                <a:spcPts val="800"/>
              </a:spcAft>
            </a:pPr>
            <a:endParaRPr lang="en-US" sz="8000" kern="100" dirty="0">
              <a:effectLst/>
              <a:latin typeface="Abadi" panose="020B060402010402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a:t>
            </a:r>
          </a:p>
          <a:p>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AEA6BFD-713A-6BA7-33A1-933C98327FE8}"/>
                  </a:ext>
                </a:extLst>
              </p14:cNvPr>
              <p14:cNvContentPartPr/>
              <p14:nvPr/>
            </p14:nvContentPartPr>
            <p14:xfrm>
              <a:off x="4237037" y="627097"/>
              <a:ext cx="360" cy="360"/>
            </p14:xfrm>
          </p:contentPart>
        </mc:Choice>
        <mc:Fallback>
          <p:pic>
            <p:nvPicPr>
              <p:cNvPr id="5" name="Ink 4">
                <a:extLst>
                  <a:ext uri="{FF2B5EF4-FFF2-40B4-BE49-F238E27FC236}">
                    <a16:creationId xmlns:a16="http://schemas.microsoft.com/office/drawing/2014/main" id="{CAEA6BFD-713A-6BA7-33A1-933C98327FE8}"/>
                  </a:ext>
                </a:extLst>
              </p:cNvPr>
              <p:cNvPicPr/>
              <p:nvPr/>
            </p:nvPicPr>
            <p:blipFill>
              <a:blip r:embed="rId4"/>
              <a:stretch>
                <a:fillRect/>
              </a:stretch>
            </p:blipFill>
            <p:spPr>
              <a:xfrm>
                <a:off x="4228037" y="618097"/>
                <a:ext cx="18000" cy="18000"/>
              </a:xfrm>
              <a:prstGeom prst="rect">
                <a:avLst/>
              </a:prstGeom>
            </p:spPr>
          </p:pic>
        </mc:Fallback>
      </mc:AlternateContent>
      <p:grpSp>
        <p:nvGrpSpPr>
          <p:cNvPr id="8" name="Group 7">
            <a:extLst>
              <a:ext uri="{FF2B5EF4-FFF2-40B4-BE49-F238E27FC236}">
                <a16:creationId xmlns:a16="http://schemas.microsoft.com/office/drawing/2014/main" id="{026FE7DD-9A50-20EF-692D-48D8FD9182F1}"/>
              </a:ext>
            </a:extLst>
          </p:cNvPr>
          <p:cNvGrpSpPr/>
          <p:nvPr/>
        </p:nvGrpSpPr>
        <p:grpSpPr>
          <a:xfrm>
            <a:off x="3819437" y="1061617"/>
            <a:ext cx="360" cy="360"/>
            <a:chOff x="3819437" y="1061617"/>
            <a:chExt cx="360" cy="36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564BE160-954F-8CD0-0DC4-99072CCDD754}"/>
                    </a:ext>
                  </a:extLst>
                </p14:cNvPr>
                <p14:cNvContentPartPr/>
                <p14:nvPr/>
              </p14:nvContentPartPr>
              <p14:xfrm>
                <a:off x="3819437" y="1061617"/>
                <a:ext cx="360" cy="360"/>
              </p14:xfrm>
            </p:contentPart>
          </mc:Choice>
          <mc:Fallback>
            <p:pic>
              <p:nvPicPr>
                <p:cNvPr id="6" name="Ink 5">
                  <a:extLst>
                    <a:ext uri="{FF2B5EF4-FFF2-40B4-BE49-F238E27FC236}">
                      <a16:creationId xmlns:a16="http://schemas.microsoft.com/office/drawing/2014/main" id="{564BE160-954F-8CD0-0DC4-99072CCDD754}"/>
                    </a:ext>
                  </a:extLst>
                </p:cNvPr>
                <p:cNvPicPr/>
                <p:nvPr/>
              </p:nvPicPr>
              <p:blipFill>
                <a:blip r:embed="rId4"/>
                <a:stretch>
                  <a:fillRect/>
                </a:stretch>
              </p:blipFill>
              <p:spPr>
                <a:xfrm>
                  <a:off x="3810797" y="105297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B7F7CF8-E3D3-475E-4892-162FCC4673D8}"/>
                    </a:ext>
                  </a:extLst>
                </p14:cNvPr>
                <p14:cNvContentPartPr/>
                <p14:nvPr/>
              </p14:nvContentPartPr>
              <p14:xfrm>
                <a:off x="3819437" y="1061617"/>
                <a:ext cx="360" cy="360"/>
              </p14:xfrm>
            </p:contentPart>
          </mc:Choice>
          <mc:Fallback>
            <p:pic>
              <p:nvPicPr>
                <p:cNvPr id="7" name="Ink 6">
                  <a:extLst>
                    <a:ext uri="{FF2B5EF4-FFF2-40B4-BE49-F238E27FC236}">
                      <a16:creationId xmlns:a16="http://schemas.microsoft.com/office/drawing/2014/main" id="{9B7F7CF8-E3D3-475E-4892-162FCC4673D8}"/>
                    </a:ext>
                  </a:extLst>
                </p:cNvPr>
                <p:cNvPicPr/>
                <p:nvPr/>
              </p:nvPicPr>
              <p:blipFill>
                <a:blip r:embed="rId4"/>
                <a:stretch>
                  <a:fillRect/>
                </a:stretch>
              </p:blipFill>
              <p:spPr>
                <a:xfrm>
                  <a:off x="3810797" y="1052977"/>
                  <a:ext cx="18000" cy="18000"/>
                </a:xfrm>
                <a:prstGeom prst="rect">
                  <a:avLst/>
                </a:prstGeom>
              </p:spPr>
            </p:pic>
          </mc:Fallback>
        </mc:AlternateContent>
      </p:grpSp>
    </p:spTree>
    <p:extLst>
      <p:ext uri="{BB962C8B-B14F-4D97-AF65-F5344CB8AC3E}">
        <p14:creationId xmlns:p14="http://schemas.microsoft.com/office/powerpoint/2010/main" val="3785553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sp>
        <p:nvSpPr>
          <p:cNvPr id="7" name="Title 6">
            <a:extLst>
              <a:ext uri="{FF2B5EF4-FFF2-40B4-BE49-F238E27FC236}">
                <a16:creationId xmlns:a16="http://schemas.microsoft.com/office/drawing/2014/main" id="{F5E7DD6D-5D44-FCCC-886D-61E9C261A763}"/>
              </a:ext>
            </a:extLst>
          </p:cNvPr>
          <p:cNvSpPr>
            <a:spLocks noGrp="1"/>
          </p:cNvSpPr>
          <p:nvPr>
            <p:ph type="title"/>
          </p:nvPr>
        </p:nvSpPr>
        <p:spPr>
          <a:xfrm>
            <a:off x="838200" y="365125"/>
            <a:ext cx="10515600" cy="932733"/>
          </a:xfrm>
        </p:spPr>
        <p:txBody>
          <a:bodyPr/>
          <a:lstStyle/>
          <a:p>
            <a:r>
              <a:rPr lang="en-US" dirty="0"/>
              <a:t>Continuation points</a:t>
            </a:r>
          </a:p>
        </p:txBody>
      </p:sp>
      <p:sp>
        <p:nvSpPr>
          <p:cNvPr id="9" name="Content Placeholder 8">
            <a:extLst>
              <a:ext uri="{FF2B5EF4-FFF2-40B4-BE49-F238E27FC236}">
                <a16:creationId xmlns:a16="http://schemas.microsoft.com/office/drawing/2014/main" id="{FF3E5A3B-E147-CF30-55D7-15A8204DBF72}"/>
              </a:ext>
            </a:extLst>
          </p:cNvPr>
          <p:cNvSpPr txBox="1">
            <a:spLocks noGrp="1"/>
          </p:cNvSpPr>
          <p:nvPr>
            <p:ph idx="1"/>
          </p:nvPr>
        </p:nvSpPr>
        <p:spPr>
          <a:xfrm>
            <a:off x="383458" y="1825625"/>
            <a:ext cx="11341510" cy="4920258"/>
          </a:xfrm>
          <a:prstGeom prst="rect">
            <a:avLst/>
          </a:prstGeom>
          <a:noFill/>
        </p:spPr>
        <p:txBody>
          <a:bodyPr wrap="square">
            <a:spAutoFit/>
          </a:bodyPr>
          <a:lstStyle/>
          <a:p>
            <a:pPr marL="0" marR="0" indent="0">
              <a:lnSpc>
                <a:spcPct val="115000"/>
              </a:lnSpc>
              <a:spcBef>
                <a:spcPts val="0"/>
              </a:spcBef>
              <a:spcAft>
                <a:spcPts val="800"/>
              </a:spcAft>
              <a:buNone/>
            </a:pPr>
            <a:r>
              <a:rPr lang="en-US" sz="2000" kern="100" dirty="0">
                <a:effectLst/>
                <a:ea typeface="Times New Roman" panose="02020603050405020304" pitchFamily="18" charset="0"/>
                <a:cs typeface="Times New Roman" panose="02020603050405020304" pitchFamily="18" charset="0"/>
              </a:rPr>
              <a:t>• </a:t>
            </a:r>
            <a:r>
              <a:rPr lang="en-US" sz="2400" kern="100" dirty="0">
                <a:effectLst/>
                <a:ea typeface="Times New Roman" panose="02020603050405020304" pitchFamily="18" charset="0"/>
                <a:cs typeface="Times New Roman" panose="02020603050405020304" pitchFamily="18" charset="0"/>
              </a:rPr>
              <a:t>Be careful with your personal or confidential information. That’s why your banks will tell you, “We won’t ask for your PIN or password.”</a:t>
            </a:r>
          </a:p>
          <a:p>
            <a:pPr marL="0" marR="0" indent="0">
              <a:lnSpc>
                <a:spcPct val="115000"/>
              </a:lnSpc>
              <a:spcBef>
                <a:spcPts val="0"/>
              </a:spcBef>
              <a:spcAft>
                <a:spcPts val="800"/>
              </a:spcAft>
              <a:buNone/>
            </a:pPr>
            <a:r>
              <a:rPr lang="en-US" sz="2400" kern="100" dirty="0">
                <a:effectLst/>
                <a:ea typeface="Times New Roman" panose="02020603050405020304" pitchFamily="18" charset="0"/>
                <a:cs typeface="Times New Roman" panose="02020603050405020304" pitchFamily="18" charset="0"/>
              </a:rPr>
              <a:t>• If you feel your information is compromised, quickly reset your password and alert your bank and other institutions.</a:t>
            </a:r>
          </a:p>
          <a:p>
            <a:pPr marL="0" marR="0" indent="0">
              <a:lnSpc>
                <a:spcPct val="115000"/>
              </a:lnSpc>
              <a:spcBef>
                <a:spcPts val="0"/>
              </a:spcBef>
              <a:spcAft>
                <a:spcPts val="800"/>
              </a:spcAft>
              <a:buNone/>
            </a:pPr>
            <a:r>
              <a:rPr lang="en-US" sz="2400" kern="100" dirty="0">
                <a:effectLst/>
                <a:ea typeface="Times New Roman" panose="02020603050405020304" pitchFamily="18" charset="0"/>
                <a:cs typeface="Times New Roman" panose="02020603050405020304" pitchFamily="18" charset="0"/>
              </a:rPr>
              <a:t>• Update your devices’ software regularly. You can put it on auto-update.</a:t>
            </a:r>
          </a:p>
          <a:p>
            <a:pPr marL="0" marR="0" indent="0">
              <a:lnSpc>
                <a:spcPct val="115000"/>
              </a:lnSpc>
              <a:spcBef>
                <a:spcPts val="0"/>
              </a:spcBef>
              <a:spcAft>
                <a:spcPts val="800"/>
              </a:spcAft>
              <a:buNone/>
            </a:pPr>
            <a:r>
              <a:rPr lang="en-US" sz="2400" kern="100" dirty="0">
                <a:effectLst/>
                <a:ea typeface="Times New Roman" panose="02020603050405020304" pitchFamily="18" charset="0"/>
                <a:cs typeface="Times New Roman" panose="02020603050405020304" pitchFamily="18" charset="0"/>
              </a:rPr>
              <a:t>• Use strong passwords and do not save your information on your phones. A password manager can help with storing your passwords.</a:t>
            </a:r>
          </a:p>
          <a:p>
            <a:pPr marL="0" marR="0" indent="0">
              <a:lnSpc>
                <a:spcPct val="115000"/>
              </a:lnSpc>
              <a:spcBef>
                <a:spcPts val="0"/>
              </a:spcBef>
              <a:spcAft>
                <a:spcPts val="800"/>
              </a:spcAft>
              <a:buNone/>
            </a:pPr>
            <a:r>
              <a:rPr lang="en-US" sz="2400" kern="100" dirty="0">
                <a:effectLst/>
                <a:ea typeface="Times New Roman" panose="02020603050405020304" pitchFamily="18" charset="0"/>
                <a:cs typeface="Times New Roman" panose="02020603050405020304" pitchFamily="18" charset="0"/>
              </a:rPr>
              <a:t>▪︎ Use two-factor authentication on your devices.</a:t>
            </a:r>
            <a:endParaRPr lang="en-US" sz="2400" kern="100" dirty="0">
              <a:ea typeface="Times New Roman" panose="02020603050405020304" pitchFamily="18" charset="0"/>
              <a:cs typeface="Times New Roman" panose="02020603050405020304" pitchFamily="18" charset="0"/>
            </a:endParaRPr>
          </a:p>
          <a:p>
            <a:pPr>
              <a:lnSpc>
                <a:spcPct val="115000"/>
              </a:lnSpc>
              <a:spcBef>
                <a:spcPts val="0"/>
              </a:spcBef>
              <a:spcAft>
                <a:spcPts val="800"/>
              </a:spcAft>
            </a:pPr>
            <a:r>
              <a:rPr lang="en-US" sz="2400" kern="100" dirty="0">
                <a:effectLst/>
                <a:ea typeface="Times New Roman" panose="02020603050405020304" pitchFamily="18" charset="0"/>
                <a:cs typeface="Times New Roman" panose="02020603050405020304" pitchFamily="18" charset="0"/>
              </a:rPr>
              <a:t>Following these tips can help avoid having leaked information.</a:t>
            </a:r>
            <a:r>
              <a:rPr lang="en-US" sz="2400" kern="100" dirty="0">
                <a:ea typeface="Times New Roman" panose="02020603050405020304" pitchFamily="18" charset="0"/>
                <a:cs typeface="Times New Roman" panose="02020603050405020304" pitchFamily="18" charset="0"/>
              </a:rPr>
              <a:t> </a:t>
            </a:r>
          </a:p>
          <a:p>
            <a:pPr>
              <a:lnSpc>
                <a:spcPct val="115000"/>
              </a:lnSpc>
              <a:spcBef>
                <a:spcPts val="0"/>
              </a:spcBef>
              <a:spcAft>
                <a:spcPts val="800"/>
              </a:spcAft>
            </a:pPr>
            <a:r>
              <a:rPr lang="en-US" sz="2400" kern="100" dirty="0">
                <a:ea typeface="Times New Roman" panose="02020603050405020304" pitchFamily="18" charset="0"/>
                <a:cs typeface="Times New Roman" panose="02020603050405020304" pitchFamily="18" charset="0"/>
              </a:rPr>
              <a:t>D</a:t>
            </a:r>
            <a:r>
              <a:rPr lang="en-US" sz="2400" kern="100" dirty="0">
                <a:effectLst/>
                <a:ea typeface="Times New Roman" panose="02020603050405020304" pitchFamily="18" charset="0"/>
                <a:cs typeface="Times New Roman" panose="02020603050405020304" pitchFamily="18" charset="0"/>
              </a:rPr>
              <a:t>on’t be in a hurry to click any link, no matter how real it looks</a:t>
            </a:r>
            <a:endParaRPr lang="en-US" sz="2400" dirty="0"/>
          </a:p>
        </p:txBody>
      </p:sp>
    </p:spTree>
    <p:extLst>
      <p:ext uri="{BB962C8B-B14F-4D97-AF65-F5344CB8AC3E}">
        <p14:creationId xmlns:p14="http://schemas.microsoft.com/office/powerpoint/2010/main" val="1039161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618D75B5-C9D6-C87A-B396-6BC08E67CB93}"/>
              </a:ext>
            </a:extLst>
          </p:cNvPr>
          <p:cNvPicPr>
            <a:picLocks noChangeAspect="1"/>
          </p:cNvPicPr>
          <p:nvPr/>
        </p:nvPicPr>
        <p:blipFill>
          <a:blip r:embed="rId2">
            <a:alphaModFix amt="45000"/>
          </a:blip>
          <a:srcRect t="24981" r="-1" b="-1"/>
          <a:stretch/>
        </p:blipFill>
        <p:spPr>
          <a:xfrm>
            <a:off x="20" y="-1"/>
            <a:ext cx="12188932" cy="6858000"/>
          </a:xfrm>
          <a:prstGeom prst="rect">
            <a:avLst/>
          </a:prstGeom>
          <a:noFill/>
        </p:spPr>
      </p:pic>
      <p:pic>
        <p:nvPicPr>
          <p:cNvPr id="2" name="Picture 1" descr="A screenshot of a phone&#10;&#10;Description automatically generated">
            <a:extLst>
              <a:ext uri="{FF2B5EF4-FFF2-40B4-BE49-F238E27FC236}">
                <a16:creationId xmlns:a16="http://schemas.microsoft.com/office/drawing/2014/main" id="{295525A4-9EE4-14DB-D909-81814133BA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78" b="37468"/>
          <a:stretch/>
        </p:blipFill>
        <p:spPr bwMode="auto">
          <a:xfrm>
            <a:off x="260747" y="946548"/>
            <a:ext cx="2337802" cy="5133081"/>
          </a:xfrm>
          <a:prstGeom prst="rect">
            <a:avLst/>
          </a:prstGeom>
          <a:ln>
            <a:noFill/>
          </a:ln>
          <a:extLst>
            <a:ext uri="{53640926-AAD7-44D8-BBD7-CCE9431645EC}">
              <a14:shadowObscured xmlns:a14="http://schemas.microsoft.com/office/drawing/2010/main"/>
            </a:ext>
          </a:extLst>
        </p:spPr>
      </p:pic>
      <p:pic>
        <p:nvPicPr>
          <p:cNvPr id="3" name="Picture 2" descr="A screenshot of a chat&#10;&#10;Description automatically generated">
            <a:extLst>
              <a:ext uri="{FF2B5EF4-FFF2-40B4-BE49-F238E27FC236}">
                <a16:creationId xmlns:a16="http://schemas.microsoft.com/office/drawing/2014/main" id="{60D363A8-1C72-1B32-8BF6-E49096FA961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88" r="939" b="18060"/>
          <a:stretch/>
        </p:blipFill>
        <p:spPr bwMode="auto">
          <a:xfrm>
            <a:off x="2900273" y="834066"/>
            <a:ext cx="2413598" cy="5299506"/>
          </a:xfrm>
          <a:prstGeom prst="rect">
            <a:avLst/>
          </a:prstGeom>
          <a:ln>
            <a:noFill/>
          </a:ln>
          <a:extLst>
            <a:ext uri="{53640926-AAD7-44D8-BBD7-CCE9431645EC}">
              <a14:shadowObscured xmlns:a14="http://schemas.microsoft.com/office/drawing/2010/main"/>
            </a:ext>
          </a:extLst>
        </p:spPr>
      </p:pic>
      <p:pic>
        <p:nvPicPr>
          <p:cNvPr id="5" name="Picture 4" descr="A green screen with white text&#10;&#10;Description automatically generated">
            <a:extLst>
              <a:ext uri="{FF2B5EF4-FFF2-40B4-BE49-F238E27FC236}">
                <a16:creationId xmlns:a16="http://schemas.microsoft.com/office/drawing/2014/main" id="{D20A3D2B-C454-DE1E-CFC5-E0250B92594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242" b="14741"/>
          <a:stretch/>
        </p:blipFill>
        <p:spPr bwMode="auto">
          <a:xfrm>
            <a:off x="5415432" y="741139"/>
            <a:ext cx="2556602" cy="5613498"/>
          </a:xfrm>
          <a:prstGeom prst="rect">
            <a:avLst/>
          </a:prstGeom>
          <a:ln>
            <a:noFill/>
          </a:ln>
          <a:extLst>
            <a:ext uri="{53640926-AAD7-44D8-BBD7-CCE9431645EC}">
              <a14:shadowObscured xmlns:a14="http://schemas.microsoft.com/office/drawing/2010/main"/>
            </a:ext>
          </a:extLst>
        </p:spPr>
      </p:pic>
      <p:pic>
        <p:nvPicPr>
          <p:cNvPr id="6" name="Picture 5" descr="A screenshot of a chat&#10;&#10;Description automatically generated">
            <a:extLst>
              <a:ext uri="{FF2B5EF4-FFF2-40B4-BE49-F238E27FC236}">
                <a16:creationId xmlns:a16="http://schemas.microsoft.com/office/drawing/2014/main" id="{33EE25BE-97F2-F02B-C5A7-E471A1173D2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9555" y="741139"/>
            <a:ext cx="2867424" cy="5375720"/>
          </a:xfrm>
          <a:prstGeom prst="rect">
            <a:avLst/>
          </a:prstGeom>
          <a:noFill/>
          <a:ln>
            <a:noFill/>
          </a:ln>
        </p:spPr>
      </p:pic>
    </p:spTree>
    <p:extLst>
      <p:ext uri="{BB962C8B-B14F-4D97-AF65-F5344CB8AC3E}">
        <p14:creationId xmlns:p14="http://schemas.microsoft.com/office/powerpoint/2010/main" val="795242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inal Presentation">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272</TotalTime>
  <Words>944</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vt:lpstr>
      <vt:lpstr>Aptos</vt:lpstr>
      <vt:lpstr>Arial</vt:lpstr>
      <vt:lpstr>Georgia</vt:lpstr>
      <vt:lpstr>Symbol</vt:lpstr>
      <vt:lpstr>Times New Roman</vt:lpstr>
      <vt:lpstr>Final Presentation</vt:lpstr>
      <vt:lpstr>CAPSTONE PROJECT ON SOCIAL ENGINEERING ATTACKS: PHISHING</vt:lpstr>
      <vt:lpstr>   Submitted to: TedPrimeHUB  In Partial Fulfillment of the Requirements of the   Cybersecurity July 15- September 14 Class of 2024.   Presented By    Omokhepen O. Gbolade   08/2024  </vt:lpstr>
      <vt:lpstr> INTRODUCTION</vt:lpstr>
      <vt:lpstr>CREATING THE MALICIOUS LINKS</vt:lpstr>
      <vt:lpstr>PowerPoint Presentation</vt:lpstr>
      <vt:lpstr>PowerPoint Presentation</vt:lpstr>
      <vt:lpstr> AWARENESS TRAINING ON PHISHING</vt:lpstr>
      <vt:lpstr>Continuation points</vt:lpstr>
      <vt:lpstr>PowerPoint Presentation</vt:lpstr>
      <vt:lpstr>AWARENESS TRAINING EVALUATION</vt:lpstr>
      <vt:lpstr>FINDINGS</vt:lpstr>
      <vt:lpstr>FINDING</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Omoh Gbolade</dc:creator>
  <cp:lastModifiedBy>Omoh Gbolade</cp:lastModifiedBy>
  <cp:revision>4</cp:revision>
  <dcterms:created xsi:type="dcterms:W3CDTF">2024-09-09T16:54:37Z</dcterms:created>
  <dcterms:modified xsi:type="dcterms:W3CDTF">2024-09-09T21:27:23Z</dcterms:modified>
</cp:coreProperties>
</file>