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2"/>
  </p:notesMasterIdLst>
  <p:sldIdLst>
    <p:sldId id="256" r:id="rId2"/>
    <p:sldId id="257" r:id="rId3"/>
    <p:sldId id="259" r:id="rId4"/>
    <p:sldId id="260" r:id="rId5"/>
    <p:sldId id="263" r:id="rId6"/>
    <p:sldId id="265" r:id="rId7"/>
    <p:sldId id="266" r:id="rId8"/>
    <p:sldId id="268" r:id="rId9"/>
    <p:sldId id="270"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9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9:27.52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9:30.193"/>
    </inkml:context>
    <inkml:brush xml:id="br0">
      <inkml:brushProperty name="width" value="0.05" units="cm"/>
      <inkml:brushProperty name="height" value="0.05" units="cm"/>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9:30.581"/>
    </inkml:context>
    <inkml:brush xml:id="br0">
      <inkml:brushProperty name="width" value="0.05" units="cm"/>
      <inkml:brushProperty name="height" value="0.05" units="cm"/>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112A-7921-4348-88CF-575222B7C677}"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8AB3A-8868-42FD-AB7E-C38FCF5568E0}" type="slidenum">
              <a:rPr lang="en-US" smtClean="0"/>
              <a:t>‹#›</a:t>
            </a:fld>
            <a:endParaRPr lang="en-US"/>
          </a:p>
        </p:txBody>
      </p:sp>
    </p:spTree>
    <p:extLst>
      <p:ext uri="{BB962C8B-B14F-4D97-AF65-F5344CB8AC3E}">
        <p14:creationId xmlns:p14="http://schemas.microsoft.com/office/powerpoint/2010/main" val="109680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68AB3A-8868-42FD-AB7E-C38FCF5568E0}" type="slidenum">
              <a:rPr lang="en-US" smtClean="0"/>
              <a:t>4</a:t>
            </a:fld>
            <a:endParaRPr lang="en-US"/>
          </a:p>
        </p:txBody>
      </p:sp>
    </p:spTree>
    <p:extLst>
      <p:ext uri="{BB962C8B-B14F-4D97-AF65-F5344CB8AC3E}">
        <p14:creationId xmlns:p14="http://schemas.microsoft.com/office/powerpoint/2010/main" val="290306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B681-A803-BD65-77B0-F12BB30F7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BADA2-F448-0F12-005C-11214B7DD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C195B3-E8B1-83F1-F0AD-2AB35641F8AB}"/>
              </a:ext>
            </a:extLst>
          </p:cNvPr>
          <p:cNvSpPr>
            <a:spLocks noGrp="1"/>
          </p:cNvSpPr>
          <p:nvPr>
            <p:ph type="dt" sz="half" idx="10"/>
          </p:nvPr>
        </p:nvSpPr>
        <p:spPr/>
        <p:txBody>
          <a:bodyPr/>
          <a:lstStyle/>
          <a:p>
            <a:fld id="{8DCBE32E-3D6C-472C-BCA9-A57DB43B84AB}" type="datetimeFigureOut">
              <a:rPr lang="en-US" smtClean="0"/>
              <a:t>9/9/2024</a:t>
            </a:fld>
            <a:endParaRPr lang="en-US"/>
          </a:p>
        </p:txBody>
      </p:sp>
      <p:sp>
        <p:nvSpPr>
          <p:cNvPr id="5" name="Footer Placeholder 4">
            <a:extLst>
              <a:ext uri="{FF2B5EF4-FFF2-40B4-BE49-F238E27FC236}">
                <a16:creationId xmlns:a16="http://schemas.microsoft.com/office/drawing/2014/main" id="{935B63AC-7A9F-1EF1-2A57-D2E75C7FD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2CBD8-4534-2BA5-4697-95983B27C68C}"/>
              </a:ext>
            </a:extLst>
          </p:cNvPr>
          <p:cNvSpPr>
            <a:spLocks noGrp="1"/>
          </p:cNvSpPr>
          <p:nvPr>
            <p:ph type="sldNum" sz="quarter" idx="12"/>
          </p:nvPr>
        </p:nvSpPr>
        <p:spPr/>
        <p:txBody>
          <a:bodyPr/>
          <a:lstStyle/>
          <a:p>
            <a:fld id="{29C70BF1-79C4-48BD-B7F6-D0D483FA0CFE}" type="slidenum">
              <a:rPr lang="en-US" smtClean="0"/>
              <a:t>‹#›</a:t>
            </a:fld>
            <a:endParaRPr lang="en-US"/>
          </a:p>
        </p:txBody>
      </p:sp>
    </p:spTree>
    <p:extLst>
      <p:ext uri="{BB962C8B-B14F-4D97-AF65-F5344CB8AC3E}">
        <p14:creationId xmlns:p14="http://schemas.microsoft.com/office/powerpoint/2010/main" val="413771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3A47-C053-636E-B307-5DD9F55A20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49EE5-6051-F87D-89C4-6FD9DD7C1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09C48-A4B5-BCF8-F44A-57135FFFEB6D}"/>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93F6862D-E8A7-BA2E-1ABC-98B92683E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F2CAB-FE06-6B54-B11D-0F1C2962B51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24531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81DBD-4902-F455-60C3-82DEB4EAB2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A6FAB-FD38-3170-F0A3-327455E568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D3A7B-043B-ED38-A03A-57C28219B5A1}"/>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11937670-60E0-E4B2-386F-4DEDACF10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536BC-FFB2-21A5-D46A-9AB0D48CEBA7}"/>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9568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7615-58E2-0174-F981-98225D76E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FFCDF-7A02-A6EB-07C9-2A0C45EEC3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477B5-6615-66AF-45DF-19711A05F779}"/>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ECDA2244-EC00-59A6-32E5-7C24EA54C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6F470-C69D-486C-6AF2-548841856A49}"/>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20866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F02F-34AD-2745-83C9-30159CC55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ACAD59-E312-06E3-5E32-1DBCEB24F0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E9892-F18E-A675-CF0B-72118B3AB2DF}"/>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A5D89685-76C1-7E52-3F8D-B9C0F92AC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6C87A-965A-BCB5-E8B5-4D7A70FB4B31}"/>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6435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E915-0E27-76C4-4368-D592FFA07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301A8-F991-CC4F-CF1F-B3D612521A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9838FE-4979-4C5D-DFE8-5316025A2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A7CD34-8729-A8D4-8CD5-13BC5DAEB374}"/>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6" name="Footer Placeholder 5">
            <a:extLst>
              <a:ext uri="{FF2B5EF4-FFF2-40B4-BE49-F238E27FC236}">
                <a16:creationId xmlns:a16="http://schemas.microsoft.com/office/drawing/2014/main" id="{0A750F85-8047-CE11-EA4C-57B0791FD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A28C3-1B12-8C34-8679-C0C19EFC97C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1561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5760-E616-149B-AAFB-027E7FEBA5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F8B922-5C8C-66E7-AC0B-B6B0090490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517B5-82B2-9C0C-B813-1B2DACA79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94D7C2-F978-8716-E695-94C3DC34C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44471-9F9F-BFB2-A5B6-DC70624F48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A7972C-F7FC-1617-CF20-850BE8B4E35A}"/>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8" name="Footer Placeholder 7">
            <a:extLst>
              <a:ext uri="{FF2B5EF4-FFF2-40B4-BE49-F238E27FC236}">
                <a16:creationId xmlns:a16="http://schemas.microsoft.com/office/drawing/2014/main" id="{6CF4D3AB-6574-7A16-D5EF-F9E97CF258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5F94C-CE5C-3A72-A02E-3401AA9188F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0599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0C73-41C3-BF52-FCDB-B2A344CCE9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F266C-CE85-B2AE-1149-BE77593E5B5E}"/>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4" name="Footer Placeholder 3">
            <a:extLst>
              <a:ext uri="{FF2B5EF4-FFF2-40B4-BE49-F238E27FC236}">
                <a16:creationId xmlns:a16="http://schemas.microsoft.com/office/drawing/2014/main" id="{D0F446B3-59FF-C242-8BC4-A3E37F577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11185-E1F7-C5F1-7154-C5E897AD316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752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644E0-328A-3572-36AD-3143A210B9A1}"/>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3" name="Footer Placeholder 2">
            <a:extLst>
              <a:ext uri="{FF2B5EF4-FFF2-40B4-BE49-F238E27FC236}">
                <a16:creationId xmlns:a16="http://schemas.microsoft.com/office/drawing/2014/main" id="{1D635342-3189-FF33-CCD5-691B3182CB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834BE4-C626-4283-8F4E-FAFAEBB30C31}"/>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0183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7A34-FB55-72FF-06A3-880ED2980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F451C-9CCE-D5A3-742A-7C8225A444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A2B96-F0D4-EDEE-F167-7411EAF4B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E3B5F-8953-4CA5-30BF-142225706558}"/>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6" name="Footer Placeholder 5">
            <a:extLst>
              <a:ext uri="{FF2B5EF4-FFF2-40B4-BE49-F238E27FC236}">
                <a16:creationId xmlns:a16="http://schemas.microsoft.com/office/drawing/2014/main" id="{582AE900-7B50-FB79-F9D2-3440113A7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FA6DA-F508-09B0-B61F-A148534A88D4}"/>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1578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1A2-54B3-EFF3-7CB7-B4940CBCC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DD7BD0-0F33-316C-B012-9AF0CEA52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5B9A174-5C07-4F10-D87F-77AD466E4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940EB-889B-FFFB-A81E-C65B21915FE2}"/>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6" name="Footer Placeholder 5">
            <a:extLst>
              <a:ext uri="{FF2B5EF4-FFF2-40B4-BE49-F238E27FC236}">
                <a16:creationId xmlns:a16="http://schemas.microsoft.com/office/drawing/2014/main" id="{6EEC13E6-86DA-BB12-5A20-9F51DDEB8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BE4B7-AE35-7AAE-4DE7-85DADA3BBCB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3802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28005A-978C-E699-A6D9-57DD67E90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DD4805-5582-99D6-B0B5-F520C5168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71859-06A0-2A11-3A3D-67DDD3662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42817A98-164A-746F-FE57-72E680D9F8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5E2EB9-3F18-0109-AE1E-17782C38E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7FAD9F-AEE9-406E-B720-57D2B9DB2816}" type="slidenum">
              <a:rPr lang="en-US" smtClean="0"/>
              <a:t>‹#›</a:t>
            </a:fld>
            <a:endParaRPr lang="en-US"/>
          </a:p>
        </p:txBody>
      </p:sp>
    </p:spTree>
    <p:extLst>
      <p:ext uri="{BB962C8B-B14F-4D97-AF65-F5344CB8AC3E}">
        <p14:creationId xmlns:p14="http://schemas.microsoft.com/office/powerpoint/2010/main" val="2822770154"/>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cisco.com/c/en/us/products/security/email-security/what-is-phishing.html"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us.norton.com/blog/online-scams/what-is-phishing#:~:text=Ending%20the%20interaction%20after%20clicking,you%20clicked%20a%20phishing%20lin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bit.ly/m/Winnerschapelchildrensteachertraining" TargetMode="External"/><Relationship Id="rId5" Type="http://schemas.openxmlformats.org/officeDocument/2006/relationships/hyperlink" Target="https://bit.ly/m/winnerschapelpapa70thbirthdaycelebrate"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6" name="Title 1">
            <a:extLst>
              <a:ext uri="{FF2B5EF4-FFF2-40B4-BE49-F238E27FC236}">
                <a16:creationId xmlns:a16="http://schemas.microsoft.com/office/drawing/2014/main" id="{F302EA21-2E2A-7DA1-EDB0-B3351191CD34}"/>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lnSpc>
                <a:spcPct val="80000"/>
              </a:lnSpc>
            </a:pPr>
            <a:r>
              <a:rPr lang="en-US" sz="6600" kern="1200" cap="all" spc="200" baseline="0" dirty="0">
                <a:solidFill>
                  <a:schemeClr val="tx1"/>
                </a:solidFill>
                <a:latin typeface="+mj-lt"/>
                <a:ea typeface="+mj-ea"/>
                <a:cs typeface="+mj-cs"/>
              </a:rPr>
              <a:t>CAPSTONE PROJECT ON SOCIAL ENGINEERING ATTACKS: PHISHING</a:t>
            </a:r>
          </a:p>
        </p:txBody>
      </p:sp>
      <p:cxnSp>
        <p:nvCxnSpPr>
          <p:cNvPr id="22" name="Straight Connector 21">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7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126629" y="0"/>
            <a:ext cx="12188932" cy="6858000"/>
          </a:xfrm>
          <a:prstGeom prst="rect">
            <a:avLst/>
          </a:prstGeom>
          <a:noFill/>
        </p:spPr>
      </p:pic>
      <p:sp>
        <p:nvSpPr>
          <p:cNvPr id="2" name="Title 1">
            <a:extLst>
              <a:ext uri="{FF2B5EF4-FFF2-40B4-BE49-F238E27FC236}">
                <a16:creationId xmlns:a16="http://schemas.microsoft.com/office/drawing/2014/main" id="{AE5EEE96-05C5-AFF3-E6A9-696CB56A00D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787799AB-FF2E-28B9-24AA-DCD65A5DFEAC}"/>
              </a:ext>
            </a:extLst>
          </p:cNvPr>
          <p:cNvSpPr>
            <a:spLocks noGrp="1"/>
          </p:cNvSpPr>
          <p:nvPr>
            <p:ph idx="1"/>
          </p:nvPr>
        </p:nvSpPr>
        <p:spPr>
          <a:xfrm>
            <a:off x="838200" y="1825625"/>
            <a:ext cx="10515600" cy="3928061"/>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kern="100" dirty="0">
                <a:effectLst/>
                <a:ea typeface="Times New Roman" panose="02020603050405020304" pitchFamily="18" charset="0"/>
                <a:cs typeface="Times New Roman" panose="02020603050405020304" pitchFamily="18" charset="0"/>
              </a:rPr>
              <a:t>Us.norton.com </a:t>
            </a:r>
            <a:r>
              <a:rPr lang="en-US" u="sng" kern="100" dirty="0">
                <a:solidFill>
                  <a:srgbClr val="467886"/>
                </a:solidFill>
                <a:effectLst/>
                <a:ea typeface="Times New Roman" panose="02020603050405020304" pitchFamily="18" charset="0"/>
                <a:cs typeface="Times New Roman" panose="02020603050405020304" pitchFamily="18" charset="0"/>
                <a:hlinkClick r:id="rId3"/>
              </a:rPr>
              <a:t>https://www.cisco.com/c/en/us/products/security/email-security/what-is-phishing.html</a:t>
            </a:r>
            <a:endParaRPr lang="en-US" kern="100" dirty="0">
              <a:effectLs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US" kern="100" dirty="0">
                <a:effectLst/>
                <a:ea typeface="Times New Roman" panose="02020603050405020304" pitchFamily="18" charset="0"/>
                <a:cs typeface="Times New Roman" panose="02020603050405020304" pitchFamily="18" charset="0"/>
              </a:rPr>
              <a:t>Cisco.com  </a:t>
            </a:r>
            <a:r>
              <a:rPr lang="en-US" u="sng" kern="100" dirty="0">
                <a:solidFill>
                  <a:srgbClr val="467886"/>
                </a:solidFill>
                <a:effectLst/>
                <a:ea typeface="Times New Roman" panose="02020603050405020304" pitchFamily="18" charset="0"/>
                <a:cs typeface="Times New Roman" panose="02020603050405020304" pitchFamily="18" charset="0"/>
                <a:hlinkClick r:id="rId4"/>
              </a:rPr>
              <a:t>https://us.norton.com/blog/online-scams/what-is-phishing#:~:text=Ending%20the%20interaction%20after%20clicking,you%20clicked%20a%20phishing%20link</a:t>
            </a:r>
            <a:endParaRPr lang="en-US" kern="100" dirty="0">
              <a:effectLst/>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74437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6" name="Title 1">
            <a:extLst>
              <a:ext uri="{FF2B5EF4-FFF2-40B4-BE49-F238E27FC236}">
                <a16:creationId xmlns:a16="http://schemas.microsoft.com/office/drawing/2014/main" id="{F302EA21-2E2A-7DA1-EDB0-B3351191CD34}"/>
              </a:ext>
            </a:extLst>
          </p:cNvPr>
          <p:cNvSpPr>
            <a:spLocks noGrp="1"/>
          </p:cNvSpPr>
          <p:nvPr>
            <p:ph type="title" idx="4294967295"/>
          </p:nvPr>
        </p:nvSpPr>
        <p:spPr>
          <a:xfrm>
            <a:off x="0" y="351693"/>
            <a:ext cx="11873132" cy="4909624"/>
          </a:xfrm>
        </p:spPr>
        <p:txBody>
          <a:bodyPr vert="horz" lIns="91440" tIns="45720" rIns="91440" bIns="45720" rtlCol="0" anchor="ctr">
            <a:normAutofit fontScale="90000"/>
          </a:bodyPr>
          <a:lstStyle/>
          <a:p>
            <a:pPr algn="ctr" fontAlgn="base"/>
            <a:br>
              <a:rPr lang="en-US" dirty="0"/>
            </a:br>
            <a:br>
              <a:rPr lang="en-US" dirty="0"/>
            </a:br>
            <a:br>
              <a:rPr lang="en-US" dirty="0"/>
            </a:br>
            <a:r>
              <a:rPr lang="en-US" sz="3600" dirty="0"/>
              <a:t>Submitted to: </a:t>
            </a:r>
            <a:r>
              <a:rPr lang="en-US" sz="3600" dirty="0" err="1"/>
              <a:t>TedPrimeHUB</a:t>
            </a:r>
            <a:br>
              <a:rPr lang="en-US" sz="3600" dirty="0"/>
            </a:br>
            <a:br>
              <a:rPr lang="en-US" sz="3600" dirty="0"/>
            </a:br>
            <a:r>
              <a:rPr lang="en-US" sz="3600" dirty="0"/>
              <a:t>In Partial Fulfillment of the Requirements of the </a:t>
            </a:r>
            <a:br>
              <a:rPr lang="en-US" sz="3600" dirty="0"/>
            </a:br>
            <a:br>
              <a:rPr lang="en-US" sz="3600" dirty="0"/>
            </a:br>
            <a:r>
              <a:rPr lang="en-US" sz="3600" dirty="0"/>
              <a:t>Cybersecurity July 15- September 14 Class of 2024. </a:t>
            </a:r>
            <a:br>
              <a:rPr lang="en-US" sz="3600" dirty="0"/>
            </a:br>
            <a:br>
              <a:rPr lang="en-US" sz="3600" dirty="0"/>
            </a:br>
            <a:r>
              <a:rPr lang="en-US" sz="3600" dirty="0"/>
              <a:t>Presented By </a:t>
            </a:r>
            <a:br>
              <a:rPr lang="en-US" sz="3600" dirty="0"/>
            </a:br>
            <a:br>
              <a:rPr lang="en-US" sz="3600" dirty="0"/>
            </a:br>
            <a:r>
              <a:rPr lang="en-US" sz="3600" dirty="0"/>
              <a:t> Omokhepen O. Gbolade </a:t>
            </a:r>
            <a:br>
              <a:rPr lang="en-US" sz="3600" dirty="0"/>
            </a:br>
            <a:br>
              <a:rPr lang="en-US" sz="3600" dirty="0"/>
            </a:br>
            <a:r>
              <a:rPr lang="en-US" sz="3600" dirty="0"/>
              <a:t>08/2024 </a:t>
            </a:r>
            <a:br>
              <a:rPr lang="en-US" sz="3600" dirty="0"/>
            </a:br>
            <a:endParaRPr lang="en-US" sz="3600" kern="1200" cap="all" spc="200" baseline="0" dirty="0">
              <a:solidFill>
                <a:schemeClr val="tx1"/>
              </a:solidFill>
            </a:endParaRPr>
          </a:p>
        </p:txBody>
      </p:sp>
    </p:spTree>
    <p:extLst>
      <p:ext uri="{BB962C8B-B14F-4D97-AF65-F5344CB8AC3E}">
        <p14:creationId xmlns:p14="http://schemas.microsoft.com/office/powerpoint/2010/main" val="2906087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2" name="Title 1">
            <a:extLst>
              <a:ext uri="{FF2B5EF4-FFF2-40B4-BE49-F238E27FC236}">
                <a16:creationId xmlns:a16="http://schemas.microsoft.com/office/drawing/2014/main" id="{725C9785-3FFA-5854-EC64-CBCEE2BCD2AE}"/>
              </a:ext>
            </a:extLst>
          </p:cNvPr>
          <p:cNvSpPr>
            <a:spLocks noGrp="1"/>
          </p:cNvSpPr>
          <p:nvPr>
            <p:ph type="title"/>
          </p:nvPr>
        </p:nvSpPr>
        <p:spPr>
          <a:xfrm>
            <a:off x="838200" y="365125"/>
            <a:ext cx="10317480" cy="647749"/>
          </a:xfrm>
        </p:spPr>
        <p:txBody>
          <a:bodyPr>
            <a:normAutofit fontScale="90000"/>
          </a:bodyPr>
          <a:lstStyle/>
          <a:p>
            <a:pPr algn="ctr"/>
            <a:r>
              <a:rPr lang="en-US" dirty="0"/>
              <a:t> INTRODUCTION</a:t>
            </a:r>
          </a:p>
        </p:txBody>
      </p:sp>
      <p:sp>
        <p:nvSpPr>
          <p:cNvPr id="7" name="Content Placeholder 6">
            <a:extLst>
              <a:ext uri="{FF2B5EF4-FFF2-40B4-BE49-F238E27FC236}">
                <a16:creationId xmlns:a16="http://schemas.microsoft.com/office/drawing/2014/main" id="{75515FC3-F0B7-F7B8-C538-14BDEDC33FBE}"/>
              </a:ext>
            </a:extLst>
          </p:cNvPr>
          <p:cNvSpPr>
            <a:spLocks noGrp="1"/>
          </p:cNvSpPr>
          <p:nvPr>
            <p:ph idx="1"/>
          </p:nvPr>
        </p:nvSpPr>
        <p:spPr>
          <a:xfrm>
            <a:off x="368935" y="1189315"/>
            <a:ext cx="11451101" cy="5559827"/>
          </a:xfrm>
        </p:spPr>
        <p:txBody>
          <a:bodyPr>
            <a:noAutofit/>
          </a:bodyPr>
          <a:lstStyle/>
          <a:p>
            <a:pPr marL="0" marR="0" algn="just">
              <a:lnSpc>
                <a:spcPct val="115000"/>
              </a:lnSpc>
              <a:spcBef>
                <a:spcPts val="0"/>
              </a:spcBef>
              <a:spcAft>
                <a:spcPts val="800"/>
              </a:spcAft>
            </a:pPr>
            <a:r>
              <a:rPr lang="en-US" sz="2700" kern="100" dirty="0">
                <a:effectLst/>
                <a:ea typeface="Times New Roman" panose="02020603050405020304" pitchFamily="18" charset="0"/>
                <a:cs typeface="Times New Roman" panose="02020603050405020304" pitchFamily="18" charset="0"/>
              </a:rPr>
              <a:t>Social engineering - refers to the various ways cybercriminals manipulate people into divulging confidential information or granting unauthorized access to their personal space or devices. </a:t>
            </a:r>
          </a:p>
          <a:p>
            <a:pPr marL="0" marR="0" algn="just">
              <a:lnSpc>
                <a:spcPct val="115000"/>
              </a:lnSpc>
              <a:spcBef>
                <a:spcPts val="0"/>
              </a:spcBef>
              <a:spcAft>
                <a:spcPts val="800"/>
              </a:spcAft>
            </a:pPr>
            <a:r>
              <a:rPr lang="en-US" sz="2700" kern="100" dirty="0">
                <a:effectLst/>
                <a:ea typeface="Times New Roman" panose="02020603050405020304" pitchFamily="18" charset="0"/>
                <a:cs typeface="Times New Roman" panose="02020603050405020304" pitchFamily="18" charset="0"/>
              </a:rPr>
              <a:t>PHISHING is one of the most prevalent forms of online scams in our daily activities. According to Cisco.com, “phishing is the practice of sending fraudulent communications that appear to come from legitimate and reputable sources, usually through email and text messaging. The attacker’s goal is to steal money, gain access to sensitive data and login information, or install malware on the victim’s device”. </a:t>
            </a:r>
            <a:endParaRPr lang="en-US" sz="2700" kern="100" dirty="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800"/>
              </a:spcAft>
            </a:pPr>
            <a:r>
              <a:rPr lang="en-US" sz="2700" kern="100" dirty="0">
                <a:effectLst/>
                <a:ea typeface="Times New Roman" panose="02020603050405020304" pitchFamily="18" charset="0"/>
                <a:cs typeface="Times New Roman" panose="02020603050405020304" pitchFamily="18" charset="0"/>
              </a:rPr>
              <a:t>To avoid this type of cyber-attack, research on awareness strategy was conducted using a focus group.</a:t>
            </a:r>
          </a:p>
        </p:txBody>
      </p:sp>
    </p:spTree>
    <p:extLst>
      <p:ext uri="{BB962C8B-B14F-4D97-AF65-F5344CB8AC3E}">
        <p14:creationId xmlns:p14="http://schemas.microsoft.com/office/powerpoint/2010/main" val="3545919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Grp="1" noRot="1" noChangeAspect="1" noMove="1" noResize="1" noEditPoints="1" noAdjustHandles="1" noChangeArrowheads="1" noChangeShapeType="1" noCrop="1"/>
          </p:cNvPicPr>
          <p:nvPr/>
        </p:nvPicPr>
        <p:blipFill>
          <a:blip r:embed="rId3">
            <a:alphaModFix amt="45000"/>
          </a:blip>
          <a:srcRect t="24981" r="-1" b="-1"/>
          <a:stretch/>
        </p:blipFill>
        <p:spPr>
          <a:xfrm>
            <a:off x="3068" y="0"/>
            <a:ext cx="12188932" cy="6858000"/>
          </a:xfrm>
          <a:prstGeom prst="rect">
            <a:avLst/>
          </a:prstGeom>
          <a:noFill/>
        </p:spPr>
      </p:pic>
      <p:sp>
        <p:nvSpPr>
          <p:cNvPr id="2" name="Title 1">
            <a:extLst>
              <a:ext uri="{FF2B5EF4-FFF2-40B4-BE49-F238E27FC236}">
                <a16:creationId xmlns:a16="http://schemas.microsoft.com/office/drawing/2014/main" id="{3EB2C201-DD16-16D9-380F-44C926979C16}"/>
              </a:ext>
            </a:extLst>
          </p:cNvPr>
          <p:cNvSpPr>
            <a:spLocks noGrp="1"/>
          </p:cNvSpPr>
          <p:nvPr>
            <p:ph type="title"/>
          </p:nvPr>
        </p:nvSpPr>
        <p:spPr/>
        <p:txBody>
          <a:bodyPr/>
          <a:lstStyle/>
          <a:p>
            <a:r>
              <a:rPr lang="en-US" dirty="0"/>
              <a:t>CREATING THE MALICIOUS LINKS</a:t>
            </a:r>
          </a:p>
        </p:txBody>
      </p:sp>
      <p:sp>
        <p:nvSpPr>
          <p:cNvPr id="3" name="Content Placeholder 2">
            <a:extLst>
              <a:ext uri="{FF2B5EF4-FFF2-40B4-BE49-F238E27FC236}">
                <a16:creationId xmlns:a16="http://schemas.microsoft.com/office/drawing/2014/main" id="{7CB546A8-3598-8A46-0A9F-097422BC5D6E}"/>
              </a:ext>
            </a:extLst>
          </p:cNvPr>
          <p:cNvSpPr>
            <a:spLocks noGrp="1"/>
          </p:cNvSpPr>
          <p:nvPr>
            <p:ph idx="1"/>
          </p:nvPr>
        </p:nvSpPr>
        <p:spPr>
          <a:xfrm>
            <a:off x="191085" y="1797489"/>
            <a:ext cx="4242050" cy="4695386"/>
          </a:xfrm>
          <a:ln>
            <a:solidFill>
              <a:schemeClr val="tx1"/>
            </a:solidFill>
          </a:ln>
        </p:spPr>
        <p:txBody>
          <a:bodyPr>
            <a:noAutofit/>
          </a:bodyPr>
          <a:lstStyle/>
          <a:p>
            <a:pPr>
              <a:lnSpc>
                <a:spcPct val="115000"/>
              </a:lnSpc>
              <a:spcBef>
                <a:spcPts val="0"/>
              </a:spcBef>
              <a:spcAft>
                <a:spcPts val="800"/>
              </a:spcAft>
            </a:pPr>
            <a:r>
              <a:rPr lang="en-US" sz="2600" kern="100" dirty="0">
                <a:effectLst/>
                <a:ea typeface="Times New Roman" panose="02020603050405020304" pitchFamily="18" charset="0"/>
                <a:cs typeface="Times New Roman" panose="02020603050405020304" pitchFamily="18" charset="0"/>
              </a:rPr>
              <a:t>The first link was created with information to lure the participants into clicking the link. </a:t>
            </a:r>
            <a:endParaRPr lang="en-US" sz="2600" kern="100" dirty="0">
              <a:ea typeface="Times New Roman" panose="02020603050405020304" pitchFamily="18" charset="0"/>
              <a:cs typeface="Times New Roman" panose="02020603050405020304" pitchFamily="18" charset="0"/>
            </a:endParaRPr>
          </a:p>
          <a:p>
            <a:pPr>
              <a:lnSpc>
                <a:spcPct val="115000"/>
              </a:lnSpc>
              <a:spcBef>
                <a:spcPts val="0"/>
              </a:spcBef>
              <a:spcAft>
                <a:spcPts val="800"/>
              </a:spcAft>
            </a:pPr>
            <a:r>
              <a:rPr lang="en-US" sz="2600" kern="100" dirty="0">
                <a:effectLst/>
                <a:ea typeface="Times New Roman" panose="02020603050405020304" pitchFamily="18" charset="0"/>
                <a:cs typeface="Times New Roman" panose="02020603050405020304" pitchFamily="18" charset="0"/>
              </a:rPr>
              <a:t>The second link was then created after findings from the first link and social awareness training.</a:t>
            </a:r>
          </a:p>
        </p:txBody>
      </p:sp>
      <p:pic>
        <p:nvPicPr>
          <p:cNvPr id="5" name="Picture 4" descr="A screenshot of a computer&#10;&#10;Description automatically generated">
            <a:extLst>
              <a:ext uri="{FF2B5EF4-FFF2-40B4-BE49-F238E27FC236}">
                <a16:creationId xmlns:a16="http://schemas.microsoft.com/office/drawing/2014/main" id="{6BDD9649-BF63-83D9-FB3F-9F0E6B19FBA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154" b="19448"/>
          <a:stretch/>
        </p:blipFill>
        <p:spPr bwMode="auto">
          <a:xfrm>
            <a:off x="4624199" y="1519309"/>
            <a:ext cx="3586240" cy="3742007"/>
          </a:xfrm>
          <a:prstGeom prst="rect">
            <a:avLst/>
          </a:prstGeom>
          <a:noFill/>
          <a:ln>
            <a:solidFill>
              <a:schemeClr val="tx1"/>
            </a:solidFill>
          </a:ln>
        </p:spPr>
      </p:pic>
      <p:sp>
        <p:nvSpPr>
          <p:cNvPr id="6" name="TextBox 5">
            <a:extLst>
              <a:ext uri="{FF2B5EF4-FFF2-40B4-BE49-F238E27FC236}">
                <a16:creationId xmlns:a16="http://schemas.microsoft.com/office/drawing/2014/main" id="{9EE3E11C-84AC-3DC2-12FA-07F98301306F}"/>
              </a:ext>
            </a:extLst>
          </p:cNvPr>
          <p:cNvSpPr txBox="1"/>
          <p:nvPr/>
        </p:nvSpPr>
        <p:spPr>
          <a:xfrm>
            <a:off x="4648035" y="5477212"/>
            <a:ext cx="3586239" cy="1015663"/>
          </a:xfrm>
          <a:prstGeom prst="rect">
            <a:avLst/>
          </a:prstGeom>
          <a:noFill/>
        </p:spPr>
        <p:txBody>
          <a:bodyPr wrap="square" rtlCol="0">
            <a:spAutoFit/>
          </a:bodyPr>
          <a:lstStyle/>
          <a:p>
            <a:r>
              <a:rPr lang="en-US" sz="2000" u="sng" kern="100" dirty="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https://bit.ly/m/winnerschapelpapa70thbirthdaycelebrate</a:t>
            </a:r>
            <a:r>
              <a:rPr lang="en-US" sz="2000" u="sng" kern="100" dirty="0">
                <a:ea typeface="Times New Roman" panose="02020603050405020304" pitchFamily="18" charset="0"/>
                <a:cs typeface="Times New Roman" panose="02020603050405020304" pitchFamily="18" charset="0"/>
              </a:rPr>
              <a:t> </a:t>
            </a:r>
            <a:r>
              <a:rPr lang="en-US" sz="2000" b="1" u="sng" kern="100" dirty="0">
                <a:ea typeface="Times New Roman" panose="02020603050405020304" pitchFamily="18" charset="0"/>
                <a:cs typeface="Times New Roman" panose="02020603050405020304" pitchFamily="18" charset="0"/>
              </a:rPr>
              <a:t>The first link</a:t>
            </a:r>
            <a:endParaRPr lang="en-US" sz="2000" b="1" kern="100" dirty="0">
              <a:effectLst/>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9266DA-C84F-A3FB-21B3-5E01D53B2E68}"/>
              </a:ext>
            </a:extLst>
          </p:cNvPr>
          <p:cNvSpPr txBox="1"/>
          <p:nvPr/>
        </p:nvSpPr>
        <p:spPr>
          <a:xfrm>
            <a:off x="8449174" y="5549609"/>
            <a:ext cx="3586238" cy="1015663"/>
          </a:xfrm>
          <a:prstGeom prst="rect">
            <a:avLst/>
          </a:prstGeom>
          <a:noFill/>
        </p:spPr>
        <p:txBody>
          <a:bodyPr wrap="square" rtlCol="0">
            <a:spAutoFit/>
          </a:bodyPr>
          <a:lstStyle/>
          <a:p>
            <a:r>
              <a:rPr lang="en-US" sz="2000" u="sng" kern="100" dirty="0">
                <a:effectLst/>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https://bit.ly/m/Winnerschapelchildrensteachertraining</a:t>
            </a:r>
            <a:r>
              <a:rPr lang="en-US" sz="2000" u="sng" kern="100" dirty="0">
                <a:effectLst/>
                <a:ea typeface="Times New Roman" panose="02020603050405020304" pitchFamily="18" charset="0"/>
                <a:cs typeface="Times New Roman" panose="02020603050405020304" pitchFamily="18" charset="0"/>
              </a:rPr>
              <a:t> </a:t>
            </a:r>
            <a:r>
              <a:rPr lang="en-US" sz="2000" b="1" u="sng" kern="100" dirty="0">
                <a:effectLst/>
                <a:ea typeface="Times New Roman" panose="02020603050405020304" pitchFamily="18" charset="0"/>
                <a:cs typeface="Times New Roman" panose="02020603050405020304" pitchFamily="18" charset="0"/>
              </a:rPr>
              <a:t>The second link</a:t>
            </a:r>
            <a:endParaRPr lang="en-US" sz="2000" b="1" kern="100" dirty="0">
              <a:effectLst/>
              <a:ea typeface="Times New Roman" panose="02020603050405020304" pitchFamily="18" charset="0"/>
              <a:cs typeface="Times New Roman" panose="02020603050405020304" pitchFamily="18" charset="0"/>
            </a:endParaRPr>
          </a:p>
        </p:txBody>
      </p:sp>
      <p:pic>
        <p:nvPicPr>
          <p:cNvPr id="8" name="Picture 7" descr="A screenshot of a cell phone&#10;&#10;Description automatically generated">
            <a:extLst>
              <a:ext uri="{FF2B5EF4-FFF2-40B4-BE49-F238E27FC236}">
                <a16:creationId xmlns:a16="http://schemas.microsoft.com/office/drawing/2014/main" id="{DC3A1E44-0941-D86D-B110-A80D00A3AB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7299" r="1373" b="21985"/>
          <a:stretch/>
        </p:blipFill>
        <p:spPr bwMode="auto">
          <a:xfrm>
            <a:off x="8394778" y="1519310"/>
            <a:ext cx="3143361" cy="3742007"/>
          </a:xfrm>
          <a:prstGeom prst="rect">
            <a:avLst/>
          </a:prstGeom>
          <a:noFill/>
          <a:ln>
            <a:solidFill>
              <a:schemeClr val="tx1"/>
            </a:solidFill>
          </a:ln>
        </p:spPr>
      </p:pic>
    </p:spTree>
    <p:extLst>
      <p:ext uri="{BB962C8B-B14F-4D97-AF65-F5344CB8AC3E}">
        <p14:creationId xmlns:p14="http://schemas.microsoft.com/office/powerpoint/2010/main" val="1580463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Grp="1" noRot="1" noChangeAspect="1" noMove="1" noResize="1" noEditPoints="1" noAdjustHandles="1" noChangeArrowheads="1" noChangeShapeType="1" noCrop="1"/>
          </p:cNvPicPr>
          <p:nvPr/>
        </p:nvPicPr>
        <p:blipFill>
          <a:blip r:embed="rId2">
            <a:alphaModFix amt="45000"/>
          </a:blip>
          <a:srcRect t="24981" r="-1" b="-1"/>
          <a:stretch/>
        </p:blipFill>
        <p:spPr>
          <a:xfrm>
            <a:off x="20" y="-1"/>
            <a:ext cx="12188932" cy="6858000"/>
          </a:xfrm>
          <a:prstGeom prst="rect">
            <a:avLst/>
          </a:prstGeom>
          <a:noFill/>
        </p:spPr>
      </p:pic>
      <p:sp>
        <p:nvSpPr>
          <p:cNvPr id="2" name="Title 1">
            <a:extLst>
              <a:ext uri="{FF2B5EF4-FFF2-40B4-BE49-F238E27FC236}">
                <a16:creationId xmlns:a16="http://schemas.microsoft.com/office/drawing/2014/main" id="{C8FC1C7A-70DE-67B8-955F-7500ECDB7644}"/>
              </a:ext>
            </a:extLst>
          </p:cNvPr>
          <p:cNvSpPr>
            <a:spLocks noGrp="1"/>
          </p:cNvSpPr>
          <p:nvPr>
            <p:ph type="title"/>
          </p:nvPr>
        </p:nvSpPr>
        <p:spPr>
          <a:xfrm>
            <a:off x="942780" y="41893"/>
            <a:ext cx="10303412" cy="900966"/>
          </a:xfrm>
        </p:spPr>
        <p:txBody>
          <a:bodyPr>
            <a:normAutofit fontScale="90000"/>
          </a:bodyPr>
          <a:lstStyle/>
          <a:p>
            <a:pPr algn="ctr"/>
            <a:r>
              <a:rPr lang="en-US" dirty="0"/>
              <a:t> AWARENESS TRAINING ON PHISHING</a:t>
            </a:r>
          </a:p>
        </p:txBody>
      </p:sp>
      <p:sp>
        <p:nvSpPr>
          <p:cNvPr id="3" name="Content Placeholder 2">
            <a:extLst>
              <a:ext uri="{FF2B5EF4-FFF2-40B4-BE49-F238E27FC236}">
                <a16:creationId xmlns:a16="http://schemas.microsoft.com/office/drawing/2014/main" id="{EE748FC4-4B31-F21A-675A-BCC490395DBA}"/>
              </a:ext>
            </a:extLst>
          </p:cNvPr>
          <p:cNvSpPr>
            <a:spLocks noGrp="1"/>
          </p:cNvSpPr>
          <p:nvPr>
            <p:ph idx="1"/>
          </p:nvPr>
        </p:nvSpPr>
        <p:spPr>
          <a:xfrm>
            <a:off x="0" y="1305986"/>
            <a:ext cx="4236317" cy="4742192"/>
          </a:xfrm>
          <a:ln w="19050">
            <a:solidFill>
              <a:schemeClr val="tx1"/>
            </a:solidFill>
          </a:ln>
        </p:spPr>
        <p:txBody>
          <a:bodyPr>
            <a:noAutofit/>
          </a:bodyPr>
          <a:lstStyle/>
          <a:p>
            <a:pPr>
              <a:lnSpc>
                <a:spcPct val="115000"/>
              </a:lnSpc>
              <a:spcBef>
                <a:spcPts val="0"/>
              </a:spcBef>
              <a:spcAft>
                <a:spcPts val="800"/>
              </a:spcAft>
            </a:pPr>
            <a:r>
              <a:rPr lang="en-US" sz="2000" kern="10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2000" kern="100" dirty="0">
                <a:effectLst/>
                <a:ea typeface="Times New Roman" panose="02020603050405020304" pitchFamily="18" charset="0"/>
                <a:cs typeface="Times New Roman" panose="02020603050405020304" pitchFamily="18" charset="0"/>
              </a:rPr>
              <a:t>An awareness training was conducted using the focus group created and most of the things below were shared to inform the participants on how to identify and avoid phishing scams. </a:t>
            </a:r>
          </a:p>
          <a:p>
            <a:pPr>
              <a:lnSpc>
                <a:spcPct val="115000"/>
              </a:lnSpc>
              <a:spcBef>
                <a:spcPts val="0"/>
              </a:spcBef>
              <a:spcAft>
                <a:spcPts val="800"/>
              </a:spcAft>
            </a:pPr>
            <a:r>
              <a:rPr lang="en-US" sz="2000" kern="100" dirty="0">
                <a:ea typeface="Times New Roman" panose="02020603050405020304" pitchFamily="18" charset="0"/>
                <a:cs typeface="Times New Roman" panose="02020603050405020304" pitchFamily="18" charset="0"/>
              </a:rPr>
              <a:t>Despite how common these attacks are,</a:t>
            </a:r>
            <a:r>
              <a:rPr lang="en-US" sz="2000" kern="100" dirty="0">
                <a:effectLst/>
                <a:ea typeface="Times New Roman" panose="02020603050405020304" pitchFamily="18" charset="0"/>
                <a:cs typeface="Times New Roman" panose="02020603050405020304" pitchFamily="18" charset="0"/>
              </a:rPr>
              <a:t> many people still fall victim to these scams because they are not patient enough to verify the information before acting or are not aware of ways to avoid it when received.</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AEA6BFD-713A-6BA7-33A1-933C98327FE8}"/>
                  </a:ext>
                </a:extLst>
              </p14:cNvPr>
              <p14:cNvContentPartPr/>
              <p14:nvPr/>
            </p14:nvContentPartPr>
            <p14:xfrm>
              <a:off x="4237037" y="627097"/>
              <a:ext cx="360" cy="360"/>
            </p14:xfrm>
          </p:contentPart>
        </mc:Choice>
        <mc:Fallback>
          <p:pic>
            <p:nvPicPr>
              <p:cNvPr id="5" name="Ink 4">
                <a:extLst>
                  <a:ext uri="{FF2B5EF4-FFF2-40B4-BE49-F238E27FC236}">
                    <a16:creationId xmlns:a16="http://schemas.microsoft.com/office/drawing/2014/main" id="{CAEA6BFD-713A-6BA7-33A1-933C98327FE8}"/>
                  </a:ext>
                </a:extLst>
              </p:cNvPr>
              <p:cNvPicPr/>
              <p:nvPr/>
            </p:nvPicPr>
            <p:blipFill>
              <a:blip r:embed="rId4"/>
              <a:stretch>
                <a:fillRect/>
              </a:stretch>
            </p:blipFill>
            <p:spPr>
              <a:xfrm>
                <a:off x="4228037" y="618097"/>
                <a:ext cx="18000" cy="18000"/>
              </a:xfrm>
              <a:prstGeom prst="rect">
                <a:avLst/>
              </a:prstGeom>
            </p:spPr>
          </p:pic>
        </mc:Fallback>
      </mc:AlternateContent>
      <p:grpSp>
        <p:nvGrpSpPr>
          <p:cNvPr id="8" name="Group 7">
            <a:extLst>
              <a:ext uri="{FF2B5EF4-FFF2-40B4-BE49-F238E27FC236}">
                <a16:creationId xmlns:a16="http://schemas.microsoft.com/office/drawing/2014/main" id="{026FE7DD-9A50-20EF-692D-48D8FD9182F1}"/>
              </a:ext>
            </a:extLst>
          </p:cNvPr>
          <p:cNvGrpSpPr/>
          <p:nvPr/>
        </p:nvGrpSpPr>
        <p:grpSpPr>
          <a:xfrm>
            <a:off x="3819437" y="1061617"/>
            <a:ext cx="360" cy="360"/>
            <a:chOff x="3819437" y="1061617"/>
            <a:chExt cx="360" cy="36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564BE160-954F-8CD0-0DC4-99072CCDD754}"/>
                    </a:ext>
                  </a:extLst>
                </p14:cNvPr>
                <p14:cNvContentPartPr/>
                <p14:nvPr/>
              </p14:nvContentPartPr>
              <p14:xfrm>
                <a:off x="3819437" y="1061617"/>
                <a:ext cx="360" cy="360"/>
              </p14:xfrm>
            </p:contentPart>
          </mc:Choice>
          <mc:Fallback>
            <p:pic>
              <p:nvPicPr>
                <p:cNvPr id="6" name="Ink 5">
                  <a:extLst>
                    <a:ext uri="{FF2B5EF4-FFF2-40B4-BE49-F238E27FC236}">
                      <a16:creationId xmlns:a16="http://schemas.microsoft.com/office/drawing/2014/main" id="{564BE160-954F-8CD0-0DC4-99072CCDD754}"/>
                    </a:ext>
                  </a:extLst>
                </p:cNvPr>
                <p:cNvPicPr/>
                <p:nvPr/>
              </p:nvPicPr>
              <p:blipFill>
                <a:blip r:embed="rId4"/>
                <a:stretch>
                  <a:fillRect/>
                </a:stretch>
              </p:blipFill>
              <p:spPr>
                <a:xfrm>
                  <a:off x="3810797" y="105297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B7F7CF8-E3D3-475E-4892-162FCC4673D8}"/>
                    </a:ext>
                  </a:extLst>
                </p14:cNvPr>
                <p14:cNvContentPartPr/>
                <p14:nvPr/>
              </p14:nvContentPartPr>
              <p14:xfrm>
                <a:off x="3819437" y="1061617"/>
                <a:ext cx="360" cy="360"/>
              </p14:xfrm>
            </p:contentPart>
          </mc:Choice>
          <mc:Fallback>
            <p:pic>
              <p:nvPicPr>
                <p:cNvPr id="7" name="Ink 6">
                  <a:extLst>
                    <a:ext uri="{FF2B5EF4-FFF2-40B4-BE49-F238E27FC236}">
                      <a16:creationId xmlns:a16="http://schemas.microsoft.com/office/drawing/2014/main" id="{9B7F7CF8-E3D3-475E-4892-162FCC4673D8}"/>
                    </a:ext>
                  </a:extLst>
                </p:cNvPr>
                <p:cNvPicPr/>
                <p:nvPr/>
              </p:nvPicPr>
              <p:blipFill>
                <a:blip r:embed="rId4"/>
                <a:stretch>
                  <a:fillRect/>
                </a:stretch>
              </p:blipFill>
              <p:spPr>
                <a:xfrm>
                  <a:off x="3810797" y="1052977"/>
                  <a:ext cx="18000" cy="18000"/>
                </a:xfrm>
                <a:prstGeom prst="rect">
                  <a:avLst/>
                </a:prstGeom>
              </p:spPr>
            </p:pic>
          </mc:Fallback>
        </mc:AlternateContent>
      </p:grpSp>
      <p:sp>
        <p:nvSpPr>
          <p:cNvPr id="9" name="Content Placeholder 8">
            <a:extLst>
              <a:ext uri="{FF2B5EF4-FFF2-40B4-BE49-F238E27FC236}">
                <a16:creationId xmlns:a16="http://schemas.microsoft.com/office/drawing/2014/main" id="{FF3E5A3B-E147-CF30-55D7-15A8204DBF72}"/>
              </a:ext>
            </a:extLst>
          </p:cNvPr>
          <p:cNvSpPr txBox="1">
            <a:spLocks/>
          </p:cNvSpPr>
          <p:nvPr/>
        </p:nvSpPr>
        <p:spPr>
          <a:xfrm>
            <a:off x="4320725" y="871466"/>
            <a:ext cx="7726187" cy="5872441"/>
          </a:xfrm>
          <a:prstGeom prst="rect">
            <a:avLst/>
          </a:prstGeom>
          <a:noFill/>
          <a:ln w="19050">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spcBef>
                <a:spcPts val="0"/>
              </a:spcBef>
              <a:spcAft>
                <a:spcPts val="800"/>
              </a:spcAft>
              <a:buNone/>
            </a:pPr>
            <a:r>
              <a:rPr lang="en-US" sz="2000" u="sng" kern="100" dirty="0">
                <a:ea typeface="Times New Roman" panose="02020603050405020304" pitchFamily="18" charset="0"/>
                <a:cs typeface="Times New Roman" panose="02020603050405020304" pitchFamily="18" charset="0"/>
              </a:rPr>
              <a:t>Tips</a:t>
            </a:r>
          </a:p>
          <a:p>
            <a:pPr>
              <a:lnSpc>
                <a:spcPct val="115000"/>
              </a:lnSpc>
              <a:spcBef>
                <a:spcPts val="0"/>
              </a:spcBef>
              <a:spcAft>
                <a:spcPts val="800"/>
              </a:spcAft>
            </a:pPr>
            <a:r>
              <a:rPr lang="en-US" sz="1900" kern="100" dirty="0">
                <a:ea typeface="Times New Roman" panose="02020603050405020304" pitchFamily="18" charset="0"/>
                <a:cs typeface="Times New Roman" panose="02020603050405020304" pitchFamily="18" charset="0"/>
              </a:rPr>
              <a:t> Be careful with your personal or confidential information.</a:t>
            </a:r>
          </a:p>
          <a:p>
            <a:pPr lvl="1">
              <a:lnSpc>
                <a:spcPct val="115000"/>
              </a:lnSpc>
              <a:spcBef>
                <a:spcPts val="0"/>
              </a:spcBef>
              <a:spcAft>
                <a:spcPts val="800"/>
              </a:spcAft>
            </a:pPr>
            <a:r>
              <a:rPr lang="en-US" sz="1400" kern="100" dirty="0">
                <a:ea typeface="Times New Roman" panose="02020603050405020304" pitchFamily="18" charset="0"/>
                <a:cs typeface="Times New Roman" panose="02020603050405020304" pitchFamily="18" charset="0"/>
              </a:rPr>
              <a:t>What we call the zero-trust principle. This simply means you don’t trust any messages, emails, or calls until they are verified.</a:t>
            </a:r>
          </a:p>
          <a:p>
            <a:pPr>
              <a:lnSpc>
                <a:spcPct val="115000"/>
              </a:lnSpc>
              <a:spcBef>
                <a:spcPts val="0"/>
              </a:spcBef>
              <a:spcAft>
                <a:spcPts val="800"/>
              </a:spcAft>
            </a:pPr>
            <a:r>
              <a:rPr lang="en-US" sz="1900" kern="100" dirty="0">
                <a:ea typeface="Times New Roman" panose="02020603050405020304" pitchFamily="18" charset="0"/>
                <a:cs typeface="Times New Roman" panose="02020603050405020304" pitchFamily="18" charset="0"/>
              </a:rPr>
              <a:t>Verify the sender’s email address—most businesses will use their domain names (e.g., Faithtabernacle.org).</a:t>
            </a:r>
          </a:p>
          <a:p>
            <a:pPr>
              <a:lnSpc>
                <a:spcPct val="115000"/>
              </a:lnSpc>
              <a:spcBef>
                <a:spcPts val="0"/>
              </a:spcBef>
              <a:spcAft>
                <a:spcPts val="800"/>
              </a:spcAft>
            </a:pPr>
            <a:r>
              <a:rPr lang="en-US" sz="1900" kern="100" dirty="0">
                <a:ea typeface="Times New Roman" panose="02020603050405020304" pitchFamily="18" charset="0"/>
                <a:cs typeface="Times New Roman" panose="02020603050405020304" pitchFamily="18" charset="0"/>
              </a:rPr>
              <a:t> If you feel your information is compromised, quickly reset your password and alert your bank and other institutions.</a:t>
            </a:r>
          </a:p>
          <a:p>
            <a:pPr>
              <a:lnSpc>
                <a:spcPct val="115000"/>
              </a:lnSpc>
              <a:spcBef>
                <a:spcPts val="0"/>
              </a:spcBef>
              <a:spcAft>
                <a:spcPts val="800"/>
              </a:spcAft>
            </a:pPr>
            <a:r>
              <a:rPr lang="en-US" sz="1900" kern="100" dirty="0">
                <a:ea typeface="Times New Roman" panose="02020603050405020304" pitchFamily="18" charset="0"/>
                <a:cs typeface="Times New Roman" panose="02020603050405020304" pitchFamily="18" charset="0"/>
              </a:rPr>
              <a:t>Update your devices’ software regularly. You can put it on auto-update.</a:t>
            </a:r>
          </a:p>
          <a:p>
            <a:pPr>
              <a:lnSpc>
                <a:spcPct val="115000"/>
              </a:lnSpc>
              <a:spcBef>
                <a:spcPts val="0"/>
              </a:spcBef>
              <a:spcAft>
                <a:spcPts val="800"/>
              </a:spcAft>
            </a:pPr>
            <a:r>
              <a:rPr lang="en-US" sz="1900" kern="100" dirty="0">
                <a:ea typeface="Times New Roman" panose="02020603050405020304" pitchFamily="18" charset="0"/>
                <a:cs typeface="Times New Roman" panose="02020603050405020304" pitchFamily="18" charset="0"/>
              </a:rPr>
              <a:t> Use strong passwords and do not save your information on your phones. A password manager can help with storing your passwords.</a:t>
            </a:r>
          </a:p>
          <a:p>
            <a:pPr>
              <a:lnSpc>
                <a:spcPct val="115000"/>
              </a:lnSpc>
              <a:spcBef>
                <a:spcPts val="0"/>
              </a:spcBef>
              <a:spcAft>
                <a:spcPts val="800"/>
              </a:spcAft>
            </a:pPr>
            <a:r>
              <a:rPr lang="en-US" sz="1900" kern="100" dirty="0">
                <a:ea typeface="Times New Roman" panose="02020603050405020304" pitchFamily="18" charset="0"/>
                <a:cs typeface="Times New Roman" panose="02020603050405020304" pitchFamily="18" charset="0"/>
              </a:rPr>
              <a:t>Use two-factor authentication on your devices.</a:t>
            </a:r>
          </a:p>
          <a:p>
            <a:pPr>
              <a:lnSpc>
                <a:spcPct val="115000"/>
              </a:lnSpc>
              <a:spcBef>
                <a:spcPts val="0"/>
              </a:spcBef>
              <a:spcAft>
                <a:spcPts val="800"/>
              </a:spcAft>
            </a:pPr>
            <a:r>
              <a:rPr lang="en-US" sz="1900" kern="100" dirty="0">
                <a:ea typeface="Times New Roman" panose="02020603050405020304" pitchFamily="18" charset="0"/>
                <a:cs typeface="Times New Roman" panose="02020603050405020304" pitchFamily="18" charset="0"/>
              </a:rPr>
              <a:t>Following these tips can help avoid having leaked information. </a:t>
            </a:r>
          </a:p>
          <a:p>
            <a:pPr>
              <a:lnSpc>
                <a:spcPct val="115000"/>
              </a:lnSpc>
              <a:spcBef>
                <a:spcPts val="0"/>
              </a:spcBef>
              <a:spcAft>
                <a:spcPts val="800"/>
              </a:spcAft>
            </a:pPr>
            <a:r>
              <a:rPr lang="en-US" sz="1900" kern="100" dirty="0">
                <a:ea typeface="Times New Roman" panose="02020603050405020304" pitchFamily="18" charset="0"/>
                <a:cs typeface="Times New Roman" panose="02020603050405020304" pitchFamily="18" charset="0"/>
              </a:rPr>
              <a:t>Don’t be in a hurry to click any link, no matter how real it looks</a:t>
            </a:r>
            <a:endParaRPr lang="en-US" sz="1900" dirty="0"/>
          </a:p>
        </p:txBody>
      </p:sp>
    </p:spTree>
    <p:extLst>
      <p:ext uri="{BB962C8B-B14F-4D97-AF65-F5344CB8AC3E}">
        <p14:creationId xmlns:p14="http://schemas.microsoft.com/office/powerpoint/2010/main" val="3785553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pic>
        <p:nvPicPr>
          <p:cNvPr id="2" name="Picture 1" descr="A screenshot of a phone&#10;&#10;Description automatically generated">
            <a:extLst>
              <a:ext uri="{FF2B5EF4-FFF2-40B4-BE49-F238E27FC236}">
                <a16:creationId xmlns:a16="http://schemas.microsoft.com/office/drawing/2014/main" id="{295525A4-9EE4-14DB-D909-81814133BA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609" b="37468"/>
          <a:stretch/>
        </p:blipFill>
        <p:spPr bwMode="auto">
          <a:xfrm>
            <a:off x="260747" y="1533378"/>
            <a:ext cx="2337802" cy="4546251"/>
          </a:xfrm>
          <a:prstGeom prst="rect">
            <a:avLst/>
          </a:prstGeom>
          <a:ln>
            <a:noFill/>
          </a:ln>
          <a:extLst>
            <a:ext uri="{53640926-AAD7-44D8-BBD7-CCE9431645EC}">
              <a14:shadowObscured xmlns:a14="http://schemas.microsoft.com/office/drawing/2010/main"/>
            </a:ext>
          </a:extLst>
        </p:spPr>
      </p:pic>
      <p:pic>
        <p:nvPicPr>
          <p:cNvPr id="3" name="Picture 2" descr="A screenshot of a chat&#10;&#10;Description automatically generated">
            <a:extLst>
              <a:ext uri="{FF2B5EF4-FFF2-40B4-BE49-F238E27FC236}">
                <a16:creationId xmlns:a16="http://schemas.microsoft.com/office/drawing/2014/main" id="{60D363A8-1C72-1B32-8BF6-E49096FA961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588" r="939" b="18060"/>
          <a:stretch/>
        </p:blipFill>
        <p:spPr bwMode="auto">
          <a:xfrm>
            <a:off x="2900273" y="834066"/>
            <a:ext cx="2413598" cy="5299506"/>
          </a:xfrm>
          <a:prstGeom prst="rect">
            <a:avLst/>
          </a:prstGeom>
          <a:ln>
            <a:noFill/>
          </a:ln>
          <a:extLst>
            <a:ext uri="{53640926-AAD7-44D8-BBD7-CCE9431645EC}">
              <a14:shadowObscured xmlns:a14="http://schemas.microsoft.com/office/drawing/2010/main"/>
            </a:ext>
          </a:extLst>
        </p:spPr>
      </p:pic>
      <p:pic>
        <p:nvPicPr>
          <p:cNvPr id="5" name="Picture 4" descr="A green screen with white text&#10;&#10;Description automatically generated">
            <a:extLst>
              <a:ext uri="{FF2B5EF4-FFF2-40B4-BE49-F238E27FC236}">
                <a16:creationId xmlns:a16="http://schemas.microsoft.com/office/drawing/2014/main" id="{D20A3D2B-C454-DE1E-CFC5-E0250B92594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242" b="14741"/>
          <a:stretch/>
        </p:blipFill>
        <p:spPr bwMode="auto">
          <a:xfrm>
            <a:off x="5415432" y="741139"/>
            <a:ext cx="2556602" cy="5613498"/>
          </a:xfrm>
          <a:prstGeom prst="rect">
            <a:avLst/>
          </a:prstGeom>
          <a:ln>
            <a:noFill/>
          </a:ln>
          <a:extLst>
            <a:ext uri="{53640926-AAD7-44D8-BBD7-CCE9431645EC}">
              <a14:shadowObscured xmlns:a14="http://schemas.microsoft.com/office/drawing/2010/main"/>
            </a:ext>
          </a:extLst>
        </p:spPr>
      </p:pic>
      <p:pic>
        <p:nvPicPr>
          <p:cNvPr id="6" name="Picture 5" descr="A screenshot of a chat&#10;&#10;Description automatically generated">
            <a:extLst>
              <a:ext uri="{FF2B5EF4-FFF2-40B4-BE49-F238E27FC236}">
                <a16:creationId xmlns:a16="http://schemas.microsoft.com/office/drawing/2014/main" id="{33EE25BE-97F2-F02B-C5A7-E471A1173D2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9555" y="741139"/>
            <a:ext cx="2867424" cy="5375720"/>
          </a:xfrm>
          <a:prstGeom prst="rect">
            <a:avLst/>
          </a:prstGeom>
          <a:noFill/>
          <a:ln>
            <a:noFill/>
          </a:ln>
        </p:spPr>
      </p:pic>
    </p:spTree>
    <p:extLst>
      <p:ext uri="{BB962C8B-B14F-4D97-AF65-F5344CB8AC3E}">
        <p14:creationId xmlns:p14="http://schemas.microsoft.com/office/powerpoint/2010/main" val="795242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Grp="1" noRot="1" noChangeAspect="1" noMove="1" noResize="1" noEditPoints="1" noAdjustHandles="1" noChangeArrowheads="1" noChangeShapeType="1" noCrop="1"/>
          </p:cNvPicPr>
          <p:nvPr/>
        </p:nvPicPr>
        <p:blipFill>
          <a:blip r:embed="rId2">
            <a:alphaModFix amt="45000"/>
          </a:blip>
          <a:srcRect t="24981" r="-1" b="-1"/>
          <a:stretch/>
        </p:blipFill>
        <p:spPr>
          <a:xfrm>
            <a:off x="20" y="-1"/>
            <a:ext cx="12188932" cy="6858000"/>
          </a:xfrm>
          <a:prstGeom prst="rect">
            <a:avLst/>
          </a:prstGeom>
          <a:noFill/>
          <a:ln w="19050">
            <a:solidFill>
              <a:schemeClr val="tx1"/>
            </a:solidFill>
          </a:ln>
        </p:spPr>
      </p:pic>
      <p:sp>
        <p:nvSpPr>
          <p:cNvPr id="2" name="Title 1">
            <a:extLst>
              <a:ext uri="{FF2B5EF4-FFF2-40B4-BE49-F238E27FC236}">
                <a16:creationId xmlns:a16="http://schemas.microsoft.com/office/drawing/2014/main" id="{AE5EEE96-05C5-AFF3-E6A9-696CB56A00D7}"/>
              </a:ext>
            </a:extLst>
          </p:cNvPr>
          <p:cNvSpPr>
            <a:spLocks noGrp="1"/>
          </p:cNvSpPr>
          <p:nvPr>
            <p:ph type="title"/>
          </p:nvPr>
        </p:nvSpPr>
        <p:spPr>
          <a:xfrm>
            <a:off x="217714" y="78030"/>
            <a:ext cx="4265060" cy="1010287"/>
          </a:xfrm>
        </p:spPr>
        <p:txBody>
          <a:bodyPr>
            <a:normAutofit/>
          </a:bodyPr>
          <a:lstStyle/>
          <a:p>
            <a:pPr algn="ctr"/>
            <a:r>
              <a:rPr lang="en-US" sz="4000" u="sng" dirty="0"/>
              <a:t>Findings</a:t>
            </a:r>
          </a:p>
        </p:txBody>
      </p:sp>
      <p:sp>
        <p:nvSpPr>
          <p:cNvPr id="3" name="Content Placeholder 2">
            <a:extLst>
              <a:ext uri="{FF2B5EF4-FFF2-40B4-BE49-F238E27FC236}">
                <a16:creationId xmlns:a16="http://schemas.microsoft.com/office/drawing/2014/main" id="{787799AB-FF2E-28B9-24AA-DCD65A5DFEAC}"/>
              </a:ext>
            </a:extLst>
          </p:cNvPr>
          <p:cNvSpPr>
            <a:spLocks noGrp="1"/>
          </p:cNvSpPr>
          <p:nvPr>
            <p:ph idx="1"/>
          </p:nvPr>
        </p:nvSpPr>
        <p:spPr>
          <a:xfrm>
            <a:off x="101743" y="1253330"/>
            <a:ext cx="4301719" cy="5526640"/>
          </a:xfrm>
          <a:ln w="19050">
            <a:solidFill>
              <a:schemeClr val="tx1"/>
            </a:solidFill>
          </a:ln>
        </p:spPr>
        <p:txBody>
          <a:bodyPr>
            <a:noAutofit/>
          </a:bodyPr>
          <a:lstStyle/>
          <a:p>
            <a:r>
              <a:rPr lang="en-US" kern="100" dirty="0">
                <a:effectLst/>
                <a:latin typeface="Aptos" panose="020B0004020202020204" pitchFamily="34" charset="0"/>
                <a:ea typeface="Times New Roman" panose="02020603050405020304" pitchFamily="18" charset="0"/>
                <a:cs typeface="Times New Roman" panose="02020603050405020304" pitchFamily="18" charset="0"/>
              </a:rPr>
              <a:t>Out of a total of 19 active participants, seven members from the group still fell victim by clicking on the assumed malicious link.</a:t>
            </a:r>
          </a:p>
          <a:p>
            <a:r>
              <a:rPr lang="en-US" kern="100" dirty="0">
                <a:effectLst/>
                <a:latin typeface="Aptos" panose="020B0004020202020204" pitchFamily="34" charset="0"/>
                <a:ea typeface="Times New Roman" panose="02020603050405020304" pitchFamily="18" charset="0"/>
                <a:cs typeface="Times New Roman" panose="02020603050405020304" pitchFamily="18" charset="0"/>
              </a:rPr>
              <a:t> Moreso</a:t>
            </a:r>
            <a:r>
              <a:rPr lang="en-US" kern="100" dirty="0">
                <a:latin typeface="Aptos" panose="020B0004020202020204" pitchFamily="34" charset="0"/>
                <a:ea typeface="Times New Roman" panose="02020603050405020304" pitchFamily="18" charset="0"/>
                <a:cs typeface="Times New Roman" panose="02020603050405020304" pitchFamily="18" charset="0"/>
              </a:rPr>
              <a:t>, we had three people outside the group because the tracking showed another location which means, the message was forwarded outside the group.</a:t>
            </a:r>
            <a:endParaRPr lang="en-US"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36CE345-7A08-6C20-4AF4-7901B0C681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819" b="10705"/>
          <a:stretch/>
        </p:blipFill>
        <p:spPr bwMode="auto">
          <a:xfrm>
            <a:off x="4838492" y="264253"/>
            <a:ext cx="2278706" cy="3289777"/>
          </a:xfrm>
          <a:prstGeom prst="rect">
            <a:avLst/>
          </a:prstGeom>
          <a:noFill/>
          <a:ln>
            <a:noFill/>
          </a:ln>
        </p:spPr>
      </p:pic>
      <p:pic>
        <p:nvPicPr>
          <p:cNvPr id="6" name="Picture 5" descr="10 people clA screenshot of a phone">
            <a:extLst>
              <a:ext uri="{FF2B5EF4-FFF2-40B4-BE49-F238E27FC236}">
                <a16:creationId xmlns:a16="http://schemas.microsoft.com/office/drawing/2014/main" id="{1B1C7498-A302-D47D-35C0-F70DE154A07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759" b="10706"/>
          <a:stretch/>
        </p:blipFill>
        <p:spPr bwMode="auto">
          <a:xfrm>
            <a:off x="8181892" y="346169"/>
            <a:ext cx="2278707" cy="3221501"/>
          </a:xfrm>
          <a:prstGeom prst="rect">
            <a:avLst/>
          </a:prstGeom>
          <a:noFill/>
          <a:ln>
            <a:noFill/>
          </a:ln>
        </p:spPr>
      </p:pic>
      <p:pic>
        <p:nvPicPr>
          <p:cNvPr id="9" name="Picture 8" descr="A screenshot of a phone&#10;&#10;Description automatically generated">
            <a:extLst>
              <a:ext uri="{FF2B5EF4-FFF2-40B4-BE49-F238E27FC236}">
                <a16:creationId xmlns:a16="http://schemas.microsoft.com/office/drawing/2014/main" id="{FC071808-3C9D-78C7-86F6-ABF90A4E8C4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240" b="10547"/>
          <a:stretch/>
        </p:blipFill>
        <p:spPr bwMode="auto">
          <a:xfrm>
            <a:off x="8920774" y="3763107"/>
            <a:ext cx="2575153" cy="3094892"/>
          </a:xfrm>
          <a:prstGeom prst="rect">
            <a:avLst/>
          </a:prstGeom>
          <a:noFill/>
          <a:ln>
            <a:noFill/>
          </a:ln>
        </p:spPr>
      </p:pic>
      <p:pic>
        <p:nvPicPr>
          <p:cNvPr id="7" name="Picture 6" descr="A screenshot of a phone&#10;&#10;Description automatically generated">
            <a:extLst>
              <a:ext uri="{FF2B5EF4-FFF2-40B4-BE49-F238E27FC236}">
                <a16:creationId xmlns:a16="http://schemas.microsoft.com/office/drawing/2014/main" id="{63B5A6B8-2EE2-6C03-1DF9-617082222B2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8240" b="6855"/>
          <a:stretch/>
        </p:blipFill>
        <p:spPr bwMode="auto">
          <a:xfrm>
            <a:off x="5213387" y="3653931"/>
            <a:ext cx="2575153" cy="3104167"/>
          </a:xfrm>
          <a:prstGeom prst="rect">
            <a:avLst/>
          </a:prstGeom>
          <a:noFill/>
          <a:ln>
            <a:noFill/>
          </a:ln>
        </p:spPr>
      </p:pic>
    </p:spTree>
    <p:extLst>
      <p:ext uri="{BB962C8B-B14F-4D97-AF65-F5344CB8AC3E}">
        <p14:creationId xmlns:p14="http://schemas.microsoft.com/office/powerpoint/2010/main" val="2574559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Grp="1" noRot="1" noChangeAspect="1" noMove="1" noResize="1" noEditPoints="1" noAdjustHandles="1" noChangeArrowheads="1" noChangeShapeType="1" noCrop="1"/>
          </p:cNvPicPr>
          <p:nvPr/>
        </p:nvPicPr>
        <p:blipFill>
          <a:blip r:embed="rId2">
            <a:alphaModFix amt="45000"/>
          </a:blip>
          <a:srcRect t="24981" r="-1" b="-1"/>
          <a:stretch/>
        </p:blipFill>
        <p:spPr>
          <a:xfrm>
            <a:off x="3068" y="20268"/>
            <a:ext cx="12188932" cy="6858000"/>
          </a:xfrm>
          <a:prstGeom prst="rect">
            <a:avLst/>
          </a:prstGeom>
          <a:noFill/>
        </p:spPr>
      </p:pic>
      <p:pic>
        <p:nvPicPr>
          <p:cNvPr id="5" name="Content Placeholder 4" descr="A screenshot of a chat&#10;&#10;Description automatically generated">
            <a:extLst>
              <a:ext uri="{FF2B5EF4-FFF2-40B4-BE49-F238E27FC236}">
                <a16:creationId xmlns:a16="http://schemas.microsoft.com/office/drawing/2014/main" id="{FC9EDFF6-E2DE-9628-174B-BE38ACA81AE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187471" y="146565"/>
            <a:ext cx="2337954" cy="3943201"/>
          </a:xfrm>
          <a:prstGeom prst="rect">
            <a:avLst/>
          </a:prstGeom>
          <a:noFill/>
          <a:ln>
            <a:noFill/>
          </a:ln>
        </p:spPr>
      </p:pic>
      <p:pic>
        <p:nvPicPr>
          <p:cNvPr id="7" name="Picture 6" descr="A screenshot of a chat&#10;&#10;Description automatically generated">
            <a:extLst>
              <a:ext uri="{FF2B5EF4-FFF2-40B4-BE49-F238E27FC236}">
                <a16:creationId xmlns:a16="http://schemas.microsoft.com/office/drawing/2014/main" id="{D3424EB3-BF04-5542-2101-ADABD6B9450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4634"/>
          <a:stretch/>
        </p:blipFill>
        <p:spPr bwMode="auto">
          <a:xfrm>
            <a:off x="4552612" y="2553343"/>
            <a:ext cx="2634859" cy="4076810"/>
          </a:xfrm>
          <a:prstGeom prst="rect">
            <a:avLst/>
          </a:prstGeom>
          <a:noFill/>
          <a:ln>
            <a:noFill/>
          </a:ln>
        </p:spPr>
      </p:pic>
      <p:pic>
        <p:nvPicPr>
          <p:cNvPr id="8" name="Picture 7" descr="A screenshot of a social media post&#10;&#10;Description automatically generated">
            <a:extLst>
              <a:ext uri="{FF2B5EF4-FFF2-40B4-BE49-F238E27FC236}">
                <a16:creationId xmlns:a16="http://schemas.microsoft.com/office/drawing/2014/main" id="{A5B78794-DFD1-54A8-7F99-03D7B2DB19B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71593" y="2656114"/>
            <a:ext cx="2337954" cy="3974039"/>
          </a:xfrm>
          <a:prstGeom prst="rect">
            <a:avLst/>
          </a:prstGeom>
          <a:noFill/>
          <a:ln>
            <a:noFill/>
          </a:ln>
        </p:spPr>
      </p:pic>
      <p:sp>
        <p:nvSpPr>
          <p:cNvPr id="9" name="TextBox 8">
            <a:extLst>
              <a:ext uri="{FF2B5EF4-FFF2-40B4-BE49-F238E27FC236}">
                <a16:creationId xmlns:a16="http://schemas.microsoft.com/office/drawing/2014/main" id="{2ABA9063-662E-00C4-7E39-8D5E06982441}"/>
              </a:ext>
            </a:extLst>
          </p:cNvPr>
          <p:cNvSpPr txBox="1"/>
          <p:nvPr/>
        </p:nvSpPr>
        <p:spPr>
          <a:xfrm>
            <a:off x="8707902" y="5697415"/>
            <a:ext cx="3237781" cy="795460"/>
          </a:xfrm>
          <a:prstGeom prst="rect">
            <a:avLst/>
          </a:prstGeom>
          <a:noFill/>
        </p:spPr>
        <p:txBody>
          <a:bodyPr wrap="square" rtlCol="0">
            <a:spAutoFit/>
          </a:bodyPr>
          <a:lstStyle/>
          <a:p>
            <a:endParaRPr lang="en-US" dirty="0"/>
          </a:p>
        </p:txBody>
      </p:sp>
      <p:sp>
        <p:nvSpPr>
          <p:cNvPr id="12" name="Content Placeholder 2">
            <a:extLst>
              <a:ext uri="{FF2B5EF4-FFF2-40B4-BE49-F238E27FC236}">
                <a16:creationId xmlns:a16="http://schemas.microsoft.com/office/drawing/2014/main" id="{BBDFD435-3C92-EFED-67B2-0621FB6AD625}"/>
              </a:ext>
            </a:extLst>
          </p:cNvPr>
          <p:cNvSpPr txBox="1">
            <a:spLocks/>
          </p:cNvSpPr>
          <p:nvPr/>
        </p:nvSpPr>
        <p:spPr>
          <a:xfrm>
            <a:off x="126981" y="1390608"/>
            <a:ext cx="4301719" cy="5239545"/>
          </a:xfrm>
          <a:prstGeom prst="rect">
            <a:avLst/>
          </a:prstGeom>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kern="100" dirty="0">
                <a:latin typeface="Aptos" panose="020B0004020202020204" pitchFamily="34" charset="0"/>
                <a:ea typeface="Times New Roman" panose="02020603050405020304" pitchFamily="18" charset="0"/>
                <a:cs typeface="Times New Roman" panose="02020603050405020304" pitchFamily="18" charset="0"/>
              </a:rPr>
              <a:t>From our findings, the first awareness training had a low effective rate, as some participants still fell victim to the link.</a:t>
            </a:r>
          </a:p>
          <a:p>
            <a:r>
              <a:rPr lang="en-US" kern="100" dirty="0">
                <a:latin typeface="Aptos" panose="020B0004020202020204" pitchFamily="34" charset="0"/>
                <a:ea typeface="Times New Roman" panose="02020603050405020304" pitchFamily="18" charset="0"/>
                <a:cs typeface="Times New Roman" panose="02020603050405020304" pitchFamily="18" charset="0"/>
              </a:rPr>
              <a:t>This led to a second awareness training in which the results showed that a second training was a lot more effective than just one. As a result, no participant fell victim to the link.</a:t>
            </a:r>
          </a:p>
        </p:txBody>
      </p:sp>
      <p:sp>
        <p:nvSpPr>
          <p:cNvPr id="13" name="Title 1">
            <a:extLst>
              <a:ext uri="{FF2B5EF4-FFF2-40B4-BE49-F238E27FC236}">
                <a16:creationId xmlns:a16="http://schemas.microsoft.com/office/drawing/2014/main" id="{B89762AC-EE45-9C72-F0BA-644E454B3CDE}"/>
              </a:ext>
            </a:extLst>
          </p:cNvPr>
          <p:cNvSpPr>
            <a:spLocks noGrp="1"/>
          </p:cNvSpPr>
          <p:nvPr>
            <p:ph type="title"/>
          </p:nvPr>
        </p:nvSpPr>
        <p:spPr>
          <a:xfrm>
            <a:off x="217714" y="78030"/>
            <a:ext cx="4265060" cy="1010287"/>
          </a:xfrm>
        </p:spPr>
        <p:txBody>
          <a:bodyPr>
            <a:normAutofit/>
          </a:bodyPr>
          <a:lstStyle/>
          <a:p>
            <a:pPr algn="ctr"/>
            <a:r>
              <a:rPr lang="en-US" sz="4000" u="sng" dirty="0"/>
              <a:t>Evaluation</a:t>
            </a:r>
          </a:p>
        </p:txBody>
      </p:sp>
    </p:spTree>
    <p:extLst>
      <p:ext uri="{BB962C8B-B14F-4D97-AF65-F5344CB8AC3E}">
        <p14:creationId xmlns:p14="http://schemas.microsoft.com/office/powerpoint/2010/main" val="1185053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126629" y="0"/>
            <a:ext cx="12188932" cy="6858000"/>
          </a:xfrm>
          <a:prstGeom prst="rect">
            <a:avLst/>
          </a:prstGeom>
          <a:noFill/>
        </p:spPr>
      </p:pic>
      <p:sp>
        <p:nvSpPr>
          <p:cNvPr id="2" name="Title 1">
            <a:extLst>
              <a:ext uri="{FF2B5EF4-FFF2-40B4-BE49-F238E27FC236}">
                <a16:creationId xmlns:a16="http://schemas.microsoft.com/office/drawing/2014/main" id="{AE5EEE96-05C5-AFF3-E6A9-696CB56A00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7799AB-FF2E-28B9-24AA-DCD65A5DFEAC}"/>
              </a:ext>
            </a:extLst>
          </p:cNvPr>
          <p:cNvSpPr>
            <a:spLocks noGrp="1"/>
          </p:cNvSpPr>
          <p:nvPr>
            <p:ph idx="1"/>
          </p:nvPr>
        </p:nvSpPr>
        <p:spPr>
          <a:xfrm>
            <a:off x="838200" y="1825625"/>
            <a:ext cx="10415954" cy="4026535"/>
          </a:xfrm>
        </p:spPr>
        <p:txBody>
          <a:bodyPr>
            <a:normAutofit/>
          </a:bodyPr>
          <a:lstStyle/>
          <a:p>
            <a:r>
              <a:rPr lang="en-US" sz="3600" kern="100" dirty="0">
                <a:effectLst/>
                <a:ea typeface="Times New Roman" panose="02020603050405020304" pitchFamily="18" charset="0"/>
                <a:cs typeface="Times New Roman" panose="02020603050405020304" pitchFamily="18" charset="0"/>
              </a:rPr>
              <a:t>Knowing fully well that these attackers always devise new ways to scam people, the best strategy to avoid or minimize social engineering attacks is for organizations to conduct regular awareness training and testing for their employees.</a:t>
            </a:r>
          </a:p>
          <a:p>
            <a:endParaRPr lang="en-US" dirty="0"/>
          </a:p>
        </p:txBody>
      </p:sp>
    </p:spTree>
    <p:extLst>
      <p:ext uri="{BB962C8B-B14F-4D97-AF65-F5344CB8AC3E}">
        <p14:creationId xmlns:p14="http://schemas.microsoft.com/office/powerpoint/2010/main" val="2614120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inal Presentation">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4864</TotalTime>
  <Words>679</Words>
  <Application>Microsoft Office PowerPoint</Application>
  <PresentationFormat>Widescreen</PresentationFormat>
  <Paragraphs>36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Georgia</vt:lpstr>
      <vt:lpstr>Symbol</vt:lpstr>
      <vt:lpstr>Times New Roman</vt:lpstr>
      <vt:lpstr>Final Presentation</vt:lpstr>
      <vt:lpstr>CAPSTONE PROJECT ON SOCIAL ENGINEERING ATTACKS: PHISHING</vt:lpstr>
      <vt:lpstr>   Submitted to: TedPrimeHUB  In Partial Fulfillment of the Requirements of the   Cybersecurity July 15- September 14 Class of 2024.   Presented By    Omokhepen O. Gbolade   08/2024  </vt:lpstr>
      <vt:lpstr> INTRODUCTION</vt:lpstr>
      <vt:lpstr>CREATING THE MALICIOUS LINKS</vt:lpstr>
      <vt:lpstr> AWARENESS TRAINING ON PHISHING</vt:lpstr>
      <vt:lpstr>PowerPoint Presentation</vt:lpstr>
      <vt:lpstr>Findings</vt:lpstr>
      <vt:lpstr>Evaluation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Omoh Gbolade</dc:creator>
  <cp:lastModifiedBy>Omokhepen Gbolade</cp:lastModifiedBy>
  <cp:revision>8</cp:revision>
  <dcterms:created xsi:type="dcterms:W3CDTF">2024-09-09T16:54:37Z</dcterms:created>
  <dcterms:modified xsi:type="dcterms:W3CDTF">2024-09-13T01:59:12Z</dcterms:modified>
</cp:coreProperties>
</file>