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89" autoAdjust="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solidFill>
                  <a:srgbClr val="FFFF00"/>
                </a:solidFill>
                <a:latin typeface="+mj-ea"/>
                <a:ea typeface="+mj-ea"/>
              </a:defRPr>
            </a:lvl1pPr>
          </a:lstStyle>
          <a:p>
            <a:r>
              <a:rPr lang="en-US" dirty="0" smtClean="0"/>
              <a:t>Java </a:t>
            </a:r>
            <a:r>
              <a:rPr lang="ja-JP" altLang="en-US" dirty="0" smtClean="0"/>
              <a:t>新人教育資料</a:t>
            </a:r>
            <a:endParaRPr lang="en-US" dirty="0"/>
          </a:p>
        </p:txBody>
      </p:sp>
      <p:sp>
        <p:nvSpPr>
          <p:cNvPr id="3" name="Date Placeholder 2"/>
          <p:cNvSpPr>
            <a:spLocks noGrp="1"/>
          </p:cNvSpPr>
          <p:nvPr>
            <p:ph type="dt" sz="half" idx="10"/>
          </p:nvPr>
        </p:nvSpPr>
        <p:spPr/>
        <p:txBody>
          <a:bodyPr/>
          <a:lstStyle>
            <a:lvl1pPr>
              <a:defRPr b="1">
                <a:solidFill>
                  <a:srgbClr val="FFFF00"/>
                </a:solidFill>
              </a:defRPr>
            </a:lvl1pPr>
          </a:lstStyle>
          <a:p>
            <a:r>
              <a:rPr lang="ja-JP" altLang="en-US" smtClean="0"/>
              <a:t>カプセル化</a:t>
            </a:r>
            <a:endParaRPr lang="en-US" dirty="0"/>
          </a:p>
        </p:txBody>
      </p:sp>
      <p:sp>
        <p:nvSpPr>
          <p:cNvPr id="4" name="Footer Placeholder 3"/>
          <p:cNvSpPr>
            <a:spLocks noGrp="1"/>
          </p:cNvSpPr>
          <p:nvPr>
            <p:ph type="ftr" sz="quarter" idx="11"/>
          </p:nvPr>
        </p:nvSpPr>
        <p:spPr/>
        <p:txBody>
          <a:bodyPr/>
          <a:lstStyle>
            <a:lvl1pPr>
              <a:defRPr b="1">
                <a:solidFill>
                  <a:srgbClr val="FFFF00"/>
                </a:solidFill>
              </a:defRPr>
            </a:lvl1pPr>
          </a:lstStyle>
          <a:p>
            <a:r>
              <a:rPr lang="ja-JP" altLang="en-US" smtClean="0"/>
              <a:t>２０１８年度</a:t>
            </a:r>
            <a:endParaRPr lang="en-US" dirty="0"/>
          </a:p>
        </p:txBody>
      </p:sp>
      <p:sp>
        <p:nvSpPr>
          <p:cNvPr id="5" name="Slide Number Placeholder 4"/>
          <p:cNvSpPr>
            <a:spLocks noGrp="1"/>
          </p:cNvSpPr>
          <p:nvPr>
            <p:ph type="sldNum" sz="quarter" idx="12"/>
          </p:nvPr>
        </p:nvSpPr>
        <p:spPr/>
        <p:txBody>
          <a:bodyPr/>
          <a:lstStyle>
            <a:lvl1pPr>
              <a:defRPr b="1">
                <a:solidFill>
                  <a:srgbClr val="FFFF00"/>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solidFill>
                  <a:srgbClr val="FFFF00"/>
                </a:solidFill>
                <a:latin typeface="+mj-ea"/>
                <a:ea typeface="+mj-ea"/>
              </a:defRPr>
            </a:lvl1pPr>
          </a:lstStyle>
          <a:p>
            <a:r>
              <a:rPr lang="en-US" dirty="0" smtClean="0"/>
              <a:t>Java </a:t>
            </a:r>
            <a:r>
              <a:rPr lang="ja-JP" altLang="en-US" dirty="0" smtClean="0"/>
              <a:t>新人教育資料</a:t>
            </a:r>
            <a:endParaRPr lang="en-US" dirty="0"/>
          </a:p>
        </p:txBody>
      </p:sp>
      <p:sp>
        <p:nvSpPr>
          <p:cNvPr id="3" name="Content Placeholder 2"/>
          <p:cNvSpPr>
            <a:spLocks noGrp="1"/>
          </p:cNvSpPr>
          <p:nvPr>
            <p:ph idx="1"/>
          </p:nvPr>
        </p:nvSpPr>
        <p:spPr/>
        <p:txBody>
          <a:bodyPr/>
          <a:lstStyle>
            <a:lvl1pPr>
              <a:defRPr b="1">
                <a:solidFill>
                  <a:srgbClr val="FFFF00"/>
                </a:solidFill>
                <a:latin typeface="+mn-ea"/>
                <a:ea typeface="+mn-ea"/>
              </a:defRPr>
            </a:lvl1pPr>
            <a:lvl2pPr>
              <a:defRPr b="1">
                <a:solidFill>
                  <a:srgbClr val="FFFF00"/>
                </a:solidFill>
                <a:latin typeface="+mn-ea"/>
                <a:ea typeface="+mn-ea"/>
              </a:defRPr>
            </a:lvl2pPr>
            <a:lvl3pPr>
              <a:defRPr b="1">
                <a:solidFill>
                  <a:srgbClr val="FFFF00"/>
                </a:solidFill>
                <a:latin typeface="+mn-ea"/>
                <a:ea typeface="+mn-ea"/>
              </a:defRPr>
            </a:lvl3pPr>
            <a:lvl4pPr>
              <a:defRPr b="1">
                <a:solidFill>
                  <a:srgbClr val="FFFF00"/>
                </a:solidFill>
                <a:latin typeface="+mn-ea"/>
                <a:ea typeface="+mn-ea"/>
              </a:defRPr>
            </a:lvl4pPr>
            <a:lvl5pPr>
              <a:defRPr b="1">
                <a:solidFill>
                  <a:srgbClr val="FFFF00"/>
                </a:solidFill>
                <a:latin typeface="+mn-ea"/>
                <a:ea typeface="+mn-e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1">
                <a:solidFill>
                  <a:srgbClr val="FFFF00"/>
                </a:solidFill>
              </a:defRPr>
            </a:lvl1pPr>
          </a:lstStyle>
          <a:p>
            <a:r>
              <a:rPr lang="ja-JP" altLang="en-US" smtClean="0"/>
              <a:t>カプセル化</a:t>
            </a:r>
            <a:endParaRPr lang="en-US" dirty="0"/>
          </a:p>
        </p:txBody>
      </p:sp>
      <p:sp>
        <p:nvSpPr>
          <p:cNvPr id="5" name="Footer Placeholder 4"/>
          <p:cNvSpPr>
            <a:spLocks noGrp="1"/>
          </p:cNvSpPr>
          <p:nvPr>
            <p:ph type="ftr" sz="quarter" idx="11"/>
          </p:nvPr>
        </p:nvSpPr>
        <p:spPr/>
        <p:txBody>
          <a:bodyPr/>
          <a:lstStyle>
            <a:lvl1pPr>
              <a:defRPr b="1">
                <a:solidFill>
                  <a:srgbClr val="FFFF00"/>
                </a:solidFill>
              </a:defRPr>
            </a:lvl1pPr>
          </a:lstStyle>
          <a:p>
            <a:r>
              <a:rPr lang="ja-JP" altLang="en-US" smtClean="0"/>
              <a:t>２０１８年度</a:t>
            </a:r>
            <a:endParaRPr lang="en-US" dirty="0"/>
          </a:p>
        </p:txBody>
      </p:sp>
      <p:sp>
        <p:nvSpPr>
          <p:cNvPr id="6" name="Slide Number Placeholder 5"/>
          <p:cNvSpPr>
            <a:spLocks noGrp="1"/>
          </p:cNvSpPr>
          <p:nvPr>
            <p:ph type="sldNum" sz="quarter" idx="12"/>
          </p:nvPr>
        </p:nvSpPr>
        <p:spPr/>
        <p:txBody>
          <a:bodyPr/>
          <a:lstStyle>
            <a:lvl1pPr>
              <a:defRPr b="1">
                <a:solidFill>
                  <a:srgbClr val="FFFF00"/>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Java </a:t>
            </a:r>
            <a:r>
              <a:rPr kumimoji="1" lang="ja-JP" altLang="en-US" dirty="0"/>
              <a:t>新人教育資料</a:t>
            </a:r>
          </a:p>
        </p:txBody>
      </p:sp>
    </p:spTree>
    <p:extLst>
      <p:ext uri="{BB962C8B-B14F-4D97-AF65-F5344CB8AC3E}">
        <p14:creationId xmlns:p14="http://schemas.microsoft.com/office/powerpoint/2010/main" val="469647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5" name="Content Placeholder 4"/>
          <p:cNvSpPr>
            <a:spLocks noGrp="1"/>
          </p:cNvSpPr>
          <p:nvPr>
            <p:ph idx="1"/>
          </p:nvPr>
        </p:nvSpPr>
        <p:spPr/>
        <p:txBody>
          <a:bodyPr>
            <a:normAutofit lnSpcReduction="10000"/>
          </a:bodyPr>
          <a:lstStyle/>
          <a:p>
            <a:r>
              <a:rPr kumimoji="1" lang="ja-JP" altLang="en-US" dirty="0" smtClean="0"/>
              <a:t>カプセル化</a:t>
            </a:r>
            <a:endParaRPr kumimoji="1" lang="en-US" altLang="ja-JP" dirty="0" smtClean="0"/>
          </a:p>
          <a:p>
            <a:pPr marL="0" indent="0">
              <a:buNone/>
            </a:pPr>
            <a:r>
              <a:rPr kumimoji="1" lang="en-US" altLang="ja-JP" dirty="0"/>
              <a:t> </a:t>
            </a:r>
            <a:r>
              <a:rPr kumimoji="1" lang="en-US" altLang="ja-JP" dirty="0" smtClean="0"/>
              <a:t> </a:t>
            </a:r>
            <a:r>
              <a:rPr kumimoji="1" lang="ja-JP" altLang="en-US" dirty="0" smtClean="0"/>
              <a:t>実現すべき機能（抽象）と具体的な実装（具象）を切り離す試みの一つ</a:t>
            </a:r>
            <a:endParaRPr kumimoji="1" lang="en-US" altLang="ja-JP" dirty="0" smtClean="0"/>
          </a:p>
          <a:p>
            <a:pPr marL="0" indent="0">
              <a:buNone/>
            </a:pPr>
            <a:endParaRPr kumimoji="1" lang="en-US" altLang="ja-JP" dirty="0"/>
          </a:p>
          <a:p>
            <a:pPr marL="0" indent="0">
              <a:buNone/>
            </a:pPr>
            <a:r>
              <a:rPr kumimoji="1" lang="ja-JP" altLang="en-US" dirty="0" smtClean="0"/>
              <a:t>類似の思想を持つもの</a:t>
            </a:r>
            <a:endParaRPr kumimoji="1" lang="en-US" altLang="ja-JP" dirty="0" smtClean="0"/>
          </a:p>
          <a:p>
            <a:pPr marL="0" indent="0">
              <a:buNone/>
            </a:pPr>
            <a:r>
              <a:rPr kumimoji="1" lang="en-US" altLang="ja-JP" dirty="0" smtClean="0"/>
              <a:t>  </a:t>
            </a:r>
            <a:r>
              <a:rPr kumimoji="1" lang="ja-JP" altLang="en-US" dirty="0" smtClean="0"/>
              <a:t>マイクロサービス</a:t>
            </a:r>
            <a:endParaRPr kumimoji="1" lang="en-US" altLang="ja-JP" dirty="0" smtClean="0"/>
          </a:p>
          <a:p>
            <a:pPr marL="0" indent="0">
              <a:buNone/>
            </a:pPr>
            <a:r>
              <a:rPr kumimoji="1" lang="en-US" altLang="ja-JP" dirty="0"/>
              <a:t> </a:t>
            </a:r>
            <a:r>
              <a:rPr kumimoji="1" lang="en-US" altLang="ja-JP" dirty="0" smtClean="0"/>
              <a:t> </a:t>
            </a:r>
            <a:r>
              <a:rPr kumimoji="1" lang="ja-JP" altLang="en-US" dirty="0" smtClean="0"/>
              <a:t>パッケージ（名前空間）</a:t>
            </a:r>
            <a:endParaRPr kumimoji="1" lang="en-US" altLang="ja-JP" dirty="0" smtClean="0"/>
          </a:p>
          <a:p>
            <a:pPr marL="0" indent="0">
              <a:buNone/>
            </a:pPr>
            <a:r>
              <a:rPr kumimoji="1" lang="en-US" altLang="ja-JP" dirty="0"/>
              <a:t> </a:t>
            </a:r>
            <a:r>
              <a:rPr kumimoji="1" lang="en-US" altLang="ja-JP" dirty="0" smtClean="0"/>
              <a:t> </a:t>
            </a:r>
            <a:r>
              <a:rPr kumimoji="1" lang="ja-JP" altLang="en-US" dirty="0"/>
              <a:t>インターフェイス</a:t>
            </a:r>
            <a:endParaRPr kumimoji="1" lang="en-US" altLang="ja-JP" dirty="0" smtClean="0"/>
          </a:p>
        </p:txBody>
      </p:sp>
    </p:spTree>
    <p:extLst>
      <p:ext uri="{BB962C8B-B14F-4D97-AF65-F5344CB8AC3E}">
        <p14:creationId xmlns:p14="http://schemas.microsoft.com/office/powerpoint/2010/main" val="522525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kumimoji="1" lang="ja-JP" altLang="en-US" dirty="0"/>
          </a:p>
        </p:txBody>
      </p:sp>
      <p:sp>
        <p:nvSpPr>
          <p:cNvPr id="5" name="Content Placeholder 4"/>
          <p:cNvSpPr>
            <a:spLocks noGrp="1"/>
          </p:cNvSpPr>
          <p:nvPr>
            <p:ph idx="1"/>
          </p:nvPr>
        </p:nvSpPr>
        <p:spPr/>
        <p:txBody>
          <a:bodyPr>
            <a:normAutofit/>
          </a:bodyPr>
          <a:lstStyle/>
          <a:p>
            <a:pPr marL="0" indent="0" algn="ctr">
              <a:buNone/>
            </a:pPr>
            <a:r>
              <a:rPr kumimoji="1" lang="ja-JP" altLang="en-US" dirty="0" smtClean="0"/>
              <a:t>目次</a:t>
            </a:r>
            <a:endParaRPr kumimoji="1" lang="en-US" altLang="ja-JP" dirty="0" smtClean="0"/>
          </a:p>
          <a:p>
            <a:r>
              <a:rPr kumimoji="1" lang="ja-JP" altLang="en-US" dirty="0"/>
              <a:t>今日</a:t>
            </a:r>
            <a:r>
              <a:rPr kumimoji="1" lang="ja-JP" altLang="en-US" dirty="0" smtClean="0"/>
              <a:t>のゴール</a:t>
            </a:r>
            <a:endParaRPr kumimoji="1" lang="en-US" altLang="ja-JP" dirty="0" smtClean="0"/>
          </a:p>
          <a:p>
            <a:r>
              <a:rPr kumimoji="1" lang="ja-JP" altLang="en-US" dirty="0" smtClean="0"/>
              <a:t>抽象と具象</a:t>
            </a:r>
            <a:endParaRPr kumimoji="1" lang="en-US" altLang="ja-JP" dirty="0" smtClean="0"/>
          </a:p>
          <a:p>
            <a:r>
              <a:rPr kumimoji="1" lang="ja-JP" altLang="en-US" dirty="0"/>
              <a:t>オブジェク</a:t>
            </a:r>
            <a:r>
              <a:rPr kumimoji="1" lang="ja-JP" altLang="en-US" dirty="0" smtClean="0"/>
              <a:t>ト，メッセージ，インターフェイス</a:t>
            </a:r>
            <a:endParaRPr kumimoji="1" lang="en-US" altLang="ja-JP" dirty="0" smtClean="0"/>
          </a:p>
          <a:p>
            <a:r>
              <a:rPr kumimoji="1" lang="ja-JP" altLang="en-US" dirty="0"/>
              <a:t>コーディン</a:t>
            </a:r>
            <a:r>
              <a:rPr kumimoji="1" lang="ja-JP" altLang="en-US" dirty="0" smtClean="0"/>
              <a:t>グ</a:t>
            </a:r>
            <a:endParaRPr kumimoji="1" lang="en-US" altLang="ja-JP" dirty="0" smtClean="0"/>
          </a:p>
          <a:p>
            <a:r>
              <a:rPr kumimoji="1" lang="ja-JP" altLang="en-US" dirty="0"/>
              <a:t>まと</a:t>
            </a:r>
            <a:r>
              <a:rPr kumimoji="1" lang="ja-JP" altLang="en-US" dirty="0" smtClean="0"/>
              <a:t>め</a:t>
            </a:r>
            <a:endParaRPr kumimoji="1" lang="en-US" altLang="ja-JP" dirty="0" smtClean="0"/>
          </a:p>
        </p:txBody>
      </p:sp>
    </p:spTree>
    <p:extLst>
      <p:ext uri="{BB962C8B-B14F-4D97-AF65-F5344CB8AC3E}">
        <p14:creationId xmlns:p14="http://schemas.microsoft.com/office/powerpoint/2010/main" val="230121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ja-JP" altLang="en-US" dirty="0" smtClean="0"/>
              <a:t>今日のゴール</a:t>
            </a:r>
            <a:endParaRPr kumimoji="1" lang="ja-JP" altLang="en-US" dirty="0"/>
          </a:p>
        </p:txBody>
      </p:sp>
      <p:sp>
        <p:nvSpPr>
          <p:cNvPr id="5" name="Content Placeholder 4"/>
          <p:cNvSpPr>
            <a:spLocks noGrp="1"/>
          </p:cNvSpPr>
          <p:nvPr>
            <p:ph idx="1"/>
          </p:nvPr>
        </p:nvSpPr>
        <p:spPr/>
        <p:txBody>
          <a:bodyPr/>
          <a:lstStyle/>
          <a:p>
            <a:r>
              <a:rPr kumimoji="1" lang="ja-JP" altLang="en-US" dirty="0"/>
              <a:t>カプセル化の目</a:t>
            </a:r>
            <a:r>
              <a:rPr kumimoji="1" lang="ja-JP" altLang="en-US" dirty="0" smtClean="0"/>
              <a:t>的をイ</a:t>
            </a:r>
            <a:r>
              <a:rPr kumimoji="1" lang="ja-JP" altLang="en-US" dirty="0"/>
              <a:t>メージできるこ</a:t>
            </a:r>
            <a:r>
              <a:rPr kumimoji="1" lang="ja-JP" altLang="en-US" dirty="0" smtClean="0"/>
              <a:t>と</a:t>
            </a:r>
            <a:endParaRPr kumimoji="1" lang="en-US" altLang="ja-JP" dirty="0" smtClean="0"/>
          </a:p>
          <a:p>
            <a:pPr marL="0" indent="0">
              <a:buNone/>
            </a:pPr>
            <a:r>
              <a:rPr kumimoji="1" lang="ja-JP" altLang="en-US" dirty="0" smtClean="0"/>
              <a:t>　</a:t>
            </a:r>
            <a:r>
              <a:rPr kumimoji="1" lang="ja-JP" altLang="en-US" sz="2800" dirty="0" smtClean="0"/>
              <a:t>  （</a:t>
            </a:r>
            <a:r>
              <a:rPr kumimoji="1" lang="en-US" altLang="ja-JP" sz="2800" dirty="0" smtClean="0"/>
              <a:t>private</a:t>
            </a:r>
            <a:r>
              <a:rPr kumimoji="1" lang="ja-JP" altLang="en-US" sz="2800" dirty="0" smtClean="0"/>
              <a:t>変数に</a:t>
            </a:r>
            <a:r>
              <a:rPr kumimoji="1" lang="en-US" altLang="ja-JP" sz="2800" dirty="0" smtClean="0"/>
              <a:t>setter, getter</a:t>
            </a:r>
            <a:r>
              <a:rPr kumimoji="1" lang="ja-JP" altLang="en-US" sz="2800" dirty="0" smtClean="0"/>
              <a:t>付けることではない）</a:t>
            </a:r>
            <a:endParaRPr kumimoji="1" lang="ja-JP" altLang="en-US" sz="2800" dirty="0"/>
          </a:p>
        </p:txBody>
      </p:sp>
    </p:spTree>
    <p:extLst>
      <p:ext uri="{BB962C8B-B14F-4D97-AF65-F5344CB8AC3E}">
        <p14:creationId xmlns:p14="http://schemas.microsoft.com/office/powerpoint/2010/main" val="2006433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ja-JP" altLang="en-US" dirty="0"/>
              <a:t>抽象</a:t>
            </a:r>
            <a:r>
              <a:rPr kumimoji="1" lang="ja-JP" altLang="en-US" dirty="0" smtClean="0"/>
              <a:t>と具象</a:t>
            </a:r>
            <a:r>
              <a:rPr kumimoji="1" lang="ja-JP" altLang="en-US" dirty="0"/>
              <a:t>（</a:t>
            </a:r>
            <a:r>
              <a:rPr kumimoji="1" lang="ja-JP" altLang="en-US" dirty="0" smtClean="0"/>
              <a:t>１）</a:t>
            </a:r>
            <a:endParaRPr kumimoji="1" lang="ja-JP" altLang="en-US" dirty="0"/>
          </a:p>
        </p:txBody>
      </p:sp>
      <p:sp>
        <p:nvSpPr>
          <p:cNvPr id="5" name="Content Placeholder 4"/>
          <p:cNvSpPr>
            <a:spLocks noGrp="1"/>
          </p:cNvSpPr>
          <p:nvPr>
            <p:ph idx="1"/>
          </p:nvPr>
        </p:nvSpPr>
        <p:spPr/>
        <p:txBody>
          <a:bodyPr>
            <a:normAutofit fontScale="70000" lnSpcReduction="20000"/>
          </a:bodyPr>
          <a:lstStyle/>
          <a:p>
            <a:pPr marL="0" indent="0">
              <a:buNone/>
            </a:pPr>
            <a:r>
              <a:rPr kumimoji="1" lang="en-US" altLang="ja-JP" dirty="0"/>
              <a:t>&lt;https://www.weblio.jp/content</a:t>
            </a:r>
            <a:r>
              <a:rPr kumimoji="1" lang="en-US" altLang="ja-JP" dirty="0" smtClean="0"/>
              <a:t>/</a:t>
            </a:r>
            <a:r>
              <a:rPr kumimoji="1" lang="ja-JP" altLang="en-US" dirty="0" smtClean="0"/>
              <a:t>抽象</a:t>
            </a:r>
            <a:r>
              <a:rPr kumimoji="1" lang="en-US" altLang="ja-JP" dirty="0" smtClean="0"/>
              <a:t>&gt;</a:t>
            </a:r>
            <a:endParaRPr kumimoji="1" lang="en-US" altLang="ja-JP" dirty="0"/>
          </a:p>
          <a:p>
            <a:pPr marL="0" indent="0">
              <a:buNone/>
            </a:pPr>
            <a:r>
              <a:rPr kumimoji="1" lang="ja-JP" altLang="en-US" dirty="0" smtClean="0"/>
              <a:t>語</a:t>
            </a:r>
            <a:r>
              <a:rPr kumimoji="1" lang="ja-JP" altLang="en-US" dirty="0"/>
              <a:t>源はラテン語のアブストラヘレ。対象の構成要素のうち、或るものを他から切り離して、ひき出すこと。絵画や彫刻においても、対象の本質的要素を選び出して描写する点において、多かれ少なかれ抽象の作用が含まれるが、美術上この概念が特別な意義を持つようになったのは、１９０８年にヴォーリンガーが「抽象と感情移入」において、芸術の根本衝動のひとつとして抽象衝動をあげ、これによって原始民族や東方の諸民族の非抽写的な美術を正当に評価しようとしたことと、１９１０年にカンディンスキーが、初めて対象的事物を描かない絵画を発表し、１９１２年には「芸術における精神的なもの」において絵画への道のひとつの極として純粋抽象を論じたことに始まる。これ以降、外的対象的世界を描写しない作品が次々と現われ、非具象（ノン・フィギュラティフ）、絶対、非対象、非再現などと呼ばれたが、最も一般的な呼称として抽象が普及した。また、抽象の出現により、それに対抗して再現的な表現を総括するために具象の概念が使われるようになった。</a:t>
            </a:r>
            <a:endParaRPr kumimoji="1" lang="ja-JP" altLang="en-US" sz="2800" dirty="0"/>
          </a:p>
        </p:txBody>
      </p:sp>
    </p:spTree>
    <p:extLst>
      <p:ext uri="{BB962C8B-B14F-4D97-AF65-F5344CB8AC3E}">
        <p14:creationId xmlns:p14="http://schemas.microsoft.com/office/powerpoint/2010/main" val="178625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ja-JP" altLang="en-US" dirty="0" smtClean="0"/>
              <a:t>抽象と具象（２）</a:t>
            </a:r>
            <a:endParaRPr kumimoji="1" lang="ja-JP" altLang="en-US" dirty="0"/>
          </a:p>
        </p:txBody>
      </p:sp>
      <p:sp>
        <p:nvSpPr>
          <p:cNvPr id="5" name="Content Placeholder 4"/>
          <p:cNvSpPr>
            <a:spLocks noGrp="1"/>
          </p:cNvSpPr>
          <p:nvPr>
            <p:ph idx="1"/>
          </p:nvPr>
        </p:nvSpPr>
        <p:spPr/>
        <p:txBody>
          <a:bodyPr/>
          <a:lstStyle/>
          <a:p>
            <a:r>
              <a:rPr kumimoji="1" lang="en-US" altLang="ja-JP" dirty="0" smtClean="0"/>
              <a:t>Java</a:t>
            </a:r>
            <a:r>
              <a:rPr kumimoji="1" lang="ja-JP" altLang="en-US" dirty="0" smtClean="0"/>
              <a:t>での抽象と具象（例）</a:t>
            </a:r>
            <a:endParaRPr kumimoji="1" lang="en-US" altLang="ja-JP" dirty="0" smtClean="0"/>
          </a:p>
        </p:txBody>
      </p:sp>
      <p:sp>
        <p:nvSpPr>
          <p:cNvPr id="2" name="TextBox 1"/>
          <p:cNvSpPr txBox="1"/>
          <p:nvPr/>
        </p:nvSpPr>
        <p:spPr>
          <a:xfrm>
            <a:off x="611494" y="2168839"/>
            <a:ext cx="3600460" cy="461665"/>
          </a:xfrm>
          <a:prstGeom prst="rect">
            <a:avLst/>
          </a:prstGeom>
          <a:noFill/>
        </p:spPr>
        <p:txBody>
          <a:bodyPr wrap="square" rtlCol="0">
            <a:spAutoFit/>
          </a:bodyPr>
          <a:lstStyle/>
          <a:p>
            <a:r>
              <a:rPr kumimoji="1" lang="ja-JP" altLang="en-US" sz="2400" b="1" dirty="0" smtClean="0">
                <a:solidFill>
                  <a:srgbClr val="FFFF00"/>
                </a:solidFill>
              </a:rPr>
              <a:t>クラス図</a:t>
            </a:r>
            <a:endParaRPr kumimoji="1" lang="ja-JP" altLang="en-US" sz="2400" b="1" dirty="0">
              <a:solidFill>
                <a:srgbClr val="FFFF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4529" y="2630502"/>
            <a:ext cx="3888000" cy="420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92092" y="2168839"/>
            <a:ext cx="3600460" cy="461665"/>
          </a:xfrm>
          <a:prstGeom prst="rect">
            <a:avLst/>
          </a:prstGeom>
          <a:noFill/>
        </p:spPr>
        <p:txBody>
          <a:bodyPr wrap="square" rtlCol="0">
            <a:spAutoFit/>
          </a:bodyPr>
          <a:lstStyle/>
          <a:p>
            <a:r>
              <a:rPr kumimoji="1" lang="ja-JP" altLang="en-US" sz="2400" b="1" dirty="0" smtClean="0">
                <a:solidFill>
                  <a:srgbClr val="FFFF00"/>
                </a:solidFill>
              </a:rPr>
              <a:t>クラス</a:t>
            </a:r>
            <a:endParaRPr kumimoji="1" lang="en-US" altLang="ja-JP" sz="2400" b="1" dirty="0" smtClean="0">
              <a:solidFill>
                <a:srgbClr val="FFFF00"/>
              </a:solidFill>
            </a:endParaRPr>
          </a:p>
        </p:txBody>
      </p:sp>
      <p:sp>
        <p:nvSpPr>
          <p:cNvPr id="7" name="TextBox 6"/>
          <p:cNvSpPr txBox="1"/>
          <p:nvPr/>
        </p:nvSpPr>
        <p:spPr>
          <a:xfrm>
            <a:off x="251448" y="2888931"/>
            <a:ext cx="4500574" cy="461665"/>
          </a:xfrm>
          <a:prstGeom prst="rect">
            <a:avLst/>
          </a:prstGeom>
          <a:noFill/>
          <a:ln w="38100">
            <a:solidFill>
              <a:schemeClr val="tx1"/>
            </a:solidFill>
          </a:ln>
        </p:spPr>
        <p:txBody>
          <a:bodyPr wrap="square" rtlCol="0">
            <a:spAutoFit/>
          </a:bodyPr>
          <a:lstStyle/>
          <a:p>
            <a:r>
              <a:rPr kumimoji="1" lang="en-US" altLang="ja-JP" sz="2400" b="1" dirty="0" err="1">
                <a:solidFill>
                  <a:srgbClr val="FFFF00"/>
                </a:solidFill>
              </a:rPr>
              <a:t>StackedDenoisingAutoencoders</a:t>
            </a:r>
            <a:endParaRPr kumimoji="1" lang="ja-JP" altLang="en-US" sz="2400" b="1" dirty="0">
              <a:solidFill>
                <a:srgbClr val="FFFF00"/>
              </a:solidFill>
            </a:endParaRPr>
          </a:p>
        </p:txBody>
      </p:sp>
      <p:sp>
        <p:nvSpPr>
          <p:cNvPr id="8" name="TextBox 7"/>
          <p:cNvSpPr txBox="1"/>
          <p:nvPr/>
        </p:nvSpPr>
        <p:spPr>
          <a:xfrm>
            <a:off x="251448" y="3327381"/>
            <a:ext cx="4500574" cy="1200329"/>
          </a:xfrm>
          <a:prstGeom prst="rect">
            <a:avLst/>
          </a:prstGeom>
          <a:noFill/>
          <a:ln w="38100">
            <a:solidFill>
              <a:schemeClr val="tx1"/>
            </a:solidFill>
          </a:ln>
        </p:spPr>
        <p:txBody>
          <a:bodyPr wrap="square" rtlCol="0">
            <a:spAutoFit/>
          </a:bodyPr>
          <a:lstStyle/>
          <a:p>
            <a:r>
              <a:rPr kumimoji="1" lang="en-US" altLang="ja-JP" sz="2400" b="1" dirty="0" err="1" smtClean="0">
                <a:solidFill>
                  <a:srgbClr val="FFFF00"/>
                </a:solidFill>
              </a:rPr>
              <a:t>StackedDenoisingAutoencoders</a:t>
            </a:r>
            <a:r>
              <a:rPr kumimoji="1" lang="ja-JP" altLang="en-US" sz="2400" b="1" dirty="0" smtClean="0">
                <a:solidFill>
                  <a:srgbClr val="FFFF00"/>
                </a:solidFill>
              </a:rPr>
              <a:t>（）</a:t>
            </a:r>
            <a:endParaRPr kumimoji="1" lang="en-US" altLang="ja-JP" sz="2400" b="1" dirty="0">
              <a:solidFill>
                <a:srgbClr val="FFFF00"/>
              </a:solidFill>
            </a:endParaRPr>
          </a:p>
          <a:p>
            <a:r>
              <a:rPr kumimoji="1" lang="en-US" altLang="ja-JP" sz="2400" b="1" dirty="0" err="1" smtClean="0">
                <a:solidFill>
                  <a:srgbClr val="FFFF00"/>
                </a:solidFill>
              </a:rPr>
              <a:t>pretrain</a:t>
            </a:r>
            <a:r>
              <a:rPr kumimoji="1" lang="ja-JP" altLang="en-US" sz="2400" b="1" dirty="0" smtClean="0">
                <a:solidFill>
                  <a:srgbClr val="FFFF00"/>
                </a:solidFill>
              </a:rPr>
              <a:t>（）</a:t>
            </a:r>
            <a:endParaRPr kumimoji="1" lang="en-US" altLang="ja-JP" sz="2400" b="1" dirty="0" smtClean="0">
              <a:solidFill>
                <a:srgbClr val="FFFF00"/>
              </a:solidFill>
            </a:endParaRPr>
          </a:p>
          <a:p>
            <a:r>
              <a:rPr kumimoji="1" lang="en-US" altLang="ja-JP" sz="2400" b="1" dirty="0" err="1" smtClean="0">
                <a:solidFill>
                  <a:srgbClr val="FFFF00"/>
                </a:solidFill>
              </a:rPr>
              <a:t>finetune</a:t>
            </a:r>
            <a:r>
              <a:rPr kumimoji="1" lang="ja-JP" altLang="en-US" sz="2400" b="1" dirty="0" smtClean="0">
                <a:solidFill>
                  <a:srgbClr val="FFFF00"/>
                </a:solidFill>
              </a:rPr>
              <a:t>（）</a:t>
            </a:r>
            <a:endParaRPr kumimoji="1" lang="ja-JP" altLang="en-US" sz="2400" b="1" dirty="0">
              <a:solidFill>
                <a:srgbClr val="FFFF00"/>
              </a:solidFill>
            </a:endParaRPr>
          </a:p>
        </p:txBody>
      </p:sp>
    </p:spTree>
    <p:extLst>
      <p:ext uri="{BB962C8B-B14F-4D97-AF65-F5344CB8AC3E}">
        <p14:creationId xmlns:p14="http://schemas.microsoft.com/office/powerpoint/2010/main" val="2631586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kumimoji="1" lang="ja-JP" altLang="en-US" dirty="0" smtClean="0"/>
              <a:t>オブジェクト，メッセージ，インターフェイス（１）</a:t>
            </a:r>
            <a:endParaRPr kumimoji="1" lang="ja-JP" altLang="en-US" dirty="0"/>
          </a:p>
        </p:txBody>
      </p:sp>
      <p:sp>
        <p:nvSpPr>
          <p:cNvPr id="5" name="Content Placeholder 4"/>
          <p:cNvSpPr>
            <a:spLocks noGrp="1"/>
          </p:cNvSpPr>
          <p:nvPr>
            <p:ph idx="1"/>
          </p:nvPr>
        </p:nvSpPr>
        <p:spPr/>
        <p:txBody>
          <a:bodyPr/>
          <a:lstStyle/>
          <a:p>
            <a:r>
              <a:rPr kumimoji="1" lang="ja-JP" altLang="en-US" dirty="0"/>
              <a:t>オブジェク</a:t>
            </a:r>
            <a:r>
              <a:rPr kumimoji="1" lang="ja-JP" altLang="en-US" dirty="0" smtClean="0"/>
              <a:t>ト</a:t>
            </a:r>
            <a:endParaRPr kumimoji="1" lang="en-US" altLang="ja-JP" dirty="0" smtClean="0"/>
          </a:p>
          <a:p>
            <a:pPr marL="0" indent="0">
              <a:buNone/>
            </a:pPr>
            <a:r>
              <a:rPr kumimoji="1" lang="en-US" altLang="ja-JP" dirty="0"/>
              <a:t> </a:t>
            </a:r>
            <a:r>
              <a:rPr kumimoji="1" lang="en-US" altLang="ja-JP" dirty="0" smtClean="0"/>
              <a:t> </a:t>
            </a:r>
            <a:r>
              <a:rPr kumimoji="1" lang="ja-JP" altLang="en-US" dirty="0" smtClean="0"/>
              <a:t>（</a:t>
            </a:r>
            <a:r>
              <a:rPr kumimoji="1" lang="en-US" altLang="ja-JP" dirty="0" smtClean="0"/>
              <a:t>Java</a:t>
            </a:r>
            <a:r>
              <a:rPr kumimoji="1" lang="ja-JP" altLang="en-US" dirty="0" smtClean="0"/>
              <a:t>の場合，以下同じ）</a:t>
            </a:r>
            <a:endParaRPr kumimoji="1" lang="en-US" altLang="ja-JP" dirty="0" smtClean="0"/>
          </a:p>
          <a:p>
            <a:pPr marL="0" indent="0">
              <a:buNone/>
            </a:pPr>
            <a:r>
              <a:rPr kumimoji="1" lang="en-US" altLang="ja-JP" dirty="0"/>
              <a:t> </a:t>
            </a:r>
            <a:r>
              <a:rPr kumimoji="1" lang="en-US" altLang="ja-JP" dirty="0" smtClean="0"/>
              <a:t> </a:t>
            </a:r>
            <a:r>
              <a:rPr kumimoji="1" lang="ja-JP" altLang="en-US" dirty="0" smtClean="0"/>
              <a:t>クラスを実体化させて状態を持たせたもの</a:t>
            </a:r>
            <a:endParaRPr kumimoji="1" lang="en-US" altLang="ja-JP" dirty="0" smtClean="0"/>
          </a:p>
          <a:p>
            <a:r>
              <a:rPr kumimoji="1" lang="ja-JP" altLang="en-US" dirty="0"/>
              <a:t>メッセー</a:t>
            </a:r>
            <a:r>
              <a:rPr kumimoji="1" lang="ja-JP" altLang="en-US" dirty="0" smtClean="0"/>
              <a:t>ジ</a:t>
            </a:r>
            <a:endParaRPr kumimoji="1" lang="en-US" altLang="ja-JP" dirty="0" smtClean="0"/>
          </a:p>
          <a:p>
            <a:pPr marL="0" indent="0">
              <a:buNone/>
            </a:pPr>
            <a:r>
              <a:rPr kumimoji="1" lang="en-US" altLang="ja-JP" dirty="0"/>
              <a:t> </a:t>
            </a:r>
            <a:r>
              <a:rPr kumimoji="1" lang="en-US" altLang="ja-JP" dirty="0" smtClean="0"/>
              <a:t> </a:t>
            </a:r>
            <a:r>
              <a:rPr kumimoji="1" lang="ja-JP" altLang="en-US" dirty="0" smtClean="0"/>
              <a:t>オブジェクト間の相互作用</a:t>
            </a:r>
            <a:endParaRPr kumimoji="1" lang="en-US" altLang="ja-JP" dirty="0" smtClean="0"/>
          </a:p>
          <a:p>
            <a:r>
              <a:rPr kumimoji="1" lang="ja-JP" altLang="en-US" dirty="0"/>
              <a:t>インターフェイ</a:t>
            </a:r>
            <a:r>
              <a:rPr kumimoji="1" lang="ja-JP" altLang="en-US" dirty="0" smtClean="0"/>
              <a:t>ス</a:t>
            </a:r>
            <a:endParaRPr kumimoji="1" lang="en-US" altLang="ja-JP" dirty="0" smtClean="0"/>
          </a:p>
          <a:p>
            <a:pPr marL="0" indent="0">
              <a:buNone/>
            </a:pPr>
            <a:r>
              <a:rPr kumimoji="1" lang="en-US" altLang="ja-JP" dirty="0"/>
              <a:t> </a:t>
            </a:r>
            <a:r>
              <a:rPr kumimoji="1" lang="en-US" altLang="ja-JP" dirty="0" smtClean="0"/>
              <a:t> </a:t>
            </a:r>
            <a:r>
              <a:rPr kumimoji="1" lang="ja-JP" altLang="en-US" dirty="0" smtClean="0"/>
              <a:t>メッセージ交換の境界</a:t>
            </a:r>
            <a:r>
              <a:rPr kumimoji="1" lang="ja-JP" altLang="en-US" dirty="0"/>
              <a:t>面</a:t>
            </a:r>
            <a:endParaRPr kumimoji="1" lang="en-US" altLang="ja-JP" dirty="0" smtClean="0"/>
          </a:p>
        </p:txBody>
      </p:sp>
    </p:spTree>
    <p:extLst>
      <p:ext uri="{BB962C8B-B14F-4D97-AF65-F5344CB8AC3E}">
        <p14:creationId xmlns:p14="http://schemas.microsoft.com/office/powerpoint/2010/main" val="124805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kumimoji="1" lang="ja-JP" altLang="en-US" dirty="0" smtClean="0"/>
              <a:t>オブジェクト，メッセージ，インターフェイス（２）</a:t>
            </a:r>
            <a:endParaRPr kumimoji="1" lang="ja-JP" altLang="en-US" dirty="0"/>
          </a:p>
        </p:txBody>
      </p:sp>
      <p:sp>
        <p:nvSpPr>
          <p:cNvPr id="5" name="Content Placeholder 4"/>
          <p:cNvSpPr>
            <a:spLocks noGrp="1"/>
          </p:cNvSpPr>
          <p:nvPr>
            <p:ph idx="1"/>
          </p:nvPr>
        </p:nvSpPr>
        <p:spPr/>
        <p:txBody>
          <a:bodyPr/>
          <a:lstStyle/>
          <a:p>
            <a:pPr marL="0" indent="0">
              <a:buNone/>
            </a:pPr>
            <a:r>
              <a:rPr kumimoji="1" lang="ja-JP" altLang="en-US" dirty="0" smtClean="0"/>
              <a:t>ざっくりしたイメージ</a:t>
            </a:r>
            <a:endParaRPr kumimoji="1" lang="en-US" altLang="ja-JP" dirty="0" smtClean="0"/>
          </a:p>
        </p:txBody>
      </p:sp>
      <p:sp>
        <p:nvSpPr>
          <p:cNvPr id="6" name="TextBox 5"/>
          <p:cNvSpPr txBox="1"/>
          <p:nvPr/>
        </p:nvSpPr>
        <p:spPr>
          <a:xfrm>
            <a:off x="251448" y="2888931"/>
            <a:ext cx="2160276" cy="461665"/>
          </a:xfrm>
          <a:prstGeom prst="rect">
            <a:avLst/>
          </a:prstGeom>
          <a:noFill/>
          <a:ln w="38100">
            <a:solidFill>
              <a:schemeClr val="tx1"/>
            </a:solidFill>
          </a:ln>
        </p:spPr>
        <p:txBody>
          <a:bodyPr wrap="square" rtlCol="0">
            <a:spAutoFit/>
          </a:bodyPr>
          <a:lstStyle/>
          <a:p>
            <a:r>
              <a:rPr kumimoji="1" lang="ja-JP" altLang="en-US" sz="2400" b="1" dirty="0" smtClean="0">
                <a:solidFill>
                  <a:srgbClr val="FFFF00"/>
                </a:solidFill>
              </a:rPr>
              <a:t>オブジェクト</a:t>
            </a:r>
            <a:r>
              <a:rPr kumimoji="1" lang="en-US" altLang="ja-JP" sz="2400" b="1" dirty="0" smtClean="0">
                <a:solidFill>
                  <a:srgbClr val="FFFF00"/>
                </a:solidFill>
              </a:rPr>
              <a:t>A</a:t>
            </a:r>
            <a:endParaRPr kumimoji="1" lang="ja-JP" altLang="en-US" sz="2400" b="1" dirty="0">
              <a:solidFill>
                <a:srgbClr val="FFFF00"/>
              </a:solidFill>
            </a:endParaRPr>
          </a:p>
        </p:txBody>
      </p:sp>
      <p:sp>
        <p:nvSpPr>
          <p:cNvPr id="7" name="TextBox 6"/>
          <p:cNvSpPr txBox="1"/>
          <p:nvPr/>
        </p:nvSpPr>
        <p:spPr>
          <a:xfrm>
            <a:off x="251448" y="3327381"/>
            <a:ext cx="2160276" cy="1200329"/>
          </a:xfrm>
          <a:prstGeom prst="rect">
            <a:avLst/>
          </a:prstGeom>
          <a:noFill/>
          <a:ln w="38100">
            <a:solidFill>
              <a:schemeClr val="tx1"/>
            </a:solidFill>
          </a:ln>
        </p:spPr>
        <p:txBody>
          <a:bodyPr wrap="square" rtlCol="0">
            <a:spAutoFit/>
          </a:bodyPr>
          <a:lstStyle/>
          <a:p>
            <a:r>
              <a:rPr kumimoji="1" lang="ja-JP" altLang="en-US" sz="2400" b="1" dirty="0" smtClean="0">
                <a:solidFill>
                  <a:srgbClr val="FFFF00"/>
                </a:solidFill>
              </a:rPr>
              <a:t>発信方法</a:t>
            </a:r>
            <a:r>
              <a:rPr kumimoji="1" lang="en-US" altLang="ja-JP" sz="2400" b="1" dirty="0" smtClean="0">
                <a:solidFill>
                  <a:srgbClr val="FFFF00"/>
                </a:solidFill>
              </a:rPr>
              <a:t>A</a:t>
            </a:r>
            <a:r>
              <a:rPr kumimoji="1" lang="ja-JP" altLang="en-US" sz="2400" b="1" dirty="0" smtClean="0">
                <a:solidFill>
                  <a:srgbClr val="FFFF00"/>
                </a:solidFill>
              </a:rPr>
              <a:t>１</a:t>
            </a:r>
            <a:endParaRPr kumimoji="1" lang="en-US" altLang="ja-JP" sz="2400" b="1" dirty="0" smtClean="0">
              <a:solidFill>
                <a:srgbClr val="FFFF00"/>
              </a:solidFill>
            </a:endParaRPr>
          </a:p>
          <a:p>
            <a:endParaRPr kumimoji="1" lang="en-US" altLang="ja-JP" sz="2400" b="1" dirty="0" smtClean="0">
              <a:solidFill>
                <a:srgbClr val="FFFF00"/>
              </a:solidFill>
            </a:endParaRPr>
          </a:p>
          <a:p>
            <a:r>
              <a:rPr kumimoji="1" lang="ja-JP" altLang="en-US" sz="2400" b="1" dirty="0" smtClean="0">
                <a:solidFill>
                  <a:srgbClr val="FFFF00"/>
                </a:solidFill>
              </a:rPr>
              <a:t>受信方法</a:t>
            </a:r>
            <a:r>
              <a:rPr kumimoji="1" lang="en-US" altLang="ja-JP" sz="2400" b="1" dirty="0" smtClean="0">
                <a:solidFill>
                  <a:srgbClr val="FFFF00"/>
                </a:solidFill>
              </a:rPr>
              <a:t>A</a:t>
            </a:r>
            <a:r>
              <a:rPr kumimoji="1" lang="ja-JP" altLang="en-US" sz="2400" b="1" dirty="0" smtClean="0">
                <a:solidFill>
                  <a:srgbClr val="FFFF00"/>
                </a:solidFill>
              </a:rPr>
              <a:t>２</a:t>
            </a:r>
            <a:endParaRPr kumimoji="1" lang="ja-JP" altLang="en-US" sz="2400" b="1" dirty="0">
              <a:solidFill>
                <a:srgbClr val="FFFF00"/>
              </a:solidFill>
            </a:endParaRPr>
          </a:p>
        </p:txBody>
      </p:sp>
      <p:sp>
        <p:nvSpPr>
          <p:cNvPr id="8" name="TextBox 7"/>
          <p:cNvSpPr txBox="1"/>
          <p:nvPr/>
        </p:nvSpPr>
        <p:spPr>
          <a:xfrm>
            <a:off x="6372230" y="2912146"/>
            <a:ext cx="2160276" cy="461665"/>
          </a:xfrm>
          <a:prstGeom prst="rect">
            <a:avLst/>
          </a:prstGeom>
          <a:noFill/>
          <a:ln w="38100">
            <a:solidFill>
              <a:schemeClr val="tx1"/>
            </a:solidFill>
          </a:ln>
        </p:spPr>
        <p:txBody>
          <a:bodyPr wrap="square" rtlCol="0">
            <a:spAutoFit/>
          </a:bodyPr>
          <a:lstStyle/>
          <a:p>
            <a:r>
              <a:rPr kumimoji="1" lang="ja-JP" altLang="en-US" sz="2400" b="1" dirty="0" smtClean="0">
                <a:solidFill>
                  <a:srgbClr val="FFFF00"/>
                </a:solidFill>
              </a:rPr>
              <a:t>オブジェクト</a:t>
            </a:r>
            <a:r>
              <a:rPr kumimoji="1" lang="en-US" altLang="ja-JP" sz="2400" b="1" dirty="0" smtClean="0">
                <a:solidFill>
                  <a:srgbClr val="FFFF00"/>
                </a:solidFill>
              </a:rPr>
              <a:t>B</a:t>
            </a:r>
            <a:endParaRPr kumimoji="1" lang="ja-JP" altLang="en-US" sz="2400" b="1" dirty="0">
              <a:solidFill>
                <a:srgbClr val="FFFF00"/>
              </a:solidFill>
            </a:endParaRPr>
          </a:p>
        </p:txBody>
      </p:sp>
      <p:sp>
        <p:nvSpPr>
          <p:cNvPr id="9" name="TextBox 8"/>
          <p:cNvSpPr txBox="1"/>
          <p:nvPr/>
        </p:nvSpPr>
        <p:spPr>
          <a:xfrm>
            <a:off x="6372230" y="3350596"/>
            <a:ext cx="2160276" cy="1200329"/>
          </a:xfrm>
          <a:prstGeom prst="rect">
            <a:avLst/>
          </a:prstGeom>
          <a:noFill/>
          <a:ln w="38100">
            <a:solidFill>
              <a:schemeClr val="tx1"/>
            </a:solidFill>
          </a:ln>
        </p:spPr>
        <p:txBody>
          <a:bodyPr wrap="square" rtlCol="0">
            <a:spAutoFit/>
          </a:bodyPr>
          <a:lstStyle/>
          <a:p>
            <a:r>
              <a:rPr kumimoji="1" lang="ja-JP" altLang="en-US" sz="2400" b="1" dirty="0" smtClean="0">
                <a:solidFill>
                  <a:srgbClr val="FFFF00"/>
                </a:solidFill>
              </a:rPr>
              <a:t>受信方法</a:t>
            </a:r>
            <a:r>
              <a:rPr kumimoji="1" lang="en-US" altLang="ja-JP" sz="2400" b="1" dirty="0" smtClean="0">
                <a:solidFill>
                  <a:srgbClr val="FFFF00"/>
                </a:solidFill>
              </a:rPr>
              <a:t>B</a:t>
            </a:r>
            <a:r>
              <a:rPr kumimoji="1" lang="ja-JP" altLang="en-US" sz="2400" b="1" dirty="0" smtClean="0">
                <a:solidFill>
                  <a:srgbClr val="FFFF00"/>
                </a:solidFill>
              </a:rPr>
              <a:t>１</a:t>
            </a:r>
            <a:endParaRPr kumimoji="1" lang="en-US" altLang="ja-JP" sz="2400" b="1" dirty="0" smtClean="0">
              <a:solidFill>
                <a:srgbClr val="FFFF00"/>
              </a:solidFill>
            </a:endParaRPr>
          </a:p>
          <a:p>
            <a:endParaRPr kumimoji="1" lang="en-US" altLang="ja-JP" sz="2400" b="1" dirty="0" smtClean="0">
              <a:solidFill>
                <a:srgbClr val="FFFF00"/>
              </a:solidFill>
            </a:endParaRPr>
          </a:p>
          <a:p>
            <a:r>
              <a:rPr kumimoji="1" lang="ja-JP" altLang="en-US" sz="2400" b="1" dirty="0">
                <a:solidFill>
                  <a:srgbClr val="FFFF00"/>
                </a:solidFill>
              </a:rPr>
              <a:t>発信</a:t>
            </a:r>
            <a:r>
              <a:rPr kumimoji="1" lang="ja-JP" altLang="en-US" sz="2400" b="1" dirty="0" smtClean="0">
                <a:solidFill>
                  <a:srgbClr val="FFFF00"/>
                </a:solidFill>
              </a:rPr>
              <a:t>方法</a:t>
            </a:r>
            <a:r>
              <a:rPr kumimoji="1" lang="en-US" altLang="ja-JP" sz="2400" b="1" dirty="0" smtClean="0">
                <a:solidFill>
                  <a:srgbClr val="FFFF00"/>
                </a:solidFill>
              </a:rPr>
              <a:t>B</a:t>
            </a:r>
            <a:r>
              <a:rPr kumimoji="1" lang="ja-JP" altLang="en-US" sz="2400" b="1" dirty="0" smtClean="0">
                <a:solidFill>
                  <a:srgbClr val="FFFF00"/>
                </a:solidFill>
              </a:rPr>
              <a:t>２</a:t>
            </a:r>
            <a:endParaRPr kumimoji="1" lang="ja-JP" altLang="en-US" sz="2400" b="1" dirty="0">
              <a:solidFill>
                <a:srgbClr val="FFFF00"/>
              </a:solidFill>
            </a:endParaRPr>
          </a:p>
        </p:txBody>
      </p:sp>
      <p:sp>
        <p:nvSpPr>
          <p:cNvPr id="2" name="Right Arrow 1"/>
          <p:cNvSpPr/>
          <p:nvPr/>
        </p:nvSpPr>
        <p:spPr>
          <a:xfrm>
            <a:off x="2591747" y="3429000"/>
            <a:ext cx="3600460" cy="36004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ight Arrow 9"/>
          <p:cNvSpPr/>
          <p:nvPr/>
        </p:nvSpPr>
        <p:spPr>
          <a:xfrm rot="10800000">
            <a:off x="2591747" y="4167664"/>
            <a:ext cx="3600460" cy="36004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Box 10"/>
          <p:cNvSpPr txBox="1"/>
          <p:nvPr/>
        </p:nvSpPr>
        <p:spPr>
          <a:xfrm>
            <a:off x="3311839" y="3327381"/>
            <a:ext cx="2520323" cy="461665"/>
          </a:xfrm>
          <a:prstGeom prst="rect">
            <a:avLst/>
          </a:prstGeom>
          <a:solidFill>
            <a:srgbClr val="FFC000"/>
          </a:solidFill>
          <a:ln w="38100">
            <a:solidFill>
              <a:schemeClr val="tx1"/>
            </a:solidFill>
          </a:ln>
        </p:spPr>
        <p:txBody>
          <a:bodyPr wrap="square" rtlCol="0">
            <a:spAutoFit/>
          </a:bodyPr>
          <a:lstStyle/>
          <a:p>
            <a:r>
              <a:rPr kumimoji="1" lang="ja-JP" altLang="en-US" sz="2400" b="1" dirty="0">
                <a:solidFill>
                  <a:srgbClr val="FF0000"/>
                </a:solidFill>
              </a:rPr>
              <a:t>インターフェイ</a:t>
            </a:r>
            <a:r>
              <a:rPr kumimoji="1" lang="ja-JP" altLang="en-US" sz="2400" b="1" dirty="0" smtClean="0">
                <a:solidFill>
                  <a:srgbClr val="FF0000"/>
                </a:solidFill>
              </a:rPr>
              <a:t>ス</a:t>
            </a:r>
            <a:r>
              <a:rPr kumimoji="1" lang="en-US" altLang="ja-JP" sz="2400" b="1" dirty="0" smtClean="0">
                <a:solidFill>
                  <a:srgbClr val="FF0000"/>
                </a:solidFill>
              </a:rPr>
              <a:t>B</a:t>
            </a:r>
          </a:p>
        </p:txBody>
      </p:sp>
      <p:sp>
        <p:nvSpPr>
          <p:cNvPr id="12" name="TextBox 11"/>
          <p:cNvSpPr txBox="1"/>
          <p:nvPr/>
        </p:nvSpPr>
        <p:spPr>
          <a:xfrm>
            <a:off x="2951792" y="4047473"/>
            <a:ext cx="2520323" cy="461665"/>
          </a:xfrm>
          <a:prstGeom prst="rect">
            <a:avLst/>
          </a:prstGeom>
          <a:solidFill>
            <a:srgbClr val="FFC000"/>
          </a:solidFill>
          <a:ln w="38100">
            <a:solidFill>
              <a:schemeClr val="tx1"/>
            </a:solidFill>
          </a:ln>
        </p:spPr>
        <p:txBody>
          <a:bodyPr wrap="square" rtlCol="0">
            <a:spAutoFit/>
          </a:bodyPr>
          <a:lstStyle/>
          <a:p>
            <a:r>
              <a:rPr kumimoji="1" lang="ja-JP" altLang="en-US" sz="2400" b="1" dirty="0">
                <a:solidFill>
                  <a:srgbClr val="FF0000"/>
                </a:solidFill>
              </a:rPr>
              <a:t>インターフェイ</a:t>
            </a:r>
            <a:r>
              <a:rPr kumimoji="1" lang="ja-JP" altLang="en-US" sz="2400" b="1" dirty="0" smtClean="0">
                <a:solidFill>
                  <a:srgbClr val="FF0000"/>
                </a:solidFill>
              </a:rPr>
              <a:t>ス</a:t>
            </a:r>
            <a:r>
              <a:rPr kumimoji="1" lang="en-US" altLang="ja-JP" sz="2400" b="1" dirty="0" smtClean="0">
                <a:solidFill>
                  <a:srgbClr val="FF0000"/>
                </a:solidFill>
              </a:rPr>
              <a:t>A</a:t>
            </a:r>
          </a:p>
        </p:txBody>
      </p:sp>
      <p:sp>
        <p:nvSpPr>
          <p:cNvPr id="13" name="TextBox 12"/>
          <p:cNvSpPr txBox="1"/>
          <p:nvPr/>
        </p:nvSpPr>
        <p:spPr>
          <a:xfrm>
            <a:off x="791515" y="5049207"/>
            <a:ext cx="7560967" cy="1569660"/>
          </a:xfrm>
          <a:prstGeom prst="rect">
            <a:avLst/>
          </a:prstGeom>
          <a:noFill/>
          <a:ln w="38100">
            <a:noFill/>
          </a:ln>
        </p:spPr>
        <p:txBody>
          <a:bodyPr wrap="square" rtlCol="0">
            <a:spAutoFit/>
          </a:bodyPr>
          <a:lstStyle/>
          <a:p>
            <a:r>
              <a:rPr kumimoji="1" lang="ja-JP" altLang="en-US" sz="2400" b="1" dirty="0" smtClean="0">
                <a:solidFill>
                  <a:srgbClr val="FFFF00"/>
                </a:solidFill>
              </a:rPr>
              <a:t>注意</a:t>
            </a:r>
            <a:endParaRPr kumimoji="1" lang="en-US" altLang="ja-JP" sz="2400" b="1" dirty="0" smtClean="0">
              <a:solidFill>
                <a:srgbClr val="FFFF00"/>
              </a:solidFill>
            </a:endParaRPr>
          </a:p>
          <a:p>
            <a:r>
              <a:rPr kumimoji="1" lang="ja-JP" altLang="en-US" sz="2400" b="1" dirty="0" smtClean="0">
                <a:solidFill>
                  <a:srgbClr val="FFFF00"/>
                </a:solidFill>
              </a:rPr>
              <a:t>オブジェクト</a:t>
            </a:r>
            <a:r>
              <a:rPr kumimoji="1" lang="en-US" altLang="ja-JP" sz="2400" b="1" dirty="0" smtClean="0">
                <a:solidFill>
                  <a:srgbClr val="FFFF00"/>
                </a:solidFill>
              </a:rPr>
              <a:t>A</a:t>
            </a:r>
            <a:r>
              <a:rPr kumimoji="1" lang="ja-JP" altLang="en-US" sz="2400" b="1" dirty="0" smtClean="0">
                <a:solidFill>
                  <a:srgbClr val="FFFF00"/>
                </a:solidFill>
              </a:rPr>
              <a:t>からはインターフェイス</a:t>
            </a:r>
            <a:r>
              <a:rPr kumimoji="1" lang="en-US" altLang="ja-JP" sz="2400" b="1" dirty="0" smtClean="0">
                <a:solidFill>
                  <a:srgbClr val="FFFF00"/>
                </a:solidFill>
              </a:rPr>
              <a:t>B</a:t>
            </a:r>
          </a:p>
          <a:p>
            <a:r>
              <a:rPr kumimoji="1" lang="ja-JP" altLang="en-US" sz="2400" b="1" dirty="0">
                <a:solidFill>
                  <a:srgbClr val="FFFF00"/>
                </a:solidFill>
              </a:rPr>
              <a:t>オブジェク</a:t>
            </a:r>
            <a:r>
              <a:rPr kumimoji="1" lang="ja-JP" altLang="en-US" sz="2400" b="1" dirty="0" smtClean="0">
                <a:solidFill>
                  <a:srgbClr val="FFFF00"/>
                </a:solidFill>
              </a:rPr>
              <a:t>ト</a:t>
            </a:r>
            <a:r>
              <a:rPr kumimoji="1" lang="en-US" altLang="ja-JP" sz="2400" b="1" dirty="0" smtClean="0">
                <a:solidFill>
                  <a:srgbClr val="FFFF00"/>
                </a:solidFill>
              </a:rPr>
              <a:t>B</a:t>
            </a:r>
            <a:r>
              <a:rPr kumimoji="1" lang="ja-JP" altLang="en-US" sz="2400" b="1" dirty="0" smtClean="0">
                <a:solidFill>
                  <a:srgbClr val="FFFF00"/>
                </a:solidFill>
              </a:rPr>
              <a:t>からはインターフェイス</a:t>
            </a:r>
            <a:r>
              <a:rPr kumimoji="1" lang="en-US" altLang="ja-JP" sz="2400" b="1" dirty="0" smtClean="0">
                <a:solidFill>
                  <a:srgbClr val="FFFF00"/>
                </a:solidFill>
              </a:rPr>
              <a:t>A</a:t>
            </a:r>
            <a:r>
              <a:rPr kumimoji="1" lang="ja-JP" altLang="en-US" sz="2400" b="1" dirty="0" smtClean="0">
                <a:solidFill>
                  <a:srgbClr val="FFFF00"/>
                </a:solidFill>
              </a:rPr>
              <a:t>が見える．</a:t>
            </a:r>
            <a:endParaRPr kumimoji="1" lang="en-US" altLang="ja-JP" sz="2400" b="1" dirty="0" smtClean="0">
              <a:solidFill>
                <a:srgbClr val="FFFF00"/>
              </a:solidFill>
            </a:endParaRPr>
          </a:p>
          <a:p>
            <a:r>
              <a:rPr kumimoji="1" lang="ja-JP" altLang="en-US" sz="2400" b="1" dirty="0" smtClean="0">
                <a:solidFill>
                  <a:srgbClr val="FFFF00"/>
                </a:solidFill>
              </a:rPr>
              <a:t>互いの実体は直接見えない（ように設計する）．</a:t>
            </a:r>
            <a:endParaRPr kumimoji="1" lang="ja-JP" altLang="en-US" sz="2400" b="1" dirty="0">
              <a:solidFill>
                <a:srgbClr val="FFFF00"/>
              </a:solidFill>
            </a:endParaRPr>
          </a:p>
        </p:txBody>
      </p:sp>
    </p:spTree>
    <p:extLst>
      <p:ext uri="{BB962C8B-B14F-4D97-AF65-F5344CB8AC3E}">
        <p14:creationId xmlns:p14="http://schemas.microsoft.com/office/powerpoint/2010/main" val="3363858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kumimoji="1" lang="ja-JP" altLang="en-US" dirty="0" smtClean="0"/>
              <a:t>コーディング（１）</a:t>
            </a:r>
            <a:endParaRPr kumimoji="1" lang="ja-JP" altLang="en-US" dirty="0"/>
          </a:p>
        </p:txBody>
      </p:sp>
      <p:sp>
        <p:nvSpPr>
          <p:cNvPr id="5" name="Content Placeholder 4"/>
          <p:cNvSpPr>
            <a:spLocks noGrp="1"/>
          </p:cNvSpPr>
          <p:nvPr>
            <p:ph idx="1"/>
          </p:nvPr>
        </p:nvSpPr>
        <p:spPr/>
        <p:txBody>
          <a:bodyPr/>
          <a:lstStyle/>
          <a:p>
            <a:pPr marL="0" indent="0">
              <a:buNone/>
            </a:pPr>
            <a:r>
              <a:rPr kumimoji="1" lang="ja-JP" altLang="en-US" dirty="0"/>
              <a:t>概要</a:t>
            </a:r>
            <a:endParaRPr kumimoji="1" lang="en-US" altLang="ja-JP" dirty="0" smtClean="0"/>
          </a:p>
        </p:txBody>
      </p:sp>
      <p:sp>
        <p:nvSpPr>
          <p:cNvPr id="6" name="TextBox 5"/>
          <p:cNvSpPr txBox="1"/>
          <p:nvPr/>
        </p:nvSpPr>
        <p:spPr>
          <a:xfrm>
            <a:off x="251448" y="2348862"/>
            <a:ext cx="2160276" cy="461665"/>
          </a:xfrm>
          <a:prstGeom prst="rect">
            <a:avLst/>
          </a:prstGeom>
          <a:noFill/>
          <a:ln w="38100">
            <a:solidFill>
              <a:schemeClr val="tx1"/>
            </a:solidFill>
          </a:ln>
        </p:spPr>
        <p:txBody>
          <a:bodyPr wrap="square" rtlCol="0">
            <a:spAutoFit/>
          </a:bodyPr>
          <a:lstStyle/>
          <a:p>
            <a:pPr algn="ctr"/>
            <a:r>
              <a:rPr kumimoji="1" lang="ja-JP" altLang="en-US" sz="2400" b="1" dirty="0" smtClean="0">
                <a:solidFill>
                  <a:srgbClr val="FFFF00"/>
                </a:solidFill>
              </a:rPr>
              <a:t>メイン</a:t>
            </a:r>
            <a:endParaRPr kumimoji="1" lang="ja-JP" altLang="en-US" sz="2400" b="1" dirty="0">
              <a:solidFill>
                <a:srgbClr val="FFFF00"/>
              </a:solidFill>
            </a:endParaRPr>
          </a:p>
        </p:txBody>
      </p:sp>
      <p:sp>
        <p:nvSpPr>
          <p:cNvPr id="7" name="TextBox 6"/>
          <p:cNvSpPr txBox="1"/>
          <p:nvPr/>
        </p:nvSpPr>
        <p:spPr>
          <a:xfrm>
            <a:off x="251448" y="2787312"/>
            <a:ext cx="2160276" cy="3416320"/>
          </a:xfrm>
          <a:prstGeom prst="rect">
            <a:avLst/>
          </a:prstGeom>
          <a:noFill/>
          <a:ln w="38100">
            <a:solidFill>
              <a:schemeClr val="tx1"/>
            </a:solidFill>
          </a:ln>
        </p:spPr>
        <p:txBody>
          <a:bodyPr wrap="square" rtlCol="0">
            <a:spAutoFit/>
          </a:bodyPr>
          <a:lstStyle/>
          <a:p>
            <a:pPr algn="ctr"/>
            <a:r>
              <a:rPr kumimoji="1" lang="ja-JP" altLang="en-US" sz="2400" b="1" dirty="0" smtClean="0">
                <a:solidFill>
                  <a:srgbClr val="FFFF00"/>
                </a:solidFill>
              </a:rPr>
              <a:t>開始</a:t>
            </a:r>
            <a:endParaRPr kumimoji="1" lang="en-US" altLang="ja-JP" sz="2400" b="1" dirty="0" smtClean="0">
              <a:solidFill>
                <a:srgbClr val="FFFF00"/>
              </a:solidFill>
            </a:endParaRPr>
          </a:p>
          <a:p>
            <a:pPr algn="ctr"/>
            <a:r>
              <a:rPr kumimoji="1" lang="ja-JP" altLang="en-US" sz="2400" b="1" dirty="0">
                <a:solidFill>
                  <a:srgbClr val="FFFF00"/>
                </a:solidFill>
              </a:rPr>
              <a:t>｜</a:t>
            </a:r>
            <a:endParaRPr kumimoji="1" lang="en-US" altLang="ja-JP" sz="2400" b="1" dirty="0" smtClean="0">
              <a:solidFill>
                <a:srgbClr val="FFFF00"/>
              </a:solidFill>
            </a:endParaRPr>
          </a:p>
          <a:p>
            <a:pPr algn="ctr"/>
            <a:r>
              <a:rPr kumimoji="1" lang="ja-JP" altLang="en-US" sz="2400" b="1" dirty="0">
                <a:solidFill>
                  <a:srgbClr val="FFFF00"/>
                </a:solidFill>
              </a:rPr>
              <a:t>入</a:t>
            </a:r>
            <a:r>
              <a:rPr kumimoji="1" lang="ja-JP" altLang="en-US" sz="2400" b="1" dirty="0" smtClean="0">
                <a:solidFill>
                  <a:srgbClr val="FFFF00"/>
                </a:solidFill>
              </a:rPr>
              <a:t>力取得</a:t>
            </a:r>
            <a:endParaRPr kumimoji="1" lang="en-US" altLang="ja-JP" sz="2400" b="1" dirty="0" smtClean="0">
              <a:solidFill>
                <a:srgbClr val="FFFF00"/>
              </a:solidFill>
            </a:endParaRPr>
          </a:p>
          <a:p>
            <a:pPr algn="ctr"/>
            <a:r>
              <a:rPr kumimoji="1" lang="ja-JP" altLang="en-US" sz="2400" b="1" dirty="0" smtClean="0">
                <a:solidFill>
                  <a:srgbClr val="FFFF00"/>
                </a:solidFill>
              </a:rPr>
              <a:t>｜</a:t>
            </a:r>
            <a:endParaRPr kumimoji="1" lang="en-US" altLang="ja-JP" sz="2400" b="1" dirty="0">
              <a:solidFill>
                <a:srgbClr val="FFFF00"/>
              </a:solidFill>
            </a:endParaRPr>
          </a:p>
          <a:p>
            <a:pPr algn="ctr"/>
            <a:r>
              <a:rPr kumimoji="1" lang="ja-JP" altLang="en-US" sz="2400" b="1" dirty="0" smtClean="0">
                <a:solidFill>
                  <a:srgbClr val="FFFF00"/>
                </a:solidFill>
              </a:rPr>
              <a:t>データ処理</a:t>
            </a:r>
            <a:endParaRPr kumimoji="1" lang="en-US" altLang="ja-JP" sz="2400" b="1" dirty="0" smtClean="0">
              <a:solidFill>
                <a:srgbClr val="FFFF00"/>
              </a:solidFill>
            </a:endParaRPr>
          </a:p>
          <a:p>
            <a:pPr algn="ctr"/>
            <a:r>
              <a:rPr kumimoji="1" lang="ja-JP" altLang="en-US" sz="2400" b="1" dirty="0" smtClean="0">
                <a:solidFill>
                  <a:srgbClr val="FFFF00"/>
                </a:solidFill>
              </a:rPr>
              <a:t>｜</a:t>
            </a:r>
            <a:endParaRPr kumimoji="1" lang="en-US" altLang="ja-JP" sz="2400" b="1" dirty="0">
              <a:solidFill>
                <a:srgbClr val="FFFF00"/>
              </a:solidFill>
            </a:endParaRPr>
          </a:p>
          <a:p>
            <a:pPr algn="ctr"/>
            <a:r>
              <a:rPr kumimoji="1" lang="ja-JP" altLang="en-US" sz="2400" b="1" dirty="0" smtClean="0">
                <a:solidFill>
                  <a:srgbClr val="FFFF00"/>
                </a:solidFill>
              </a:rPr>
              <a:t>出力</a:t>
            </a:r>
            <a:endParaRPr kumimoji="1" lang="en-US" altLang="ja-JP" sz="2400" b="1" dirty="0" smtClean="0">
              <a:solidFill>
                <a:srgbClr val="FFFF00"/>
              </a:solidFill>
            </a:endParaRPr>
          </a:p>
          <a:p>
            <a:pPr algn="ctr"/>
            <a:r>
              <a:rPr kumimoji="1" lang="ja-JP" altLang="en-US" sz="2400" b="1" dirty="0" smtClean="0">
                <a:solidFill>
                  <a:srgbClr val="FFFF00"/>
                </a:solidFill>
              </a:rPr>
              <a:t>｜</a:t>
            </a:r>
            <a:endParaRPr kumimoji="1" lang="en-US" altLang="ja-JP" sz="2400" b="1" dirty="0">
              <a:solidFill>
                <a:srgbClr val="FFFF00"/>
              </a:solidFill>
            </a:endParaRPr>
          </a:p>
          <a:p>
            <a:pPr algn="ctr"/>
            <a:r>
              <a:rPr kumimoji="1" lang="ja-JP" altLang="en-US" sz="2400" b="1" dirty="0">
                <a:solidFill>
                  <a:srgbClr val="FFFF00"/>
                </a:solidFill>
              </a:rPr>
              <a:t>終了</a:t>
            </a:r>
          </a:p>
        </p:txBody>
      </p:sp>
      <p:sp>
        <p:nvSpPr>
          <p:cNvPr id="14" name="TextBox 13"/>
          <p:cNvSpPr txBox="1"/>
          <p:nvPr/>
        </p:nvSpPr>
        <p:spPr>
          <a:xfrm>
            <a:off x="2411724" y="2348862"/>
            <a:ext cx="2160276" cy="461665"/>
          </a:xfrm>
          <a:prstGeom prst="rect">
            <a:avLst/>
          </a:prstGeom>
          <a:noFill/>
          <a:ln w="38100">
            <a:solidFill>
              <a:schemeClr val="tx1"/>
            </a:solidFill>
          </a:ln>
        </p:spPr>
        <p:txBody>
          <a:bodyPr wrap="square" rtlCol="0">
            <a:spAutoFit/>
          </a:bodyPr>
          <a:lstStyle/>
          <a:p>
            <a:pPr algn="ctr"/>
            <a:r>
              <a:rPr kumimoji="1" lang="ja-JP" altLang="en-US" sz="2400" b="1" dirty="0" smtClean="0">
                <a:solidFill>
                  <a:srgbClr val="FFFF00"/>
                </a:solidFill>
              </a:rPr>
              <a:t>入力</a:t>
            </a:r>
            <a:endParaRPr kumimoji="1" lang="ja-JP" altLang="en-US" sz="2400" b="1" dirty="0">
              <a:solidFill>
                <a:srgbClr val="FFFF00"/>
              </a:solidFill>
            </a:endParaRPr>
          </a:p>
        </p:txBody>
      </p:sp>
      <p:sp>
        <p:nvSpPr>
          <p:cNvPr id="15" name="TextBox 14"/>
          <p:cNvSpPr txBox="1"/>
          <p:nvPr/>
        </p:nvSpPr>
        <p:spPr>
          <a:xfrm>
            <a:off x="2411724" y="2787312"/>
            <a:ext cx="2160276" cy="3416320"/>
          </a:xfrm>
          <a:prstGeom prst="rect">
            <a:avLst/>
          </a:prstGeom>
          <a:noFill/>
          <a:ln w="38100">
            <a:solidFill>
              <a:schemeClr val="tx1"/>
            </a:solidFill>
          </a:ln>
        </p:spPr>
        <p:txBody>
          <a:bodyPr wrap="square" rtlCol="0">
            <a:spAutoFit/>
          </a:bodyPr>
          <a:lstStyle/>
          <a:p>
            <a:pPr algn="ctr"/>
            <a:endParaRPr kumimoji="1" lang="en-US" altLang="ja-JP" sz="2400" b="1" dirty="0" smtClean="0">
              <a:solidFill>
                <a:srgbClr val="FFFF00"/>
              </a:solidFill>
            </a:endParaRPr>
          </a:p>
          <a:p>
            <a:pPr algn="ctr"/>
            <a:endParaRPr kumimoji="1" lang="en-US" altLang="ja-JP" sz="2400" b="1" dirty="0" smtClean="0">
              <a:solidFill>
                <a:srgbClr val="FFFF00"/>
              </a:solidFill>
            </a:endParaRPr>
          </a:p>
          <a:p>
            <a:pPr algn="ctr"/>
            <a:r>
              <a:rPr kumimoji="1" lang="ja-JP" altLang="en-US" sz="2400" b="1" dirty="0">
                <a:solidFill>
                  <a:srgbClr val="FFFF00"/>
                </a:solidFill>
              </a:rPr>
              <a:t>要</a:t>
            </a:r>
            <a:r>
              <a:rPr kumimoji="1" lang="ja-JP" altLang="en-US" sz="2400" b="1" dirty="0" smtClean="0">
                <a:solidFill>
                  <a:srgbClr val="FFFF00"/>
                </a:solidFill>
              </a:rPr>
              <a:t>求受信</a:t>
            </a:r>
            <a:endParaRPr kumimoji="1" lang="en-US" altLang="ja-JP" sz="2400" b="1" dirty="0" smtClean="0">
              <a:solidFill>
                <a:srgbClr val="FFFF00"/>
              </a:solidFill>
            </a:endParaRPr>
          </a:p>
          <a:p>
            <a:pPr algn="ctr"/>
            <a:r>
              <a:rPr kumimoji="1" lang="ja-JP" altLang="en-US" sz="2400" b="1" dirty="0" smtClean="0">
                <a:solidFill>
                  <a:srgbClr val="FFFF00"/>
                </a:solidFill>
              </a:rPr>
              <a:t>応答</a:t>
            </a:r>
            <a:endParaRPr kumimoji="1" lang="en-US" altLang="ja-JP" sz="2400" b="1" dirty="0">
              <a:solidFill>
                <a:srgbClr val="FFFF00"/>
              </a:solidFill>
            </a:endParaRPr>
          </a:p>
          <a:p>
            <a:pPr algn="ctr"/>
            <a:endParaRPr kumimoji="1" lang="en-US" altLang="ja-JP" sz="2400" b="1" dirty="0" smtClean="0">
              <a:solidFill>
                <a:srgbClr val="FFFF00"/>
              </a:solidFill>
            </a:endParaRPr>
          </a:p>
          <a:p>
            <a:pPr algn="ctr"/>
            <a:endParaRPr kumimoji="1" lang="en-US" altLang="ja-JP" sz="2400" b="1" dirty="0">
              <a:solidFill>
                <a:srgbClr val="FFFF00"/>
              </a:solidFill>
            </a:endParaRPr>
          </a:p>
          <a:p>
            <a:pPr algn="ctr"/>
            <a:endParaRPr kumimoji="1" lang="en-US" altLang="ja-JP" sz="2400" b="1" dirty="0" smtClean="0">
              <a:solidFill>
                <a:srgbClr val="FFFF00"/>
              </a:solidFill>
            </a:endParaRPr>
          </a:p>
          <a:p>
            <a:pPr algn="ctr"/>
            <a:endParaRPr kumimoji="1" lang="en-US" altLang="ja-JP" sz="2400" b="1" dirty="0">
              <a:solidFill>
                <a:srgbClr val="FFFF00"/>
              </a:solidFill>
            </a:endParaRPr>
          </a:p>
          <a:p>
            <a:pPr algn="ctr"/>
            <a:endParaRPr kumimoji="1" lang="ja-JP" altLang="en-US" sz="2400" b="1" dirty="0">
              <a:solidFill>
                <a:srgbClr val="FFFF00"/>
              </a:solidFill>
            </a:endParaRPr>
          </a:p>
        </p:txBody>
      </p:sp>
      <p:sp>
        <p:nvSpPr>
          <p:cNvPr id="16" name="TextBox 15"/>
          <p:cNvSpPr txBox="1"/>
          <p:nvPr/>
        </p:nvSpPr>
        <p:spPr>
          <a:xfrm>
            <a:off x="4572000" y="2348862"/>
            <a:ext cx="2160276" cy="461665"/>
          </a:xfrm>
          <a:prstGeom prst="rect">
            <a:avLst/>
          </a:prstGeom>
          <a:noFill/>
          <a:ln w="38100">
            <a:solidFill>
              <a:schemeClr val="tx1"/>
            </a:solidFill>
          </a:ln>
        </p:spPr>
        <p:txBody>
          <a:bodyPr wrap="square" rtlCol="0">
            <a:spAutoFit/>
          </a:bodyPr>
          <a:lstStyle/>
          <a:p>
            <a:pPr algn="ctr"/>
            <a:r>
              <a:rPr kumimoji="1" lang="ja-JP" altLang="en-US" sz="2400" b="1" dirty="0" smtClean="0">
                <a:solidFill>
                  <a:srgbClr val="FFFF00"/>
                </a:solidFill>
              </a:rPr>
              <a:t>処理</a:t>
            </a:r>
            <a:endParaRPr kumimoji="1" lang="ja-JP" altLang="en-US" sz="2400" b="1" dirty="0">
              <a:solidFill>
                <a:srgbClr val="FFFF00"/>
              </a:solidFill>
            </a:endParaRPr>
          </a:p>
        </p:txBody>
      </p:sp>
      <p:sp>
        <p:nvSpPr>
          <p:cNvPr id="17" name="TextBox 16"/>
          <p:cNvSpPr txBox="1"/>
          <p:nvPr/>
        </p:nvSpPr>
        <p:spPr>
          <a:xfrm>
            <a:off x="4572000" y="2787312"/>
            <a:ext cx="2160276" cy="3416320"/>
          </a:xfrm>
          <a:prstGeom prst="rect">
            <a:avLst/>
          </a:prstGeom>
          <a:noFill/>
          <a:ln w="38100">
            <a:solidFill>
              <a:schemeClr val="tx1"/>
            </a:solidFill>
          </a:ln>
        </p:spPr>
        <p:txBody>
          <a:bodyPr wrap="square" rtlCol="0">
            <a:spAutoFit/>
          </a:bodyPr>
          <a:lstStyle/>
          <a:p>
            <a:pPr algn="ctr"/>
            <a:endParaRPr kumimoji="1" lang="en-US" altLang="ja-JP" sz="2400" b="1" dirty="0" smtClean="0">
              <a:solidFill>
                <a:srgbClr val="FFFF00"/>
              </a:solidFill>
            </a:endParaRPr>
          </a:p>
          <a:p>
            <a:pPr algn="ctr"/>
            <a:endParaRPr kumimoji="1" lang="en-US" altLang="ja-JP" sz="2400" b="1" dirty="0" smtClean="0">
              <a:solidFill>
                <a:srgbClr val="FFFF00"/>
              </a:solidFill>
            </a:endParaRPr>
          </a:p>
          <a:p>
            <a:pPr algn="ctr"/>
            <a:endParaRPr kumimoji="1" lang="en-US" altLang="ja-JP" sz="2400" b="1" dirty="0" smtClean="0">
              <a:solidFill>
                <a:srgbClr val="FFFF00"/>
              </a:solidFill>
            </a:endParaRPr>
          </a:p>
          <a:p>
            <a:pPr algn="ctr"/>
            <a:endParaRPr kumimoji="1" lang="en-US" altLang="ja-JP" sz="2400" b="1" dirty="0">
              <a:solidFill>
                <a:srgbClr val="FFFF00"/>
              </a:solidFill>
            </a:endParaRPr>
          </a:p>
          <a:p>
            <a:pPr algn="ctr"/>
            <a:r>
              <a:rPr kumimoji="1" lang="ja-JP" altLang="en-US" sz="2400" b="1" dirty="0" smtClean="0">
                <a:solidFill>
                  <a:srgbClr val="FFFF00"/>
                </a:solidFill>
              </a:rPr>
              <a:t>要求受信</a:t>
            </a:r>
            <a:endParaRPr kumimoji="1" lang="en-US" altLang="ja-JP" sz="2400" b="1" dirty="0" smtClean="0">
              <a:solidFill>
                <a:srgbClr val="FFFF00"/>
              </a:solidFill>
            </a:endParaRPr>
          </a:p>
          <a:p>
            <a:pPr algn="ctr"/>
            <a:r>
              <a:rPr kumimoji="1" lang="ja-JP" altLang="en-US" sz="2400" b="1" dirty="0" smtClean="0">
                <a:solidFill>
                  <a:srgbClr val="FFFF00"/>
                </a:solidFill>
              </a:rPr>
              <a:t>応答</a:t>
            </a:r>
            <a:endParaRPr kumimoji="1" lang="en-US" altLang="ja-JP" sz="2400" b="1" dirty="0">
              <a:solidFill>
                <a:srgbClr val="FFFF00"/>
              </a:solidFill>
            </a:endParaRPr>
          </a:p>
          <a:p>
            <a:pPr algn="ctr"/>
            <a:endParaRPr kumimoji="1" lang="en-US" altLang="ja-JP" sz="2400" b="1" dirty="0" smtClean="0">
              <a:solidFill>
                <a:srgbClr val="FFFF00"/>
              </a:solidFill>
            </a:endParaRPr>
          </a:p>
          <a:p>
            <a:pPr algn="ctr"/>
            <a:endParaRPr kumimoji="1" lang="en-US" altLang="ja-JP" sz="2400" b="1" dirty="0">
              <a:solidFill>
                <a:srgbClr val="FFFF00"/>
              </a:solidFill>
            </a:endParaRPr>
          </a:p>
          <a:p>
            <a:pPr algn="ctr"/>
            <a:endParaRPr kumimoji="1" lang="ja-JP" altLang="en-US" sz="2400" b="1" dirty="0">
              <a:solidFill>
                <a:srgbClr val="FFFF00"/>
              </a:solidFill>
            </a:endParaRPr>
          </a:p>
        </p:txBody>
      </p:sp>
      <p:sp>
        <p:nvSpPr>
          <p:cNvPr id="18" name="TextBox 17"/>
          <p:cNvSpPr txBox="1"/>
          <p:nvPr/>
        </p:nvSpPr>
        <p:spPr>
          <a:xfrm>
            <a:off x="6732276" y="2348862"/>
            <a:ext cx="2160276" cy="461665"/>
          </a:xfrm>
          <a:prstGeom prst="rect">
            <a:avLst/>
          </a:prstGeom>
          <a:noFill/>
          <a:ln w="38100">
            <a:solidFill>
              <a:schemeClr val="tx1"/>
            </a:solidFill>
          </a:ln>
        </p:spPr>
        <p:txBody>
          <a:bodyPr wrap="square" rtlCol="0">
            <a:spAutoFit/>
          </a:bodyPr>
          <a:lstStyle/>
          <a:p>
            <a:pPr algn="ctr"/>
            <a:r>
              <a:rPr kumimoji="1" lang="ja-JP" altLang="en-US" sz="2400" b="1" dirty="0" smtClean="0">
                <a:solidFill>
                  <a:srgbClr val="FFFF00"/>
                </a:solidFill>
              </a:rPr>
              <a:t>出力</a:t>
            </a:r>
            <a:endParaRPr kumimoji="1" lang="ja-JP" altLang="en-US" sz="2400" b="1" dirty="0">
              <a:solidFill>
                <a:srgbClr val="FFFF00"/>
              </a:solidFill>
            </a:endParaRPr>
          </a:p>
        </p:txBody>
      </p:sp>
      <p:sp>
        <p:nvSpPr>
          <p:cNvPr id="19" name="TextBox 18"/>
          <p:cNvSpPr txBox="1"/>
          <p:nvPr/>
        </p:nvSpPr>
        <p:spPr>
          <a:xfrm>
            <a:off x="6732276" y="2787312"/>
            <a:ext cx="2160276" cy="3416320"/>
          </a:xfrm>
          <a:prstGeom prst="rect">
            <a:avLst/>
          </a:prstGeom>
          <a:noFill/>
          <a:ln w="38100">
            <a:solidFill>
              <a:schemeClr val="tx1"/>
            </a:solidFill>
          </a:ln>
        </p:spPr>
        <p:txBody>
          <a:bodyPr wrap="square" rtlCol="0">
            <a:spAutoFit/>
          </a:bodyPr>
          <a:lstStyle/>
          <a:p>
            <a:pPr algn="ctr"/>
            <a:endParaRPr kumimoji="1" lang="en-US" altLang="ja-JP" sz="2400" b="1" dirty="0" smtClean="0">
              <a:solidFill>
                <a:srgbClr val="FFFF00"/>
              </a:solidFill>
            </a:endParaRPr>
          </a:p>
          <a:p>
            <a:pPr algn="ctr"/>
            <a:endParaRPr kumimoji="1" lang="en-US" altLang="ja-JP" sz="2400" b="1" dirty="0" smtClean="0">
              <a:solidFill>
                <a:srgbClr val="FFFF00"/>
              </a:solidFill>
            </a:endParaRPr>
          </a:p>
          <a:p>
            <a:pPr algn="ctr"/>
            <a:endParaRPr kumimoji="1" lang="en-US" altLang="ja-JP" sz="2400" b="1" dirty="0" smtClean="0">
              <a:solidFill>
                <a:srgbClr val="FFFF00"/>
              </a:solidFill>
            </a:endParaRPr>
          </a:p>
          <a:p>
            <a:pPr algn="ctr"/>
            <a:endParaRPr kumimoji="1" lang="en-US" altLang="ja-JP" sz="2400" b="1" dirty="0">
              <a:solidFill>
                <a:srgbClr val="FFFF00"/>
              </a:solidFill>
            </a:endParaRPr>
          </a:p>
          <a:p>
            <a:pPr algn="ctr"/>
            <a:endParaRPr kumimoji="1" lang="en-US" altLang="ja-JP" sz="2400" b="1" dirty="0" smtClean="0">
              <a:solidFill>
                <a:srgbClr val="FFFF00"/>
              </a:solidFill>
            </a:endParaRPr>
          </a:p>
          <a:p>
            <a:pPr algn="ctr"/>
            <a:endParaRPr kumimoji="1" lang="en-US" altLang="ja-JP" sz="2400" b="1" dirty="0">
              <a:solidFill>
                <a:srgbClr val="FFFF00"/>
              </a:solidFill>
            </a:endParaRPr>
          </a:p>
          <a:p>
            <a:pPr algn="ctr"/>
            <a:r>
              <a:rPr kumimoji="1" lang="ja-JP" altLang="en-US" sz="2400" b="1" dirty="0" smtClean="0">
                <a:solidFill>
                  <a:srgbClr val="FFFF00"/>
                </a:solidFill>
              </a:rPr>
              <a:t>要求受信</a:t>
            </a:r>
            <a:endParaRPr kumimoji="1" lang="en-US" altLang="ja-JP" sz="2400" b="1" dirty="0" smtClean="0">
              <a:solidFill>
                <a:srgbClr val="FFFF00"/>
              </a:solidFill>
            </a:endParaRPr>
          </a:p>
          <a:p>
            <a:pPr algn="ctr"/>
            <a:r>
              <a:rPr kumimoji="1" lang="ja-JP" altLang="en-US" sz="2400" b="1" dirty="0" smtClean="0">
                <a:solidFill>
                  <a:srgbClr val="FFFF00"/>
                </a:solidFill>
              </a:rPr>
              <a:t>応答</a:t>
            </a:r>
            <a:endParaRPr kumimoji="1" lang="en-US" altLang="ja-JP" sz="2400" b="1" dirty="0">
              <a:solidFill>
                <a:srgbClr val="FFFF00"/>
              </a:solidFill>
            </a:endParaRPr>
          </a:p>
          <a:p>
            <a:pPr algn="ctr"/>
            <a:endParaRPr kumimoji="1" lang="ja-JP" altLang="en-US" sz="2400" b="1" dirty="0">
              <a:solidFill>
                <a:srgbClr val="FFFF00"/>
              </a:solidFill>
            </a:endParaRPr>
          </a:p>
        </p:txBody>
      </p:sp>
      <p:cxnSp>
        <p:nvCxnSpPr>
          <p:cNvPr id="20" name="Straight Arrow Connector 19"/>
          <p:cNvCxnSpPr/>
          <p:nvPr/>
        </p:nvCxnSpPr>
        <p:spPr>
          <a:xfrm>
            <a:off x="2051678" y="3789046"/>
            <a:ext cx="720092"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97497" y="4509138"/>
            <a:ext cx="2734549"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763461" y="5229230"/>
            <a:ext cx="5328861"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1763461" y="5589275"/>
            <a:ext cx="5328861"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2231701" y="4869184"/>
            <a:ext cx="2734549"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2051678" y="4149092"/>
            <a:ext cx="720092"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897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kumimoji="1" lang="ja-JP" altLang="en-US" dirty="0" smtClean="0"/>
              <a:t>コーディング（</a:t>
            </a:r>
            <a:r>
              <a:rPr kumimoji="1" lang="ja-JP" altLang="en-US" dirty="0"/>
              <a:t>２</a:t>
            </a:r>
            <a:r>
              <a:rPr kumimoji="1" lang="ja-JP" altLang="en-US" dirty="0" smtClean="0"/>
              <a:t>）</a:t>
            </a:r>
            <a:endParaRPr kumimoji="1" lang="ja-JP" altLang="en-US" dirty="0"/>
          </a:p>
        </p:txBody>
      </p:sp>
      <p:sp>
        <p:nvSpPr>
          <p:cNvPr id="5" name="Content Placeholder 4"/>
          <p:cNvSpPr>
            <a:spLocks noGrp="1"/>
          </p:cNvSpPr>
          <p:nvPr>
            <p:ph idx="1"/>
          </p:nvPr>
        </p:nvSpPr>
        <p:spPr/>
        <p:txBody>
          <a:bodyPr/>
          <a:lstStyle/>
          <a:p>
            <a:pPr marL="0" indent="0">
              <a:buNone/>
            </a:pPr>
            <a:r>
              <a:rPr kumimoji="1" lang="ja-JP" altLang="en-US" dirty="0"/>
              <a:t>実装</a:t>
            </a:r>
            <a:endParaRPr kumimoji="1" lang="en-US" altLang="ja-JP" dirty="0" smtClean="0"/>
          </a:p>
        </p:txBody>
      </p:sp>
      <p:sp>
        <p:nvSpPr>
          <p:cNvPr id="6" name="TextBox 5"/>
          <p:cNvSpPr txBox="1"/>
          <p:nvPr/>
        </p:nvSpPr>
        <p:spPr>
          <a:xfrm>
            <a:off x="251448" y="2348862"/>
            <a:ext cx="2160276" cy="461665"/>
          </a:xfrm>
          <a:prstGeom prst="rect">
            <a:avLst/>
          </a:prstGeom>
          <a:noFill/>
          <a:ln w="38100">
            <a:solidFill>
              <a:schemeClr val="tx1"/>
            </a:solidFill>
          </a:ln>
        </p:spPr>
        <p:txBody>
          <a:bodyPr wrap="square" rtlCol="0">
            <a:spAutoFit/>
          </a:bodyPr>
          <a:lstStyle/>
          <a:p>
            <a:pPr algn="ctr"/>
            <a:r>
              <a:rPr kumimoji="1" lang="en-US" altLang="ja-JP" sz="2400" b="1" dirty="0" smtClean="0">
                <a:solidFill>
                  <a:srgbClr val="FFFF00"/>
                </a:solidFill>
              </a:rPr>
              <a:t>Main</a:t>
            </a:r>
            <a:endParaRPr kumimoji="1" lang="ja-JP" altLang="en-US" sz="2400" b="1" dirty="0">
              <a:solidFill>
                <a:srgbClr val="FFFF00"/>
              </a:solidFill>
            </a:endParaRPr>
          </a:p>
        </p:txBody>
      </p:sp>
      <p:sp>
        <p:nvSpPr>
          <p:cNvPr id="7" name="TextBox 6"/>
          <p:cNvSpPr txBox="1"/>
          <p:nvPr/>
        </p:nvSpPr>
        <p:spPr>
          <a:xfrm>
            <a:off x="251448" y="2787312"/>
            <a:ext cx="2160276" cy="830997"/>
          </a:xfrm>
          <a:prstGeom prst="rect">
            <a:avLst/>
          </a:prstGeom>
          <a:noFill/>
          <a:ln w="38100">
            <a:solidFill>
              <a:schemeClr val="tx1"/>
            </a:solidFill>
          </a:ln>
        </p:spPr>
        <p:txBody>
          <a:bodyPr wrap="square" rtlCol="0">
            <a:spAutoFit/>
          </a:bodyPr>
          <a:lstStyle/>
          <a:p>
            <a:pPr algn="ctr"/>
            <a:r>
              <a:rPr kumimoji="1" lang="en-US" altLang="ja-JP" sz="2400" b="1" dirty="0" smtClean="0">
                <a:solidFill>
                  <a:srgbClr val="FFFF00"/>
                </a:solidFill>
              </a:rPr>
              <a:t>Main</a:t>
            </a:r>
          </a:p>
          <a:p>
            <a:pPr algn="ctr"/>
            <a:endParaRPr kumimoji="1" lang="en-US" altLang="ja-JP" sz="2400" b="1" dirty="0">
              <a:solidFill>
                <a:srgbClr val="FFFF00"/>
              </a:solidFill>
            </a:endParaRPr>
          </a:p>
        </p:txBody>
      </p:sp>
      <p:sp>
        <p:nvSpPr>
          <p:cNvPr id="14" name="TextBox 13"/>
          <p:cNvSpPr txBox="1"/>
          <p:nvPr/>
        </p:nvSpPr>
        <p:spPr>
          <a:xfrm>
            <a:off x="2411724" y="2348862"/>
            <a:ext cx="2160276" cy="461665"/>
          </a:xfrm>
          <a:prstGeom prst="rect">
            <a:avLst/>
          </a:prstGeom>
          <a:noFill/>
          <a:ln w="38100">
            <a:solidFill>
              <a:schemeClr val="tx1"/>
            </a:solidFill>
          </a:ln>
        </p:spPr>
        <p:txBody>
          <a:bodyPr wrap="square" rtlCol="0">
            <a:spAutoFit/>
          </a:bodyPr>
          <a:lstStyle/>
          <a:p>
            <a:pPr algn="ctr"/>
            <a:r>
              <a:rPr kumimoji="1" lang="en-US" altLang="ja-JP" sz="2400" b="1" dirty="0" err="1" smtClean="0">
                <a:solidFill>
                  <a:srgbClr val="FFFF00"/>
                </a:solidFill>
              </a:rPr>
              <a:t>InputService</a:t>
            </a:r>
            <a:endParaRPr kumimoji="1" lang="ja-JP" altLang="en-US" sz="2400" b="1" dirty="0">
              <a:solidFill>
                <a:srgbClr val="FFFF00"/>
              </a:solidFill>
            </a:endParaRPr>
          </a:p>
        </p:txBody>
      </p:sp>
      <p:sp>
        <p:nvSpPr>
          <p:cNvPr id="15" name="TextBox 14"/>
          <p:cNvSpPr txBox="1"/>
          <p:nvPr/>
        </p:nvSpPr>
        <p:spPr>
          <a:xfrm>
            <a:off x="2411724" y="2787312"/>
            <a:ext cx="2160276" cy="830997"/>
          </a:xfrm>
          <a:prstGeom prst="rect">
            <a:avLst/>
          </a:prstGeom>
          <a:noFill/>
          <a:ln w="38100">
            <a:solidFill>
              <a:schemeClr val="tx1"/>
            </a:solidFill>
          </a:ln>
        </p:spPr>
        <p:txBody>
          <a:bodyPr wrap="square" rtlCol="0">
            <a:spAutoFit/>
          </a:bodyPr>
          <a:lstStyle/>
          <a:p>
            <a:pPr algn="ctr"/>
            <a:r>
              <a:rPr kumimoji="1" lang="en-US" altLang="ja-JP" sz="2400" b="1" dirty="0" err="1" smtClean="0">
                <a:solidFill>
                  <a:srgbClr val="FFFF00"/>
                </a:solidFill>
              </a:rPr>
              <a:t>getService</a:t>
            </a:r>
            <a:r>
              <a:rPr kumimoji="1" lang="ja-JP" altLang="en-US" sz="2400" b="1" dirty="0">
                <a:solidFill>
                  <a:srgbClr val="FFFF00"/>
                </a:solidFill>
              </a:rPr>
              <a:t>（）</a:t>
            </a:r>
            <a:endParaRPr kumimoji="1" lang="en-US" altLang="ja-JP" sz="2400" b="1" dirty="0" smtClean="0">
              <a:solidFill>
                <a:srgbClr val="FFFF00"/>
              </a:solidFill>
            </a:endParaRPr>
          </a:p>
          <a:p>
            <a:pPr algn="ctr"/>
            <a:r>
              <a:rPr kumimoji="1" lang="en-US" altLang="ja-JP" sz="2400" b="1" dirty="0" err="1" smtClean="0">
                <a:solidFill>
                  <a:srgbClr val="FFFF00"/>
                </a:solidFill>
              </a:rPr>
              <a:t>getInput</a:t>
            </a:r>
            <a:r>
              <a:rPr kumimoji="1" lang="ja-JP" altLang="en-US" sz="2400" b="1" dirty="0" smtClean="0">
                <a:solidFill>
                  <a:srgbClr val="FFFF00"/>
                </a:solidFill>
              </a:rPr>
              <a:t>（）</a:t>
            </a:r>
            <a:endParaRPr kumimoji="1" lang="en-US" altLang="ja-JP" sz="2400" b="1" dirty="0" smtClean="0">
              <a:solidFill>
                <a:srgbClr val="FFFF00"/>
              </a:solidFill>
            </a:endParaRPr>
          </a:p>
        </p:txBody>
      </p:sp>
      <p:sp>
        <p:nvSpPr>
          <p:cNvPr id="16" name="TextBox 15"/>
          <p:cNvSpPr txBox="1"/>
          <p:nvPr/>
        </p:nvSpPr>
        <p:spPr>
          <a:xfrm>
            <a:off x="4571999" y="2348862"/>
            <a:ext cx="2340299" cy="461665"/>
          </a:xfrm>
          <a:prstGeom prst="rect">
            <a:avLst/>
          </a:prstGeom>
          <a:noFill/>
          <a:ln w="38100">
            <a:solidFill>
              <a:schemeClr val="tx1"/>
            </a:solidFill>
          </a:ln>
        </p:spPr>
        <p:txBody>
          <a:bodyPr wrap="square" rtlCol="0">
            <a:spAutoFit/>
          </a:bodyPr>
          <a:lstStyle/>
          <a:p>
            <a:pPr algn="ctr"/>
            <a:r>
              <a:rPr kumimoji="1" lang="en-US" altLang="ja-JP" sz="2400" b="1" dirty="0" err="1" smtClean="0">
                <a:solidFill>
                  <a:srgbClr val="FFFF00"/>
                </a:solidFill>
              </a:rPr>
              <a:t>BusinessService</a:t>
            </a:r>
            <a:endParaRPr kumimoji="1" lang="ja-JP" altLang="en-US" sz="2400" b="1" dirty="0">
              <a:solidFill>
                <a:srgbClr val="FFFF00"/>
              </a:solidFill>
            </a:endParaRPr>
          </a:p>
        </p:txBody>
      </p:sp>
      <p:sp>
        <p:nvSpPr>
          <p:cNvPr id="17" name="TextBox 16"/>
          <p:cNvSpPr txBox="1"/>
          <p:nvPr/>
        </p:nvSpPr>
        <p:spPr>
          <a:xfrm>
            <a:off x="4571999" y="2787312"/>
            <a:ext cx="2340299" cy="830997"/>
          </a:xfrm>
          <a:prstGeom prst="rect">
            <a:avLst/>
          </a:prstGeom>
          <a:noFill/>
          <a:ln w="38100">
            <a:solidFill>
              <a:schemeClr val="tx1"/>
            </a:solidFill>
          </a:ln>
        </p:spPr>
        <p:txBody>
          <a:bodyPr wrap="square" rtlCol="0">
            <a:spAutoFit/>
          </a:bodyPr>
          <a:lstStyle/>
          <a:p>
            <a:pPr algn="ctr"/>
            <a:r>
              <a:rPr kumimoji="1" lang="en-US" altLang="ja-JP" sz="2400" b="1" dirty="0" err="1">
                <a:solidFill>
                  <a:srgbClr val="FFFF00"/>
                </a:solidFill>
              </a:rPr>
              <a:t>getService</a:t>
            </a:r>
            <a:r>
              <a:rPr kumimoji="1" lang="ja-JP" altLang="en-US" sz="2400" b="1" dirty="0">
                <a:solidFill>
                  <a:srgbClr val="FFFF00"/>
                </a:solidFill>
              </a:rPr>
              <a:t>（）</a:t>
            </a:r>
            <a:endParaRPr kumimoji="1" lang="en-US" altLang="ja-JP" sz="2400" b="1" dirty="0" smtClean="0">
              <a:solidFill>
                <a:srgbClr val="FFFF00"/>
              </a:solidFill>
            </a:endParaRPr>
          </a:p>
          <a:p>
            <a:pPr algn="ctr"/>
            <a:r>
              <a:rPr kumimoji="1" lang="en-US" altLang="ja-JP" sz="2400" b="1" dirty="0" smtClean="0">
                <a:solidFill>
                  <a:srgbClr val="FFFF00"/>
                </a:solidFill>
              </a:rPr>
              <a:t>execute</a:t>
            </a:r>
            <a:r>
              <a:rPr kumimoji="1" lang="ja-JP" altLang="en-US" sz="2400" b="1" dirty="0" smtClean="0">
                <a:solidFill>
                  <a:srgbClr val="FFFF00"/>
                </a:solidFill>
              </a:rPr>
              <a:t>（）</a:t>
            </a:r>
            <a:endParaRPr kumimoji="1" lang="en-US" altLang="ja-JP" sz="2400" b="1" dirty="0" smtClean="0">
              <a:solidFill>
                <a:srgbClr val="FFFF00"/>
              </a:solidFill>
            </a:endParaRPr>
          </a:p>
        </p:txBody>
      </p:sp>
      <p:sp>
        <p:nvSpPr>
          <p:cNvPr id="18" name="TextBox 17"/>
          <p:cNvSpPr txBox="1"/>
          <p:nvPr/>
        </p:nvSpPr>
        <p:spPr>
          <a:xfrm>
            <a:off x="6912299" y="2348862"/>
            <a:ext cx="2160276" cy="461665"/>
          </a:xfrm>
          <a:prstGeom prst="rect">
            <a:avLst/>
          </a:prstGeom>
          <a:noFill/>
          <a:ln w="38100">
            <a:solidFill>
              <a:schemeClr val="tx1"/>
            </a:solidFill>
          </a:ln>
        </p:spPr>
        <p:txBody>
          <a:bodyPr wrap="square" rtlCol="0">
            <a:spAutoFit/>
          </a:bodyPr>
          <a:lstStyle/>
          <a:p>
            <a:pPr algn="ctr"/>
            <a:r>
              <a:rPr kumimoji="1" lang="en-US" altLang="ja-JP" sz="2400" b="1" dirty="0" err="1" smtClean="0">
                <a:solidFill>
                  <a:srgbClr val="FFFF00"/>
                </a:solidFill>
              </a:rPr>
              <a:t>OutputService</a:t>
            </a:r>
            <a:endParaRPr kumimoji="1" lang="ja-JP" altLang="en-US" sz="2400" b="1" dirty="0">
              <a:solidFill>
                <a:srgbClr val="FFFF00"/>
              </a:solidFill>
            </a:endParaRPr>
          </a:p>
        </p:txBody>
      </p:sp>
      <p:sp>
        <p:nvSpPr>
          <p:cNvPr id="19" name="TextBox 18"/>
          <p:cNvSpPr txBox="1"/>
          <p:nvPr/>
        </p:nvSpPr>
        <p:spPr>
          <a:xfrm>
            <a:off x="6912299" y="2787312"/>
            <a:ext cx="2160276" cy="830997"/>
          </a:xfrm>
          <a:prstGeom prst="rect">
            <a:avLst/>
          </a:prstGeom>
          <a:noFill/>
          <a:ln w="38100">
            <a:solidFill>
              <a:schemeClr val="tx1"/>
            </a:solidFill>
          </a:ln>
        </p:spPr>
        <p:txBody>
          <a:bodyPr wrap="square" rtlCol="0">
            <a:spAutoFit/>
          </a:bodyPr>
          <a:lstStyle/>
          <a:p>
            <a:pPr algn="ctr"/>
            <a:r>
              <a:rPr kumimoji="1" lang="en-US" altLang="ja-JP" sz="2400" b="1" dirty="0" err="1">
                <a:solidFill>
                  <a:srgbClr val="FFFF00"/>
                </a:solidFill>
              </a:rPr>
              <a:t>getService</a:t>
            </a:r>
            <a:r>
              <a:rPr kumimoji="1" lang="ja-JP" altLang="en-US" sz="2400" b="1" dirty="0">
                <a:solidFill>
                  <a:srgbClr val="FFFF00"/>
                </a:solidFill>
              </a:rPr>
              <a:t>（）</a:t>
            </a:r>
            <a:endParaRPr kumimoji="1" lang="en-US" altLang="ja-JP" sz="2400" b="1" dirty="0" smtClean="0">
              <a:solidFill>
                <a:srgbClr val="FFFF00"/>
              </a:solidFill>
            </a:endParaRPr>
          </a:p>
          <a:p>
            <a:pPr algn="ctr"/>
            <a:r>
              <a:rPr kumimoji="1" lang="en-US" altLang="ja-JP" sz="2400" b="1" dirty="0" err="1" smtClean="0">
                <a:solidFill>
                  <a:srgbClr val="FFFF00"/>
                </a:solidFill>
              </a:rPr>
              <a:t>setOutput</a:t>
            </a:r>
            <a:r>
              <a:rPr kumimoji="1" lang="ja-JP" altLang="en-US" sz="2400" b="1" dirty="0" smtClean="0">
                <a:solidFill>
                  <a:srgbClr val="FFFF00"/>
                </a:solidFill>
              </a:rPr>
              <a:t>（）</a:t>
            </a:r>
            <a:endParaRPr kumimoji="1" lang="en-US" altLang="ja-JP" sz="2400" b="1" dirty="0" smtClean="0">
              <a:solidFill>
                <a:srgbClr val="FFFF00"/>
              </a:solidFill>
            </a:endParaRPr>
          </a:p>
        </p:txBody>
      </p:sp>
      <p:sp>
        <p:nvSpPr>
          <p:cNvPr id="2" name="Up Arrow 1"/>
          <p:cNvSpPr/>
          <p:nvPr/>
        </p:nvSpPr>
        <p:spPr>
          <a:xfrm>
            <a:off x="881528" y="3789046"/>
            <a:ext cx="900115" cy="720092"/>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Up Arrow 25"/>
          <p:cNvSpPr/>
          <p:nvPr/>
        </p:nvSpPr>
        <p:spPr>
          <a:xfrm>
            <a:off x="5292092" y="3789046"/>
            <a:ext cx="900115" cy="720092"/>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TextBox 26"/>
          <p:cNvSpPr txBox="1"/>
          <p:nvPr/>
        </p:nvSpPr>
        <p:spPr>
          <a:xfrm>
            <a:off x="701505" y="4509138"/>
            <a:ext cx="5850748" cy="830997"/>
          </a:xfrm>
          <a:prstGeom prst="rect">
            <a:avLst/>
          </a:prstGeom>
          <a:noFill/>
          <a:ln w="38100">
            <a:solidFill>
              <a:schemeClr val="tx1"/>
            </a:solidFill>
          </a:ln>
        </p:spPr>
        <p:txBody>
          <a:bodyPr wrap="square" rtlCol="0">
            <a:spAutoFit/>
          </a:bodyPr>
          <a:lstStyle/>
          <a:p>
            <a:r>
              <a:rPr kumimoji="1" lang="ja-JP" altLang="en-US" sz="2400" b="1" dirty="0" smtClean="0">
                <a:solidFill>
                  <a:srgbClr val="FFFF00"/>
                </a:solidFill>
              </a:rPr>
              <a:t>今日はここを実装</a:t>
            </a:r>
            <a:endParaRPr kumimoji="1" lang="en-US" altLang="ja-JP" sz="2400" b="1" dirty="0" smtClean="0">
              <a:solidFill>
                <a:srgbClr val="FFFF00"/>
              </a:solidFill>
            </a:endParaRPr>
          </a:p>
          <a:p>
            <a:r>
              <a:rPr kumimoji="1" lang="ja-JP" altLang="en-US" sz="2400" b="1" dirty="0">
                <a:solidFill>
                  <a:srgbClr val="FFFF00"/>
                </a:solidFill>
              </a:rPr>
              <a:t>あと</a:t>
            </a:r>
            <a:r>
              <a:rPr kumimoji="1" lang="ja-JP" altLang="en-US" sz="2400" b="1" dirty="0" smtClean="0">
                <a:solidFill>
                  <a:srgbClr val="FFFF00"/>
                </a:solidFill>
              </a:rPr>
              <a:t>の説明は</a:t>
            </a:r>
            <a:r>
              <a:rPr kumimoji="1" lang="en-US" altLang="ja-JP" sz="2400" b="1" dirty="0" smtClean="0">
                <a:solidFill>
                  <a:srgbClr val="FFFF00"/>
                </a:solidFill>
              </a:rPr>
              <a:t>eclipse</a:t>
            </a:r>
            <a:r>
              <a:rPr kumimoji="1" lang="ja-JP" altLang="en-US" sz="2400" b="1" dirty="0" smtClean="0">
                <a:solidFill>
                  <a:srgbClr val="FFFF00"/>
                </a:solidFill>
              </a:rPr>
              <a:t>上で</a:t>
            </a:r>
            <a:endParaRPr kumimoji="1" lang="en-US" altLang="ja-JP" sz="2400" b="1" dirty="0">
              <a:solidFill>
                <a:srgbClr val="FFFF00"/>
              </a:solidFill>
            </a:endParaRPr>
          </a:p>
        </p:txBody>
      </p:sp>
    </p:spTree>
    <p:extLst>
      <p:ext uri="{BB962C8B-B14F-4D97-AF65-F5344CB8AC3E}">
        <p14:creationId xmlns:p14="http://schemas.microsoft.com/office/powerpoint/2010/main" val="18896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993</Words>
  <Application>Microsoft Office PowerPoint</Application>
  <PresentationFormat>On-screen Show (4:3)</PresentationFormat>
  <Paragraphs>105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新人教育資料</vt:lpstr>
      <vt:lpstr>PowerPoint Presentation</vt:lpstr>
      <vt:lpstr>今日のゴール</vt:lpstr>
      <vt:lpstr>抽象と具象（１）</vt:lpstr>
      <vt:lpstr>抽象と具象（２）</vt:lpstr>
      <vt:lpstr>オブジェクト，メッセージ，インターフェイス（１）</vt:lpstr>
      <vt:lpstr>オブジェクト，メッセージ，インターフェイス（２）</vt:lpstr>
      <vt:lpstr>コーディング（１）</vt:lpstr>
      <vt:lpstr>コーディング（２）</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DELL201608</dc:creator>
  <cp:lastModifiedBy>DELL201608</cp:lastModifiedBy>
  <cp:revision>16</cp:revision>
  <dcterms:created xsi:type="dcterms:W3CDTF">2006-08-16T00:00:00Z</dcterms:created>
  <dcterms:modified xsi:type="dcterms:W3CDTF">2018-04-26T21:23:01Z</dcterms:modified>
</cp:coreProperties>
</file>