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3" r:id="rId12"/>
    <p:sldId id="267" r:id="rId13"/>
    <p:sldId id="268" r:id="rId14"/>
    <p:sldId id="269" r:id="rId15"/>
    <p:sldId id="272" r:id="rId16"/>
    <p:sldId id="274" r:id="rId17"/>
    <p:sldId id="273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D98779-5AFF-481B-8B9F-E8B6138A421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F9D53EC-4F47-48D4-A72D-C6F9EDE40AA6}">
      <dgm:prSet phldrT="[Text]" custT="1"/>
      <dgm:spPr/>
      <dgm:t>
        <a:bodyPr/>
        <a:lstStyle/>
        <a:p>
          <a:r>
            <a:rPr kumimoji="1" lang="ja-JP" altLang="en-US" sz="2000" dirty="0" smtClean="0"/>
            <a:t>要件定義</a:t>
          </a:r>
          <a:endParaRPr kumimoji="1" lang="ja-JP" altLang="en-US" sz="2000" dirty="0"/>
        </a:p>
      </dgm:t>
    </dgm:pt>
    <dgm:pt modelId="{D422975C-956F-44CA-881B-C54C18F68DAF}" type="parTrans" cxnId="{0510419D-0931-411E-AA4C-3CB6CDEF3FC5}">
      <dgm:prSet/>
      <dgm:spPr/>
      <dgm:t>
        <a:bodyPr/>
        <a:lstStyle/>
        <a:p>
          <a:endParaRPr kumimoji="1" lang="ja-JP" altLang="en-US"/>
        </a:p>
      </dgm:t>
    </dgm:pt>
    <dgm:pt modelId="{362AD941-753F-4FC8-B547-48B96EA3AFBB}" type="sibTrans" cxnId="{0510419D-0931-411E-AA4C-3CB6CDEF3FC5}">
      <dgm:prSet/>
      <dgm:spPr/>
      <dgm:t>
        <a:bodyPr/>
        <a:lstStyle/>
        <a:p>
          <a:endParaRPr kumimoji="1" lang="ja-JP" altLang="en-US"/>
        </a:p>
      </dgm:t>
    </dgm:pt>
    <dgm:pt modelId="{406CC666-F7BE-4329-BC9D-A611BDEB47CC}">
      <dgm:prSet phldrT="[Text]" custT="1"/>
      <dgm:spPr/>
      <dgm:t>
        <a:bodyPr/>
        <a:lstStyle/>
        <a:p>
          <a:r>
            <a:rPr kumimoji="1" lang="ja-JP" altLang="en-US" sz="2000" dirty="0" smtClean="0"/>
            <a:t>詳細設計</a:t>
          </a:r>
          <a:endParaRPr kumimoji="1" lang="ja-JP" altLang="en-US" sz="2000" dirty="0"/>
        </a:p>
      </dgm:t>
    </dgm:pt>
    <dgm:pt modelId="{9A011980-E530-4D5B-8999-E94CC29F0E12}" type="parTrans" cxnId="{C4374BCC-ED36-49A6-83F6-0D4265B3B02C}">
      <dgm:prSet/>
      <dgm:spPr/>
      <dgm:t>
        <a:bodyPr/>
        <a:lstStyle/>
        <a:p>
          <a:endParaRPr kumimoji="1" lang="ja-JP" altLang="en-US"/>
        </a:p>
      </dgm:t>
    </dgm:pt>
    <dgm:pt modelId="{CF252A8C-61CF-4CEB-B9C2-BAAFA17F120B}" type="sibTrans" cxnId="{C4374BCC-ED36-49A6-83F6-0D4265B3B02C}">
      <dgm:prSet/>
      <dgm:spPr/>
      <dgm:t>
        <a:bodyPr/>
        <a:lstStyle/>
        <a:p>
          <a:endParaRPr kumimoji="1" lang="ja-JP" altLang="en-US"/>
        </a:p>
      </dgm:t>
    </dgm:pt>
    <dgm:pt modelId="{2604714E-760A-4A33-A37D-043B1B4492C7}">
      <dgm:prSet phldrT="[Text]" custT="1"/>
      <dgm:spPr/>
      <dgm:t>
        <a:bodyPr/>
        <a:lstStyle/>
        <a:p>
          <a:r>
            <a:rPr kumimoji="1" lang="ja-JP" altLang="en-US" sz="2400" dirty="0" smtClean="0"/>
            <a:t>実装</a:t>
          </a:r>
          <a:endParaRPr kumimoji="1" lang="ja-JP" altLang="en-US" sz="2400" dirty="0"/>
        </a:p>
      </dgm:t>
    </dgm:pt>
    <dgm:pt modelId="{E1F44D2E-1AFF-4621-9FBD-8392C78E7EEB}" type="parTrans" cxnId="{BC170C4B-5206-4CAD-9A03-5AFAF319E5C6}">
      <dgm:prSet/>
      <dgm:spPr/>
      <dgm:t>
        <a:bodyPr/>
        <a:lstStyle/>
        <a:p>
          <a:endParaRPr kumimoji="1" lang="ja-JP" altLang="en-US"/>
        </a:p>
      </dgm:t>
    </dgm:pt>
    <dgm:pt modelId="{1241D2C6-CBF6-4F9E-8D05-B537FB0C25CE}" type="sibTrans" cxnId="{BC170C4B-5206-4CAD-9A03-5AFAF319E5C6}">
      <dgm:prSet/>
      <dgm:spPr/>
      <dgm:t>
        <a:bodyPr/>
        <a:lstStyle/>
        <a:p>
          <a:endParaRPr kumimoji="1" lang="ja-JP" altLang="en-US"/>
        </a:p>
      </dgm:t>
    </dgm:pt>
    <dgm:pt modelId="{F48CDD81-D8D9-42E8-97E8-CEE83AC445C5}">
      <dgm:prSet phldrT="[Text]" custT="1"/>
      <dgm:spPr/>
      <dgm:t>
        <a:bodyPr/>
        <a:lstStyle/>
        <a:p>
          <a:r>
            <a:rPr kumimoji="1" lang="ja-JP" altLang="en-US" sz="2000" dirty="0" smtClean="0"/>
            <a:t>基本設計</a:t>
          </a:r>
          <a:endParaRPr kumimoji="1" lang="ja-JP" altLang="en-US" sz="2000" dirty="0"/>
        </a:p>
      </dgm:t>
    </dgm:pt>
    <dgm:pt modelId="{1DF66106-B4D9-48D3-B821-9E9C5B2C26AE}" type="parTrans" cxnId="{C2999E53-FCFD-4966-9EFB-ECE3840D1775}">
      <dgm:prSet/>
      <dgm:spPr/>
      <dgm:t>
        <a:bodyPr/>
        <a:lstStyle/>
        <a:p>
          <a:endParaRPr kumimoji="1" lang="ja-JP" altLang="en-US"/>
        </a:p>
      </dgm:t>
    </dgm:pt>
    <dgm:pt modelId="{D34B1B25-1CDD-4E5E-8196-FB0F41862588}" type="sibTrans" cxnId="{C2999E53-FCFD-4966-9EFB-ECE3840D1775}">
      <dgm:prSet/>
      <dgm:spPr/>
      <dgm:t>
        <a:bodyPr/>
        <a:lstStyle/>
        <a:p>
          <a:endParaRPr kumimoji="1" lang="ja-JP" altLang="en-US"/>
        </a:p>
      </dgm:t>
    </dgm:pt>
    <dgm:pt modelId="{430169E7-88E6-42D0-9365-38B10E8FA6EF}" type="pres">
      <dgm:prSet presAssocID="{FBD98779-5AFF-481B-8B9F-E8B6138A421C}" presName="Name0" presStyleCnt="0">
        <dgm:presLayoutVars>
          <dgm:dir/>
          <dgm:animLvl val="lvl"/>
          <dgm:resizeHandles val="exact"/>
        </dgm:presLayoutVars>
      </dgm:prSet>
      <dgm:spPr/>
    </dgm:pt>
    <dgm:pt modelId="{54CBF6E6-5F2B-4B78-9F0A-A5097656C5E9}" type="pres">
      <dgm:prSet presAssocID="{0F9D53EC-4F47-48D4-A72D-C6F9EDE40AA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19CDBAA-07C9-49FE-9320-3F485DA2B2BD}" type="pres">
      <dgm:prSet presAssocID="{362AD941-753F-4FC8-B547-48B96EA3AFBB}" presName="parTxOnlySpace" presStyleCnt="0"/>
      <dgm:spPr/>
    </dgm:pt>
    <dgm:pt modelId="{97631860-4712-4578-BAF7-594B0F028A4B}" type="pres">
      <dgm:prSet presAssocID="{F48CDD81-D8D9-42E8-97E8-CEE83AC445C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8F517E7-BC59-459E-902E-36A1938E4AD1}" type="pres">
      <dgm:prSet presAssocID="{D34B1B25-1CDD-4E5E-8196-FB0F41862588}" presName="parTxOnlySpace" presStyleCnt="0"/>
      <dgm:spPr/>
    </dgm:pt>
    <dgm:pt modelId="{9E3D67AB-D26F-4B49-BC08-7411DD99899F}" type="pres">
      <dgm:prSet presAssocID="{406CC666-F7BE-4329-BC9D-A611BDEB47C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83EADEC-0028-425A-B281-2C9C057E8865}" type="pres">
      <dgm:prSet presAssocID="{CF252A8C-61CF-4CEB-B9C2-BAAFA17F120B}" presName="parTxOnlySpace" presStyleCnt="0"/>
      <dgm:spPr/>
    </dgm:pt>
    <dgm:pt modelId="{A5993684-5E0C-4A4E-8962-7A969C37149B}" type="pres">
      <dgm:prSet presAssocID="{2604714E-760A-4A33-A37D-043B1B4492C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BC170C4B-5206-4CAD-9A03-5AFAF319E5C6}" srcId="{FBD98779-5AFF-481B-8B9F-E8B6138A421C}" destId="{2604714E-760A-4A33-A37D-043B1B4492C7}" srcOrd="3" destOrd="0" parTransId="{E1F44D2E-1AFF-4621-9FBD-8392C78E7EEB}" sibTransId="{1241D2C6-CBF6-4F9E-8D05-B537FB0C25CE}"/>
    <dgm:cxn modelId="{82D00AC5-1374-41B0-9F43-19A8475355AD}" type="presOf" srcId="{406CC666-F7BE-4329-BC9D-A611BDEB47CC}" destId="{9E3D67AB-D26F-4B49-BC08-7411DD99899F}" srcOrd="0" destOrd="0" presId="urn:microsoft.com/office/officeart/2005/8/layout/chevron1"/>
    <dgm:cxn modelId="{3C53B5D8-AB4F-48B5-9DD5-80C3FE74BAF3}" type="presOf" srcId="{0F9D53EC-4F47-48D4-A72D-C6F9EDE40AA6}" destId="{54CBF6E6-5F2B-4B78-9F0A-A5097656C5E9}" srcOrd="0" destOrd="0" presId="urn:microsoft.com/office/officeart/2005/8/layout/chevron1"/>
    <dgm:cxn modelId="{C2999E53-FCFD-4966-9EFB-ECE3840D1775}" srcId="{FBD98779-5AFF-481B-8B9F-E8B6138A421C}" destId="{F48CDD81-D8D9-42E8-97E8-CEE83AC445C5}" srcOrd="1" destOrd="0" parTransId="{1DF66106-B4D9-48D3-B821-9E9C5B2C26AE}" sibTransId="{D34B1B25-1CDD-4E5E-8196-FB0F41862588}"/>
    <dgm:cxn modelId="{63C7A419-FBAF-41BE-BCD2-FB8276B0E0C7}" type="presOf" srcId="{2604714E-760A-4A33-A37D-043B1B4492C7}" destId="{A5993684-5E0C-4A4E-8962-7A969C37149B}" srcOrd="0" destOrd="0" presId="urn:microsoft.com/office/officeart/2005/8/layout/chevron1"/>
    <dgm:cxn modelId="{0510419D-0931-411E-AA4C-3CB6CDEF3FC5}" srcId="{FBD98779-5AFF-481B-8B9F-E8B6138A421C}" destId="{0F9D53EC-4F47-48D4-A72D-C6F9EDE40AA6}" srcOrd="0" destOrd="0" parTransId="{D422975C-956F-44CA-881B-C54C18F68DAF}" sibTransId="{362AD941-753F-4FC8-B547-48B96EA3AFBB}"/>
    <dgm:cxn modelId="{C4374BCC-ED36-49A6-83F6-0D4265B3B02C}" srcId="{FBD98779-5AFF-481B-8B9F-E8B6138A421C}" destId="{406CC666-F7BE-4329-BC9D-A611BDEB47CC}" srcOrd="2" destOrd="0" parTransId="{9A011980-E530-4D5B-8999-E94CC29F0E12}" sibTransId="{CF252A8C-61CF-4CEB-B9C2-BAAFA17F120B}"/>
    <dgm:cxn modelId="{A43A7C77-1F23-48C8-94C8-FFB559FDC823}" type="presOf" srcId="{FBD98779-5AFF-481B-8B9F-E8B6138A421C}" destId="{430169E7-88E6-42D0-9365-38B10E8FA6EF}" srcOrd="0" destOrd="0" presId="urn:microsoft.com/office/officeart/2005/8/layout/chevron1"/>
    <dgm:cxn modelId="{7F47B41F-F478-4372-A97A-F3397B23C6D9}" type="presOf" srcId="{F48CDD81-D8D9-42E8-97E8-CEE83AC445C5}" destId="{97631860-4712-4578-BAF7-594B0F028A4B}" srcOrd="0" destOrd="0" presId="urn:microsoft.com/office/officeart/2005/8/layout/chevron1"/>
    <dgm:cxn modelId="{9CFF5BCE-34B2-4C9E-950D-CDD126A63FCD}" type="presParOf" srcId="{430169E7-88E6-42D0-9365-38B10E8FA6EF}" destId="{54CBF6E6-5F2B-4B78-9F0A-A5097656C5E9}" srcOrd="0" destOrd="0" presId="urn:microsoft.com/office/officeart/2005/8/layout/chevron1"/>
    <dgm:cxn modelId="{ECEF5F5E-6AEA-411A-9BC8-E9C0F869190C}" type="presParOf" srcId="{430169E7-88E6-42D0-9365-38B10E8FA6EF}" destId="{719CDBAA-07C9-49FE-9320-3F485DA2B2BD}" srcOrd="1" destOrd="0" presId="urn:microsoft.com/office/officeart/2005/8/layout/chevron1"/>
    <dgm:cxn modelId="{7A045FBF-2DC9-42FA-BD27-3FAA90FF1104}" type="presParOf" srcId="{430169E7-88E6-42D0-9365-38B10E8FA6EF}" destId="{97631860-4712-4578-BAF7-594B0F028A4B}" srcOrd="2" destOrd="0" presId="urn:microsoft.com/office/officeart/2005/8/layout/chevron1"/>
    <dgm:cxn modelId="{B122E48F-8D1E-42A9-AA8A-20388D070F03}" type="presParOf" srcId="{430169E7-88E6-42D0-9365-38B10E8FA6EF}" destId="{A8F517E7-BC59-459E-902E-36A1938E4AD1}" srcOrd="3" destOrd="0" presId="urn:microsoft.com/office/officeart/2005/8/layout/chevron1"/>
    <dgm:cxn modelId="{C39AFC85-D56D-4F8C-98AA-7BF22FFB539B}" type="presParOf" srcId="{430169E7-88E6-42D0-9365-38B10E8FA6EF}" destId="{9E3D67AB-D26F-4B49-BC08-7411DD99899F}" srcOrd="4" destOrd="0" presId="urn:microsoft.com/office/officeart/2005/8/layout/chevron1"/>
    <dgm:cxn modelId="{0D69B1C9-E67E-41D3-85A4-648DC7179084}" type="presParOf" srcId="{430169E7-88E6-42D0-9365-38B10E8FA6EF}" destId="{E83EADEC-0028-425A-B281-2C9C057E8865}" srcOrd="5" destOrd="0" presId="urn:microsoft.com/office/officeart/2005/8/layout/chevron1"/>
    <dgm:cxn modelId="{62EE39B7-637F-434A-869E-B3A25547F33D}" type="presParOf" srcId="{430169E7-88E6-42D0-9365-38B10E8FA6EF}" destId="{A5993684-5E0C-4A4E-8962-7A969C37149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D98779-5AFF-481B-8B9F-E8B6138A421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F9D53EC-4F47-48D4-A72D-C6F9EDE40AA6}">
      <dgm:prSet phldrT="[Text]" custT="1"/>
      <dgm:spPr/>
      <dgm:t>
        <a:bodyPr/>
        <a:lstStyle/>
        <a:p>
          <a:r>
            <a:rPr kumimoji="1" lang="ja-JP" altLang="en-US" sz="2000" dirty="0" smtClean="0"/>
            <a:t>要件定義</a:t>
          </a:r>
          <a:endParaRPr kumimoji="1" lang="ja-JP" altLang="en-US" sz="2000" dirty="0"/>
        </a:p>
      </dgm:t>
    </dgm:pt>
    <dgm:pt modelId="{D422975C-956F-44CA-881B-C54C18F68DAF}" type="parTrans" cxnId="{0510419D-0931-411E-AA4C-3CB6CDEF3FC5}">
      <dgm:prSet/>
      <dgm:spPr/>
      <dgm:t>
        <a:bodyPr/>
        <a:lstStyle/>
        <a:p>
          <a:endParaRPr kumimoji="1" lang="ja-JP" altLang="en-US"/>
        </a:p>
      </dgm:t>
    </dgm:pt>
    <dgm:pt modelId="{362AD941-753F-4FC8-B547-48B96EA3AFBB}" type="sibTrans" cxnId="{0510419D-0931-411E-AA4C-3CB6CDEF3FC5}">
      <dgm:prSet/>
      <dgm:spPr/>
      <dgm:t>
        <a:bodyPr/>
        <a:lstStyle/>
        <a:p>
          <a:endParaRPr kumimoji="1" lang="ja-JP" altLang="en-US"/>
        </a:p>
      </dgm:t>
    </dgm:pt>
    <dgm:pt modelId="{406CC666-F7BE-4329-BC9D-A611BDEB47CC}">
      <dgm:prSet phldrT="[Text]" custT="1"/>
      <dgm:spPr/>
      <dgm:t>
        <a:bodyPr/>
        <a:lstStyle/>
        <a:p>
          <a:r>
            <a:rPr kumimoji="1" lang="ja-JP" altLang="en-US" sz="2000" dirty="0" smtClean="0"/>
            <a:t>詳細設計</a:t>
          </a:r>
          <a:endParaRPr kumimoji="1" lang="ja-JP" altLang="en-US" sz="2000" dirty="0"/>
        </a:p>
      </dgm:t>
    </dgm:pt>
    <dgm:pt modelId="{9A011980-E530-4D5B-8999-E94CC29F0E12}" type="parTrans" cxnId="{C4374BCC-ED36-49A6-83F6-0D4265B3B02C}">
      <dgm:prSet/>
      <dgm:spPr/>
      <dgm:t>
        <a:bodyPr/>
        <a:lstStyle/>
        <a:p>
          <a:endParaRPr kumimoji="1" lang="ja-JP" altLang="en-US"/>
        </a:p>
      </dgm:t>
    </dgm:pt>
    <dgm:pt modelId="{CF252A8C-61CF-4CEB-B9C2-BAAFA17F120B}" type="sibTrans" cxnId="{C4374BCC-ED36-49A6-83F6-0D4265B3B02C}">
      <dgm:prSet/>
      <dgm:spPr/>
      <dgm:t>
        <a:bodyPr/>
        <a:lstStyle/>
        <a:p>
          <a:endParaRPr kumimoji="1" lang="ja-JP" altLang="en-US"/>
        </a:p>
      </dgm:t>
    </dgm:pt>
    <dgm:pt modelId="{2604714E-760A-4A33-A37D-043B1B4492C7}">
      <dgm:prSet phldrT="[Text]" custT="1"/>
      <dgm:spPr/>
      <dgm:t>
        <a:bodyPr/>
        <a:lstStyle/>
        <a:p>
          <a:r>
            <a:rPr kumimoji="1" lang="ja-JP" altLang="en-US" sz="2400" dirty="0" smtClean="0"/>
            <a:t>実装</a:t>
          </a:r>
          <a:endParaRPr kumimoji="1" lang="ja-JP" altLang="en-US" sz="2400" dirty="0"/>
        </a:p>
      </dgm:t>
    </dgm:pt>
    <dgm:pt modelId="{E1F44D2E-1AFF-4621-9FBD-8392C78E7EEB}" type="parTrans" cxnId="{BC170C4B-5206-4CAD-9A03-5AFAF319E5C6}">
      <dgm:prSet/>
      <dgm:spPr/>
      <dgm:t>
        <a:bodyPr/>
        <a:lstStyle/>
        <a:p>
          <a:endParaRPr kumimoji="1" lang="ja-JP" altLang="en-US"/>
        </a:p>
      </dgm:t>
    </dgm:pt>
    <dgm:pt modelId="{1241D2C6-CBF6-4F9E-8D05-B537FB0C25CE}" type="sibTrans" cxnId="{BC170C4B-5206-4CAD-9A03-5AFAF319E5C6}">
      <dgm:prSet/>
      <dgm:spPr/>
      <dgm:t>
        <a:bodyPr/>
        <a:lstStyle/>
        <a:p>
          <a:endParaRPr kumimoji="1" lang="ja-JP" altLang="en-US"/>
        </a:p>
      </dgm:t>
    </dgm:pt>
    <dgm:pt modelId="{F48CDD81-D8D9-42E8-97E8-CEE83AC445C5}">
      <dgm:prSet phldrT="[Text]" custT="1"/>
      <dgm:spPr/>
      <dgm:t>
        <a:bodyPr/>
        <a:lstStyle/>
        <a:p>
          <a:r>
            <a:rPr kumimoji="1" lang="ja-JP" altLang="en-US" sz="2000" dirty="0" smtClean="0"/>
            <a:t>基本設計</a:t>
          </a:r>
          <a:endParaRPr kumimoji="1" lang="ja-JP" altLang="en-US" sz="2000" dirty="0"/>
        </a:p>
      </dgm:t>
    </dgm:pt>
    <dgm:pt modelId="{1DF66106-B4D9-48D3-B821-9E9C5B2C26AE}" type="parTrans" cxnId="{C2999E53-FCFD-4966-9EFB-ECE3840D1775}">
      <dgm:prSet/>
      <dgm:spPr/>
      <dgm:t>
        <a:bodyPr/>
        <a:lstStyle/>
        <a:p>
          <a:endParaRPr kumimoji="1" lang="ja-JP" altLang="en-US"/>
        </a:p>
      </dgm:t>
    </dgm:pt>
    <dgm:pt modelId="{D34B1B25-1CDD-4E5E-8196-FB0F41862588}" type="sibTrans" cxnId="{C2999E53-FCFD-4966-9EFB-ECE3840D1775}">
      <dgm:prSet/>
      <dgm:spPr/>
      <dgm:t>
        <a:bodyPr/>
        <a:lstStyle/>
        <a:p>
          <a:endParaRPr kumimoji="1" lang="ja-JP" altLang="en-US"/>
        </a:p>
      </dgm:t>
    </dgm:pt>
    <dgm:pt modelId="{430169E7-88E6-42D0-9365-38B10E8FA6EF}" type="pres">
      <dgm:prSet presAssocID="{FBD98779-5AFF-481B-8B9F-E8B6138A421C}" presName="Name0" presStyleCnt="0">
        <dgm:presLayoutVars>
          <dgm:dir/>
          <dgm:animLvl val="lvl"/>
          <dgm:resizeHandles val="exact"/>
        </dgm:presLayoutVars>
      </dgm:prSet>
      <dgm:spPr/>
    </dgm:pt>
    <dgm:pt modelId="{54CBF6E6-5F2B-4B78-9F0A-A5097656C5E9}" type="pres">
      <dgm:prSet presAssocID="{0F9D53EC-4F47-48D4-A72D-C6F9EDE40AA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19CDBAA-07C9-49FE-9320-3F485DA2B2BD}" type="pres">
      <dgm:prSet presAssocID="{362AD941-753F-4FC8-B547-48B96EA3AFBB}" presName="parTxOnlySpace" presStyleCnt="0"/>
      <dgm:spPr/>
    </dgm:pt>
    <dgm:pt modelId="{97631860-4712-4578-BAF7-594B0F028A4B}" type="pres">
      <dgm:prSet presAssocID="{F48CDD81-D8D9-42E8-97E8-CEE83AC445C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8F517E7-BC59-459E-902E-36A1938E4AD1}" type="pres">
      <dgm:prSet presAssocID="{D34B1B25-1CDD-4E5E-8196-FB0F41862588}" presName="parTxOnlySpace" presStyleCnt="0"/>
      <dgm:spPr/>
    </dgm:pt>
    <dgm:pt modelId="{9E3D67AB-D26F-4B49-BC08-7411DD99899F}" type="pres">
      <dgm:prSet presAssocID="{406CC666-F7BE-4329-BC9D-A611BDEB47C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83EADEC-0028-425A-B281-2C9C057E8865}" type="pres">
      <dgm:prSet presAssocID="{CF252A8C-61CF-4CEB-B9C2-BAAFA17F120B}" presName="parTxOnlySpace" presStyleCnt="0"/>
      <dgm:spPr/>
    </dgm:pt>
    <dgm:pt modelId="{A5993684-5E0C-4A4E-8962-7A969C37149B}" type="pres">
      <dgm:prSet presAssocID="{2604714E-760A-4A33-A37D-043B1B4492C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BC170C4B-5206-4CAD-9A03-5AFAF319E5C6}" srcId="{FBD98779-5AFF-481B-8B9F-E8B6138A421C}" destId="{2604714E-760A-4A33-A37D-043B1B4492C7}" srcOrd="3" destOrd="0" parTransId="{E1F44D2E-1AFF-4621-9FBD-8392C78E7EEB}" sibTransId="{1241D2C6-CBF6-4F9E-8D05-B537FB0C25CE}"/>
    <dgm:cxn modelId="{4A87425D-FFA3-41C5-B12F-C26A6886BC4F}" type="presOf" srcId="{406CC666-F7BE-4329-BC9D-A611BDEB47CC}" destId="{9E3D67AB-D26F-4B49-BC08-7411DD99899F}" srcOrd="0" destOrd="0" presId="urn:microsoft.com/office/officeart/2005/8/layout/chevron1"/>
    <dgm:cxn modelId="{C2999E53-FCFD-4966-9EFB-ECE3840D1775}" srcId="{FBD98779-5AFF-481B-8B9F-E8B6138A421C}" destId="{F48CDD81-D8D9-42E8-97E8-CEE83AC445C5}" srcOrd="1" destOrd="0" parTransId="{1DF66106-B4D9-48D3-B821-9E9C5B2C26AE}" sibTransId="{D34B1B25-1CDD-4E5E-8196-FB0F41862588}"/>
    <dgm:cxn modelId="{57F7512B-ADDC-4E77-8546-339A3B0A906F}" type="presOf" srcId="{2604714E-760A-4A33-A37D-043B1B4492C7}" destId="{A5993684-5E0C-4A4E-8962-7A969C37149B}" srcOrd="0" destOrd="0" presId="urn:microsoft.com/office/officeart/2005/8/layout/chevron1"/>
    <dgm:cxn modelId="{0510419D-0931-411E-AA4C-3CB6CDEF3FC5}" srcId="{FBD98779-5AFF-481B-8B9F-E8B6138A421C}" destId="{0F9D53EC-4F47-48D4-A72D-C6F9EDE40AA6}" srcOrd="0" destOrd="0" parTransId="{D422975C-956F-44CA-881B-C54C18F68DAF}" sibTransId="{362AD941-753F-4FC8-B547-48B96EA3AFBB}"/>
    <dgm:cxn modelId="{F5EF4F5B-510C-4C9C-813F-C9F9C1C4AA4B}" type="presOf" srcId="{FBD98779-5AFF-481B-8B9F-E8B6138A421C}" destId="{430169E7-88E6-42D0-9365-38B10E8FA6EF}" srcOrd="0" destOrd="0" presId="urn:microsoft.com/office/officeart/2005/8/layout/chevron1"/>
    <dgm:cxn modelId="{C4374BCC-ED36-49A6-83F6-0D4265B3B02C}" srcId="{FBD98779-5AFF-481B-8B9F-E8B6138A421C}" destId="{406CC666-F7BE-4329-BC9D-A611BDEB47CC}" srcOrd="2" destOrd="0" parTransId="{9A011980-E530-4D5B-8999-E94CC29F0E12}" sibTransId="{CF252A8C-61CF-4CEB-B9C2-BAAFA17F120B}"/>
    <dgm:cxn modelId="{4E853D8E-12D3-4079-9C8D-C5147CF89A7C}" type="presOf" srcId="{F48CDD81-D8D9-42E8-97E8-CEE83AC445C5}" destId="{97631860-4712-4578-BAF7-594B0F028A4B}" srcOrd="0" destOrd="0" presId="urn:microsoft.com/office/officeart/2005/8/layout/chevron1"/>
    <dgm:cxn modelId="{D93E8177-6BC9-47BE-B4A4-33A2AE51F8C0}" type="presOf" srcId="{0F9D53EC-4F47-48D4-A72D-C6F9EDE40AA6}" destId="{54CBF6E6-5F2B-4B78-9F0A-A5097656C5E9}" srcOrd="0" destOrd="0" presId="urn:microsoft.com/office/officeart/2005/8/layout/chevron1"/>
    <dgm:cxn modelId="{61696B12-4F6A-4711-A784-87642A994BD2}" type="presParOf" srcId="{430169E7-88E6-42D0-9365-38B10E8FA6EF}" destId="{54CBF6E6-5F2B-4B78-9F0A-A5097656C5E9}" srcOrd="0" destOrd="0" presId="urn:microsoft.com/office/officeart/2005/8/layout/chevron1"/>
    <dgm:cxn modelId="{64084B59-0088-4716-BF8C-B7402390B8BB}" type="presParOf" srcId="{430169E7-88E6-42D0-9365-38B10E8FA6EF}" destId="{719CDBAA-07C9-49FE-9320-3F485DA2B2BD}" srcOrd="1" destOrd="0" presId="urn:microsoft.com/office/officeart/2005/8/layout/chevron1"/>
    <dgm:cxn modelId="{712D325B-796E-427E-B37A-0B08C68D32EA}" type="presParOf" srcId="{430169E7-88E6-42D0-9365-38B10E8FA6EF}" destId="{97631860-4712-4578-BAF7-594B0F028A4B}" srcOrd="2" destOrd="0" presId="urn:microsoft.com/office/officeart/2005/8/layout/chevron1"/>
    <dgm:cxn modelId="{712FF256-ECF5-4592-B95F-7CD6A98029D1}" type="presParOf" srcId="{430169E7-88E6-42D0-9365-38B10E8FA6EF}" destId="{A8F517E7-BC59-459E-902E-36A1938E4AD1}" srcOrd="3" destOrd="0" presId="urn:microsoft.com/office/officeart/2005/8/layout/chevron1"/>
    <dgm:cxn modelId="{05C64D8E-8560-464C-8697-73586BCF1B74}" type="presParOf" srcId="{430169E7-88E6-42D0-9365-38B10E8FA6EF}" destId="{9E3D67AB-D26F-4B49-BC08-7411DD99899F}" srcOrd="4" destOrd="0" presId="urn:microsoft.com/office/officeart/2005/8/layout/chevron1"/>
    <dgm:cxn modelId="{4C751B27-0B8A-4C6E-96EC-AD7AF3804318}" type="presParOf" srcId="{430169E7-88E6-42D0-9365-38B10E8FA6EF}" destId="{E83EADEC-0028-425A-B281-2C9C057E8865}" srcOrd="5" destOrd="0" presId="urn:microsoft.com/office/officeart/2005/8/layout/chevron1"/>
    <dgm:cxn modelId="{C11BD79B-F70C-4227-A24E-ACBACCE89445}" type="presParOf" srcId="{430169E7-88E6-42D0-9365-38B10E8FA6EF}" destId="{A5993684-5E0C-4A4E-8962-7A969C37149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BF6E6-5F2B-4B78-9F0A-A5097656C5E9}">
      <dsp:nvSpPr>
        <dsp:cNvPr id="0" name=""/>
        <dsp:cNvSpPr/>
      </dsp:nvSpPr>
      <dsp:spPr>
        <a:xfrm>
          <a:off x="3941" y="81191"/>
          <a:ext cx="2294340" cy="9177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要件定義</a:t>
          </a:r>
          <a:endParaRPr kumimoji="1" lang="ja-JP" altLang="en-US" sz="2000" kern="1200" dirty="0"/>
        </a:p>
      </dsp:txBody>
      <dsp:txXfrm>
        <a:off x="462809" y="81191"/>
        <a:ext cx="1376604" cy="917736"/>
      </dsp:txXfrm>
    </dsp:sp>
    <dsp:sp modelId="{97631860-4712-4578-BAF7-594B0F028A4B}">
      <dsp:nvSpPr>
        <dsp:cNvPr id="0" name=""/>
        <dsp:cNvSpPr/>
      </dsp:nvSpPr>
      <dsp:spPr>
        <a:xfrm>
          <a:off x="2068848" y="81191"/>
          <a:ext cx="2294340" cy="9177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基本設計</a:t>
          </a:r>
          <a:endParaRPr kumimoji="1" lang="ja-JP" altLang="en-US" sz="2000" kern="1200" dirty="0"/>
        </a:p>
      </dsp:txBody>
      <dsp:txXfrm>
        <a:off x="2527716" y="81191"/>
        <a:ext cx="1376604" cy="917736"/>
      </dsp:txXfrm>
    </dsp:sp>
    <dsp:sp modelId="{9E3D67AB-D26F-4B49-BC08-7411DD99899F}">
      <dsp:nvSpPr>
        <dsp:cNvPr id="0" name=""/>
        <dsp:cNvSpPr/>
      </dsp:nvSpPr>
      <dsp:spPr>
        <a:xfrm>
          <a:off x="4133754" y="81191"/>
          <a:ext cx="2294340" cy="9177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詳細設計</a:t>
          </a:r>
          <a:endParaRPr kumimoji="1" lang="ja-JP" altLang="en-US" sz="2000" kern="1200" dirty="0"/>
        </a:p>
      </dsp:txBody>
      <dsp:txXfrm>
        <a:off x="4592622" y="81191"/>
        <a:ext cx="1376604" cy="917736"/>
      </dsp:txXfrm>
    </dsp:sp>
    <dsp:sp modelId="{A5993684-5E0C-4A4E-8962-7A969C37149B}">
      <dsp:nvSpPr>
        <dsp:cNvPr id="0" name=""/>
        <dsp:cNvSpPr/>
      </dsp:nvSpPr>
      <dsp:spPr>
        <a:xfrm>
          <a:off x="6198661" y="81191"/>
          <a:ext cx="2294340" cy="9177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/>
            <a:t>実装</a:t>
          </a:r>
          <a:endParaRPr kumimoji="1" lang="ja-JP" altLang="en-US" sz="2400" kern="1200" dirty="0"/>
        </a:p>
      </dsp:txBody>
      <dsp:txXfrm>
        <a:off x="6657529" y="81191"/>
        <a:ext cx="1376604" cy="9177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BF6E6-5F2B-4B78-9F0A-A5097656C5E9}">
      <dsp:nvSpPr>
        <dsp:cNvPr id="0" name=""/>
        <dsp:cNvSpPr/>
      </dsp:nvSpPr>
      <dsp:spPr>
        <a:xfrm>
          <a:off x="3941" y="81191"/>
          <a:ext cx="2294340" cy="9177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要件定義</a:t>
          </a:r>
          <a:endParaRPr kumimoji="1" lang="ja-JP" altLang="en-US" sz="2000" kern="1200" dirty="0"/>
        </a:p>
      </dsp:txBody>
      <dsp:txXfrm>
        <a:off x="462809" y="81191"/>
        <a:ext cx="1376604" cy="917736"/>
      </dsp:txXfrm>
    </dsp:sp>
    <dsp:sp modelId="{97631860-4712-4578-BAF7-594B0F028A4B}">
      <dsp:nvSpPr>
        <dsp:cNvPr id="0" name=""/>
        <dsp:cNvSpPr/>
      </dsp:nvSpPr>
      <dsp:spPr>
        <a:xfrm>
          <a:off x="2068848" y="81191"/>
          <a:ext cx="2294340" cy="9177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基本設計</a:t>
          </a:r>
          <a:endParaRPr kumimoji="1" lang="ja-JP" altLang="en-US" sz="2000" kern="1200" dirty="0"/>
        </a:p>
      </dsp:txBody>
      <dsp:txXfrm>
        <a:off x="2527716" y="81191"/>
        <a:ext cx="1376604" cy="917736"/>
      </dsp:txXfrm>
    </dsp:sp>
    <dsp:sp modelId="{9E3D67AB-D26F-4B49-BC08-7411DD99899F}">
      <dsp:nvSpPr>
        <dsp:cNvPr id="0" name=""/>
        <dsp:cNvSpPr/>
      </dsp:nvSpPr>
      <dsp:spPr>
        <a:xfrm>
          <a:off x="4133754" y="81191"/>
          <a:ext cx="2294340" cy="9177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詳細設計</a:t>
          </a:r>
          <a:endParaRPr kumimoji="1" lang="ja-JP" altLang="en-US" sz="2000" kern="1200" dirty="0"/>
        </a:p>
      </dsp:txBody>
      <dsp:txXfrm>
        <a:off x="4592622" y="81191"/>
        <a:ext cx="1376604" cy="917736"/>
      </dsp:txXfrm>
    </dsp:sp>
    <dsp:sp modelId="{A5993684-5E0C-4A4E-8962-7A969C37149B}">
      <dsp:nvSpPr>
        <dsp:cNvPr id="0" name=""/>
        <dsp:cNvSpPr/>
      </dsp:nvSpPr>
      <dsp:spPr>
        <a:xfrm>
          <a:off x="6198661" y="81191"/>
          <a:ext cx="2294340" cy="9177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/>
            <a:t>実装</a:t>
          </a:r>
          <a:endParaRPr kumimoji="1" lang="ja-JP" altLang="en-US" sz="2400" kern="1200" dirty="0"/>
        </a:p>
      </dsp:txBody>
      <dsp:txXfrm>
        <a:off x="6657529" y="81191"/>
        <a:ext cx="1376604" cy="917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A75CC-B950-4939-8B57-2F370A39F695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3C776-A0B2-4314-97C3-65087658A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292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3C776-A0B2-4314-97C3-65087658A3A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7958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ja-JP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495464B-3C59-43B5-BE5D-23BBE0ECA411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E6F607-3D95-42DB-852F-590D7BD5C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95464B-3C59-43B5-BE5D-23BBE0ECA411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E6F607-3D95-42DB-852F-590D7BD5C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95464B-3C59-43B5-BE5D-23BBE0ECA411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E6F607-3D95-42DB-852F-590D7BD5C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95464B-3C59-43B5-BE5D-23BBE0ECA411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E6F607-3D95-42DB-852F-590D7BD5C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95464B-3C59-43B5-BE5D-23BBE0ECA411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E6F607-3D95-42DB-852F-590D7BD5C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95464B-3C59-43B5-BE5D-23BBE0ECA411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E6F607-3D95-42DB-852F-590D7BD5C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95464B-3C59-43B5-BE5D-23BBE0ECA411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E6F607-3D95-42DB-852F-590D7BD5C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95464B-3C59-43B5-BE5D-23BBE0ECA411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E6F607-3D95-42DB-852F-590D7BD5C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95464B-3C59-43B5-BE5D-23BBE0ECA411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E6F607-3D95-42DB-852F-590D7BD5C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495464B-3C59-43B5-BE5D-23BBE0ECA411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E6F607-3D95-42DB-852F-590D7BD5C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ja-JP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95464B-3C59-43B5-BE5D-23BBE0ECA411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E6F607-3D95-42DB-852F-590D7BD5C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  <a:p>
            <a:pPr lvl="1" eaLnBrk="1" latinLnBrk="0" hangingPunct="1"/>
            <a:r>
              <a:rPr kumimoji="0" lang="en-US" altLang="ja-JP" smtClean="0"/>
              <a:t>Second level</a:t>
            </a:r>
          </a:p>
          <a:p>
            <a:pPr lvl="2" eaLnBrk="1" latinLnBrk="0" hangingPunct="1"/>
            <a:r>
              <a:rPr kumimoji="0" lang="en-US" altLang="ja-JP" smtClean="0"/>
              <a:t>Third level</a:t>
            </a:r>
          </a:p>
          <a:p>
            <a:pPr lvl="3" eaLnBrk="1" latinLnBrk="0" hangingPunct="1"/>
            <a:r>
              <a:rPr kumimoji="0" lang="en-US" altLang="ja-JP" smtClean="0"/>
              <a:t>Fourth level</a:t>
            </a:r>
          </a:p>
          <a:p>
            <a:pPr lvl="4" eaLnBrk="1" latinLnBrk="0" hangingPunct="1"/>
            <a:r>
              <a:rPr kumimoji="0" lang="en-US" altLang="ja-JP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495464B-3C59-43B5-BE5D-23BBE0ECA411}" type="datetimeFigureOut">
              <a:rPr kumimoji="1" lang="ja-JP" altLang="en-US" smtClean="0"/>
              <a:t>2019/1/13</a:t>
            </a:fld>
            <a:endParaRPr kumimoji="1" lang="ja-JP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0E6F607-3D95-42DB-852F-590D7BD5C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教育資料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2019</a:t>
            </a:r>
            <a:r>
              <a:rPr lang="ja-JP" altLang="en-US" dirty="0" smtClean="0"/>
              <a:t>年</a:t>
            </a:r>
            <a:r>
              <a:rPr lang="en-US" altLang="ja-JP" dirty="0" smtClean="0"/>
              <a:t>01</a:t>
            </a:r>
            <a:r>
              <a:rPr lang="ja-JP" altLang="en-US" dirty="0" smtClean="0"/>
              <a:t>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0575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学習サイト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文</a:t>
            </a:r>
            <a:r>
              <a:rPr kumimoji="1" lang="ja-JP" altLang="en-US" dirty="0"/>
              <a:t>法</a:t>
            </a:r>
            <a:r>
              <a:rPr kumimoji="1" lang="ja-JP" altLang="en-US" dirty="0" smtClean="0"/>
              <a:t>の説明（</a:t>
            </a:r>
            <a:r>
              <a:rPr lang="en-US" altLang="ja-JP" dirty="0"/>
              <a:t>http://www.ne.jp/asahi/hishidama/home/tech/java/index.html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marL="630936" lvl="2" indent="0">
              <a:buNone/>
            </a:pPr>
            <a:r>
              <a:rPr kumimoji="1" lang="ja-JP" altLang="en-US" dirty="0" smtClean="0"/>
              <a:t>実務に携わっている技術者の目線からの説明です．</a:t>
            </a:r>
            <a:endParaRPr kumimoji="1" lang="en-US" altLang="ja-JP" dirty="0" smtClean="0"/>
          </a:p>
          <a:p>
            <a:pPr marL="630936" lvl="2" indent="0">
              <a:buNone/>
            </a:pPr>
            <a:endParaRPr lang="en-US" altLang="ja-JP" dirty="0"/>
          </a:p>
          <a:p>
            <a:pPr marL="630936" lvl="2" indent="0">
              <a:buNone/>
            </a:pPr>
            <a:r>
              <a:rPr kumimoji="1" lang="ja-JP" altLang="en-US" dirty="0" smtClean="0"/>
              <a:t>網羅的ではないですが</a:t>
            </a:r>
            <a:endParaRPr kumimoji="1" lang="en-US" altLang="ja-JP" dirty="0" smtClean="0"/>
          </a:p>
          <a:p>
            <a:pPr marL="630936" lvl="2" indent="0">
              <a:buNone/>
            </a:pPr>
            <a:r>
              <a:rPr lang="ja-JP" altLang="en-US" dirty="0" smtClean="0"/>
              <a:t>（</a:t>
            </a:r>
            <a:r>
              <a:rPr lang="en-US" altLang="ja-JP" dirty="0"/>
              <a:t>http://d.hatena.ne.jp/nowokay/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630936" lvl="2" indent="0">
              <a:buNone/>
            </a:pPr>
            <a:r>
              <a:rPr kumimoji="1" lang="ja-JP" altLang="en-US" dirty="0" smtClean="0"/>
              <a:t>の技術ブログも有名です．</a:t>
            </a:r>
            <a:endParaRPr kumimoji="1" lang="ja-JP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参考資料の紹介（４）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8751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学習サイト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有</a:t>
            </a:r>
            <a:r>
              <a:rPr lang="ja-JP" altLang="en-US" dirty="0"/>
              <a:t>識</a:t>
            </a:r>
            <a:r>
              <a:rPr lang="ja-JP" altLang="en-US" dirty="0" smtClean="0"/>
              <a:t>者（日本の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チャンピオン）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さ</a:t>
            </a:r>
            <a:r>
              <a:rPr lang="ja-JP" altLang="en-US" dirty="0"/>
              <a:t>くらばさん（</a:t>
            </a:r>
            <a:r>
              <a:rPr lang="en-US" altLang="ja-JP" dirty="0"/>
              <a:t>@</a:t>
            </a:r>
            <a:r>
              <a:rPr lang="en-US" altLang="ja-JP" dirty="0" err="1"/>
              <a:t>skrb</a:t>
            </a:r>
            <a:r>
              <a:rPr lang="ja-JP" altLang="en-US" dirty="0" smtClean="0"/>
              <a:t>），て</a:t>
            </a:r>
            <a:r>
              <a:rPr lang="ja-JP" altLang="en-US" dirty="0"/>
              <a:t>らだよしおさん（</a:t>
            </a:r>
            <a:r>
              <a:rPr lang="en-US" altLang="ja-JP" dirty="0"/>
              <a:t>@</a:t>
            </a:r>
            <a:r>
              <a:rPr lang="en-US" altLang="ja-JP" dirty="0" err="1"/>
              <a:t>yoshioterada</a:t>
            </a:r>
            <a:r>
              <a:rPr lang="ja-JP" altLang="en-US" dirty="0" smtClean="0"/>
              <a:t>），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ja-JP" altLang="en-US" dirty="0" smtClean="0"/>
              <a:t>じ</a:t>
            </a:r>
            <a:r>
              <a:rPr lang="ja-JP" altLang="en-US" dirty="0"/>
              <a:t>ゅくちょー（</a:t>
            </a:r>
            <a:r>
              <a:rPr lang="en-US" altLang="ja-JP" dirty="0"/>
              <a:t>@</a:t>
            </a:r>
            <a:r>
              <a:rPr lang="en-US" altLang="ja-JP" dirty="0" err="1"/>
              <a:t>jyukutyo</a:t>
            </a:r>
            <a:r>
              <a:rPr lang="ja-JP" altLang="en-US" dirty="0" smtClean="0"/>
              <a:t>），せ</a:t>
            </a:r>
            <a:r>
              <a:rPr lang="ja-JP" altLang="en-US" dirty="0"/>
              <a:t>ろさん（</a:t>
            </a:r>
            <a:r>
              <a:rPr lang="en-US" altLang="ja-JP" dirty="0"/>
              <a:t>@</a:t>
            </a:r>
            <a:r>
              <a:rPr lang="en-US" altLang="ja-JP" dirty="0" err="1"/>
              <a:t>cero_t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630936" lvl="2" indent="0">
              <a:buNone/>
            </a:pPr>
            <a:endParaRPr kumimoji="1" lang="en-US" altLang="ja-JP" dirty="0"/>
          </a:p>
          <a:p>
            <a:pPr marL="630936" lvl="2" indent="0">
              <a:buNone/>
            </a:pPr>
            <a:r>
              <a:rPr lang="en-US" altLang="ja-JP" dirty="0" smtClean="0"/>
              <a:t>Oracle</a:t>
            </a:r>
            <a:r>
              <a:rPr lang="ja-JP" altLang="en-US" dirty="0" smtClean="0"/>
              <a:t>社員以外での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の有識者，コミュニティへの貢献者の観点で選出されている方々</a:t>
            </a:r>
            <a:endParaRPr kumimoji="1" lang="ja-JP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参考資料の紹介（５）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920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システム構築の流れ</a:t>
            </a:r>
            <a:r>
              <a:rPr lang="ja-JP" altLang="en-US" dirty="0" smtClean="0"/>
              <a:t>（例）</a:t>
            </a:r>
            <a:endParaRPr kumimoji="1" lang="en-US" altLang="ja-JP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システム構築と言語の関係</a:t>
            </a:r>
            <a:r>
              <a:rPr lang="ja-JP" altLang="en-US" dirty="0" smtClean="0"/>
              <a:t>（１）</a:t>
            </a:r>
            <a:endParaRPr kumimoji="1" lang="ja-JP" alt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42080720"/>
              </p:ext>
            </p:extLst>
          </p:nvPr>
        </p:nvGraphicFramePr>
        <p:xfrm>
          <a:off x="467544" y="1988840"/>
          <a:ext cx="8496944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5536" y="3142709"/>
            <a:ext cx="2016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/>
              <a:t>稼働中は，</a:t>
            </a:r>
            <a:r>
              <a:rPr lang="ja-JP" altLang="en-US" sz="2000" b="1" dirty="0" smtClean="0"/>
              <a:t>外</a:t>
            </a:r>
            <a:r>
              <a:rPr lang="ja-JP" altLang="en-US" sz="2000" b="1" dirty="0"/>
              <a:t>部からの入力</a:t>
            </a:r>
            <a:r>
              <a:rPr lang="ja-JP" altLang="en-US" sz="2000" b="1" dirty="0" smtClean="0"/>
              <a:t>で処理開始，停止を制御する</a:t>
            </a:r>
            <a:endParaRPr kumimoji="1" lang="ja-JP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83768" y="3140968"/>
            <a:ext cx="20882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/>
              <a:t>カメラからの映像入力で緑色ランプが点灯すれば処理開始，赤色ランプが点灯</a:t>
            </a:r>
            <a:r>
              <a:rPr lang="ja-JP" altLang="en-US" sz="2000" b="1" dirty="0"/>
              <a:t>すれ</a:t>
            </a:r>
            <a:r>
              <a:rPr lang="ja-JP" altLang="en-US" sz="2000" b="1" dirty="0" smtClean="0"/>
              <a:t>ば処理停止，それ以外はなにもしない</a:t>
            </a:r>
            <a:endParaRPr kumimoji="1" lang="ja-JP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3140968"/>
            <a:ext cx="20882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/>
              <a:t>映像確認：５秒毎</a:t>
            </a:r>
            <a:endParaRPr kumimoji="1" lang="en-US" altLang="ja-JP" sz="2000" b="1" dirty="0" smtClean="0"/>
          </a:p>
          <a:p>
            <a:r>
              <a:rPr lang="ja-JP" altLang="en-US" sz="2000" b="1" dirty="0" smtClean="0"/>
              <a:t>ランプでの制御：</a:t>
            </a:r>
            <a:endParaRPr lang="en-US" altLang="ja-JP" sz="2000" b="1" dirty="0" smtClean="0"/>
          </a:p>
          <a:p>
            <a:r>
              <a:rPr kumimoji="1" lang="ja-JP" altLang="en-US" sz="2000" b="1" dirty="0"/>
              <a:t>　</a:t>
            </a:r>
            <a:r>
              <a:rPr kumimoji="1" lang="ja-JP" altLang="en-US" sz="2000" b="1" dirty="0" smtClean="0"/>
              <a:t>緑色：処理開始</a:t>
            </a:r>
            <a:endParaRPr kumimoji="1"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赤色：処理停止</a:t>
            </a:r>
            <a:endParaRPr lang="en-US" altLang="ja-JP" sz="2000" b="1" dirty="0" smtClean="0"/>
          </a:p>
          <a:p>
            <a:r>
              <a:rPr lang="ja-JP" altLang="en-US" sz="2000" b="1" dirty="0"/>
              <a:t>映像</a:t>
            </a:r>
            <a:r>
              <a:rPr lang="ja-JP" altLang="en-US" sz="2000" b="1" dirty="0" smtClean="0"/>
              <a:t>にランプがない場合は現状態を維持する</a:t>
            </a:r>
            <a:endParaRPr kumimoji="1" lang="ja-JP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732240" y="3140968"/>
            <a:ext cx="237626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err="1" smtClean="0"/>
              <a:t>var</a:t>
            </a:r>
            <a:r>
              <a:rPr lang="en-US" altLang="ja-JP" sz="1000" dirty="0" smtClean="0"/>
              <a:t> system = </a:t>
            </a:r>
            <a:r>
              <a:rPr lang="en-US" altLang="ja-JP" sz="1000" dirty="0" err="1" smtClean="0"/>
              <a:t>SSD.getInstance</a:t>
            </a:r>
            <a:r>
              <a:rPr lang="en-US" altLang="ja-JP" sz="1000" dirty="0" smtClean="0"/>
              <a:t>();</a:t>
            </a:r>
          </a:p>
          <a:p>
            <a:r>
              <a:rPr lang="en-US" altLang="ja-JP" sz="1000" dirty="0" err="1" smtClean="0"/>
              <a:t>var</a:t>
            </a:r>
            <a:r>
              <a:rPr lang="en-US" altLang="ja-JP" sz="1000" dirty="0" smtClean="0"/>
              <a:t> camera = new Camera(“id01”);</a:t>
            </a:r>
          </a:p>
          <a:p>
            <a:r>
              <a:rPr lang="en-US" altLang="ja-JP" sz="1000" dirty="0" err="1" smtClean="0"/>
              <a:t>var</a:t>
            </a:r>
            <a:r>
              <a:rPr lang="en-US" altLang="ja-JP" sz="1000" dirty="0" smtClean="0"/>
              <a:t> input = </a:t>
            </a:r>
            <a:r>
              <a:rPr lang="en-US" altLang="ja-JP" sz="1000" dirty="0" err="1" smtClean="0"/>
              <a:t>camera.getInput</a:t>
            </a:r>
            <a:r>
              <a:rPr lang="en-US" altLang="ja-JP" sz="1000" dirty="0" smtClean="0"/>
              <a:t>();</a:t>
            </a:r>
          </a:p>
          <a:p>
            <a:endParaRPr lang="en-US" altLang="ja-JP" sz="1000" dirty="0" smtClean="0"/>
          </a:p>
          <a:p>
            <a:r>
              <a:rPr lang="en-US" altLang="ja-JP" sz="1000" dirty="0" smtClean="0"/>
              <a:t>while ( true ) {</a:t>
            </a:r>
          </a:p>
          <a:p>
            <a:r>
              <a:rPr lang="en-US" altLang="ja-JP" sz="1000" dirty="0"/>
              <a:t> </a:t>
            </a:r>
            <a:r>
              <a:rPr lang="en-US" altLang="ja-JP" sz="1000" dirty="0" smtClean="0"/>
              <a:t>   // </a:t>
            </a:r>
            <a:r>
              <a:rPr lang="en-US" altLang="ja-JP" sz="1000" dirty="0" err="1" smtClean="0"/>
              <a:t>Todo</a:t>
            </a:r>
            <a:r>
              <a:rPr lang="en-US" altLang="ja-JP" sz="1000" dirty="0" smtClean="0"/>
              <a:t>: EMO input treatment</a:t>
            </a:r>
          </a:p>
          <a:p>
            <a:r>
              <a:rPr lang="en-US" altLang="ja-JP" sz="1000" dirty="0"/>
              <a:t> </a:t>
            </a:r>
            <a:r>
              <a:rPr lang="en-US" altLang="ja-JP" sz="1000" dirty="0" smtClean="0"/>
              <a:t>   if (</a:t>
            </a:r>
            <a:r>
              <a:rPr lang="en-US" altLang="ja-JP" sz="1000" dirty="0"/>
              <a:t> </a:t>
            </a:r>
            <a:r>
              <a:rPr lang="en-US" altLang="ja-JP" sz="1000" dirty="0" err="1" smtClean="0"/>
              <a:t>input.isRed</a:t>
            </a:r>
            <a:r>
              <a:rPr lang="en-US" altLang="ja-JP" sz="1000" dirty="0" smtClean="0"/>
              <a:t>()) {</a:t>
            </a:r>
          </a:p>
          <a:p>
            <a:r>
              <a:rPr lang="en-US" altLang="ja-JP" sz="1000" dirty="0"/>
              <a:t> </a:t>
            </a:r>
            <a:r>
              <a:rPr lang="en-US" altLang="ja-JP" sz="1000" dirty="0" smtClean="0"/>
              <a:t>       </a:t>
            </a:r>
            <a:r>
              <a:rPr lang="en-US" altLang="ja-JP" sz="1000" dirty="0" err="1" smtClean="0"/>
              <a:t>system.stopRun</a:t>
            </a:r>
            <a:r>
              <a:rPr lang="en-US" altLang="ja-JP" sz="1000" dirty="0" smtClean="0"/>
              <a:t>();</a:t>
            </a:r>
          </a:p>
          <a:p>
            <a:r>
              <a:rPr lang="en-US" altLang="ja-JP" sz="1000" dirty="0"/>
              <a:t> </a:t>
            </a:r>
            <a:r>
              <a:rPr lang="en-US" altLang="ja-JP" sz="1000" dirty="0" smtClean="0"/>
              <a:t>       logger.info(“stop running”);</a:t>
            </a:r>
          </a:p>
          <a:p>
            <a:r>
              <a:rPr lang="en-US" altLang="ja-JP" sz="1000" dirty="0"/>
              <a:t> </a:t>
            </a:r>
            <a:r>
              <a:rPr lang="en-US" altLang="ja-JP" sz="1000" dirty="0" smtClean="0"/>
              <a:t>       </a:t>
            </a:r>
          </a:p>
          <a:p>
            <a:r>
              <a:rPr lang="en-US" altLang="ja-JP" sz="1000" dirty="0"/>
              <a:t> </a:t>
            </a:r>
            <a:r>
              <a:rPr lang="en-US" altLang="ja-JP" sz="1000" dirty="0" smtClean="0"/>
              <a:t>   } else if (</a:t>
            </a:r>
            <a:r>
              <a:rPr lang="en-US" altLang="ja-JP" sz="1000" dirty="0" err="1" smtClean="0"/>
              <a:t>input.isGreen</a:t>
            </a:r>
            <a:r>
              <a:rPr lang="en-US" altLang="ja-JP" sz="1000" dirty="0" smtClean="0"/>
              <a:t>()) {</a:t>
            </a:r>
          </a:p>
          <a:p>
            <a:r>
              <a:rPr lang="en-US" altLang="ja-JP" sz="1000" dirty="0" smtClean="0"/>
              <a:t>        </a:t>
            </a:r>
            <a:r>
              <a:rPr lang="en-US" altLang="ja-JP" sz="1000" dirty="0" err="1" smtClean="0"/>
              <a:t>system.stopRun</a:t>
            </a:r>
            <a:r>
              <a:rPr lang="en-US" altLang="ja-JP" sz="1000" dirty="0" smtClean="0"/>
              <a:t>();</a:t>
            </a:r>
          </a:p>
          <a:p>
            <a:r>
              <a:rPr lang="en-US" altLang="ja-JP" sz="1000" dirty="0" smtClean="0"/>
              <a:t>        logger.info(“start running”);</a:t>
            </a:r>
          </a:p>
          <a:p>
            <a:r>
              <a:rPr lang="en-US" altLang="ja-JP" sz="1000" dirty="0"/>
              <a:t> </a:t>
            </a:r>
            <a:r>
              <a:rPr lang="en-US" altLang="ja-JP" sz="1000" dirty="0" smtClean="0"/>
              <a:t>       </a:t>
            </a:r>
          </a:p>
          <a:p>
            <a:r>
              <a:rPr lang="en-US" altLang="ja-JP" sz="1000" dirty="0"/>
              <a:t> </a:t>
            </a:r>
            <a:r>
              <a:rPr lang="en-US" altLang="ja-JP" sz="1000" dirty="0" smtClean="0"/>
              <a:t>   } else {</a:t>
            </a:r>
          </a:p>
          <a:p>
            <a:r>
              <a:rPr lang="en-US" altLang="ja-JP" sz="1000" dirty="0"/>
              <a:t> </a:t>
            </a:r>
            <a:r>
              <a:rPr lang="en-US" altLang="ja-JP" sz="1000" dirty="0" smtClean="0"/>
              <a:t>       </a:t>
            </a:r>
            <a:r>
              <a:rPr lang="en-US" altLang="ja-JP" sz="1000" dirty="0" err="1" smtClean="0"/>
              <a:t>logger.warn</a:t>
            </a:r>
            <a:r>
              <a:rPr lang="en-US" altLang="ja-JP" sz="1000" dirty="0" smtClean="0"/>
              <a:t>(Code.W001);</a:t>
            </a:r>
          </a:p>
          <a:p>
            <a:r>
              <a:rPr lang="en-US" altLang="ja-JP" sz="1000" dirty="0"/>
              <a:t> </a:t>
            </a:r>
            <a:r>
              <a:rPr lang="en-US" altLang="ja-JP" sz="1000" dirty="0" smtClean="0"/>
              <a:t>   } </a:t>
            </a:r>
          </a:p>
          <a:p>
            <a:r>
              <a:rPr lang="en-US" altLang="ja-JP" sz="1000" dirty="0"/>
              <a:t> </a:t>
            </a:r>
            <a:r>
              <a:rPr lang="en-US" altLang="ja-JP" sz="1000" dirty="0" smtClean="0"/>
              <a:t>   </a:t>
            </a:r>
            <a:r>
              <a:rPr lang="en-US" altLang="ja-JP" sz="1000" dirty="0" err="1" smtClean="0"/>
              <a:t>Thread.sleep</a:t>
            </a:r>
            <a:r>
              <a:rPr lang="en-US" altLang="ja-JP" sz="1000" dirty="0" smtClean="0"/>
              <a:t>(5000);</a:t>
            </a:r>
          </a:p>
          <a:p>
            <a:r>
              <a:rPr lang="en-US" altLang="ja-JP" sz="1000" dirty="0" smtClean="0"/>
              <a:t>}</a:t>
            </a:r>
            <a:endParaRPr kumimoji="1" lang="en-US" altLang="ja-JP" sz="1000" dirty="0" smtClean="0"/>
          </a:p>
        </p:txBody>
      </p:sp>
    </p:spTree>
    <p:extLst>
      <p:ext uri="{BB962C8B-B14F-4D97-AF65-F5344CB8AC3E}">
        <p14:creationId xmlns:p14="http://schemas.microsoft.com/office/powerpoint/2010/main" val="1008662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システム構築の流れ</a:t>
            </a:r>
            <a:r>
              <a:rPr lang="ja-JP" altLang="en-US" dirty="0" smtClean="0"/>
              <a:t>（例）</a:t>
            </a:r>
            <a:endParaRPr kumimoji="1" lang="en-US" altLang="ja-JP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システム構築と言語の関係</a:t>
            </a:r>
            <a:r>
              <a:rPr lang="ja-JP" altLang="en-US" dirty="0" smtClean="0"/>
              <a:t>（２）</a:t>
            </a:r>
            <a:endParaRPr kumimoji="1" lang="ja-JP" alt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98565181"/>
              </p:ext>
            </p:extLst>
          </p:nvPr>
        </p:nvGraphicFramePr>
        <p:xfrm>
          <a:off x="467544" y="1988840"/>
          <a:ext cx="8496944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5536" y="3142709"/>
            <a:ext cx="2016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/>
              <a:t>稼働中は，</a:t>
            </a:r>
            <a:r>
              <a:rPr lang="ja-JP" altLang="en-US" sz="2000" b="1" dirty="0" smtClean="0"/>
              <a:t>外</a:t>
            </a:r>
            <a:r>
              <a:rPr lang="ja-JP" altLang="en-US" sz="2000" b="1" dirty="0"/>
              <a:t>部からの入力</a:t>
            </a:r>
            <a:r>
              <a:rPr lang="ja-JP" altLang="en-US" sz="2000" b="1" dirty="0" smtClean="0"/>
              <a:t>で処理開始，停止を制御する</a:t>
            </a:r>
            <a:endParaRPr kumimoji="1" lang="ja-JP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83768" y="3140968"/>
            <a:ext cx="20882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/>
              <a:t>カメラからの映像入力で緑色ランプが点灯すれば処理開始，赤色ランプが点灯</a:t>
            </a:r>
            <a:r>
              <a:rPr lang="ja-JP" altLang="en-US" sz="2000" b="1" dirty="0"/>
              <a:t>すれ</a:t>
            </a:r>
            <a:r>
              <a:rPr lang="ja-JP" altLang="en-US" sz="2000" b="1" dirty="0" smtClean="0"/>
              <a:t>ば処理停止，それ以外はなにもしない</a:t>
            </a:r>
            <a:endParaRPr kumimoji="1" lang="ja-JP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3140968"/>
            <a:ext cx="20882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/>
              <a:t>映像確認：５秒毎</a:t>
            </a:r>
            <a:endParaRPr kumimoji="1" lang="en-US" altLang="ja-JP" sz="2000" b="1" dirty="0" smtClean="0"/>
          </a:p>
          <a:p>
            <a:r>
              <a:rPr lang="ja-JP" altLang="en-US" sz="2000" b="1" dirty="0" smtClean="0"/>
              <a:t>ランプでの制御：</a:t>
            </a:r>
            <a:endParaRPr lang="en-US" altLang="ja-JP" sz="2000" b="1" dirty="0" smtClean="0"/>
          </a:p>
          <a:p>
            <a:r>
              <a:rPr kumimoji="1" lang="ja-JP" altLang="en-US" sz="2000" b="1" dirty="0"/>
              <a:t>　</a:t>
            </a:r>
            <a:r>
              <a:rPr kumimoji="1" lang="ja-JP" altLang="en-US" sz="2000" b="1" dirty="0" smtClean="0"/>
              <a:t>緑色：処理開始</a:t>
            </a:r>
            <a:endParaRPr kumimoji="1"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赤色：処理停止</a:t>
            </a:r>
            <a:endParaRPr lang="en-US" altLang="ja-JP" sz="2000" b="1" dirty="0" smtClean="0"/>
          </a:p>
          <a:p>
            <a:r>
              <a:rPr lang="ja-JP" altLang="en-US" sz="2000" b="1" dirty="0"/>
              <a:t>映像</a:t>
            </a:r>
            <a:r>
              <a:rPr lang="ja-JP" altLang="en-US" sz="2000" b="1" dirty="0" smtClean="0"/>
              <a:t>にランプがない場合は現状態を維持する</a:t>
            </a:r>
            <a:endParaRPr kumimoji="1" lang="ja-JP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732240" y="3140968"/>
            <a:ext cx="237626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err="1" smtClean="0"/>
              <a:t>var</a:t>
            </a:r>
            <a:r>
              <a:rPr lang="en-US" altLang="ja-JP" sz="1000" dirty="0" smtClean="0"/>
              <a:t> system = </a:t>
            </a:r>
            <a:r>
              <a:rPr lang="en-US" altLang="ja-JP" sz="1000" dirty="0" err="1" smtClean="0"/>
              <a:t>SSD.getInstance</a:t>
            </a:r>
            <a:r>
              <a:rPr lang="en-US" altLang="ja-JP" sz="1000" dirty="0" smtClean="0"/>
              <a:t>();</a:t>
            </a:r>
          </a:p>
          <a:p>
            <a:r>
              <a:rPr lang="en-US" altLang="ja-JP" sz="1000" dirty="0" err="1" smtClean="0"/>
              <a:t>var</a:t>
            </a:r>
            <a:r>
              <a:rPr lang="en-US" altLang="ja-JP" sz="1000" dirty="0" smtClean="0"/>
              <a:t> camera = new Camera(“id01”);</a:t>
            </a:r>
          </a:p>
          <a:p>
            <a:r>
              <a:rPr lang="en-US" altLang="ja-JP" sz="1000" dirty="0" err="1" smtClean="0"/>
              <a:t>var</a:t>
            </a:r>
            <a:r>
              <a:rPr lang="en-US" altLang="ja-JP" sz="1000" dirty="0" smtClean="0"/>
              <a:t> input = </a:t>
            </a:r>
            <a:r>
              <a:rPr lang="en-US" altLang="ja-JP" sz="1000" dirty="0" err="1" smtClean="0"/>
              <a:t>camera.getInput</a:t>
            </a:r>
            <a:r>
              <a:rPr lang="en-US" altLang="ja-JP" sz="1000" dirty="0" smtClean="0"/>
              <a:t>();</a:t>
            </a:r>
          </a:p>
          <a:p>
            <a:endParaRPr lang="en-US" altLang="ja-JP" sz="1000" dirty="0" smtClean="0"/>
          </a:p>
          <a:p>
            <a:r>
              <a:rPr lang="en-US" altLang="ja-JP" sz="1000" dirty="0" smtClean="0"/>
              <a:t>while ( true ) {</a:t>
            </a:r>
          </a:p>
          <a:p>
            <a:r>
              <a:rPr lang="en-US" altLang="ja-JP" sz="1000" dirty="0"/>
              <a:t> </a:t>
            </a:r>
            <a:r>
              <a:rPr lang="en-US" altLang="ja-JP" sz="1000" dirty="0" smtClean="0"/>
              <a:t>   // </a:t>
            </a:r>
            <a:r>
              <a:rPr lang="en-US" altLang="ja-JP" sz="1000" dirty="0" err="1" smtClean="0"/>
              <a:t>Todo</a:t>
            </a:r>
            <a:r>
              <a:rPr lang="en-US" altLang="ja-JP" sz="1000" dirty="0" smtClean="0"/>
              <a:t>: EMO input treatment</a:t>
            </a:r>
          </a:p>
          <a:p>
            <a:r>
              <a:rPr lang="en-US" altLang="ja-JP" sz="1000" dirty="0"/>
              <a:t> </a:t>
            </a:r>
            <a:r>
              <a:rPr lang="en-US" altLang="ja-JP" sz="1000" dirty="0" smtClean="0"/>
              <a:t>   if (</a:t>
            </a:r>
            <a:r>
              <a:rPr lang="en-US" altLang="ja-JP" sz="1000" dirty="0"/>
              <a:t> </a:t>
            </a:r>
            <a:r>
              <a:rPr lang="en-US" altLang="ja-JP" sz="1000" dirty="0" err="1" smtClean="0"/>
              <a:t>input.isRed</a:t>
            </a:r>
            <a:r>
              <a:rPr lang="en-US" altLang="ja-JP" sz="1000" dirty="0" smtClean="0"/>
              <a:t>()) {</a:t>
            </a:r>
          </a:p>
          <a:p>
            <a:r>
              <a:rPr lang="en-US" altLang="ja-JP" sz="1000" dirty="0"/>
              <a:t> </a:t>
            </a:r>
            <a:r>
              <a:rPr lang="en-US" altLang="ja-JP" sz="1000" dirty="0" smtClean="0"/>
              <a:t>       </a:t>
            </a:r>
            <a:r>
              <a:rPr lang="en-US" altLang="ja-JP" sz="1000" dirty="0" err="1" smtClean="0"/>
              <a:t>system.stopRun</a:t>
            </a:r>
            <a:r>
              <a:rPr lang="en-US" altLang="ja-JP" sz="1000" dirty="0" smtClean="0"/>
              <a:t>();</a:t>
            </a:r>
          </a:p>
          <a:p>
            <a:r>
              <a:rPr lang="en-US" altLang="ja-JP" sz="1000" dirty="0"/>
              <a:t> </a:t>
            </a:r>
            <a:r>
              <a:rPr lang="en-US" altLang="ja-JP" sz="1000" dirty="0" smtClean="0"/>
              <a:t>       logger.info(“stop running”);</a:t>
            </a:r>
          </a:p>
          <a:p>
            <a:r>
              <a:rPr lang="en-US" altLang="ja-JP" sz="1000" dirty="0"/>
              <a:t> </a:t>
            </a:r>
            <a:r>
              <a:rPr lang="en-US" altLang="ja-JP" sz="1000" dirty="0" smtClean="0"/>
              <a:t>       </a:t>
            </a:r>
          </a:p>
          <a:p>
            <a:r>
              <a:rPr lang="en-US" altLang="ja-JP" sz="1000" dirty="0"/>
              <a:t> </a:t>
            </a:r>
            <a:r>
              <a:rPr lang="en-US" altLang="ja-JP" sz="1000" dirty="0" smtClean="0"/>
              <a:t>   } else if (</a:t>
            </a:r>
            <a:r>
              <a:rPr lang="en-US" altLang="ja-JP" sz="1000" dirty="0" err="1" smtClean="0"/>
              <a:t>input.isGreen</a:t>
            </a:r>
            <a:r>
              <a:rPr lang="en-US" altLang="ja-JP" sz="1000" dirty="0" smtClean="0"/>
              <a:t>()) {</a:t>
            </a:r>
          </a:p>
          <a:p>
            <a:r>
              <a:rPr lang="en-US" altLang="ja-JP" sz="1000" dirty="0" smtClean="0"/>
              <a:t>        </a:t>
            </a:r>
            <a:r>
              <a:rPr lang="en-US" altLang="ja-JP" sz="1000" dirty="0" err="1" smtClean="0"/>
              <a:t>system.stopRun</a:t>
            </a:r>
            <a:r>
              <a:rPr lang="en-US" altLang="ja-JP" sz="1000" dirty="0" smtClean="0"/>
              <a:t>();</a:t>
            </a:r>
          </a:p>
          <a:p>
            <a:r>
              <a:rPr lang="en-US" altLang="ja-JP" sz="1000" dirty="0" smtClean="0"/>
              <a:t>        logger.info(“start running”);</a:t>
            </a:r>
          </a:p>
          <a:p>
            <a:r>
              <a:rPr lang="en-US" altLang="ja-JP" sz="1000" dirty="0"/>
              <a:t> </a:t>
            </a:r>
            <a:r>
              <a:rPr lang="en-US" altLang="ja-JP" sz="1000" dirty="0" smtClean="0"/>
              <a:t>       </a:t>
            </a:r>
          </a:p>
          <a:p>
            <a:r>
              <a:rPr lang="en-US" altLang="ja-JP" sz="1000" dirty="0"/>
              <a:t> </a:t>
            </a:r>
            <a:r>
              <a:rPr lang="en-US" altLang="ja-JP" sz="1000" dirty="0" smtClean="0"/>
              <a:t>   } else {</a:t>
            </a:r>
          </a:p>
          <a:p>
            <a:r>
              <a:rPr lang="en-US" altLang="ja-JP" sz="1000" dirty="0"/>
              <a:t> </a:t>
            </a:r>
            <a:r>
              <a:rPr lang="en-US" altLang="ja-JP" sz="1000" dirty="0" smtClean="0"/>
              <a:t>       </a:t>
            </a:r>
            <a:r>
              <a:rPr lang="en-US" altLang="ja-JP" sz="1000" dirty="0" err="1" smtClean="0"/>
              <a:t>logger.warn</a:t>
            </a:r>
            <a:r>
              <a:rPr lang="en-US" altLang="ja-JP" sz="1000" dirty="0" smtClean="0"/>
              <a:t>(Code.W001);</a:t>
            </a:r>
          </a:p>
          <a:p>
            <a:r>
              <a:rPr lang="en-US" altLang="ja-JP" sz="1000" dirty="0"/>
              <a:t> </a:t>
            </a:r>
            <a:r>
              <a:rPr lang="en-US" altLang="ja-JP" sz="1000" dirty="0" smtClean="0"/>
              <a:t>   } </a:t>
            </a:r>
          </a:p>
          <a:p>
            <a:r>
              <a:rPr lang="en-US" altLang="ja-JP" sz="1000" dirty="0"/>
              <a:t> </a:t>
            </a:r>
            <a:r>
              <a:rPr lang="en-US" altLang="ja-JP" sz="1000" dirty="0" smtClean="0"/>
              <a:t>   </a:t>
            </a:r>
            <a:r>
              <a:rPr lang="en-US" altLang="ja-JP" sz="1000" dirty="0" err="1" smtClean="0"/>
              <a:t>Thread.sleep</a:t>
            </a:r>
            <a:r>
              <a:rPr lang="en-US" altLang="ja-JP" sz="1000" dirty="0" smtClean="0"/>
              <a:t>(5000);</a:t>
            </a:r>
          </a:p>
          <a:p>
            <a:r>
              <a:rPr lang="en-US" altLang="ja-JP" sz="1000" dirty="0" smtClean="0"/>
              <a:t>}</a:t>
            </a:r>
            <a:endParaRPr kumimoji="1" lang="en-US" altLang="ja-JP" sz="1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95536" y="1844824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自然言語（人間語）　ー＞　論理の整理・明確化　－＞　プログラム言語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618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  <a:r>
              <a:rPr lang="ja-JP" altLang="en-US" dirty="0" smtClean="0"/>
              <a:t>点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設計のプロセスが冗長（同じことを再定義）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論理漏</a:t>
            </a:r>
            <a:r>
              <a:rPr lang="ja-JP" altLang="en-US" dirty="0" smtClean="0"/>
              <a:t>れ（自然言語は厳密な論理構築に向いていない）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r>
              <a:rPr kumimoji="1" lang="ja-JP" altLang="en-US" dirty="0"/>
              <a:t>プログラ</a:t>
            </a:r>
            <a:r>
              <a:rPr kumimoji="1" lang="ja-JP" altLang="en-US" dirty="0" smtClean="0"/>
              <a:t>ム言語が自然言語の表現力を持てないか？</a:t>
            </a:r>
            <a:endParaRPr kumimoji="1" lang="en-US" altLang="ja-JP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システム構築と言語の関係</a:t>
            </a:r>
            <a:r>
              <a:rPr lang="ja-JP" altLang="en-US" dirty="0" smtClean="0"/>
              <a:t>（３）</a:t>
            </a:r>
            <a:endParaRPr kumimoji="1" lang="ja-JP" altLang="en-US" dirty="0"/>
          </a:p>
        </p:txBody>
      </p:sp>
      <p:sp>
        <p:nvSpPr>
          <p:cNvPr id="4" name="Down Arrow 3"/>
          <p:cNvSpPr/>
          <p:nvPr/>
        </p:nvSpPr>
        <p:spPr>
          <a:xfrm>
            <a:off x="4067944" y="2852936"/>
            <a:ext cx="108012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71600" y="414908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/>
              <a:t>自然言語（人間語）　</a:t>
            </a:r>
            <a:endParaRPr kumimoji="1" lang="ja-JP" alt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932040" y="4149080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2000" b="1" dirty="0" smtClean="0"/>
              <a:t>＜－　アセンブリ言語　＜－　機</a:t>
            </a:r>
            <a:r>
              <a:rPr lang="ja-JP" altLang="en-US" sz="2000" b="1" dirty="0"/>
              <a:t>械</a:t>
            </a:r>
            <a:r>
              <a:rPr kumimoji="1" lang="ja-JP" altLang="en-US" sz="2000" b="1" dirty="0" smtClean="0"/>
              <a:t>語</a:t>
            </a:r>
            <a:r>
              <a:rPr kumimoji="1" lang="ja-JP" altLang="en-US" sz="2000" b="1" dirty="0" smtClean="0"/>
              <a:t>　</a:t>
            </a:r>
            <a:endParaRPr kumimoji="1" lang="ja-JP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707904" y="4149080"/>
            <a:ext cx="1512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/>
              <a:t>高級言語</a:t>
            </a:r>
            <a:endParaRPr kumimoji="1" lang="en-US" altLang="ja-JP" sz="2000" b="1" dirty="0" smtClean="0"/>
          </a:p>
          <a:p>
            <a:r>
              <a:rPr lang="en-US" altLang="ja-JP" sz="2000" b="1" dirty="0"/>
              <a:t>C</a:t>
            </a:r>
            <a:endParaRPr kumimoji="1" lang="en-US" altLang="ja-JP" sz="2000" b="1" dirty="0" smtClean="0"/>
          </a:p>
          <a:p>
            <a:r>
              <a:rPr lang="en-US" altLang="ja-JP" sz="2000" b="1" dirty="0" smtClean="0"/>
              <a:t>FORTRAN</a:t>
            </a:r>
          </a:p>
          <a:p>
            <a:r>
              <a:rPr kumimoji="1" lang="en-US" altLang="ja-JP" sz="2000" b="1" dirty="0" smtClean="0"/>
              <a:t>COBOL</a:t>
            </a:r>
          </a:p>
          <a:p>
            <a:r>
              <a:rPr lang="en-US" altLang="ja-JP" sz="2000" b="1" dirty="0" smtClean="0"/>
              <a:t>Java</a:t>
            </a:r>
            <a:endParaRPr lang="en-US" altLang="ja-JP" sz="2000" b="1" dirty="0"/>
          </a:p>
          <a:p>
            <a:r>
              <a:rPr lang="en-US" altLang="ja-JP" sz="2000" b="1" dirty="0" smtClean="0"/>
              <a:t>.</a:t>
            </a:r>
            <a:r>
              <a:rPr lang="en-US" altLang="ja-JP" sz="2000" b="1" dirty="0" err="1" smtClean="0"/>
              <a:t>etc</a:t>
            </a:r>
            <a:endParaRPr lang="en-US" altLang="ja-JP" sz="20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62" r="12415" b="60977"/>
          <a:stretch/>
        </p:blipFill>
        <p:spPr bwMode="auto">
          <a:xfrm>
            <a:off x="5223985" y="5013176"/>
            <a:ext cx="3812512" cy="1397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130241" y="5013176"/>
            <a:ext cx="1834247" cy="139747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Rectangle 16"/>
          <p:cNvSpPr/>
          <p:nvPr/>
        </p:nvSpPr>
        <p:spPr>
          <a:xfrm>
            <a:off x="5940152" y="5013176"/>
            <a:ext cx="1190089" cy="139747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732240" y="4549190"/>
            <a:ext cx="1800200" cy="39197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0"/>
          </p:cNvCxnSpPr>
          <p:nvPr/>
        </p:nvCxnSpPr>
        <p:spPr>
          <a:xfrm>
            <a:off x="6804248" y="4437112"/>
            <a:ext cx="1243117" cy="57606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84068" y="6423139"/>
            <a:ext cx="3852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http://ext-web.edu.sgu.ac.jp/koike/CA14/assembler.html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19685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自</a:t>
            </a:r>
            <a:r>
              <a:rPr lang="ja-JP" altLang="en-US" dirty="0"/>
              <a:t>然言</a:t>
            </a:r>
            <a:r>
              <a:rPr lang="ja-JP" altLang="en-US" dirty="0" smtClean="0"/>
              <a:t>語に近い論理表現として導入されたもの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条件分岐の表現（</a:t>
            </a:r>
            <a:r>
              <a:rPr lang="en-US" altLang="ja-JP" dirty="0"/>
              <a:t>If, else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繰り返し処理</a:t>
            </a:r>
            <a:r>
              <a:rPr kumimoji="1" lang="ja-JP" altLang="en-US" dirty="0" smtClean="0"/>
              <a:t>の表現（</a:t>
            </a:r>
            <a:r>
              <a:rPr kumimoji="1" lang="en-US" altLang="ja-JP" dirty="0" smtClean="0"/>
              <a:t>for, while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ネスト構造のパラメータ（</a:t>
            </a:r>
            <a:r>
              <a:rPr lang="en-US" altLang="ja-JP" dirty="0" smtClean="0"/>
              <a:t>list, stack, queue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ネスト構造</a:t>
            </a:r>
            <a:r>
              <a:rPr kumimoji="1" lang="ja-JP" altLang="en-US" dirty="0" smtClean="0"/>
              <a:t>の処理</a:t>
            </a:r>
            <a:r>
              <a:rPr lang="ja-JP" altLang="en-US" dirty="0" smtClean="0"/>
              <a:t>（</a:t>
            </a:r>
            <a:r>
              <a:rPr lang="en-US" altLang="ja-JP" dirty="0" smtClean="0"/>
              <a:t>function, method</a:t>
            </a:r>
            <a:r>
              <a:rPr lang="ja-JP" altLang="en-US" dirty="0" smtClean="0"/>
              <a:t>）</a:t>
            </a:r>
            <a:endParaRPr kumimoji="1" lang="en-US" altLang="ja-JP" dirty="0"/>
          </a:p>
          <a:p>
            <a:endParaRPr lang="en-US" altLang="ja-JP" dirty="0" smtClean="0"/>
          </a:p>
          <a:p>
            <a:r>
              <a:rPr lang="ja-JP" altLang="en-US" dirty="0"/>
              <a:t>自然言語に近</a:t>
            </a:r>
            <a:r>
              <a:rPr lang="ja-JP" altLang="en-US" dirty="0" smtClean="0"/>
              <a:t>い世界表現として導入されたもの</a:t>
            </a:r>
            <a:endParaRPr lang="en-US" altLang="ja-JP" dirty="0" smtClean="0"/>
          </a:p>
          <a:p>
            <a:pPr lvl="1"/>
            <a:r>
              <a:rPr lang="ja-JP" altLang="en-US" dirty="0"/>
              <a:t>分類表</a:t>
            </a:r>
            <a:r>
              <a:rPr lang="ja-JP" altLang="en-US" dirty="0" smtClean="0"/>
              <a:t>現（</a:t>
            </a:r>
            <a:r>
              <a:rPr lang="en-US" altLang="ja-JP" dirty="0" smtClean="0"/>
              <a:t>class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名</a:t>
            </a:r>
            <a:r>
              <a:rPr kumimoji="1" lang="ja-JP" altLang="en-US" dirty="0" smtClean="0"/>
              <a:t>前</a:t>
            </a:r>
            <a:r>
              <a:rPr lang="ja-JP" altLang="en-US" dirty="0"/>
              <a:t>付</a:t>
            </a:r>
            <a:r>
              <a:rPr lang="ja-JP" altLang="en-US" dirty="0" smtClean="0"/>
              <a:t>きパラメータ</a:t>
            </a:r>
            <a:r>
              <a:rPr kumimoji="1" lang="ja-JP" altLang="en-US" dirty="0" smtClean="0"/>
              <a:t>表現（</a:t>
            </a:r>
            <a:r>
              <a:rPr kumimoji="1" lang="en-US" altLang="ja-JP" dirty="0" smtClean="0"/>
              <a:t>map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オブジェクト（状態）表現（</a:t>
            </a:r>
            <a:r>
              <a:rPr lang="en-US" altLang="ja-JP" dirty="0"/>
              <a:t>instance, object, state</a:t>
            </a:r>
            <a:r>
              <a:rPr lang="ja-JP" altLang="en-US" dirty="0"/>
              <a:t>）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界</a:t>
            </a:r>
            <a:r>
              <a:rPr lang="ja-JP" altLang="en-US" dirty="0" smtClean="0"/>
              <a:t>面表現（</a:t>
            </a:r>
            <a:r>
              <a:rPr lang="en-US" altLang="ja-JP" dirty="0" smtClean="0"/>
              <a:t>interface</a:t>
            </a:r>
            <a:r>
              <a:rPr lang="ja-JP" altLang="en-US" dirty="0" smtClean="0"/>
              <a:t>）</a:t>
            </a:r>
            <a:endParaRPr lang="en-US" altLang="ja-JP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システム構築と言語の関係</a:t>
            </a:r>
            <a:r>
              <a:rPr lang="ja-JP" altLang="en-US" dirty="0" smtClean="0"/>
              <a:t>（４）</a:t>
            </a:r>
            <a:endParaRPr kumimoji="1" lang="ja-JP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43608" y="5805264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/>
              <a:t>言語によってはさらに別の概念（</a:t>
            </a:r>
            <a:r>
              <a:rPr kumimoji="1" lang="en-US" altLang="ja-JP" sz="2000" b="1" dirty="0" smtClean="0"/>
              <a:t>message</a:t>
            </a:r>
            <a:r>
              <a:rPr lang="ja-JP" altLang="en-US" sz="2000" b="1" dirty="0"/>
              <a:t>等</a:t>
            </a:r>
            <a:r>
              <a:rPr kumimoji="1" lang="ja-JP" altLang="en-US" sz="2000" b="1" dirty="0" smtClean="0"/>
              <a:t>）を導入しているものもある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2616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16369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自</a:t>
            </a:r>
            <a:r>
              <a:rPr lang="ja-JP" altLang="en-US" dirty="0"/>
              <a:t>然言語に近</a:t>
            </a:r>
            <a:r>
              <a:rPr lang="ja-JP" altLang="en-US" dirty="0" smtClean="0"/>
              <a:t>い世界表現として導入されたもの</a:t>
            </a:r>
            <a:endParaRPr lang="en-US" altLang="ja-JP" dirty="0" smtClean="0"/>
          </a:p>
          <a:p>
            <a:pPr lvl="1"/>
            <a:r>
              <a:rPr lang="ja-JP" altLang="en-US" dirty="0"/>
              <a:t>分類表</a:t>
            </a:r>
            <a:r>
              <a:rPr lang="ja-JP" altLang="en-US" dirty="0" smtClean="0"/>
              <a:t>現（</a:t>
            </a:r>
            <a:r>
              <a:rPr lang="en-US" altLang="ja-JP" dirty="0" smtClean="0"/>
              <a:t>class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名</a:t>
            </a:r>
            <a:r>
              <a:rPr kumimoji="1" lang="ja-JP" altLang="en-US" dirty="0" smtClean="0"/>
              <a:t>前</a:t>
            </a:r>
            <a:r>
              <a:rPr lang="ja-JP" altLang="en-US" dirty="0"/>
              <a:t>付</a:t>
            </a:r>
            <a:r>
              <a:rPr lang="ja-JP" altLang="en-US" dirty="0" smtClean="0"/>
              <a:t>きパラメータ</a:t>
            </a:r>
            <a:r>
              <a:rPr kumimoji="1" lang="ja-JP" altLang="en-US" dirty="0" smtClean="0"/>
              <a:t>表現（</a:t>
            </a:r>
            <a:r>
              <a:rPr kumimoji="1" lang="en-US" altLang="ja-JP" dirty="0" smtClean="0"/>
              <a:t>map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オブジェクト（状態）表現（</a:t>
            </a:r>
            <a:r>
              <a:rPr lang="en-US" altLang="ja-JP" dirty="0"/>
              <a:t>instance, object, state</a:t>
            </a:r>
            <a:r>
              <a:rPr lang="ja-JP" altLang="en-US" dirty="0"/>
              <a:t>）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界</a:t>
            </a:r>
            <a:r>
              <a:rPr lang="ja-JP" altLang="en-US" dirty="0" smtClean="0"/>
              <a:t>面表現（</a:t>
            </a:r>
            <a:r>
              <a:rPr lang="en-US" altLang="ja-JP" dirty="0" smtClean="0"/>
              <a:t>interface</a:t>
            </a:r>
            <a:r>
              <a:rPr lang="ja-JP" altLang="en-US" dirty="0" smtClean="0"/>
              <a:t>）</a:t>
            </a:r>
            <a:endParaRPr lang="en-US" altLang="ja-JP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システム構築と言語の関係</a:t>
            </a:r>
            <a:r>
              <a:rPr lang="ja-JP" altLang="en-US" dirty="0" smtClean="0"/>
              <a:t>（５）</a:t>
            </a:r>
            <a:endParaRPr kumimoji="1" lang="ja-JP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87624" y="5877272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内部状態によ</a:t>
            </a:r>
            <a:r>
              <a:rPr lang="ja-JP" altLang="en-US" sz="2000" b="1" dirty="0" smtClean="0"/>
              <a:t>り，外界との相互作用が変わるものがオブジェクト</a:t>
            </a:r>
            <a:endParaRPr kumimoji="1" lang="ja-JP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64160" y="3861048"/>
            <a:ext cx="1359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処理待ち</a:t>
            </a:r>
            <a:endParaRPr kumimoji="1" lang="ja-JP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788296" y="4797152"/>
            <a:ext cx="1359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処理中</a:t>
            </a:r>
            <a:endParaRPr kumimoji="1" lang="ja-JP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403648" y="4797152"/>
            <a:ext cx="1359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処理停止</a:t>
            </a:r>
            <a:endParaRPr kumimoji="1" lang="ja-JP" alt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47864" y="4255750"/>
            <a:ext cx="792088" cy="39738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>
            <a:off x="2636168" y="4997207"/>
            <a:ext cx="115212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011524" y="4261158"/>
            <a:ext cx="832284" cy="39197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627784" y="4869160"/>
            <a:ext cx="1160512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31640" y="3573016"/>
            <a:ext cx="3600400" cy="22322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Flowchart: Magnetic Disk 23"/>
          <p:cNvSpPr/>
          <p:nvPr/>
        </p:nvSpPr>
        <p:spPr>
          <a:xfrm>
            <a:off x="5940152" y="4005064"/>
            <a:ext cx="1872208" cy="9921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187624" y="3068960"/>
            <a:ext cx="6408712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40152" y="5157192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物理的実体</a:t>
            </a:r>
            <a:endParaRPr kumimoji="1" lang="ja-JP" alt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2195736" y="5405154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 smtClean="0"/>
              <a:t>内部状</a:t>
            </a:r>
            <a:r>
              <a:rPr lang="ja-JP" altLang="en-US" sz="2000" dirty="0"/>
              <a:t>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11306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3991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高級言</a:t>
            </a:r>
            <a:r>
              <a:rPr lang="ja-JP" altLang="en-US" dirty="0" smtClean="0"/>
              <a:t>語では自然言語と類似した問題が発生</a:t>
            </a:r>
            <a:endParaRPr lang="en-US" altLang="ja-JP" dirty="0" smtClean="0"/>
          </a:p>
          <a:p>
            <a:pPr lvl="1"/>
            <a:r>
              <a:rPr lang="ja-JP" altLang="en-US" dirty="0"/>
              <a:t>論理矛</a:t>
            </a:r>
            <a:r>
              <a:rPr lang="ja-JP" altLang="en-US" dirty="0" smtClean="0"/>
              <a:t>盾</a:t>
            </a:r>
            <a:endParaRPr lang="en-US" altLang="ja-JP" dirty="0"/>
          </a:p>
          <a:p>
            <a:pPr lvl="2"/>
            <a:r>
              <a:rPr lang="ja-JP" altLang="en-US" dirty="0" smtClean="0"/>
              <a:t>未定義の状態（</a:t>
            </a:r>
            <a:r>
              <a:rPr lang="en-US" altLang="ja-JP" dirty="0" smtClean="0"/>
              <a:t>null, nan</a:t>
            </a:r>
            <a:r>
              <a:rPr lang="ja-JP" altLang="en-US" dirty="0" smtClean="0"/>
              <a:t>）の発生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異なる種類のオブジェクトの誤用</a:t>
            </a:r>
            <a:endParaRPr lang="en-US" altLang="ja-JP" dirty="0" smtClean="0"/>
          </a:p>
          <a:p>
            <a:pPr lvl="1"/>
            <a:r>
              <a:rPr lang="ja-JP" altLang="en-US" dirty="0"/>
              <a:t>論理</a:t>
            </a:r>
            <a:r>
              <a:rPr lang="ja-JP" altLang="en-US" dirty="0" smtClean="0"/>
              <a:t>の複雑化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内部状態</a:t>
            </a:r>
            <a:r>
              <a:rPr kumimoji="1" lang="ja-JP" altLang="en-US" dirty="0" smtClean="0"/>
              <a:t>に依存する論理による分岐数の爆発的増大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言語，実装</a:t>
            </a:r>
            <a:r>
              <a:rPr lang="ja-JP" altLang="en-US" dirty="0"/>
              <a:t>方</a:t>
            </a:r>
            <a:r>
              <a:rPr lang="ja-JP" altLang="en-US" dirty="0" smtClean="0"/>
              <a:t>法で種々の解決策が提案されている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不</a:t>
            </a:r>
            <a:r>
              <a:rPr kumimoji="1" lang="ja-JP" altLang="en-US" dirty="0" smtClean="0"/>
              <a:t>変（</a:t>
            </a:r>
            <a:r>
              <a:rPr kumimoji="1" lang="en-US" altLang="ja-JP" dirty="0" smtClean="0"/>
              <a:t>immutable</a:t>
            </a:r>
            <a:r>
              <a:rPr kumimoji="1" lang="ja-JP" altLang="en-US" dirty="0" smtClean="0"/>
              <a:t>）オブジェクト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型システム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疎結合</a:t>
            </a:r>
            <a:endParaRPr kumimoji="1" lang="en-US" altLang="ja-JP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システム構築と言語の関係</a:t>
            </a:r>
            <a:r>
              <a:rPr lang="ja-JP" altLang="en-US" dirty="0" smtClean="0"/>
              <a:t>（６）</a:t>
            </a:r>
            <a:endParaRPr kumimoji="1" lang="ja-JP" altLang="en-US" dirty="0"/>
          </a:p>
        </p:txBody>
      </p:sp>
      <p:sp>
        <p:nvSpPr>
          <p:cNvPr id="4" name="Down Arrow 3"/>
          <p:cNvSpPr/>
          <p:nvPr/>
        </p:nvSpPr>
        <p:spPr>
          <a:xfrm>
            <a:off x="3851920" y="3717032"/>
            <a:ext cx="93610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44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3991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言語，実装</a:t>
            </a:r>
            <a:r>
              <a:rPr lang="ja-JP" altLang="en-US" dirty="0"/>
              <a:t>方</a:t>
            </a:r>
            <a:r>
              <a:rPr lang="ja-JP" altLang="en-US" dirty="0" smtClean="0"/>
              <a:t>法で種々の解決策が提案されている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不</a:t>
            </a:r>
            <a:r>
              <a:rPr kumimoji="1" lang="ja-JP" altLang="en-US" dirty="0" smtClean="0"/>
              <a:t>変（</a:t>
            </a:r>
            <a:r>
              <a:rPr kumimoji="1" lang="en-US" altLang="ja-JP" dirty="0" smtClean="0"/>
              <a:t>immutable</a:t>
            </a:r>
            <a:r>
              <a:rPr kumimoji="1" lang="ja-JP" altLang="en-US" dirty="0" smtClean="0"/>
              <a:t>）オブジェクト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型システム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疎結合</a:t>
            </a:r>
            <a:endParaRPr kumimoji="1" lang="en-US" altLang="ja-JP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システム構築と言語の関係</a:t>
            </a:r>
            <a:r>
              <a:rPr lang="ja-JP" altLang="en-US" dirty="0" smtClean="0"/>
              <a:t>（７）</a:t>
            </a:r>
            <a:endParaRPr kumimoji="1" lang="ja-JP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8096" y="3429000"/>
            <a:ext cx="1359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処理待ち</a:t>
            </a:r>
            <a:endParaRPr kumimoji="1" lang="ja-JP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212232" y="4365104"/>
            <a:ext cx="1359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処理中</a:t>
            </a:r>
            <a:endParaRPr kumimoji="1" lang="ja-JP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4365104"/>
            <a:ext cx="1359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処理停止</a:t>
            </a:r>
            <a:endParaRPr kumimoji="1" lang="ja-JP" alt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71800" y="3823702"/>
            <a:ext cx="792088" cy="39738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>
            <a:off x="2060104" y="4565159"/>
            <a:ext cx="115212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435460" y="3829110"/>
            <a:ext cx="832284" cy="39197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51720" y="4437112"/>
            <a:ext cx="1160512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5576" y="3140968"/>
            <a:ext cx="3600400" cy="22322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187624" y="2276872"/>
            <a:ext cx="3816424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19672" y="4973106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 smtClean="0"/>
              <a:t>内部状</a:t>
            </a:r>
            <a:r>
              <a:rPr lang="ja-JP" altLang="en-US" sz="2000" dirty="0"/>
              <a:t>態</a:t>
            </a:r>
            <a:endParaRPr kumimoji="1" lang="ja-JP" alt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6452592" y="2636912"/>
            <a:ext cx="1359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処理待ち</a:t>
            </a:r>
            <a:endParaRPr kumimoji="1" lang="ja-JP" altLang="en-US" sz="2000" dirty="0"/>
          </a:p>
        </p:txBody>
      </p:sp>
      <p:sp>
        <p:nvSpPr>
          <p:cNvPr id="26" name="Oval 25"/>
          <p:cNvSpPr/>
          <p:nvPr/>
        </p:nvSpPr>
        <p:spPr>
          <a:xfrm>
            <a:off x="6228184" y="2492896"/>
            <a:ext cx="1584176" cy="68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676728" y="4509120"/>
            <a:ext cx="1359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処理中</a:t>
            </a:r>
            <a:endParaRPr kumimoji="1" lang="ja-JP" altLang="en-US" sz="2000" dirty="0"/>
          </a:p>
        </p:txBody>
      </p:sp>
      <p:sp>
        <p:nvSpPr>
          <p:cNvPr id="39" name="Oval 38"/>
          <p:cNvSpPr/>
          <p:nvPr/>
        </p:nvSpPr>
        <p:spPr>
          <a:xfrm>
            <a:off x="7452320" y="4365104"/>
            <a:ext cx="1512168" cy="68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300464" y="4509120"/>
            <a:ext cx="1359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処理停止</a:t>
            </a:r>
            <a:endParaRPr kumimoji="1" lang="ja-JP" altLang="en-US" sz="2000" dirty="0"/>
          </a:p>
        </p:txBody>
      </p:sp>
      <p:sp>
        <p:nvSpPr>
          <p:cNvPr id="41" name="Oval 40"/>
          <p:cNvSpPr/>
          <p:nvPr/>
        </p:nvSpPr>
        <p:spPr>
          <a:xfrm>
            <a:off x="5076056" y="4365104"/>
            <a:ext cx="1584176" cy="68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076056" y="318103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破棄</a:t>
            </a:r>
            <a:endParaRPr kumimoji="1" lang="ja-JP" alt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5076056" y="352661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生成</a:t>
            </a:r>
            <a:endParaRPr kumimoji="1" lang="ja-JP" alt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7884368" y="318103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破棄</a:t>
            </a:r>
            <a:endParaRPr kumimoji="1" lang="ja-JP" alt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7884368" y="352661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生成</a:t>
            </a:r>
            <a:endParaRPr kumimoji="1" lang="ja-JP" alt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6516216" y="5387676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破棄</a:t>
            </a:r>
            <a:endParaRPr kumimoji="1" lang="ja-JP" alt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6516216" y="580526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生成</a:t>
            </a:r>
            <a:endParaRPr kumimoji="1" lang="ja-JP" altLang="en-US" sz="2000" dirty="0"/>
          </a:p>
        </p:txBody>
      </p:sp>
      <p:cxnSp>
        <p:nvCxnSpPr>
          <p:cNvPr id="48" name="Straight Arrow Connector 47"/>
          <p:cNvCxnSpPr>
            <a:endCxn id="42" idx="0"/>
          </p:cNvCxnSpPr>
          <p:nvPr/>
        </p:nvCxnSpPr>
        <p:spPr>
          <a:xfrm flipH="1">
            <a:off x="5616116" y="2820998"/>
            <a:ext cx="612068" cy="36004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616116" y="3873653"/>
            <a:ext cx="108012" cy="427575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4" idx="0"/>
          </p:cNvCxnSpPr>
          <p:nvPr/>
        </p:nvCxnSpPr>
        <p:spPr>
          <a:xfrm>
            <a:off x="7812360" y="2820998"/>
            <a:ext cx="612068" cy="36004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9" idx="0"/>
          </p:cNvCxnSpPr>
          <p:nvPr/>
        </p:nvCxnSpPr>
        <p:spPr>
          <a:xfrm flipH="1">
            <a:off x="8208404" y="3905591"/>
            <a:ext cx="216024" cy="459513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9" idx="4"/>
          </p:cNvCxnSpPr>
          <p:nvPr/>
        </p:nvCxnSpPr>
        <p:spPr>
          <a:xfrm flipH="1">
            <a:off x="7452320" y="5053246"/>
            <a:ext cx="756084" cy="534485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1" idx="4"/>
          </p:cNvCxnSpPr>
          <p:nvPr/>
        </p:nvCxnSpPr>
        <p:spPr>
          <a:xfrm>
            <a:off x="5868144" y="5053246"/>
            <a:ext cx="792088" cy="534485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5670122" y="5125254"/>
            <a:ext cx="1044116" cy="78513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7380312" y="5125254"/>
            <a:ext cx="1044116" cy="808057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ight Arrow 70"/>
          <p:cNvSpPr/>
          <p:nvPr/>
        </p:nvSpPr>
        <p:spPr>
          <a:xfrm>
            <a:off x="4572000" y="3682858"/>
            <a:ext cx="504056" cy="754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5053051" y="6309320"/>
            <a:ext cx="4055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一旦生成した状態は変化させずに破棄する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394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3991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言語，実装</a:t>
            </a:r>
            <a:r>
              <a:rPr lang="ja-JP" altLang="en-US" dirty="0"/>
              <a:t>方</a:t>
            </a:r>
            <a:r>
              <a:rPr lang="ja-JP" altLang="en-US" dirty="0" smtClean="0"/>
              <a:t>法で種々の解決策が提案されている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不</a:t>
            </a:r>
            <a:r>
              <a:rPr kumimoji="1" lang="ja-JP" altLang="en-US" dirty="0" smtClean="0"/>
              <a:t>変（</a:t>
            </a:r>
            <a:r>
              <a:rPr kumimoji="1" lang="en-US" altLang="ja-JP" dirty="0" smtClean="0"/>
              <a:t>immutable</a:t>
            </a:r>
            <a:r>
              <a:rPr kumimoji="1" lang="ja-JP" altLang="en-US" dirty="0" smtClean="0"/>
              <a:t>）オブジェクト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型システム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疎結合</a:t>
            </a:r>
            <a:endParaRPr kumimoji="1" lang="en-US" altLang="ja-JP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システム構築と言語の関係</a:t>
            </a:r>
            <a:r>
              <a:rPr lang="ja-JP" altLang="en-US" dirty="0" smtClean="0"/>
              <a:t>（８）</a:t>
            </a:r>
            <a:endParaRPr kumimoji="1" lang="ja-JP" alt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87624" y="2708920"/>
            <a:ext cx="1512168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97661" y="2636912"/>
            <a:ext cx="2394419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public class </a:t>
            </a:r>
            <a:r>
              <a:rPr lang="en-US" altLang="ja-JP" sz="1200" dirty="0" err="1" smtClean="0"/>
              <a:t>TypeA</a:t>
            </a:r>
            <a:r>
              <a:rPr lang="en-US" altLang="ja-JP" sz="1200" dirty="0" smtClean="0"/>
              <a:t> {</a:t>
            </a:r>
          </a:p>
          <a:p>
            <a:r>
              <a:rPr lang="en-US" altLang="ja-JP" sz="1200" dirty="0" smtClean="0"/>
              <a:t>    </a:t>
            </a:r>
            <a:r>
              <a:rPr lang="en-US" altLang="ja-JP" sz="1200" dirty="0" err="1" smtClean="0"/>
              <a:t>int</a:t>
            </a:r>
            <a:r>
              <a:rPr lang="en-US" altLang="ja-JP" sz="1200" dirty="0" smtClean="0"/>
              <a:t> number;</a:t>
            </a:r>
          </a:p>
          <a:p>
            <a:r>
              <a:rPr lang="en-US" altLang="ja-JP" sz="1200" dirty="0"/>
              <a:t> </a:t>
            </a:r>
            <a:r>
              <a:rPr lang="en-US" altLang="ja-JP" sz="1200" dirty="0" smtClean="0"/>
              <a:t>   </a:t>
            </a:r>
          </a:p>
          <a:p>
            <a:r>
              <a:rPr lang="en-US" altLang="ja-JP" sz="1200" dirty="0"/>
              <a:t> </a:t>
            </a:r>
            <a:r>
              <a:rPr lang="en-US" altLang="ja-JP" sz="1200" dirty="0" smtClean="0"/>
              <a:t>   public </a:t>
            </a:r>
            <a:r>
              <a:rPr lang="en-US" altLang="ja-JP" sz="1200" dirty="0" err="1" smtClean="0"/>
              <a:t>typeA</a:t>
            </a:r>
            <a:r>
              <a:rPr lang="en-US" altLang="ja-JP" sz="1200" dirty="0" smtClean="0"/>
              <a:t> () {</a:t>
            </a:r>
          </a:p>
          <a:p>
            <a:r>
              <a:rPr lang="en-US" altLang="ja-JP" sz="1200" dirty="0"/>
              <a:t> </a:t>
            </a:r>
            <a:r>
              <a:rPr lang="en-US" altLang="ja-JP" sz="1200" dirty="0" smtClean="0"/>
              <a:t>       </a:t>
            </a:r>
            <a:r>
              <a:rPr lang="en-US" altLang="ja-JP" sz="1200" dirty="0" err="1" smtClean="0"/>
              <a:t>this.number</a:t>
            </a:r>
            <a:r>
              <a:rPr lang="en-US" altLang="ja-JP" sz="1200" dirty="0" smtClean="0"/>
              <a:t> = 0;</a:t>
            </a:r>
          </a:p>
          <a:p>
            <a:r>
              <a:rPr lang="en-US" altLang="ja-JP" sz="1200" dirty="0"/>
              <a:t> </a:t>
            </a:r>
            <a:r>
              <a:rPr lang="en-US" altLang="ja-JP" sz="1200" dirty="0" smtClean="0"/>
              <a:t>   }</a:t>
            </a:r>
          </a:p>
          <a:p>
            <a:r>
              <a:rPr lang="en-US" altLang="ja-JP" sz="1200" dirty="0"/>
              <a:t> </a:t>
            </a:r>
            <a:r>
              <a:rPr lang="en-US" altLang="ja-JP" sz="1200" dirty="0" smtClean="0"/>
              <a:t>   public </a:t>
            </a:r>
            <a:r>
              <a:rPr lang="en-US" altLang="ja-JP" sz="1200" dirty="0" err="1" smtClean="0"/>
              <a:t>getNumber</a:t>
            </a:r>
            <a:r>
              <a:rPr lang="en-US" altLang="ja-JP" sz="1200" dirty="0" smtClean="0"/>
              <a:t> () {</a:t>
            </a:r>
          </a:p>
          <a:p>
            <a:r>
              <a:rPr lang="en-US" altLang="ja-JP" sz="1200" dirty="0"/>
              <a:t> </a:t>
            </a:r>
            <a:r>
              <a:rPr lang="en-US" altLang="ja-JP" sz="1200" dirty="0" smtClean="0"/>
              <a:t>       return </a:t>
            </a:r>
            <a:r>
              <a:rPr lang="en-US" altLang="ja-JP" sz="1200" dirty="0" err="1" smtClean="0"/>
              <a:t>this.number</a:t>
            </a:r>
            <a:r>
              <a:rPr lang="en-US" altLang="ja-JP" sz="1200" dirty="0" smtClean="0"/>
              <a:t>;</a:t>
            </a:r>
          </a:p>
          <a:p>
            <a:r>
              <a:rPr lang="en-US" altLang="ja-JP" sz="1200" dirty="0"/>
              <a:t> </a:t>
            </a:r>
            <a:r>
              <a:rPr lang="en-US" altLang="ja-JP" sz="1200" dirty="0" smtClean="0"/>
              <a:t>   }</a:t>
            </a:r>
          </a:p>
          <a:p>
            <a:r>
              <a:rPr lang="en-US" altLang="ja-JP" sz="1200" dirty="0" smtClean="0"/>
              <a:t>}</a:t>
            </a:r>
          </a:p>
          <a:p>
            <a:endParaRPr kumimoji="1" lang="en-US" altLang="ja-JP" sz="1200" dirty="0"/>
          </a:p>
          <a:p>
            <a:r>
              <a:rPr lang="en-US" altLang="ja-JP" sz="1200" dirty="0" smtClean="0"/>
              <a:t>public class </a:t>
            </a:r>
            <a:r>
              <a:rPr lang="en-US" altLang="ja-JP" sz="1200" dirty="0" err="1" smtClean="0"/>
              <a:t>TypeB</a:t>
            </a:r>
            <a:r>
              <a:rPr lang="en-US" altLang="ja-JP" sz="1200" dirty="0" smtClean="0"/>
              <a:t> {</a:t>
            </a:r>
            <a:endParaRPr lang="en-US" altLang="ja-JP" sz="1200" dirty="0"/>
          </a:p>
          <a:p>
            <a:r>
              <a:rPr lang="en-US" altLang="ja-JP" sz="1200" dirty="0"/>
              <a:t>    </a:t>
            </a:r>
            <a:r>
              <a:rPr lang="en-US" altLang="ja-JP" sz="1200" dirty="0" smtClean="0"/>
              <a:t>float </a:t>
            </a:r>
            <a:r>
              <a:rPr lang="en-US" altLang="ja-JP" sz="1200" dirty="0"/>
              <a:t>number;</a:t>
            </a:r>
          </a:p>
          <a:p>
            <a:r>
              <a:rPr lang="en-US" altLang="ja-JP" sz="1200" dirty="0"/>
              <a:t>    </a:t>
            </a:r>
          </a:p>
          <a:p>
            <a:r>
              <a:rPr lang="en-US" altLang="ja-JP" sz="1200" dirty="0"/>
              <a:t>    public </a:t>
            </a:r>
            <a:r>
              <a:rPr lang="en-US" altLang="ja-JP" sz="1200" dirty="0" err="1" smtClean="0"/>
              <a:t>typeB</a:t>
            </a:r>
            <a:r>
              <a:rPr lang="en-US" altLang="ja-JP" sz="1200" dirty="0" smtClean="0"/>
              <a:t> </a:t>
            </a:r>
            <a:r>
              <a:rPr lang="en-US" altLang="ja-JP" sz="1200" dirty="0"/>
              <a:t>() {</a:t>
            </a:r>
          </a:p>
          <a:p>
            <a:r>
              <a:rPr lang="en-US" altLang="ja-JP" sz="1200" dirty="0"/>
              <a:t>        </a:t>
            </a:r>
            <a:r>
              <a:rPr lang="en-US" altLang="ja-JP" sz="1200" dirty="0" err="1"/>
              <a:t>this.number</a:t>
            </a:r>
            <a:r>
              <a:rPr lang="en-US" altLang="ja-JP" sz="1200" dirty="0"/>
              <a:t> = </a:t>
            </a:r>
            <a:r>
              <a:rPr lang="en-US" altLang="ja-JP" sz="1200" dirty="0" smtClean="0"/>
              <a:t>0f;</a:t>
            </a:r>
            <a:endParaRPr lang="en-US" altLang="ja-JP" sz="1200" dirty="0"/>
          </a:p>
          <a:p>
            <a:r>
              <a:rPr lang="en-US" altLang="ja-JP" sz="1200" dirty="0"/>
              <a:t>    </a:t>
            </a:r>
            <a:r>
              <a:rPr lang="en-US" altLang="ja-JP" sz="1200" dirty="0" smtClean="0"/>
              <a:t>}</a:t>
            </a:r>
            <a:endParaRPr lang="en-US" altLang="ja-JP" sz="1200" dirty="0"/>
          </a:p>
          <a:p>
            <a:r>
              <a:rPr lang="en-US" altLang="ja-JP" sz="1200" dirty="0"/>
              <a:t>    public </a:t>
            </a:r>
            <a:r>
              <a:rPr lang="en-US" altLang="ja-JP" sz="1200" dirty="0" err="1"/>
              <a:t>getNumber</a:t>
            </a:r>
            <a:r>
              <a:rPr lang="en-US" altLang="ja-JP" sz="1200" dirty="0"/>
              <a:t> () {</a:t>
            </a:r>
          </a:p>
          <a:p>
            <a:r>
              <a:rPr lang="en-US" altLang="ja-JP" sz="1200" dirty="0"/>
              <a:t>        return </a:t>
            </a:r>
            <a:r>
              <a:rPr lang="en-US" altLang="ja-JP" sz="1200" dirty="0" err="1"/>
              <a:t>this.number</a:t>
            </a:r>
            <a:r>
              <a:rPr lang="en-US" altLang="ja-JP" sz="1200" dirty="0"/>
              <a:t>;</a:t>
            </a:r>
          </a:p>
          <a:p>
            <a:r>
              <a:rPr lang="en-US" altLang="ja-JP" sz="1200" dirty="0"/>
              <a:t>    </a:t>
            </a:r>
            <a:r>
              <a:rPr lang="en-US" altLang="ja-JP" sz="1200" dirty="0" smtClean="0"/>
              <a:t>}</a:t>
            </a:r>
          </a:p>
          <a:p>
            <a:r>
              <a:rPr lang="en-US" altLang="ja-JP" sz="1200" dirty="0" smtClean="0"/>
              <a:t>}</a:t>
            </a:r>
            <a:endParaRPr kumimoji="1" lang="en-US" altLang="ja-JP" sz="1200" dirty="0" smtClean="0"/>
          </a:p>
        </p:txBody>
      </p:sp>
      <p:sp>
        <p:nvSpPr>
          <p:cNvPr id="8" name="Right Arrow 7"/>
          <p:cNvSpPr/>
          <p:nvPr/>
        </p:nvSpPr>
        <p:spPr>
          <a:xfrm>
            <a:off x="5436096" y="4293096"/>
            <a:ext cx="36004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94005" y="3578240"/>
            <a:ext cx="297048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 smtClean="0"/>
              <a:t>TypeA</a:t>
            </a:r>
            <a:r>
              <a:rPr lang="en-US" altLang="ja-JP" sz="1200" dirty="0" smtClean="0"/>
              <a:t> </a:t>
            </a:r>
            <a:r>
              <a:rPr lang="en-US" altLang="ja-JP" sz="1200" dirty="0" err="1" smtClean="0"/>
              <a:t>objA</a:t>
            </a:r>
            <a:r>
              <a:rPr lang="en-US" altLang="ja-JP" sz="1200" dirty="0" smtClean="0"/>
              <a:t> = new </a:t>
            </a:r>
            <a:r>
              <a:rPr lang="en-US" altLang="ja-JP" sz="1200" dirty="0" err="1" smtClean="0"/>
              <a:t>TypeA</a:t>
            </a:r>
            <a:r>
              <a:rPr lang="en-US" altLang="ja-JP" sz="1200" dirty="0" smtClean="0"/>
              <a:t>();</a:t>
            </a:r>
          </a:p>
          <a:p>
            <a:r>
              <a:rPr lang="en-US" altLang="ja-JP" sz="1200" dirty="0" err="1" smtClean="0"/>
              <a:t>TypeB</a:t>
            </a:r>
            <a:r>
              <a:rPr lang="en-US" altLang="ja-JP" sz="1200" dirty="0" smtClean="0"/>
              <a:t> </a:t>
            </a:r>
            <a:r>
              <a:rPr lang="en-US" altLang="ja-JP" sz="1200" dirty="0" err="1" smtClean="0"/>
              <a:t>objB</a:t>
            </a:r>
            <a:r>
              <a:rPr lang="en-US" altLang="ja-JP" sz="1200" dirty="0" smtClean="0"/>
              <a:t> </a:t>
            </a:r>
            <a:r>
              <a:rPr lang="en-US" altLang="ja-JP" sz="1200" dirty="0"/>
              <a:t>= new </a:t>
            </a:r>
            <a:r>
              <a:rPr lang="en-US" altLang="ja-JP" sz="1200" dirty="0" err="1" smtClean="0"/>
              <a:t>TypeB</a:t>
            </a:r>
            <a:r>
              <a:rPr lang="en-US" altLang="ja-JP" sz="1200" dirty="0" smtClean="0"/>
              <a:t>();</a:t>
            </a:r>
          </a:p>
          <a:p>
            <a:endParaRPr kumimoji="1" lang="en-US" altLang="ja-JP" sz="1200" dirty="0" smtClean="0"/>
          </a:p>
          <a:p>
            <a:r>
              <a:rPr lang="en-US" altLang="ja-JP" sz="1200" dirty="0" err="1" smtClean="0"/>
              <a:t>var</a:t>
            </a:r>
            <a:r>
              <a:rPr lang="en-US" altLang="ja-JP" sz="1200" dirty="0" smtClean="0"/>
              <a:t> </a:t>
            </a:r>
            <a:r>
              <a:rPr lang="en-US" altLang="ja-JP" sz="1200" dirty="0" err="1" smtClean="0"/>
              <a:t>numA</a:t>
            </a:r>
            <a:r>
              <a:rPr lang="en-US" altLang="ja-JP" sz="1200" dirty="0" smtClean="0"/>
              <a:t> = </a:t>
            </a:r>
            <a:r>
              <a:rPr lang="en-US" altLang="ja-JP" sz="1200" dirty="0" err="1" smtClean="0"/>
              <a:t>objA.getNumber</a:t>
            </a:r>
            <a:r>
              <a:rPr lang="en-US" altLang="ja-JP" sz="1200" dirty="0" smtClean="0"/>
              <a:t>();</a:t>
            </a:r>
          </a:p>
          <a:p>
            <a:r>
              <a:rPr lang="en-US" altLang="ja-JP" sz="1200" dirty="0" err="1"/>
              <a:t>var</a:t>
            </a:r>
            <a:r>
              <a:rPr lang="en-US" altLang="ja-JP" sz="1200" dirty="0"/>
              <a:t> </a:t>
            </a:r>
            <a:r>
              <a:rPr lang="en-US" altLang="ja-JP" sz="1200" dirty="0" err="1" smtClean="0"/>
              <a:t>numB</a:t>
            </a:r>
            <a:r>
              <a:rPr lang="en-US" altLang="ja-JP" sz="1200" dirty="0" smtClean="0"/>
              <a:t> </a:t>
            </a:r>
            <a:r>
              <a:rPr lang="en-US" altLang="ja-JP" sz="1200" dirty="0"/>
              <a:t>= </a:t>
            </a:r>
            <a:r>
              <a:rPr lang="en-US" altLang="ja-JP" sz="1200" dirty="0" err="1" smtClean="0"/>
              <a:t>objB.getNumber</a:t>
            </a:r>
            <a:r>
              <a:rPr lang="en-US" altLang="ja-JP" sz="1200" dirty="0" smtClean="0"/>
              <a:t>();</a:t>
            </a:r>
          </a:p>
          <a:p>
            <a:endParaRPr kumimoji="1" lang="en-US" altLang="ja-JP" sz="1200" dirty="0" smtClean="0"/>
          </a:p>
          <a:p>
            <a:r>
              <a:rPr lang="en-US" altLang="ja-JP" sz="1200" dirty="0" err="1" smtClean="0"/>
              <a:t>var</a:t>
            </a:r>
            <a:r>
              <a:rPr lang="en-US" altLang="ja-JP" sz="1200" dirty="0" smtClean="0"/>
              <a:t> diff = 0;</a:t>
            </a:r>
            <a:endParaRPr kumimoji="1" lang="en-US" altLang="ja-JP" sz="1200" dirty="0"/>
          </a:p>
          <a:p>
            <a:r>
              <a:rPr lang="en-US" altLang="ja-JP" sz="1200" dirty="0" smtClean="0"/>
              <a:t>If ( </a:t>
            </a:r>
            <a:r>
              <a:rPr lang="en-US" altLang="ja-JP" sz="1200" dirty="0" err="1" smtClean="0"/>
              <a:t>numA</a:t>
            </a:r>
            <a:r>
              <a:rPr lang="en-US" altLang="ja-JP" sz="1200" dirty="0" smtClean="0"/>
              <a:t> != </a:t>
            </a:r>
            <a:r>
              <a:rPr lang="en-US" altLang="ja-JP" sz="1200" dirty="0" err="1" smtClean="0"/>
              <a:t>numB</a:t>
            </a:r>
            <a:r>
              <a:rPr lang="en-US" altLang="ja-JP" sz="1200" dirty="0" smtClean="0"/>
              <a:t>) {</a:t>
            </a:r>
          </a:p>
          <a:p>
            <a:r>
              <a:rPr lang="en-US" altLang="ja-JP" sz="1200" dirty="0" smtClean="0"/>
              <a:t>    diff = </a:t>
            </a:r>
            <a:r>
              <a:rPr lang="en-US" altLang="ja-JP" sz="1200" dirty="0" err="1" smtClean="0"/>
              <a:t>numA</a:t>
            </a:r>
            <a:r>
              <a:rPr lang="en-US" altLang="ja-JP" sz="1200" dirty="0" smtClean="0"/>
              <a:t> – </a:t>
            </a:r>
            <a:r>
              <a:rPr lang="en-US" altLang="ja-JP" sz="1200" dirty="0" err="1" smtClean="0"/>
              <a:t>numB</a:t>
            </a:r>
            <a:r>
              <a:rPr lang="en-US" altLang="ja-JP" sz="1200" dirty="0" smtClean="0"/>
              <a:t>;</a:t>
            </a:r>
          </a:p>
          <a:p>
            <a:r>
              <a:rPr lang="en-US" altLang="ja-JP" sz="1200" dirty="0" smtClean="0"/>
              <a:t>}</a:t>
            </a:r>
            <a:endParaRPr kumimoji="1" lang="en-US" altLang="ja-JP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228185" y="5610726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コンパイルエラーになる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16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ゴールの設定</a:t>
            </a:r>
            <a:endParaRPr kumimoji="1" lang="en-US" altLang="ja-JP" dirty="0" smtClean="0"/>
          </a:p>
          <a:p>
            <a:r>
              <a:rPr lang="en-US" altLang="ja-JP" dirty="0" smtClean="0"/>
              <a:t>Java</a:t>
            </a:r>
            <a:r>
              <a:rPr lang="ja-JP" altLang="en-US" dirty="0" smtClean="0"/>
              <a:t>とは</a:t>
            </a:r>
            <a:endParaRPr lang="en-US" altLang="ja-JP" dirty="0" smtClean="0"/>
          </a:p>
          <a:p>
            <a:r>
              <a:rPr kumimoji="1" lang="ja-JP" altLang="en-US" dirty="0"/>
              <a:t>参考資料</a:t>
            </a:r>
            <a:r>
              <a:rPr kumimoji="1" lang="ja-JP" altLang="en-US" dirty="0" smtClean="0"/>
              <a:t>の紹介</a:t>
            </a:r>
            <a:endParaRPr kumimoji="1" lang="en-US" altLang="ja-JP" dirty="0" smtClean="0"/>
          </a:p>
          <a:p>
            <a:r>
              <a:rPr lang="ja-JP" altLang="en-US" dirty="0"/>
              <a:t>システ</a:t>
            </a:r>
            <a:r>
              <a:rPr lang="ja-JP" altLang="en-US" dirty="0" smtClean="0"/>
              <a:t>ム</a:t>
            </a:r>
            <a:r>
              <a:rPr lang="ja-JP" altLang="en-US" dirty="0"/>
              <a:t>構</a:t>
            </a:r>
            <a:r>
              <a:rPr lang="ja-JP" altLang="en-US" dirty="0" smtClean="0"/>
              <a:t>築と言語の関係</a:t>
            </a:r>
            <a:endParaRPr lang="en-US" altLang="ja-JP" dirty="0" smtClean="0"/>
          </a:p>
          <a:p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の特徴と他の言語との比較</a:t>
            </a:r>
            <a:endParaRPr kumimoji="1" lang="en-US" altLang="ja-JP" dirty="0" smtClean="0"/>
          </a:p>
          <a:p>
            <a:r>
              <a:rPr lang="ja-JP" altLang="en-US" dirty="0"/>
              <a:t>開発環境</a:t>
            </a:r>
            <a:endParaRPr kumimoji="1" lang="ja-JP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4636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3991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言語，実装</a:t>
            </a:r>
            <a:r>
              <a:rPr lang="ja-JP" altLang="en-US" dirty="0"/>
              <a:t>方</a:t>
            </a:r>
            <a:r>
              <a:rPr lang="ja-JP" altLang="en-US" dirty="0" smtClean="0"/>
              <a:t>法で種々の解決策が提案されている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不</a:t>
            </a:r>
            <a:r>
              <a:rPr kumimoji="1" lang="ja-JP" altLang="en-US" dirty="0" smtClean="0"/>
              <a:t>変（</a:t>
            </a:r>
            <a:r>
              <a:rPr kumimoji="1" lang="en-US" altLang="ja-JP" dirty="0" smtClean="0"/>
              <a:t>immutable</a:t>
            </a:r>
            <a:r>
              <a:rPr kumimoji="1" lang="ja-JP" altLang="en-US" dirty="0" smtClean="0"/>
              <a:t>）オブジェクト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型システム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疎結合</a:t>
            </a:r>
            <a:endParaRPr kumimoji="1" lang="en-US" altLang="ja-JP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システム構築と言語の関係</a:t>
            </a:r>
            <a:r>
              <a:rPr lang="ja-JP" altLang="en-US" dirty="0" smtClean="0"/>
              <a:t>（９）</a:t>
            </a:r>
            <a:endParaRPr kumimoji="1" lang="ja-JP" alt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15616" y="3068960"/>
            <a:ext cx="1512168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1540" y="3501008"/>
            <a:ext cx="1359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customerA</a:t>
            </a:r>
            <a:endParaRPr kumimoji="1" lang="ja-JP" alt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323528" y="3356992"/>
            <a:ext cx="1584176" cy="68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60204" y="3508406"/>
            <a:ext cx="1359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/>
              <a:t>serviceA</a:t>
            </a:r>
            <a:endParaRPr kumimoji="1" lang="ja-JP" alt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2735796" y="3364390"/>
            <a:ext cx="1584176" cy="68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31540" y="4397042"/>
            <a:ext cx="1359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customerB</a:t>
            </a:r>
            <a:endParaRPr kumimoji="1" lang="ja-JP" altLang="en-US" sz="1600" dirty="0"/>
          </a:p>
        </p:txBody>
      </p:sp>
      <p:sp>
        <p:nvSpPr>
          <p:cNvPr id="12" name="Oval 11"/>
          <p:cNvSpPr/>
          <p:nvPr/>
        </p:nvSpPr>
        <p:spPr>
          <a:xfrm>
            <a:off x="323528" y="4253026"/>
            <a:ext cx="1584176" cy="68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960204" y="4404440"/>
            <a:ext cx="1359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/>
              <a:t>serviceB</a:t>
            </a:r>
            <a:endParaRPr kumimoji="1" lang="ja-JP" altLang="en-US" sz="2000" dirty="0"/>
          </a:p>
        </p:txBody>
      </p:sp>
      <p:sp>
        <p:nvSpPr>
          <p:cNvPr id="14" name="Oval 13"/>
          <p:cNvSpPr/>
          <p:nvPr/>
        </p:nvSpPr>
        <p:spPr>
          <a:xfrm>
            <a:off x="2735796" y="4260424"/>
            <a:ext cx="1584176" cy="68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31540" y="5293076"/>
            <a:ext cx="1359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customerC</a:t>
            </a:r>
            <a:endParaRPr kumimoji="1" lang="ja-JP" alt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323528" y="5149060"/>
            <a:ext cx="1584176" cy="68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60204" y="5300474"/>
            <a:ext cx="1359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/>
              <a:t>serviceC</a:t>
            </a:r>
            <a:endParaRPr kumimoji="1" lang="ja-JP" altLang="en-US" sz="2000" dirty="0"/>
          </a:p>
        </p:txBody>
      </p:sp>
      <p:sp>
        <p:nvSpPr>
          <p:cNvPr id="18" name="Oval 17"/>
          <p:cNvSpPr/>
          <p:nvPr/>
        </p:nvSpPr>
        <p:spPr>
          <a:xfrm>
            <a:off x="2735796" y="5156458"/>
            <a:ext cx="1584176" cy="68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32040" y="3501008"/>
            <a:ext cx="1359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customerA</a:t>
            </a:r>
            <a:endParaRPr kumimoji="1" lang="ja-JP" altLang="en-US" sz="1600" dirty="0"/>
          </a:p>
        </p:txBody>
      </p:sp>
      <p:sp>
        <p:nvSpPr>
          <p:cNvPr id="20" name="Oval 19"/>
          <p:cNvSpPr/>
          <p:nvPr/>
        </p:nvSpPr>
        <p:spPr>
          <a:xfrm>
            <a:off x="4824028" y="3356992"/>
            <a:ext cx="1584176" cy="68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460704" y="3508406"/>
            <a:ext cx="1359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/>
              <a:t>serviceA</a:t>
            </a:r>
            <a:endParaRPr kumimoji="1" lang="ja-JP" altLang="en-US" sz="2000" dirty="0"/>
          </a:p>
        </p:txBody>
      </p:sp>
      <p:sp>
        <p:nvSpPr>
          <p:cNvPr id="22" name="Oval 21"/>
          <p:cNvSpPr/>
          <p:nvPr/>
        </p:nvSpPr>
        <p:spPr>
          <a:xfrm>
            <a:off x="7236296" y="3364390"/>
            <a:ext cx="1584176" cy="68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32040" y="4397042"/>
            <a:ext cx="1359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customerB</a:t>
            </a:r>
            <a:endParaRPr kumimoji="1" lang="ja-JP" altLang="en-US" sz="1600" dirty="0"/>
          </a:p>
        </p:txBody>
      </p:sp>
      <p:sp>
        <p:nvSpPr>
          <p:cNvPr id="24" name="Oval 23"/>
          <p:cNvSpPr/>
          <p:nvPr/>
        </p:nvSpPr>
        <p:spPr>
          <a:xfrm>
            <a:off x="4824028" y="4253026"/>
            <a:ext cx="1584176" cy="68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460704" y="4404440"/>
            <a:ext cx="1359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/>
              <a:t>serviceB</a:t>
            </a:r>
            <a:endParaRPr kumimoji="1" lang="ja-JP" altLang="en-US" sz="2000" dirty="0"/>
          </a:p>
        </p:txBody>
      </p:sp>
      <p:sp>
        <p:nvSpPr>
          <p:cNvPr id="26" name="Oval 25"/>
          <p:cNvSpPr/>
          <p:nvPr/>
        </p:nvSpPr>
        <p:spPr>
          <a:xfrm>
            <a:off x="7236296" y="4260424"/>
            <a:ext cx="1584176" cy="68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932040" y="5293076"/>
            <a:ext cx="1359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customerC</a:t>
            </a:r>
            <a:endParaRPr kumimoji="1" lang="ja-JP" altLang="en-US" sz="1600" dirty="0"/>
          </a:p>
        </p:txBody>
      </p:sp>
      <p:sp>
        <p:nvSpPr>
          <p:cNvPr id="28" name="Oval 27"/>
          <p:cNvSpPr/>
          <p:nvPr/>
        </p:nvSpPr>
        <p:spPr>
          <a:xfrm>
            <a:off x="4824028" y="5149060"/>
            <a:ext cx="1584176" cy="68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460704" y="5300474"/>
            <a:ext cx="1359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/>
              <a:t>serviceC</a:t>
            </a:r>
            <a:endParaRPr kumimoji="1" lang="ja-JP" altLang="en-US" sz="2000" dirty="0"/>
          </a:p>
        </p:txBody>
      </p:sp>
      <p:sp>
        <p:nvSpPr>
          <p:cNvPr id="30" name="Oval 29"/>
          <p:cNvSpPr/>
          <p:nvPr/>
        </p:nvSpPr>
        <p:spPr>
          <a:xfrm>
            <a:off x="7236296" y="5156458"/>
            <a:ext cx="1584176" cy="68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Rounded Rectangle 31"/>
          <p:cNvSpPr/>
          <p:nvPr/>
        </p:nvSpPr>
        <p:spPr>
          <a:xfrm>
            <a:off x="4716016" y="2780928"/>
            <a:ext cx="1800200" cy="32403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Rounded Rectangle 32"/>
          <p:cNvSpPr/>
          <p:nvPr/>
        </p:nvSpPr>
        <p:spPr>
          <a:xfrm>
            <a:off x="7164288" y="2780928"/>
            <a:ext cx="1800200" cy="32403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004048" y="2780928"/>
            <a:ext cx="1359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customer</a:t>
            </a:r>
            <a:endParaRPr kumimoji="1" lang="ja-JP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7532712" y="2708920"/>
            <a:ext cx="1359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service</a:t>
            </a:r>
            <a:endParaRPr kumimoji="1" lang="ja-JP" altLang="en-US" sz="20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550809" y="4042776"/>
            <a:ext cx="613479" cy="235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516216" y="4509120"/>
            <a:ext cx="648072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907704" y="3508406"/>
            <a:ext cx="828092" cy="15969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6"/>
            <a:endCxn id="14" idx="2"/>
          </p:cNvCxnSpPr>
          <p:nvPr/>
        </p:nvCxnSpPr>
        <p:spPr>
          <a:xfrm>
            <a:off x="1907704" y="3701063"/>
            <a:ext cx="828092" cy="903432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1691680" y="4045134"/>
            <a:ext cx="1152128" cy="12121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1907704" y="3652422"/>
            <a:ext cx="828092" cy="739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1907704" y="3846961"/>
            <a:ext cx="720080" cy="764932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18" idx="1"/>
          </p:cNvCxnSpPr>
          <p:nvPr/>
        </p:nvCxnSpPr>
        <p:spPr>
          <a:xfrm>
            <a:off x="1791308" y="3964555"/>
            <a:ext cx="1176485" cy="1292679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1979712" y="3839562"/>
            <a:ext cx="648072" cy="676957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1848420" y="3964555"/>
            <a:ext cx="995388" cy="132429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1979712" y="3908516"/>
            <a:ext cx="756084" cy="82708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1907704" y="4045134"/>
            <a:ext cx="1052500" cy="133548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1979712" y="5445224"/>
            <a:ext cx="828092" cy="15969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1979712" y="5589240"/>
            <a:ext cx="828092" cy="739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299828" y="5884670"/>
            <a:ext cx="262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複雑すぎて書ききれない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076056" y="6093296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FF0000"/>
                </a:solidFill>
              </a:rPr>
              <a:t>各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々のインターフェイスに対する関係と定義すると単純になる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156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の特徴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静</a:t>
            </a:r>
            <a:r>
              <a:rPr lang="ja-JP" altLang="en-US" dirty="0" smtClean="0"/>
              <a:t>的型付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変更可能な内</a:t>
            </a:r>
            <a:r>
              <a:rPr kumimoji="1" lang="ja-JP" altLang="en-US" dirty="0"/>
              <a:t>部状</a:t>
            </a:r>
            <a:r>
              <a:rPr kumimoji="1" lang="ja-JP" altLang="en-US" dirty="0" smtClean="0"/>
              <a:t>態（</a:t>
            </a:r>
            <a:r>
              <a:rPr kumimoji="1" lang="en-US" altLang="ja-JP" dirty="0" err="1" smtClean="0"/>
              <a:t>stateful</a:t>
            </a:r>
            <a:r>
              <a:rPr kumimoji="1" lang="en-US" altLang="ja-JP" dirty="0" smtClean="0"/>
              <a:t> object</a:t>
            </a:r>
            <a:r>
              <a:rPr kumimoji="1" lang="ja-JP" altLang="en-US" dirty="0" smtClean="0"/>
              <a:t>）を持つ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Java</a:t>
            </a:r>
            <a:r>
              <a:rPr lang="ja-JP" altLang="en-US" dirty="0"/>
              <a:t>の特徴と他の言語との比較</a:t>
            </a:r>
            <a:endParaRPr kumimoji="1" lang="ja-JP" alt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19672" y="5733256"/>
            <a:ext cx="6696744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772072" y="2780928"/>
            <a:ext cx="0" cy="3248744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72200" y="5877272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600" b="1" dirty="0" smtClean="0"/>
              <a:t>実装コスト高</a:t>
            </a:r>
            <a:endParaRPr kumimoji="1" lang="en-US" altLang="ja-JP" sz="1600" b="1" dirty="0" smtClean="0"/>
          </a:p>
          <a:p>
            <a:pPr algn="r"/>
            <a:r>
              <a:rPr lang="ja-JP" altLang="en-US" sz="1600" b="1" dirty="0" smtClean="0"/>
              <a:t>（実装冗長，学習コスト高）</a:t>
            </a:r>
            <a:endParaRPr kumimoji="1" lang="ja-JP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2788611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/>
              <a:t>安全性高</a:t>
            </a:r>
            <a:endParaRPr kumimoji="1" lang="en-US" altLang="ja-JP" sz="1600" b="1" dirty="0" smtClean="0"/>
          </a:p>
          <a:p>
            <a:r>
              <a:rPr lang="ja-JP" altLang="en-US" sz="1600" b="1" dirty="0" smtClean="0"/>
              <a:t>（バグ出にくい）</a:t>
            </a:r>
            <a:endParaRPr kumimoji="1" lang="ja-JP" altLang="en-US" sz="16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148064" y="2780928"/>
            <a:ext cx="295232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292080" y="2780928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静的型</a:t>
            </a:r>
            <a:r>
              <a:rPr lang="ja-JP" altLang="en-US" sz="1600" dirty="0" smtClean="0"/>
              <a:t>付，不変，副作用極小</a:t>
            </a:r>
            <a:endParaRPr kumimoji="1" lang="ja-JP" alt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1691680" y="5373216"/>
            <a:ext cx="295232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835696" y="5373216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型無し，変化あり，副作用あり</a:t>
            </a:r>
            <a:endParaRPr kumimoji="1" lang="ja-JP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7668344" y="328498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Haskell</a:t>
            </a:r>
            <a:endParaRPr kumimoji="1" lang="ja-JP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843808" y="501317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JavaScript</a:t>
            </a:r>
            <a:endParaRPr kumimoji="1" lang="ja-JP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563888" y="3913311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/>
              <a:t>Java</a:t>
            </a:r>
            <a:endParaRPr kumimoji="1" lang="ja-JP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588224" y="350100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/>
              <a:t>Rust</a:t>
            </a:r>
            <a:endParaRPr kumimoji="1" lang="ja-JP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156176" y="365340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/>
              <a:t>Scala</a:t>
            </a:r>
            <a:endParaRPr kumimoji="1" lang="ja-JP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555776" y="477740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/>
              <a:t>Python</a:t>
            </a:r>
            <a:endParaRPr kumimoji="1" lang="ja-JP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851920" y="4345359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/>
              <a:t>C++</a:t>
            </a:r>
            <a:endParaRPr kumimoji="1" lang="ja-JP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860032" y="3769295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/>
              <a:t>C#</a:t>
            </a:r>
            <a:endParaRPr kumimoji="1" lang="ja-JP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148064" y="4129335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/>
              <a:t>TypeScript</a:t>
            </a:r>
            <a:endParaRPr kumimoji="1" lang="ja-JP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707904" y="4561383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/>
              <a:t>php</a:t>
            </a:r>
            <a:endParaRPr kumimoji="1" lang="ja-JP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228184" y="414908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/>
              <a:t>Go</a:t>
            </a:r>
            <a:endParaRPr kumimoji="1" lang="ja-JP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508104" y="386104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/>
              <a:t>Kotlin</a:t>
            </a:r>
            <a:endParaRPr kumimoji="1" lang="ja-JP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372200" y="386104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/>
              <a:t>Gosu</a:t>
            </a:r>
            <a:endParaRPr kumimoji="1" lang="ja-JP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932040" y="422108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/>
              <a:t>R</a:t>
            </a:r>
            <a:endParaRPr kumimoji="1" lang="ja-JP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347864" y="458112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/>
              <a:t>C</a:t>
            </a:r>
            <a:endParaRPr kumimoji="1" lang="ja-JP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347864" y="479715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/>
              <a:t>Ruby</a:t>
            </a:r>
            <a:endParaRPr kumimoji="1" lang="ja-JP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043196" y="4674622"/>
            <a:ext cx="38492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型のな</a:t>
            </a:r>
            <a:r>
              <a:rPr lang="ja-JP" altLang="en-US" sz="1400" b="1" dirty="0" smtClean="0"/>
              <a:t>い言語（と動的型付）はコードは短くなるが</a:t>
            </a:r>
            <a:endParaRPr lang="en-US" altLang="ja-JP" sz="1400" b="1" dirty="0" smtClean="0"/>
          </a:p>
          <a:p>
            <a:r>
              <a:rPr kumimoji="1" lang="ja-JP" altLang="en-US" sz="1400" b="1" dirty="0"/>
              <a:t>コンパイル時</a:t>
            </a:r>
            <a:r>
              <a:rPr kumimoji="1" lang="ja-JP" altLang="en-US" sz="1400" b="1" dirty="0" smtClean="0"/>
              <a:t>のエラーチェックが緩くなる．</a:t>
            </a:r>
            <a:endParaRPr kumimoji="1" lang="en-US" altLang="ja-JP" sz="1400" b="1" dirty="0" smtClean="0"/>
          </a:p>
          <a:p>
            <a:r>
              <a:rPr lang="en-US" altLang="ja-JP" sz="1400" b="1" dirty="0" smtClean="0"/>
              <a:t>Java</a:t>
            </a:r>
            <a:r>
              <a:rPr lang="ja-JP" altLang="en-US" sz="1400" b="1" dirty="0" smtClean="0"/>
              <a:t>はコンパイル時の安全性では，中間的な言語だが，圧倒的に人口が多いのが強み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14993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163695"/>
          </a:xfrm>
        </p:spPr>
        <p:txBody>
          <a:bodyPr/>
          <a:lstStyle/>
          <a:p>
            <a:r>
              <a:rPr lang="ja-JP" altLang="en-US" dirty="0"/>
              <a:t>統合開発環</a:t>
            </a:r>
            <a:r>
              <a:rPr lang="ja-JP" altLang="en-US" dirty="0" smtClean="0"/>
              <a:t>境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Pleiades</a:t>
            </a:r>
            <a:r>
              <a:rPr kumimoji="1" lang="ja-JP" altLang="en-US" dirty="0" smtClean="0"/>
              <a:t>（</a:t>
            </a:r>
            <a:r>
              <a:rPr lang="en-US" altLang="ja-JP" dirty="0"/>
              <a:t>http://mergedoc.osdn.jp/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Eclipse</a:t>
            </a:r>
            <a:r>
              <a:rPr lang="ja-JP" altLang="en-US" dirty="0" smtClean="0"/>
              <a:t>（</a:t>
            </a:r>
            <a:r>
              <a:rPr lang="en-US" altLang="ja-JP" dirty="0"/>
              <a:t>https://www.eclipse.org/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InteliJ</a:t>
            </a:r>
            <a:r>
              <a:rPr lang="ja-JP" altLang="en-US" dirty="0" smtClean="0"/>
              <a:t>（</a:t>
            </a:r>
            <a:r>
              <a:rPr lang="en-US" altLang="ja-JP" dirty="0"/>
              <a:t>https://www.jetbrains.com/idea/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NetBeans</a:t>
            </a:r>
            <a:r>
              <a:rPr kumimoji="1" lang="ja-JP" altLang="en-US" dirty="0" smtClean="0"/>
              <a:t>（</a:t>
            </a:r>
            <a:r>
              <a:rPr lang="en-US" altLang="ja-JP" dirty="0"/>
              <a:t>https://ja.netbeans.org/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開発環境</a:t>
            </a:r>
            <a:endParaRPr kumimoji="1" lang="ja-JP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79206" y="4005064"/>
            <a:ext cx="7281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Pleiades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Eclipse</a:t>
            </a:r>
            <a:r>
              <a:rPr kumimoji="1" lang="ja-JP" altLang="en-US" dirty="0" smtClean="0"/>
              <a:t>に日本語化プラグインを導入したもの</a:t>
            </a:r>
            <a:endParaRPr kumimoji="1" lang="en-US" altLang="ja-JP" dirty="0" smtClean="0"/>
          </a:p>
          <a:p>
            <a:r>
              <a:rPr lang="en-US" altLang="ja-JP" dirty="0" err="1" smtClean="0"/>
              <a:t>InteliJ</a:t>
            </a:r>
            <a:r>
              <a:rPr lang="ja-JP" altLang="en-US" dirty="0" smtClean="0"/>
              <a:t>は自動補完が強力</a:t>
            </a:r>
            <a:endParaRPr kumimoji="1" lang="en-US" altLang="ja-JP" dirty="0" smtClean="0"/>
          </a:p>
          <a:p>
            <a:r>
              <a:rPr lang="en-US" altLang="ja-JP" dirty="0" smtClean="0"/>
              <a:t>NetBeans</a:t>
            </a:r>
            <a:r>
              <a:rPr lang="ja-JP" altLang="en-US" dirty="0" smtClean="0"/>
              <a:t>は</a:t>
            </a:r>
            <a:r>
              <a:rPr lang="ja-JP" altLang="en-US" dirty="0"/>
              <a:t>最</a:t>
            </a:r>
            <a:r>
              <a:rPr lang="ja-JP" altLang="en-US" dirty="0" smtClean="0"/>
              <a:t>新の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への追従が早い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メンテの行き届いた統合開発環境が無料で使用可能なのも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の強み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872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でのコーディングについての学習を独力で始められるようになること</a:t>
            </a:r>
            <a:r>
              <a:rPr lang="ja-JP" altLang="en-US" dirty="0" smtClean="0"/>
              <a:t>．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すでに</a:t>
            </a:r>
            <a:r>
              <a:rPr lang="en-US" altLang="ja-JP" dirty="0" smtClean="0"/>
              <a:t>Java</a:t>
            </a:r>
            <a:r>
              <a:rPr lang="ja-JP" altLang="en-US" dirty="0"/>
              <a:t>で</a:t>
            </a:r>
            <a:r>
              <a:rPr lang="ja-JP" altLang="en-US" dirty="0" smtClean="0"/>
              <a:t>のコーディングに自信のある人は対象外です．</a:t>
            </a:r>
            <a:endParaRPr kumimoji="1" lang="en-US" altLang="ja-JP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ゴールの設定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629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プラットフォーム非依存の言語（</a:t>
            </a:r>
            <a:r>
              <a:rPr lang="en-US" altLang="ja-JP" dirty="0"/>
              <a:t>"Write once, run anywhere"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Sun Microsystems</a:t>
            </a:r>
            <a:r>
              <a:rPr lang="ja-JP" altLang="en-US" dirty="0" smtClean="0"/>
              <a:t>が開発し，現在は</a:t>
            </a:r>
            <a:r>
              <a:rPr lang="en-US" altLang="ja-JP" dirty="0" smtClean="0"/>
              <a:t>Oracle</a:t>
            </a:r>
            <a:r>
              <a:rPr lang="ja-JP" altLang="en-US" dirty="0" smtClean="0"/>
              <a:t>管理</a:t>
            </a:r>
            <a:endParaRPr kumimoji="1" lang="en-US" altLang="ja-JP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とは（１）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37897"/>
            <a:ext cx="3312368" cy="2754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76056" y="638132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https://www.java.com/ja/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807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83576"/>
          </a:xfrm>
        </p:spPr>
        <p:txBody>
          <a:bodyPr/>
          <a:lstStyle/>
          <a:p>
            <a:r>
              <a:rPr lang="ja-JP" altLang="en-US" dirty="0" smtClean="0"/>
              <a:t>プラットフォーム非依存とは</a:t>
            </a:r>
            <a:endParaRPr lang="en-US" altLang="ja-JP" dirty="0" smtClean="0"/>
          </a:p>
          <a:p>
            <a:pPr lvl="1"/>
            <a:r>
              <a:rPr lang="ja-JP" altLang="en-US" dirty="0"/>
              <a:t>ど</a:t>
            </a:r>
            <a:r>
              <a:rPr lang="ja-JP" altLang="en-US" dirty="0" smtClean="0"/>
              <a:t>の環境に対しても同じソースコードで実行できる．</a:t>
            </a:r>
            <a:endParaRPr lang="en-US" altLang="ja-JP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とは（２）</a:t>
            </a:r>
            <a:endParaRPr kumimoji="1" lang="ja-JP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3848" y="617459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https://www.artima.com/insidejvm/ed2/jvm2.html</a:t>
            </a:r>
            <a:endParaRPr kumimoji="1" lang="ja-JP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2492896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JVM</a:t>
            </a:r>
            <a:r>
              <a:rPr lang="ja-JP" altLang="en-US" dirty="0" smtClean="0"/>
              <a:t>（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仮想マシン）が中間言語（クラスファイル）を機械語に翻訳する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477" y="2860824"/>
            <a:ext cx="4522787" cy="3335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43608" y="321297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ソースコードをコンパイルすると作られるファイル（環境に依らず共通）</a:t>
            </a:r>
            <a:endParaRPr kumimoji="1" lang="ja-JP" altLang="en-US" sz="1200" b="1" dirty="0"/>
          </a:p>
        </p:txBody>
      </p:sp>
      <p:sp>
        <p:nvSpPr>
          <p:cNvPr id="5" name="Right Arrow 4"/>
          <p:cNvSpPr/>
          <p:nvPr/>
        </p:nvSpPr>
        <p:spPr>
          <a:xfrm>
            <a:off x="2771800" y="3429000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80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83576"/>
          </a:xfrm>
        </p:spPr>
        <p:txBody>
          <a:bodyPr/>
          <a:lstStyle/>
          <a:p>
            <a:r>
              <a:rPr lang="en-US" altLang="ja-JP" dirty="0" smtClean="0"/>
              <a:t>C</a:t>
            </a:r>
            <a:r>
              <a:rPr lang="ja-JP" altLang="en-US" dirty="0" smtClean="0"/>
              <a:t>言語の実行との比較</a:t>
            </a:r>
            <a:endParaRPr lang="en-US" altLang="ja-JP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とは（３）</a:t>
            </a:r>
            <a:endParaRPr kumimoji="1" lang="ja-JP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5564749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https://www.artima.com/insidejvm/ed2/jvm2.html</a:t>
            </a:r>
            <a:endParaRPr kumimoji="1" lang="ja-JP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4864"/>
            <a:ext cx="4522787" cy="3335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9512" y="211847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ソースコードをコンパイルすると作られるファイル（環境に依らず共通）</a:t>
            </a:r>
            <a:endParaRPr kumimoji="1" lang="ja-JP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259632" y="5851218"/>
            <a:ext cx="218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の場合</a:t>
            </a:r>
            <a:endParaRPr kumimoji="1" lang="ja-JP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69341" y="5867980"/>
            <a:ext cx="218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C</a:t>
            </a:r>
            <a:r>
              <a:rPr lang="ja-JP" altLang="en-US" dirty="0" smtClean="0"/>
              <a:t>（</a:t>
            </a:r>
            <a:r>
              <a:rPr lang="en-US" altLang="ja-JP" dirty="0" smtClean="0"/>
              <a:t>C++</a:t>
            </a:r>
            <a:r>
              <a:rPr lang="ja-JP" altLang="en-US" dirty="0" smtClean="0"/>
              <a:t>）</a:t>
            </a:r>
            <a:r>
              <a:rPr kumimoji="1" lang="ja-JP" altLang="en-US" dirty="0" smtClean="0"/>
              <a:t>の場合</a:t>
            </a:r>
            <a:endParaRPr kumimoji="1" lang="ja-JP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88024" y="5415607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https://www.learncpp.com/cpp-tutorial/introduction-to-the-compiler-linker-and-libraries/</a:t>
            </a:r>
            <a:endParaRPr kumimoji="1" lang="ja-JP" altLang="en-US" sz="12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948" y="1604014"/>
            <a:ext cx="4194532" cy="3769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499992" y="479715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FF0000"/>
                </a:solidFill>
              </a:rPr>
              <a:t>ソースコードをコンパイルすると作られるファイル（環境依存）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596336" y="3717032"/>
            <a:ext cx="1296144" cy="64807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524328" y="4437112"/>
            <a:ext cx="1619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solidFill>
                  <a:srgbClr val="FF0000"/>
                </a:solidFill>
              </a:rPr>
              <a:t>これは環境（</a:t>
            </a:r>
            <a:r>
              <a:rPr lang="en-US" altLang="ja-JP" sz="1200" b="1" dirty="0" smtClean="0">
                <a:solidFill>
                  <a:srgbClr val="FF0000"/>
                </a:solidFill>
              </a:rPr>
              <a:t>OS</a:t>
            </a:r>
            <a:r>
              <a:rPr lang="ja-JP" altLang="en-US" sz="1200" b="1" dirty="0" smtClean="0">
                <a:solidFill>
                  <a:srgbClr val="FF0000"/>
                </a:solidFill>
              </a:rPr>
              <a:t>）によって内容異なる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74132" y="6237312"/>
            <a:ext cx="5490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 dirty="0" smtClean="0"/>
              <a:t>注：ここでの「コンパイル」は一般に拡大解釈されている「実行可能ファイルを生成する」の意</a:t>
            </a:r>
            <a:endParaRPr kumimoji="1" lang="ja-JP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83125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Java</a:t>
            </a:r>
            <a:r>
              <a:rPr lang="ja-JP" altLang="en-US" dirty="0" smtClean="0"/>
              <a:t>ド</a:t>
            </a:r>
            <a:r>
              <a:rPr lang="ja-JP" altLang="en-US" dirty="0"/>
              <a:t>キュメン</a:t>
            </a:r>
            <a:r>
              <a:rPr lang="ja-JP" altLang="en-US" dirty="0" smtClean="0"/>
              <a:t>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JDK</a:t>
            </a:r>
            <a:r>
              <a:rPr lang="ja-JP" altLang="en-US" dirty="0" smtClean="0"/>
              <a:t>ドキュメント（</a:t>
            </a:r>
            <a:r>
              <a:rPr lang="en-US" altLang="ja-JP" dirty="0"/>
              <a:t>https://www.oracle.com/technetwork/jp/java/javase/documentation/api-jsp-316041-ja.html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開発者用の公式ドキュメント</a:t>
            </a:r>
            <a:endParaRPr kumimoji="1" lang="ja-JP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参考資料の紹介（１）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047306"/>
            <a:ext cx="3885480" cy="363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653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学習サイト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学習教</a:t>
            </a:r>
            <a:r>
              <a:rPr lang="ja-JP" altLang="en-US" dirty="0" smtClean="0"/>
              <a:t>材（</a:t>
            </a:r>
            <a:r>
              <a:rPr lang="en-US" altLang="ja-JP" dirty="0"/>
              <a:t>https://</a:t>
            </a:r>
            <a:r>
              <a:rPr lang="en-US" altLang="ja-JP" dirty="0" smtClean="0"/>
              <a:t>codeprep.jp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関連（</a:t>
            </a:r>
            <a:r>
              <a:rPr lang="en-US" altLang="ja-JP" dirty="0"/>
              <a:t>https://codeprep.jp/books?tags=Java&amp;sortBy=createdAt&amp;keyword=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393192" lvl="1" indent="0">
              <a:buNone/>
            </a:pP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 smtClean="0"/>
              <a:t>Java</a:t>
            </a:r>
            <a:r>
              <a:rPr lang="ja-JP" altLang="en-US" dirty="0" smtClean="0"/>
              <a:t>入門 基本操作編，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基礎 </a:t>
            </a:r>
            <a:r>
              <a:rPr lang="en-US" altLang="ja-JP" dirty="0" smtClean="0"/>
              <a:t>List</a:t>
            </a:r>
            <a:r>
              <a:rPr lang="ja-JP" altLang="en-US" dirty="0" smtClean="0"/>
              <a:t>編，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基礎 </a:t>
            </a:r>
            <a:r>
              <a:rPr lang="en-US" altLang="ja-JP" dirty="0" smtClean="0"/>
              <a:t>Map</a:t>
            </a:r>
            <a:r>
              <a:rPr lang="ja-JP" altLang="en-US" dirty="0" smtClean="0"/>
              <a:t>編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 smtClean="0"/>
              <a:t>Java</a:t>
            </a:r>
            <a:r>
              <a:rPr lang="ja-JP" altLang="en-US" dirty="0" smtClean="0"/>
              <a:t>基礎 </a:t>
            </a:r>
            <a:r>
              <a:rPr lang="en-US" altLang="ja-JP" dirty="0" smtClean="0"/>
              <a:t>Unicode</a:t>
            </a:r>
            <a:r>
              <a:rPr lang="ja-JP" altLang="en-US" dirty="0" smtClean="0"/>
              <a:t>編，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基礎 例外処理編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 smtClean="0"/>
              <a:t>Java</a:t>
            </a:r>
            <a:r>
              <a:rPr lang="ja-JP" altLang="en-US" dirty="0" smtClean="0"/>
              <a:t>　</a:t>
            </a:r>
            <a:r>
              <a:rPr lang="ja-JP" altLang="en-US" dirty="0"/>
              <a:t>ファイ</a:t>
            </a:r>
            <a:r>
              <a:rPr lang="ja-JP" altLang="en-US" dirty="0" smtClean="0"/>
              <a:t>ル</a:t>
            </a:r>
            <a:r>
              <a:rPr lang="en-US" altLang="ja-JP" dirty="0" smtClean="0"/>
              <a:t>I/O</a:t>
            </a:r>
            <a:r>
              <a:rPr lang="ja-JP" altLang="en-US" dirty="0" smtClean="0"/>
              <a:t>の基礎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ja-JP" altLang="en-US" dirty="0" smtClean="0"/>
              <a:t>を研修期間中に終えてください</a:t>
            </a:r>
            <a:endParaRPr lang="en-US" altLang="ja-JP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参考資料の紹介（２）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794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学習サイト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資格</a:t>
            </a:r>
            <a:r>
              <a:rPr lang="ja-JP" altLang="en-US" dirty="0" smtClean="0"/>
              <a:t>（</a:t>
            </a:r>
            <a:r>
              <a:rPr lang="en-US" altLang="ja-JP" dirty="0"/>
              <a:t>https://education.oracle.com/java/java-se/product_267?certPage=true</a:t>
            </a:r>
            <a:r>
              <a:rPr lang="ja-JP" altLang="en-US" dirty="0" smtClean="0"/>
              <a:t>）</a:t>
            </a:r>
          </a:p>
          <a:p>
            <a:pPr marL="630936" lvl="2" indent="0">
              <a:buNone/>
            </a:pPr>
            <a:r>
              <a:rPr lang="ja-JP" altLang="en-US" dirty="0"/>
              <a:t>オラクル</a:t>
            </a:r>
            <a:r>
              <a:rPr lang="ja-JP" altLang="en-US" dirty="0" smtClean="0"/>
              <a:t>の認定資格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ja-JP" altLang="en-US" dirty="0" smtClean="0"/>
              <a:t>　有料です．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ja-JP" altLang="en-US" dirty="0" smtClean="0"/>
              <a:t>　試験センターでの多肢選択式のオンライン試験です．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対策本の模擬試験を受けるだけでも，理解度の確認になります．</a:t>
            </a:r>
            <a:endParaRPr lang="en-US" altLang="ja-JP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参考資料の紹介（３）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8972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2403</TotalTime>
  <Words>2409</Words>
  <Application>Microsoft Office PowerPoint</Application>
  <PresentationFormat>On-screen Show (4:3)</PresentationFormat>
  <Paragraphs>306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Concourse</vt:lpstr>
      <vt:lpstr>Java教育資料</vt:lpstr>
      <vt:lpstr>目次</vt:lpstr>
      <vt:lpstr>ゴールの設定</vt:lpstr>
      <vt:lpstr>Javaとは（１）</vt:lpstr>
      <vt:lpstr>Javaとは（２）</vt:lpstr>
      <vt:lpstr>Javaとは（３）</vt:lpstr>
      <vt:lpstr>参考資料の紹介（１）</vt:lpstr>
      <vt:lpstr>参考資料の紹介（２）</vt:lpstr>
      <vt:lpstr>参考資料の紹介（３）</vt:lpstr>
      <vt:lpstr>参考資料の紹介（４）</vt:lpstr>
      <vt:lpstr>参考資料の紹介（５）</vt:lpstr>
      <vt:lpstr>システム構築と言語の関係（１）</vt:lpstr>
      <vt:lpstr>システム構築と言語の関係（２）</vt:lpstr>
      <vt:lpstr>システム構築と言語の関係（３）</vt:lpstr>
      <vt:lpstr>システム構築と言語の関係（４）</vt:lpstr>
      <vt:lpstr>システム構築と言語の関係（５）</vt:lpstr>
      <vt:lpstr>システム構築と言語の関係（６）</vt:lpstr>
      <vt:lpstr>システム構築と言語の関係（７）</vt:lpstr>
      <vt:lpstr>システム構築と言語の関係（８）</vt:lpstr>
      <vt:lpstr>システム構築と言語の関係（９）</vt:lpstr>
      <vt:lpstr>Javaの特徴と他の言語との比較</vt:lpstr>
      <vt:lpstr>開発環境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Java教育資料</dc:title>
  <dc:creator>DELL201608</dc:creator>
  <cp:lastModifiedBy>DELL201608</cp:lastModifiedBy>
  <cp:revision>70</cp:revision>
  <dcterms:created xsi:type="dcterms:W3CDTF">2019-01-12T06:40:24Z</dcterms:created>
  <dcterms:modified xsi:type="dcterms:W3CDTF">2019-01-13T22:54:02Z</dcterms:modified>
</cp:coreProperties>
</file>