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MONTHLY AVERAGE VALUES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Average_Confirmed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9</c:v>
                </c:pt>
                <c:pt idx="1">
                  <c:v>3</c:v>
                </c:pt>
                <c:pt idx="2">
                  <c:v>12</c:v>
                </c:pt>
                <c:pt idx="3">
                  <c:v>6</c:v>
                </c:pt>
                <c:pt idx="4">
                  <c:v>7</c:v>
                </c:pt>
                <c:pt idx="5">
                  <c:v>1</c:v>
                </c:pt>
                <c:pt idx="6">
                  <c:v>10</c:v>
                </c:pt>
                <c:pt idx="7">
                  <c:v>4</c:v>
                </c:pt>
                <c:pt idx="8">
                  <c:v>5</c:v>
                </c:pt>
                <c:pt idx="9">
                  <c:v>2</c:v>
                </c:pt>
                <c:pt idx="10">
                  <c:v>11</c:v>
                </c:pt>
                <c:pt idx="11">
                  <c:v>8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2207.0545943867701</c:v>
                </c:pt>
                <c:pt idx="1">
                  <c:v>2111.7016532102998</c:v>
                </c:pt>
                <c:pt idx="2">
                  <c:v>2227.5009611687801</c:v>
                </c:pt>
                <c:pt idx="3">
                  <c:v>2147.7631680123</c:v>
                </c:pt>
                <c:pt idx="4">
                  <c:v>2197.7627835447902</c:v>
                </c:pt>
                <c:pt idx="5">
                  <c:v>2082.9331026528298</c:v>
                </c:pt>
                <c:pt idx="6">
                  <c:v>2474.3083429450198</c:v>
                </c:pt>
                <c:pt idx="7">
                  <c:v>2142.60745866974</c:v>
                </c:pt>
                <c:pt idx="8">
                  <c:v>2212.50826605152</c:v>
                </c:pt>
                <c:pt idx="9">
                  <c:v>2135.43944636678</c:v>
                </c:pt>
                <c:pt idx="10">
                  <c:v>2257.9823144944298</c:v>
                </c:pt>
                <c:pt idx="11">
                  <c:v>2173.41983852364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F2-4E6E-8E27-841619E7BE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Average_Deaths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9</c:v>
                </c:pt>
                <c:pt idx="1">
                  <c:v>3</c:v>
                </c:pt>
                <c:pt idx="2">
                  <c:v>12</c:v>
                </c:pt>
                <c:pt idx="3">
                  <c:v>6</c:v>
                </c:pt>
                <c:pt idx="4">
                  <c:v>7</c:v>
                </c:pt>
                <c:pt idx="5">
                  <c:v>1</c:v>
                </c:pt>
                <c:pt idx="6">
                  <c:v>10</c:v>
                </c:pt>
                <c:pt idx="7">
                  <c:v>4</c:v>
                </c:pt>
                <c:pt idx="8">
                  <c:v>5</c:v>
                </c:pt>
                <c:pt idx="9">
                  <c:v>2</c:v>
                </c:pt>
                <c:pt idx="10">
                  <c:v>11</c:v>
                </c:pt>
                <c:pt idx="11">
                  <c:v>8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50.016916570549803</c:v>
                </c:pt>
                <c:pt idx="1">
                  <c:v>46.518646674355999</c:v>
                </c:pt>
                <c:pt idx="2">
                  <c:v>48.713187235678603</c:v>
                </c:pt>
                <c:pt idx="3">
                  <c:v>45.451749327181901</c:v>
                </c:pt>
                <c:pt idx="4">
                  <c:v>46.442906574394499</c:v>
                </c:pt>
                <c:pt idx="5">
                  <c:v>47.751249519415602</c:v>
                </c:pt>
                <c:pt idx="6">
                  <c:v>49.7316416762784</c:v>
                </c:pt>
                <c:pt idx="7">
                  <c:v>46.898885044213799</c:v>
                </c:pt>
                <c:pt idx="8">
                  <c:v>49.4033064206075</c:v>
                </c:pt>
                <c:pt idx="9">
                  <c:v>45.669742406766602</c:v>
                </c:pt>
                <c:pt idx="10">
                  <c:v>48.485198000768897</c:v>
                </c:pt>
                <c:pt idx="11">
                  <c:v>47.250672818146903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F2-4E6E-8E27-841619E7BED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Average_Recoveries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9</c:v>
                </c:pt>
                <c:pt idx="1">
                  <c:v>3</c:v>
                </c:pt>
                <c:pt idx="2">
                  <c:v>12</c:v>
                </c:pt>
                <c:pt idx="3">
                  <c:v>6</c:v>
                </c:pt>
                <c:pt idx="4">
                  <c:v>7</c:v>
                </c:pt>
                <c:pt idx="5">
                  <c:v>1</c:v>
                </c:pt>
                <c:pt idx="6">
                  <c:v>10</c:v>
                </c:pt>
                <c:pt idx="7">
                  <c:v>4</c:v>
                </c:pt>
                <c:pt idx="8">
                  <c:v>5</c:v>
                </c:pt>
                <c:pt idx="9">
                  <c:v>2</c:v>
                </c:pt>
                <c:pt idx="10">
                  <c:v>11</c:v>
                </c:pt>
                <c:pt idx="11">
                  <c:v>8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1502.25259515571</c:v>
                </c:pt>
                <c:pt idx="1">
                  <c:v>1387.76547481738</c:v>
                </c:pt>
                <c:pt idx="2">
                  <c:v>1838.7789311803199</c:v>
                </c:pt>
                <c:pt idx="3">
                  <c:v>1369.1272587466401</c:v>
                </c:pt>
                <c:pt idx="4">
                  <c:v>1463.6132256824301</c:v>
                </c:pt>
                <c:pt idx="5">
                  <c:v>1455.88811995386</c:v>
                </c:pt>
                <c:pt idx="6">
                  <c:v>1387.21184159938</c:v>
                </c:pt>
                <c:pt idx="7">
                  <c:v>1480.5974625144199</c:v>
                </c:pt>
                <c:pt idx="8">
                  <c:v>1447.6835832372201</c:v>
                </c:pt>
                <c:pt idx="9">
                  <c:v>1510.1045751634001</c:v>
                </c:pt>
                <c:pt idx="10">
                  <c:v>1597.70203767782</c:v>
                </c:pt>
                <c:pt idx="11">
                  <c:v>1458.1053440984199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0F2-4E6E-8E27-841619E7BE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3789616"/>
        <c:axId val="2133790032"/>
      </c:lineChart>
      <c:catAx>
        <c:axId val="2133789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790032"/>
        <c:crosses val="autoZero"/>
        <c:auto val="1"/>
        <c:lblAlgn val="ctr"/>
        <c:lblOffset val="100"/>
        <c:noMultiLvlLbl val="0"/>
      </c:catAx>
      <c:valAx>
        <c:axId val="213379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average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78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MOST</a:t>
            </a:r>
            <a:r>
              <a:rPr lang="en-US" baseline="0" dirty="0" smtClean="0"/>
              <a:t> FREQUENT VALUES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Most_Frequent Confirmed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2000"/>
                  </a:schemeClr>
                </a:gs>
                <a:gs pos="100000">
                  <a:schemeClr val="accent1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995</c:v>
                </c:pt>
                <c:pt idx="1">
                  <c:v>999</c:v>
                </c:pt>
                <c:pt idx="2">
                  <c:v>9953</c:v>
                </c:pt>
                <c:pt idx="3">
                  <c:v>999</c:v>
                </c:pt>
                <c:pt idx="4">
                  <c:v>999</c:v>
                </c:pt>
                <c:pt idx="5">
                  <c:v>9966</c:v>
                </c:pt>
                <c:pt idx="6">
                  <c:v>997</c:v>
                </c:pt>
                <c:pt idx="7">
                  <c:v>996</c:v>
                </c:pt>
                <c:pt idx="8">
                  <c:v>994</c:v>
                </c:pt>
                <c:pt idx="9">
                  <c:v>99</c:v>
                </c:pt>
                <c:pt idx="10">
                  <c:v>998</c:v>
                </c:pt>
                <c:pt idx="11">
                  <c:v>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41-413F-9869-AEB7A6FCB2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Most_Frequent Deaths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2000"/>
                  </a:schemeClr>
                </a:gs>
                <a:gs pos="100000">
                  <a:schemeClr val="accent2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98</c:v>
                </c:pt>
                <c:pt idx="1">
                  <c:v>99</c:v>
                </c:pt>
                <c:pt idx="2">
                  <c:v>99</c:v>
                </c:pt>
                <c:pt idx="3">
                  <c:v>99</c:v>
                </c:pt>
                <c:pt idx="4">
                  <c:v>99</c:v>
                </c:pt>
                <c:pt idx="5">
                  <c:v>99</c:v>
                </c:pt>
                <c:pt idx="6">
                  <c:v>99</c:v>
                </c:pt>
                <c:pt idx="7">
                  <c:v>99</c:v>
                </c:pt>
                <c:pt idx="8">
                  <c:v>983</c:v>
                </c:pt>
                <c:pt idx="9">
                  <c:v>989</c:v>
                </c:pt>
                <c:pt idx="10">
                  <c:v>99</c:v>
                </c:pt>
                <c:pt idx="11">
                  <c:v>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41-413F-9869-AEB7A6FCB29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Most_Frequent Recovered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999</c:v>
                </c:pt>
                <c:pt idx="1">
                  <c:v>999</c:v>
                </c:pt>
                <c:pt idx="2">
                  <c:v>993</c:v>
                </c:pt>
                <c:pt idx="3">
                  <c:v>9972</c:v>
                </c:pt>
                <c:pt idx="4">
                  <c:v>994</c:v>
                </c:pt>
                <c:pt idx="5">
                  <c:v>998</c:v>
                </c:pt>
                <c:pt idx="6">
                  <c:v>993</c:v>
                </c:pt>
                <c:pt idx="7">
                  <c:v>995</c:v>
                </c:pt>
                <c:pt idx="8">
                  <c:v>996</c:v>
                </c:pt>
                <c:pt idx="9">
                  <c:v>99</c:v>
                </c:pt>
                <c:pt idx="10">
                  <c:v>996</c:v>
                </c:pt>
                <c:pt idx="11">
                  <c:v>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41-413F-9869-AEB7A6FCB2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274560496"/>
        <c:axId val="274552176"/>
      </c:barChart>
      <c:catAx>
        <c:axId val="2745604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4552176"/>
        <c:crosses val="autoZero"/>
        <c:auto val="1"/>
        <c:lblAlgn val="ctr"/>
        <c:lblOffset val="100"/>
        <c:noMultiLvlLbl val="0"/>
      </c:catAx>
      <c:valAx>
        <c:axId val="274552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Most frequent count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4560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8" b="87460" l="29114" r="7359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65" y="2932984"/>
            <a:ext cx="7610947" cy="45920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9078" y="787791"/>
            <a:ext cx="8574622" cy="147815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ANALYSIS OF COVID-19 DATASET</a:t>
            </a:r>
            <a:endParaRPr lang="en-US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2447778"/>
            <a:ext cx="6987645" cy="2937023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Bahnschrift" panose="020B0502040204020203" pitchFamily="34" charset="0"/>
              </a:rPr>
              <a:t>By</a:t>
            </a:r>
          </a:p>
          <a:p>
            <a:pPr algn="ctr"/>
            <a:endParaRPr lang="en-US" sz="2800" dirty="0" smtClean="0">
              <a:latin typeface="Bahnschrift" panose="020B0502040204020203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Bahnschrift" panose="020B0502040204020203" pitchFamily="34" charset="0"/>
              </a:rPr>
              <a:t>Omolere</a:t>
            </a:r>
            <a:r>
              <a:rPr lang="en-US" sz="2800" b="1" dirty="0" smtClean="0">
                <a:latin typeface="Bahnschrift" panose="020B0502040204020203" pitchFamily="34" charset="0"/>
              </a:rPr>
              <a:t> Beauty Olatawura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latin typeface="Bahnschrift" panose="020B0502040204020203" pitchFamily="34" charset="0"/>
              </a:rPr>
              <a:t>Mentorness</a:t>
            </a:r>
            <a:r>
              <a:rPr lang="en-US" sz="2800" dirty="0" smtClean="0">
                <a:latin typeface="Bahnschrift" panose="020B0502040204020203" pitchFamily="34" charset="0"/>
              </a:rPr>
              <a:t> Intern.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2800" dirty="0">
              <a:latin typeface="Bahnschrift" panose="020B0502040204020203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Bahnschrift" panose="020B0502040204020203" pitchFamily="34" charset="0"/>
              </a:rPr>
              <a:t>2</a:t>
            </a:r>
            <a:r>
              <a:rPr lang="en-US" sz="2800" baseline="30000" dirty="0" smtClean="0">
                <a:latin typeface="Bahnschrift" panose="020B0502040204020203" pitchFamily="34" charset="0"/>
              </a:rPr>
              <a:t>nd </a:t>
            </a:r>
            <a:r>
              <a:rPr lang="en-US" sz="2800" dirty="0" smtClean="0">
                <a:latin typeface="Bahnschrift" panose="020B0502040204020203" pitchFamily="34" charset="0"/>
              </a:rPr>
              <a:t>May, 2024.</a:t>
            </a:r>
            <a:endParaRPr lang="en-US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92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858129"/>
          </a:xfrm>
        </p:spPr>
        <p:txBody>
          <a:bodyPr/>
          <a:lstStyle/>
          <a:p>
            <a:r>
              <a:rPr lang="en-US" b="1" dirty="0" smtClean="0">
                <a:latin typeface="Bahnschrift" panose="020B0502040204020203" pitchFamily="34" charset="0"/>
              </a:rPr>
              <a:t>8.0	REFERENCES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58129"/>
            <a:ext cx="10018713" cy="49330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Bahnschrift Condensed" panose="020B0502040204020203" pitchFamily="34" charset="0"/>
              </a:rPr>
              <a:t>8.1	</a:t>
            </a:r>
            <a:r>
              <a:rPr lang="en-US" b="1" dirty="0" smtClean="0">
                <a:latin typeface="Bahnschrift Condensed" panose="020B0502040204020203" pitchFamily="34" charset="0"/>
              </a:rPr>
              <a:t>DATA SOURCES:</a:t>
            </a:r>
            <a:endParaRPr lang="en-US" dirty="0">
              <a:latin typeface="Bahnschrift Condensed" panose="020B0502040204020203" pitchFamily="34" charset="0"/>
            </a:endParaRPr>
          </a:p>
          <a:p>
            <a:r>
              <a:rPr lang="pt-BR" dirty="0" smtClean="0">
                <a:latin typeface="Bahnschrift Condensed" panose="020B0502040204020203" pitchFamily="34" charset="0"/>
              </a:rPr>
              <a:t>“Reference </a:t>
            </a:r>
            <a:r>
              <a:rPr lang="pt-BR" dirty="0">
                <a:latin typeface="Bahnschrift Condensed" panose="020B0502040204020203" pitchFamily="34" charset="0"/>
              </a:rPr>
              <a:t>File for Corona </a:t>
            </a:r>
            <a:r>
              <a:rPr lang="pt-BR" dirty="0" smtClean="0">
                <a:latin typeface="Bahnschrift Condensed" panose="020B0502040204020203" pitchFamily="34" charset="0"/>
              </a:rPr>
              <a:t>data” from Mentorness</a:t>
            </a:r>
          </a:p>
          <a:p>
            <a:pPr marL="0" indent="0">
              <a:buNone/>
            </a:pPr>
            <a:endParaRPr lang="en-US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Bahnschrift Condensed" panose="020B0502040204020203" pitchFamily="34" charset="0"/>
              </a:rPr>
              <a:t>8.2	TOOLS USED FOR ANALYSIS:</a:t>
            </a:r>
            <a:endParaRPr lang="en-US" dirty="0">
              <a:latin typeface="Bahnschrift Condensed" panose="020B0502040204020203" pitchFamily="34" charset="0"/>
            </a:endParaRPr>
          </a:p>
          <a:p>
            <a:r>
              <a:rPr lang="en-US" dirty="0">
                <a:latin typeface="Bahnschrift Condensed" panose="020B0502040204020203" pitchFamily="34" charset="0"/>
              </a:rPr>
              <a:t>SQL Server for data manipulation and querying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Microsoft Excel for data </a:t>
            </a:r>
            <a:r>
              <a:rPr lang="en-US" dirty="0" smtClean="0">
                <a:latin typeface="Bahnschrift Condensed" panose="020B0502040204020203" pitchFamily="34" charset="0"/>
              </a:rPr>
              <a:t>exploration</a:t>
            </a:r>
            <a:endParaRPr lang="en-US" dirty="0">
              <a:latin typeface="Bahnschrift Condensed" panose="020B0502040204020203" pitchFamily="34" charset="0"/>
            </a:endParaRPr>
          </a:p>
          <a:p>
            <a:r>
              <a:rPr lang="en-US" dirty="0" smtClean="0">
                <a:latin typeface="Bahnschrift Condensed" panose="020B0502040204020203" pitchFamily="34" charset="0"/>
              </a:rPr>
              <a:t>Microsoft </a:t>
            </a:r>
            <a:r>
              <a:rPr lang="en-US" dirty="0" err="1" smtClean="0">
                <a:latin typeface="Bahnschrift Condensed" panose="020B0502040204020203" pitchFamily="34" charset="0"/>
              </a:rPr>
              <a:t>Powerpoint</a:t>
            </a:r>
            <a:r>
              <a:rPr lang="en-US" dirty="0" smtClean="0">
                <a:latin typeface="Bahnschrift Condensed" panose="020B0502040204020203" pitchFamily="34" charset="0"/>
              </a:rPr>
              <a:t> for Visualization</a:t>
            </a:r>
            <a:endParaRPr lang="en-US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83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8" b="87460" l="29114" r="7359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2" y="-769173"/>
            <a:ext cx="13935429" cy="84079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56176" y="2641209"/>
            <a:ext cx="10018713" cy="1752599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END</a:t>
            </a:r>
            <a:endParaRPr lang="en-US" sz="8000" b="1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11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9931"/>
            <a:ext cx="10018713" cy="921765"/>
          </a:xfrm>
        </p:spPr>
        <p:txBody>
          <a:bodyPr/>
          <a:lstStyle/>
          <a:p>
            <a:r>
              <a:rPr lang="en-US" b="1" dirty="0" smtClean="0">
                <a:latin typeface="Bahnschrift" panose="020B0502040204020203" pitchFamily="34" charset="0"/>
              </a:rPr>
              <a:t>1.0	INTRODUCTION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81687"/>
            <a:ext cx="10018713" cy="50925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b="1" dirty="0" smtClean="0">
                <a:latin typeface="Bahnschrift Condensed" panose="020B0502040204020203" pitchFamily="34" charset="0"/>
              </a:rPr>
              <a:t>1.1.	OVERVIEW: </a:t>
            </a:r>
          </a:p>
          <a:p>
            <a:pPr marL="0" indent="0">
              <a:buNone/>
            </a:pPr>
            <a:r>
              <a:rPr lang="en-US" sz="2300" dirty="0" smtClean="0">
                <a:latin typeface="Bahnschrift Condensed" panose="020B0502040204020203" pitchFamily="34" charset="0"/>
              </a:rPr>
              <a:t>The </a:t>
            </a:r>
            <a:r>
              <a:rPr lang="en-US" sz="2300" dirty="0">
                <a:latin typeface="Bahnschrift Condensed" panose="020B0502040204020203" pitchFamily="34" charset="0"/>
              </a:rPr>
              <a:t>COVID-19 dataset contains comprehensive information regarding the spread of the coronavirus pandemic across various regions and countries. </a:t>
            </a:r>
            <a:r>
              <a:rPr lang="en-US" sz="2300" dirty="0" smtClean="0">
                <a:latin typeface="Bahnschrift Condensed" panose="020B0502040204020203" pitchFamily="34" charset="0"/>
              </a:rPr>
              <a:t>It </a:t>
            </a:r>
            <a:r>
              <a:rPr lang="en-US" sz="2300" dirty="0">
                <a:latin typeface="Bahnschrift Condensed" panose="020B0502040204020203" pitchFamily="34" charset="0"/>
              </a:rPr>
              <a:t>encompasses a wide range of attributes, including the </a:t>
            </a:r>
            <a:r>
              <a:rPr lang="en-US" sz="2300" dirty="0" smtClean="0">
                <a:latin typeface="Bahnschrift Condensed" panose="020B0502040204020203" pitchFamily="34" charset="0"/>
              </a:rPr>
              <a:t>date, location</a:t>
            </a:r>
            <a:r>
              <a:rPr lang="en-US" sz="2300" dirty="0">
                <a:latin typeface="Bahnschrift Condensed" panose="020B0502040204020203" pitchFamily="34" charset="0"/>
              </a:rPr>
              <a:t>, total confirmed cases, deaths, and recoveries. It offers a detailed perspective on the progression of the pandemic over time and its impact on different regions globally</a:t>
            </a:r>
            <a:r>
              <a:rPr lang="en-US" sz="2300" dirty="0" smtClean="0">
                <a:latin typeface="Bahnschrift Condense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en-US" sz="2300" b="1" dirty="0" smtClean="0">
                <a:latin typeface="Bahnschrift Condensed" panose="020B0502040204020203" pitchFamily="34" charset="0"/>
              </a:rPr>
              <a:t>1.2.	KEY FEATURES OF THE DATASET:</a:t>
            </a:r>
          </a:p>
          <a:p>
            <a:pPr marL="0" indent="0">
              <a:buNone/>
            </a:pPr>
            <a:r>
              <a:rPr lang="en-US" sz="2300" dirty="0" smtClean="0">
                <a:latin typeface="Bahnschrift Condensed" panose="020B0502040204020203" pitchFamily="34" charset="0"/>
              </a:rPr>
              <a:t>Temporary Analysis, Geographical Coverage, Granular Data, Data Integrity</a:t>
            </a:r>
          </a:p>
          <a:p>
            <a:pPr marL="0" indent="0">
              <a:buNone/>
            </a:pPr>
            <a:r>
              <a:rPr lang="en-US" sz="2300" b="1" dirty="0" smtClean="0">
                <a:latin typeface="Bahnschrift Condensed" panose="020B0502040204020203" pitchFamily="34" charset="0"/>
              </a:rPr>
              <a:t>1.3.	POTENTIAL APPLICATIONS:</a:t>
            </a:r>
          </a:p>
          <a:p>
            <a:pPr marL="0" indent="0">
              <a:buNone/>
            </a:pPr>
            <a:r>
              <a:rPr lang="en-US" sz="2300" dirty="0" smtClean="0">
                <a:latin typeface="Bahnschrift Condensed" panose="020B0502040204020203" pitchFamily="34" charset="0"/>
              </a:rPr>
              <a:t>Public Health Surveillance, Epidemiological Study, Forecasting Model, Policy Analysis</a:t>
            </a:r>
          </a:p>
          <a:p>
            <a:pPr marL="0" indent="0">
              <a:buNone/>
            </a:pPr>
            <a:r>
              <a:rPr lang="en-US" sz="2000" b="1" dirty="0" smtClean="0">
                <a:latin typeface="Bahnschrift Condensed" panose="020B0502040204020203" pitchFamily="34" charset="0"/>
              </a:rPr>
              <a:t>1.4	PURPOSE </a:t>
            </a:r>
            <a:r>
              <a:rPr lang="en-US" sz="2000" b="1" dirty="0">
                <a:latin typeface="Bahnschrift Condensed" panose="020B0502040204020203" pitchFamily="34" charset="0"/>
              </a:rPr>
              <a:t>FOR </a:t>
            </a:r>
            <a:r>
              <a:rPr lang="en-US" sz="2000" b="1" dirty="0" smtClean="0">
                <a:latin typeface="Bahnschrift Condensed" panose="020B0502040204020203" pitchFamily="34" charset="0"/>
              </a:rPr>
              <a:t>ANALYSIS:</a:t>
            </a:r>
          </a:p>
          <a:p>
            <a:r>
              <a:rPr lang="en-US" sz="2000" dirty="0">
                <a:latin typeface="Bahnschrift Condensed" panose="020B0502040204020203" pitchFamily="34" charset="0"/>
              </a:rPr>
              <a:t>Understanding the dynamics of the disease, transmission pattern, geographical spread, and its impact on different </a:t>
            </a:r>
            <a:r>
              <a:rPr lang="en-US" sz="2000" dirty="0" smtClean="0">
                <a:latin typeface="Bahnschrift Condensed" panose="020B0502040204020203" pitchFamily="34" charset="0"/>
              </a:rPr>
              <a:t>population;</a:t>
            </a:r>
          </a:p>
          <a:p>
            <a:r>
              <a:rPr lang="en-US" sz="2000" dirty="0" smtClean="0">
                <a:latin typeface="Bahnschrift Condensed" panose="020B0502040204020203" pitchFamily="34" charset="0"/>
              </a:rPr>
              <a:t>Accessing </a:t>
            </a:r>
            <a:r>
              <a:rPr lang="en-US" sz="2000" dirty="0">
                <a:latin typeface="Bahnschrift Condensed" panose="020B0502040204020203" pitchFamily="34" charset="0"/>
              </a:rPr>
              <a:t>Public Health Interventions implemented to control the spread of the </a:t>
            </a:r>
            <a:r>
              <a:rPr lang="en-US" sz="2000" dirty="0" smtClean="0">
                <a:latin typeface="Bahnschrift Condensed" panose="020B0502040204020203" pitchFamily="34" charset="0"/>
              </a:rPr>
              <a:t>disease;</a:t>
            </a:r>
          </a:p>
          <a:p>
            <a:r>
              <a:rPr lang="en-US" sz="2000" dirty="0" smtClean="0">
                <a:latin typeface="Bahnschrift Condensed" panose="020B0502040204020203" pitchFamily="34" charset="0"/>
              </a:rPr>
              <a:t>Identifying </a:t>
            </a:r>
            <a:r>
              <a:rPr lang="en-US" sz="2000" dirty="0">
                <a:latin typeface="Bahnschrift Condensed" panose="020B0502040204020203" pitchFamily="34" charset="0"/>
              </a:rPr>
              <a:t>vulnerable populations using demographics characteristics like age, gender, status </a:t>
            </a:r>
            <a:r>
              <a:rPr lang="en-US" sz="2000" dirty="0" err="1" smtClean="0">
                <a:latin typeface="Bahnschrift Condensed" panose="020B0502040204020203" pitchFamily="34" charset="0"/>
              </a:rPr>
              <a:t>etc</a:t>
            </a:r>
            <a:r>
              <a:rPr lang="en-US" sz="2000" dirty="0" smtClean="0">
                <a:latin typeface="Bahnschrift Condensed" panose="020B0502040204020203" pitchFamily="34" charset="0"/>
              </a:rPr>
              <a:t>;</a:t>
            </a:r>
          </a:p>
          <a:p>
            <a:r>
              <a:rPr lang="en-US" sz="2000" dirty="0" smtClean="0">
                <a:latin typeface="Bahnschrift Condensed" panose="020B0502040204020203" pitchFamily="34" charset="0"/>
              </a:rPr>
              <a:t>Monitoring </a:t>
            </a:r>
            <a:r>
              <a:rPr lang="en-US" sz="2000" dirty="0">
                <a:latin typeface="Bahnschrift Condensed" panose="020B0502040204020203" pitchFamily="34" charset="0"/>
              </a:rPr>
              <a:t>Healthcare </a:t>
            </a:r>
            <a:r>
              <a:rPr lang="en-US" sz="2000" dirty="0" smtClean="0">
                <a:latin typeface="Bahnschrift Condensed" panose="020B0502040204020203" pitchFamily="34" charset="0"/>
              </a:rPr>
              <a:t>Facilities;</a:t>
            </a:r>
          </a:p>
          <a:p>
            <a:r>
              <a:rPr lang="en-US" sz="2000" dirty="0" smtClean="0">
                <a:latin typeface="Bahnschrift Condensed" panose="020B0502040204020203" pitchFamily="34" charset="0"/>
              </a:rPr>
              <a:t>Informing </a:t>
            </a:r>
            <a:r>
              <a:rPr lang="en-US" sz="2000" dirty="0">
                <a:latin typeface="Bahnschrift Condensed" panose="020B0502040204020203" pitchFamily="34" charset="0"/>
              </a:rPr>
              <a:t>policy </a:t>
            </a:r>
            <a:r>
              <a:rPr lang="en-US" sz="2000" dirty="0" smtClean="0">
                <a:latin typeface="Bahnschrift Condensed" panose="020B0502040204020203" pitchFamily="34" charset="0"/>
              </a:rPr>
              <a:t>decisions;</a:t>
            </a:r>
          </a:p>
          <a:p>
            <a:r>
              <a:rPr lang="en-US" sz="2000" dirty="0" smtClean="0">
                <a:latin typeface="Bahnschrift Condensed" panose="020B0502040204020203" pitchFamily="34" charset="0"/>
              </a:rPr>
              <a:t>Supporting </a:t>
            </a:r>
            <a:r>
              <a:rPr lang="en-US" sz="2000" dirty="0">
                <a:latin typeface="Bahnschrift Condensed" panose="020B0502040204020203" pitchFamily="34" charset="0"/>
              </a:rPr>
              <a:t>Research Efforts.</a:t>
            </a:r>
            <a:endParaRPr lang="en-US" sz="2300" dirty="0" smtClean="0">
              <a:latin typeface="Bahnschrift 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260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93" y="0"/>
            <a:ext cx="10018713" cy="846161"/>
          </a:xfrm>
        </p:spPr>
        <p:txBody>
          <a:bodyPr/>
          <a:lstStyle/>
          <a:p>
            <a:r>
              <a:rPr lang="en-US" b="1" dirty="0" smtClean="0">
                <a:latin typeface="Bahnschrift" panose="020B0502040204020203" pitchFamily="34" charset="0"/>
              </a:rPr>
              <a:t>2.0	DATASET OVERVIEW	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46161"/>
            <a:ext cx="10018713" cy="5500048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The COVID-19 dataset used for </a:t>
            </a:r>
            <a:r>
              <a:rPr lang="en-US" dirty="0" smtClean="0">
                <a:latin typeface="Bahnschrift Condensed" panose="020B0502040204020203" pitchFamily="34" charset="0"/>
              </a:rPr>
              <a:t>this analysis </a:t>
            </a:r>
            <a:r>
              <a:rPr lang="en-US" dirty="0">
                <a:latin typeface="Bahnschrift Condensed" panose="020B0502040204020203" pitchFamily="34" charset="0"/>
              </a:rPr>
              <a:t>contains information about the spread of the virus across various regions and countries.</a:t>
            </a:r>
          </a:p>
          <a:p>
            <a:r>
              <a:rPr lang="en-US" b="1" dirty="0">
                <a:latin typeface="Bahnschrift Condensed" panose="020B0502040204020203" pitchFamily="34" charset="0"/>
              </a:rPr>
              <a:t>Summary Statistics:</a:t>
            </a:r>
            <a:endParaRPr lang="en-US" dirty="0">
              <a:latin typeface="Bahnschrift Condensed" panose="020B0502040204020203" pitchFamily="34" charset="0"/>
            </a:endParaRPr>
          </a:p>
          <a:p>
            <a:pPr lvl="1"/>
            <a:r>
              <a:rPr lang="en-US" sz="2400" dirty="0">
                <a:latin typeface="Bahnschrift Condensed" panose="020B0502040204020203" pitchFamily="34" charset="0"/>
              </a:rPr>
              <a:t>The dataset includes columns such as date, country/region, confirmed cases, deaths, and recovered cases.</a:t>
            </a:r>
          </a:p>
          <a:p>
            <a:pPr lvl="1"/>
            <a:r>
              <a:rPr lang="en-US" sz="2400" dirty="0">
                <a:latin typeface="Bahnschrift Condensed" panose="020B0502040204020203" pitchFamily="34" charset="0"/>
              </a:rPr>
              <a:t>Each record provides data for a specific date and location, detailing the number of confirmed cases, deaths, and recoveries.</a:t>
            </a:r>
          </a:p>
          <a:p>
            <a:r>
              <a:rPr lang="en-US" b="1" dirty="0">
                <a:latin typeface="Bahnschrift Condensed" panose="020B0502040204020203" pitchFamily="34" charset="0"/>
              </a:rPr>
              <a:t>Number of Records:</a:t>
            </a:r>
            <a:endParaRPr lang="en-US" dirty="0">
              <a:latin typeface="Bahnschrift Condensed" panose="020B0502040204020203" pitchFamily="34" charset="0"/>
            </a:endParaRPr>
          </a:p>
          <a:p>
            <a:pPr lvl="1"/>
            <a:r>
              <a:rPr lang="en-US" sz="2400" dirty="0">
                <a:latin typeface="Bahnschrift Condensed" panose="020B0502040204020203" pitchFamily="34" charset="0"/>
              </a:rPr>
              <a:t>The dataset comprises a total of </a:t>
            </a:r>
            <a:r>
              <a:rPr lang="en-US" sz="2400" dirty="0" smtClean="0">
                <a:latin typeface="Bahnschrift Condensed" panose="020B0502040204020203" pitchFamily="34" charset="0"/>
              </a:rPr>
              <a:t>78, 386 </a:t>
            </a:r>
            <a:r>
              <a:rPr lang="en-US" sz="2400" dirty="0">
                <a:latin typeface="Bahnschrift Condensed" panose="020B0502040204020203" pitchFamily="34" charset="0"/>
              </a:rPr>
              <a:t>records.</a:t>
            </a:r>
          </a:p>
          <a:p>
            <a:r>
              <a:rPr lang="en-US" b="1" dirty="0">
                <a:latin typeface="Bahnschrift Condensed" panose="020B0502040204020203" pitchFamily="34" charset="0"/>
              </a:rPr>
              <a:t>Columns/Features Available:</a:t>
            </a:r>
            <a:endParaRPr lang="en-US" dirty="0">
              <a:latin typeface="Bahnschrift Condensed" panose="020B0502040204020203" pitchFamily="34" charset="0"/>
            </a:endParaRPr>
          </a:p>
          <a:p>
            <a:pPr lvl="1"/>
            <a:r>
              <a:rPr lang="en-US" sz="2400" dirty="0">
                <a:latin typeface="Bahnschrift Condensed" panose="020B0502040204020203" pitchFamily="34" charset="0"/>
              </a:rPr>
              <a:t>Date: Date of observation</a:t>
            </a:r>
          </a:p>
          <a:p>
            <a:pPr lvl="1"/>
            <a:r>
              <a:rPr lang="en-US" sz="2400" dirty="0">
                <a:latin typeface="Bahnschrift Condensed" panose="020B0502040204020203" pitchFamily="34" charset="0"/>
              </a:rPr>
              <a:t>Country/Region: Geographic location of observation</a:t>
            </a:r>
          </a:p>
          <a:p>
            <a:pPr lvl="1"/>
            <a:r>
              <a:rPr lang="en-US" sz="2400" dirty="0">
                <a:latin typeface="Bahnschrift Condensed" panose="020B0502040204020203" pitchFamily="34" charset="0"/>
              </a:rPr>
              <a:t>Confirmed: Number of confirmed COVID-19 cases</a:t>
            </a:r>
          </a:p>
          <a:p>
            <a:pPr lvl="1"/>
            <a:r>
              <a:rPr lang="en-US" sz="2400" dirty="0">
                <a:latin typeface="Bahnschrift Condensed" panose="020B0502040204020203" pitchFamily="34" charset="0"/>
              </a:rPr>
              <a:t>Deaths: Number of deaths due to COVID-19</a:t>
            </a:r>
          </a:p>
          <a:p>
            <a:pPr lvl="1"/>
            <a:r>
              <a:rPr lang="en-US" sz="2400" dirty="0">
                <a:latin typeface="Bahnschrift Condensed" panose="020B0502040204020203" pitchFamily="34" charset="0"/>
              </a:rPr>
              <a:t>Recovered: Number of recovered COVID-19 cases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Additional columns may include unique identifiers, geographical information, or other relevant attributes.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The dataset allows for the analysis of trends over time, geographical comparisons, and insights into the impact of COVID-19 on different regions and countries.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918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789" y="0"/>
            <a:ext cx="10018713" cy="832513"/>
          </a:xfrm>
        </p:spPr>
        <p:txBody>
          <a:bodyPr/>
          <a:lstStyle/>
          <a:p>
            <a:r>
              <a:rPr lang="en-US" b="1" dirty="0" smtClean="0">
                <a:latin typeface="Bahnschrift" panose="020B0502040204020203" pitchFamily="34" charset="0"/>
              </a:rPr>
              <a:t>3.0	DATA CLEANING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32513"/>
            <a:ext cx="10018713" cy="5718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Bahnschrift Condensed" panose="020B0502040204020203" pitchFamily="34" charset="0"/>
              </a:rPr>
              <a:t>3.1	STEPS TAKEN TO CLEAN THE DATASET:</a:t>
            </a:r>
            <a:endParaRPr lang="en-US" sz="1800" dirty="0">
              <a:latin typeface="Bahnschrift Condensed" panose="020B0502040204020203" pitchFamily="34" charset="0"/>
            </a:endParaRPr>
          </a:p>
          <a:p>
            <a:r>
              <a:rPr lang="en-US" sz="1800" dirty="0">
                <a:latin typeface="Bahnschrift Condensed" panose="020B0502040204020203" pitchFamily="34" charset="0"/>
              </a:rPr>
              <a:t>Checked for null values using SQL queries.</a:t>
            </a:r>
          </a:p>
          <a:p>
            <a:r>
              <a:rPr lang="en-US" sz="1800" dirty="0">
                <a:latin typeface="Bahnschrift Condensed" panose="020B0502040204020203" pitchFamily="34" charset="0"/>
              </a:rPr>
              <a:t>Updated null values with zeros for confirmed, deaths, and recovered columns.</a:t>
            </a:r>
          </a:p>
          <a:p>
            <a:r>
              <a:rPr lang="en-US" sz="1800" dirty="0">
                <a:latin typeface="Bahnschrift Condensed" panose="020B0502040204020203" pitchFamily="34" charset="0"/>
              </a:rPr>
              <a:t>Converted data types to ensure numerical calculations could be performed accurately.</a:t>
            </a:r>
          </a:p>
          <a:p>
            <a:r>
              <a:rPr lang="en-US" sz="1800" dirty="0">
                <a:latin typeface="Bahnschrift Condensed" panose="020B0502040204020203" pitchFamily="34" charset="0"/>
              </a:rPr>
              <a:t>Formatted the date column to ensure uniformity and compatibility with date functions</a:t>
            </a:r>
            <a:r>
              <a:rPr lang="en-US" sz="1800" dirty="0" smtClean="0">
                <a:latin typeface="Bahnschrift Condensed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en-US" sz="1800" dirty="0" smtClean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Bahnschrift Condensed" panose="020B0502040204020203" pitchFamily="34" charset="0"/>
              </a:rPr>
              <a:t>3.2	CHALLENGES FACED DURING DATA CLEANING:</a:t>
            </a:r>
            <a:endParaRPr lang="en-US" sz="1800" dirty="0">
              <a:latin typeface="Bahnschrift Condensed" panose="020B0502040204020203" pitchFamily="34" charset="0"/>
            </a:endParaRPr>
          </a:p>
          <a:p>
            <a:r>
              <a:rPr lang="en-US" sz="1800" b="1" dirty="0">
                <a:latin typeface="Bahnschrift Condensed" panose="020B0502040204020203" pitchFamily="34" charset="0"/>
              </a:rPr>
              <a:t>Handling Null Values:</a:t>
            </a:r>
            <a:r>
              <a:rPr lang="en-US" sz="1800" dirty="0">
                <a:latin typeface="Bahnschrift Condensed" panose="020B0502040204020203" pitchFamily="34" charset="0"/>
              </a:rPr>
              <a:t> </a:t>
            </a:r>
            <a:r>
              <a:rPr lang="en-US" sz="1800" dirty="0" smtClean="0">
                <a:latin typeface="Bahnschrift Condensed" panose="020B0502040204020203" pitchFamily="34" charset="0"/>
              </a:rPr>
              <a:t>identified </a:t>
            </a:r>
            <a:r>
              <a:rPr lang="en-US" sz="1800" dirty="0">
                <a:latin typeface="Bahnschrift Condensed" panose="020B0502040204020203" pitchFamily="34" charset="0"/>
              </a:rPr>
              <a:t>and </a:t>
            </a:r>
            <a:r>
              <a:rPr lang="en-US" sz="1800" dirty="0" smtClean="0">
                <a:latin typeface="Bahnschrift Condensed" panose="020B0502040204020203" pitchFamily="34" charset="0"/>
              </a:rPr>
              <a:t>updated </a:t>
            </a:r>
            <a:r>
              <a:rPr lang="en-US" sz="1800" dirty="0">
                <a:latin typeface="Bahnschrift Condensed" panose="020B0502040204020203" pitchFamily="34" charset="0"/>
              </a:rPr>
              <a:t>null values appropriately without introducing errors into the dataset.</a:t>
            </a:r>
          </a:p>
          <a:p>
            <a:r>
              <a:rPr lang="en-US" sz="1800" b="1" dirty="0">
                <a:latin typeface="Bahnschrift Condensed" panose="020B0502040204020203" pitchFamily="34" charset="0"/>
              </a:rPr>
              <a:t>Data Type Conversion:</a:t>
            </a:r>
            <a:r>
              <a:rPr lang="en-US" sz="1800" dirty="0">
                <a:latin typeface="Bahnschrift Condensed" panose="020B0502040204020203" pitchFamily="34" charset="0"/>
              </a:rPr>
              <a:t> Inconsistent data types can lead to errors during analysis. </a:t>
            </a:r>
            <a:r>
              <a:rPr lang="en-US" sz="1800" dirty="0" smtClean="0">
                <a:latin typeface="Bahnschrift Condensed" panose="020B0502040204020203" pitchFamily="34" charset="0"/>
              </a:rPr>
              <a:t>So I ensured </a:t>
            </a:r>
            <a:r>
              <a:rPr lang="en-US" sz="1800" dirty="0">
                <a:latin typeface="Bahnschrift Condensed" panose="020B0502040204020203" pitchFamily="34" charset="0"/>
              </a:rPr>
              <a:t>all columns </a:t>
            </a:r>
            <a:r>
              <a:rPr lang="en-US" sz="1800" dirty="0" smtClean="0">
                <a:latin typeface="Bahnschrift Condensed" panose="020B0502040204020203" pitchFamily="34" charset="0"/>
              </a:rPr>
              <a:t>had </a:t>
            </a:r>
            <a:r>
              <a:rPr lang="en-US" sz="1800" dirty="0">
                <a:latin typeface="Bahnschrift Condensed" panose="020B0502040204020203" pitchFamily="34" charset="0"/>
              </a:rPr>
              <a:t>the correct data type </a:t>
            </a:r>
            <a:r>
              <a:rPr lang="en-US" sz="1800" dirty="0" smtClean="0">
                <a:latin typeface="Bahnschrift Condensed" panose="020B0502040204020203" pitchFamily="34" charset="0"/>
              </a:rPr>
              <a:t>by careful </a:t>
            </a:r>
            <a:r>
              <a:rPr lang="en-US" sz="1800" dirty="0">
                <a:latin typeface="Bahnschrift Condensed" panose="020B0502040204020203" pitchFamily="34" charset="0"/>
              </a:rPr>
              <a:t>examination and conversion of data where necessary.</a:t>
            </a:r>
          </a:p>
          <a:p>
            <a:r>
              <a:rPr lang="en-US" sz="1800" b="1" dirty="0">
                <a:latin typeface="Bahnschrift Condensed" panose="020B0502040204020203" pitchFamily="34" charset="0"/>
              </a:rPr>
              <a:t>Date Formatting:</a:t>
            </a:r>
            <a:r>
              <a:rPr lang="en-US" sz="1800" dirty="0">
                <a:latin typeface="Bahnschrift Condensed" panose="020B0502040204020203" pitchFamily="34" charset="0"/>
              </a:rPr>
              <a:t> </a:t>
            </a:r>
            <a:r>
              <a:rPr lang="en-US" sz="1800" dirty="0" smtClean="0">
                <a:latin typeface="Bahnschrift Condensed" panose="020B0502040204020203" pitchFamily="34" charset="0"/>
              </a:rPr>
              <a:t>Different date formats was </a:t>
            </a:r>
            <a:r>
              <a:rPr lang="en-US" sz="1800" dirty="0">
                <a:latin typeface="Bahnschrift Condensed" panose="020B0502040204020203" pitchFamily="34" charset="0"/>
              </a:rPr>
              <a:t>collected and stored. </a:t>
            </a:r>
            <a:r>
              <a:rPr lang="en-US" sz="1800" dirty="0" smtClean="0">
                <a:latin typeface="Bahnschrift Condensed" panose="020B0502040204020203" pitchFamily="34" charset="0"/>
              </a:rPr>
              <a:t>Ensuring consistency in the date </a:t>
            </a:r>
            <a:r>
              <a:rPr lang="en-US" sz="1800" dirty="0">
                <a:latin typeface="Bahnschrift Condensed" panose="020B0502040204020203" pitchFamily="34" charset="0"/>
              </a:rPr>
              <a:t>formatting across the dataset posed a challenge during data cleaning.</a:t>
            </a:r>
          </a:p>
          <a:p>
            <a:endParaRPr lang="en-US" sz="1600" dirty="0">
              <a:latin typeface="Bahnschrift Condensed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18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832513"/>
          </a:xfrm>
        </p:spPr>
        <p:txBody>
          <a:bodyPr/>
          <a:lstStyle/>
          <a:p>
            <a:r>
              <a:rPr lang="en-US" b="1" dirty="0" smtClean="0">
                <a:latin typeface="Bahnschrift" panose="020B0502040204020203" pitchFamily="34" charset="0"/>
              </a:rPr>
              <a:t>4.0	NULL VALUE HANDLING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32513"/>
            <a:ext cx="10018713" cy="6660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 smtClean="0">
                <a:latin typeface="Bahnschrift Condensed" panose="020B0502040204020203" pitchFamily="34" charset="0"/>
              </a:rPr>
              <a:t>4.1	EXPLANATION OF NULL VALUES IN THE DATASET:</a:t>
            </a:r>
            <a:endParaRPr lang="en-US" sz="1700" dirty="0">
              <a:latin typeface="Bahnschrift Condensed" panose="020B0502040204020203" pitchFamily="34" charset="0"/>
            </a:endParaRPr>
          </a:p>
          <a:p>
            <a:r>
              <a:rPr lang="en-US" sz="1700" dirty="0">
                <a:latin typeface="Bahnschrift Condensed" panose="020B0502040204020203" pitchFamily="34" charset="0"/>
              </a:rPr>
              <a:t>Null values represent missing or unknown data points in the dataset.</a:t>
            </a:r>
          </a:p>
          <a:p>
            <a:r>
              <a:rPr lang="en-US" sz="1700" dirty="0">
                <a:latin typeface="Bahnschrift Condensed" panose="020B0502040204020203" pitchFamily="34" charset="0"/>
              </a:rPr>
              <a:t>In the context of this COVID-19 dataset, null </a:t>
            </a:r>
            <a:r>
              <a:rPr lang="en-US" sz="1700" dirty="0" smtClean="0">
                <a:latin typeface="Bahnschrift Condensed" panose="020B0502040204020203" pitchFamily="34" charset="0"/>
              </a:rPr>
              <a:t>value indicates </a:t>
            </a:r>
            <a:r>
              <a:rPr lang="en-US" sz="1700" dirty="0">
                <a:latin typeface="Bahnschrift Condensed" panose="020B0502040204020203" pitchFamily="34" charset="0"/>
              </a:rPr>
              <a:t>missing information for confirmed cases, deaths, or recoveries on specific dates or in specific regions</a:t>
            </a:r>
            <a:r>
              <a:rPr lang="en-US" sz="1700" dirty="0" smtClean="0">
                <a:latin typeface="Bahnschrift Condense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en-US" sz="1700" b="1" dirty="0" smtClean="0">
                <a:latin typeface="Bahnschrift Condensed" panose="020B0502040204020203" pitchFamily="34" charset="0"/>
              </a:rPr>
              <a:t>4.2	Approach </a:t>
            </a:r>
            <a:r>
              <a:rPr lang="en-US" sz="1700" b="1" dirty="0">
                <a:latin typeface="Bahnschrift Condensed" panose="020B0502040204020203" pitchFamily="34" charset="0"/>
              </a:rPr>
              <a:t>to Handling Null Values:</a:t>
            </a:r>
            <a:endParaRPr lang="en-US" sz="1700" dirty="0">
              <a:latin typeface="Bahnschrift Condensed" panose="020B0502040204020203" pitchFamily="34" charset="0"/>
            </a:endParaRPr>
          </a:p>
          <a:p>
            <a:r>
              <a:rPr lang="en-US" sz="1700" b="1" dirty="0">
                <a:latin typeface="Bahnschrift Condensed" panose="020B0502040204020203" pitchFamily="34" charset="0"/>
              </a:rPr>
              <a:t>Identification:</a:t>
            </a:r>
            <a:r>
              <a:rPr lang="en-US" sz="1700" dirty="0">
                <a:latin typeface="Bahnschrift Condensed" panose="020B0502040204020203" pitchFamily="34" charset="0"/>
              </a:rPr>
              <a:t> First, null values were identified using SQL queries to understand which columns and rows had missing data.</a:t>
            </a:r>
          </a:p>
          <a:p>
            <a:r>
              <a:rPr lang="en-US" sz="1700" b="1" dirty="0">
                <a:latin typeface="Bahnschrift Condensed" panose="020B0502040204020203" pitchFamily="34" charset="0"/>
              </a:rPr>
              <a:t>Replacement:</a:t>
            </a:r>
            <a:r>
              <a:rPr lang="en-US" sz="1700" dirty="0">
                <a:latin typeface="Bahnschrift Condensed" panose="020B0502040204020203" pitchFamily="34" charset="0"/>
              </a:rPr>
              <a:t> Null values in the columns for confirmed cases, deaths, and recoveries were replaced with zeros. This approach ensures consistency in the dataset and prevents errors during analysis.</a:t>
            </a:r>
          </a:p>
          <a:p>
            <a:r>
              <a:rPr lang="en-US" sz="1700" b="1" dirty="0">
                <a:latin typeface="Bahnschrift Condensed" panose="020B0502040204020203" pitchFamily="34" charset="0"/>
              </a:rPr>
              <a:t>Data Type Conversion:</a:t>
            </a:r>
            <a:r>
              <a:rPr lang="en-US" sz="1700" dirty="0">
                <a:latin typeface="Bahnschrift Condensed" panose="020B0502040204020203" pitchFamily="34" charset="0"/>
              </a:rPr>
              <a:t> D</a:t>
            </a:r>
            <a:r>
              <a:rPr lang="en-US" sz="1700" dirty="0" smtClean="0">
                <a:latin typeface="Bahnschrift Condensed" panose="020B0502040204020203" pitchFamily="34" charset="0"/>
              </a:rPr>
              <a:t>ata </a:t>
            </a:r>
            <a:r>
              <a:rPr lang="en-US" sz="1700" dirty="0">
                <a:latin typeface="Bahnschrift Condensed" panose="020B0502040204020203" pitchFamily="34" charset="0"/>
              </a:rPr>
              <a:t>type conversion was performed </a:t>
            </a:r>
            <a:r>
              <a:rPr lang="en-US" sz="1700" dirty="0" smtClean="0">
                <a:latin typeface="Bahnschrift Condensed" panose="020B0502040204020203" pitchFamily="34" charset="0"/>
              </a:rPr>
              <a:t>from varchar to float to </a:t>
            </a:r>
            <a:r>
              <a:rPr lang="en-US" sz="1700" dirty="0">
                <a:latin typeface="Bahnschrift Condensed" panose="020B0502040204020203" pitchFamily="34" charset="0"/>
              </a:rPr>
              <a:t>ensure uniformity and compatibility for numerical calculations.</a:t>
            </a:r>
          </a:p>
          <a:p>
            <a:r>
              <a:rPr lang="en-US" sz="1700" b="1" dirty="0">
                <a:latin typeface="Bahnschrift Condensed" panose="020B0502040204020203" pitchFamily="34" charset="0"/>
              </a:rPr>
              <a:t>Date Formatting:</a:t>
            </a:r>
            <a:r>
              <a:rPr lang="en-US" sz="1700" dirty="0">
                <a:latin typeface="Bahnschrift Condensed" panose="020B0502040204020203" pitchFamily="34" charset="0"/>
              </a:rPr>
              <a:t> The date column was formatted appropriately to ensure consistency and compatibility with date functions in SQL Server</a:t>
            </a:r>
            <a:r>
              <a:rPr lang="en-US" sz="1700" dirty="0" smtClean="0"/>
              <a:t>.</a:t>
            </a:r>
          </a:p>
          <a:p>
            <a:pPr marL="0" indent="0">
              <a:buNone/>
            </a:pPr>
            <a:r>
              <a:rPr lang="en-US" sz="1700" b="1" dirty="0" smtClean="0">
                <a:latin typeface="Bahnschrift Condensed" panose="020B0502040204020203" pitchFamily="34" charset="0"/>
              </a:rPr>
              <a:t>4.3	Results </a:t>
            </a:r>
            <a:r>
              <a:rPr lang="en-US" sz="1700" b="1" dirty="0">
                <a:latin typeface="Bahnschrift Condensed" panose="020B0502040204020203" pitchFamily="34" charset="0"/>
              </a:rPr>
              <a:t>After Handling Null Values:</a:t>
            </a:r>
            <a:endParaRPr lang="en-US" sz="1700" dirty="0">
              <a:latin typeface="Bahnschrift Condensed" panose="020B0502040204020203" pitchFamily="34" charset="0"/>
            </a:endParaRPr>
          </a:p>
          <a:p>
            <a:pPr lvl="1"/>
            <a:r>
              <a:rPr lang="en-US" sz="1700" dirty="0" smtClean="0">
                <a:latin typeface="Bahnschrift Condensed" panose="020B0502040204020203" pitchFamily="34" charset="0"/>
              </a:rPr>
              <a:t>The </a:t>
            </a:r>
            <a:r>
              <a:rPr lang="en-US" sz="1700" dirty="0">
                <a:latin typeface="Bahnschrift Condensed" panose="020B0502040204020203" pitchFamily="34" charset="0"/>
              </a:rPr>
              <a:t>dataset became more consistent, with missing data replaced by zeros.</a:t>
            </a:r>
          </a:p>
          <a:p>
            <a:pPr lvl="1"/>
            <a:r>
              <a:rPr lang="en-US" sz="1700" dirty="0">
                <a:latin typeface="Bahnschrift Condensed" panose="020B0502040204020203" pitchFamily="34" charset="0"/>
              </a:rPr>
              <a:t>Data type consistency was ensured for relevant columns, allowing for accurate numerical calculations.</a:t>
            </a:r>
          </a:p>
          <a:p>
            <a:pPr lvl="1"/>
            <a:r>
              <a:rPr lang="en-US" sz="1700" dirty="0">
                <a:latin typeface="Bahnschrift Condensed" panose="020B0502040204020203" pitchFamily="34" charset="0"/>
              </a:rPr>
              <a:t>Date formatting was standardized, facilitating easier analysis and interpretation of temporal trends in the data.</a:t>
            </a:r>
          </a:p>
          <a:p>
            <a:endParaRPr lang="en-US" dirty="0"/>
          </a:p>
          <a:p>
            <a:pPr marL="0" indent="0">
              <a:buNone/>
            </a:pPr>
            <a:endParaRPr lang="en-US" sz="16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320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0" y="0"/>
            <a:ext cx="10018713" cy="787791"/>
          </a:xfrm>
        </p:spPr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5.0	ANALYSIS 1: Monthly Averages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787791"/>
            <a:ext cx="4895055" cy="607020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b="1" dirty="0" smtClean="0">
                <a:latin typeface="Bahnschrift Condensed" panose="020B0502040204020203" pitchFamily="34" charset="0"/>
              </a:rPr>
              <a:t>5.1	INSIGHTS:</a:t>
            </a:r>
            <a:endParaRPr lang="en-US" sz="5600" dirty="0">
              <a:latin typeface="Bahnschrift Condensed" panose="020B0502040204020203" pitchFamily="34" charset="0"/>
            </a:endParaRPr>
          </a:p>
          <a:p>
            <a:pPr lvl="1"/>
            <a:r>
              <a:rPr lang="en-US" sz="5600" dirty="0">
                <a:latin typeface="Bahnschrift Condensed" panose="020B0502040204020203" pitchFamily="34" charset="0"/>
              </a:rPr>
              <a:t>The visualization illustrates the fluctuation of confirmed cases, deaths, and recoveries over different months.</a:t>
            </a:r>
          </a:p>
          <a:p>
            <a:pPr lvl="1"/>
            <a:r>
              <a:rPr lang="en-US" sz="5600" dirty="0">
                <a:latin typeface="Bahnschrift Condensed" panose="020B0502040204020203" pitchFamily="34" charset="0"/>
              </a:rPr>
              <a:t>Peaks and troughs in the line chart indicate periods of increased or decreased activity in terms of COVID-19 cases and outcomes.</a:t>
            </a:r>
          </a:p>
          <a:p>
            <a:pPr lvl="1"/>
            <a:r>
              <a:rPr lang="en-US" sz="5600" dirty="0">
                <a:latin typeface="Bahnschrift Condensed" panose="020B0502040204020203" pitchFamily="34" charset="0"/>
              </a:rPr>
              <a:t>By comparing the trends of confirmed cases, deaths, and recoveries, we can identify patterns in the spread of the virus and its impact over time.</a:t>
            </a:r>
          </a:p>
          <a:p>
            <a:pPr marL="0" indent="0">
              <a:buNone/>
            </a:pPr>
            <a:r>
              <a:rPr lang="en-US" sz="5600" b="1" dirty="0" smtClean="0">
                <a:latin typeface="Bahnschrift Condensed" panose="020B0502040204020203" pitchFamily="34" charset="0"/>
              </a:rPr>
              <a:t>5.2</a:t>
            </a:r>
            <a:r>
              <a:rPr lang="en-US" sz="5600" dirty="0" smtClean="0">
                <a:latin typeface="Bahnschrift Condensed" panose="020B0502040204020203" pitchFamily="34" charset="0"/>
              </a:rPr>
              <a:t>	</a:t>
            </a:r>
            <a:r>
              <a:rPr lang="en-US" sz="5600" b="1" dirty="0" smtClean="0">
                <a:latin typeface="Bahnschrift Condensed" panose="020B0502040204020203" pitchFamily="34" charset="0"/>
              </a:rPr>
              <a:t>TRENDS OBSERVED OVER TIME:</a:t>
            </a:r>
            <a:endParaRPr lang="en-US" sz="5600" dirty="0" smtClean="0">
              <a:latin typeface="Bahnschrift Condensed" panose="020B0502040204020203" pitchFamily="34" charset="0"/>
            </a:endParaRPr>
          </a:p>
          <a:p>
            <a:pPr lvl="1"/>
            <a:r>
              <a:rPr lang="en-US" sz="5600" dirty="0" smtClean="0">
                <a:latin typeface="Bahnschrift Condensed" panose="020B0502040204020203" pitchFamily="34" charset="0"/>
              </a:rPr>
              <a:t>We observe variations in the number of confirmed cases from month to month, reflecting changes in the spread of the virus.</a:t>
            </a:r>
          </a:p>
          <a:p>
            <a:pPr lvl="1"/>
            <a:r>
              <a:rPr lang="en-US" sz="5600" dirty="0" smtClean="0">
                <a:latin typeface="Bahnschrift Condensed" panose="020B0502040204020203" pitchFamily="34" charset="0"/>
              </a:rPr>
              <a:t>Peaks in confirmed cases indicates periods of heightened transmission or increased testing.</a:t>
            </a:r>
          </a:p>
          <a:p>
            <a:pPr lvl="1"/>
            <a:r>
              <a:rPr lang="en-US" sz="5600" dirty="0" smtClean="0">
                <a:latin typeface="Bahnschrift Condensed" panose="020B0502040204020203" pitchFamily="34" charset="0"/>
              </a:rPr>
              <a:t>The trend of deaths over time provides insights into the severity and impact of the virus on mortality rates.</a:t>
            </a:r>
          </a:p>
          <a:p>
            <a:pPr lvl="1"/>
            <a:r>
              <a:rPr lang="en-US" sz="5600" dirty="0" smtClean="0">
                <a:latin typeface="Bahnschrift Condensed" panose="020B0502040204020203" pitchFamily="34" charset="0"/>
              </a:rPr>
              <a:t>Fluctuations in death rates may be influenced by factors such as healthcare capacity, public health measures, and the efficacy of treatment protocols.</a:t>
            </a:r>
          </a:p>
          <a:p>
            <a:pPr lvl="1"/>
            <a:r>
              <a:rPr lang="en-US" sz="5600" dirty="0" smtClean="0">
                <a:latin typeface="Bahnschrift Condensed" panose="020B0502040204020203" pitchFamily="34" charset="0"/>
              </a:rPr>
              <a:t>Monitoring the trend of recoveries helps assess the effectiveness of healthcare interventions and the resilience of affected populations.</a:t>
            </a:r>
          </a:p>
          <a:p>
            <a:pPr lvl="1"/>
            <a:r>
              <a:rPr lang="en-US" sz="5600" dirty="0" smtClean="0">
                <a:latin typeface="Bahnschrift Condensed" panose="020B0502040204020203" pitchFamily="34" charset="0"/>
              </a:rPr>
              <a:t>Increasing recovery rates over time indicates improvement in medical care, vaccination efforts, or the natural course of the pandemic.</a:t>
            </a:r>
          </a:p>
          <a:p>
            <a:pPr marL="0" indent="0">
              <a:buNone/>
            </a:pPr>
            <a:endParaRPr lang="en-US" sz="4300" dirty="0">
              <a:latin typeface="Bahnschrift Condensed" panose="020B0502040204020203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491655054"/>
              </p:ext>
            </p:extLst>
          </p:nvPr>
        </p:nvGraphicFramePr>
        <p:xfrm>
          <a:off x="6379367" y="956603"/>
          <a:ext cx="5812633" cy="5190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73302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0" y="0"/>
            <a:ext cx="10018713" cy="734109"/>
          </a:xfrm>
        </p:spPr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6.0</a:t>
            </a:r>
            <a:r>
              <a:rPr lang="en-US" dirty="0">
                <a:latin typeface="Bahnschrift" panose="020B0502040204020203" pitchFamily="34" charset="0"/>
              </a:rPr>
              <a:t>	ANALYSIS </a:t>
            </a:r>
            <a:r>
              <a:rPr lang="en-US" dirty="0" smtClean="0">
                <a:latin typeface="Bahnschrift" panose="020B0502040204020203" pitchFamily="34" charset="0"/>
              </a:rPr>
              <a:t>2: Most Frequent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734109"/>
            <a:ext cx="4895055" cy="558228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1600" b="1" dirty="0" smtClean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endParaRPr lang="en-US" sz="2300" b="1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r>
              <a:rPr lang="en-US" sz="2300" b="1" dirty="0" smtClean="0">
                <a:latin typeface="Bahnschrift Condensed" panose="020B0502040204020203" pitchFamily="34" charset="0"/>
              </a:rPr>
              <a:t>6.1	RESULTS:</a:t>
            </a:r>
            <a:endParaRPr lang="en-US" sz="2300" dirty="0">
              <a:latin typeface="Bahnschrift Condensed" panose="020B0502040204020203" pitchFamily="34" charset="0"/>
            </a:endParaRPr>
          </a:p>
          <a:p>
            <a:r>
              <a:rPr lang="en-US" sz="2300" dirty="0">
                <a:latin typeface="Bahnschrift Condensed" panose="020B0502040204020203" pitchFamily="34" charset="0"/>
              </a:rPr>
              <a:t>The analysis identified the most frequent value for confirmed cases, deaths, and recoveries each month.</a:t>
            </a:r>
          </a:p>
          <a:p>
            <a:r>
              <a:rPr lang="en-US" sz="2300" dirty="0">
                <a:latin typeface="Bahnschrift Condensed" panose="020B0502040204020203" pitchFamily="34" charset="0"/>
              </a:rPr>
              <a:t>For each month, the value that occurred most frequently in the dataset was determined, providing insight into the dominant trend or pattern</a:t>
            </a:r>
            <a:r>
              <a:rPr lang="en-US" sz="2300" dirty="0" smtClean="0">
                <a:latin typeface="Bahnschrift Condensed" panose="020B0502040204020203" pitchFamily="34" charset="0"/>
              </a:rPr>
              <a:t>.</a:t>
            </a:r>
          </a:p>
          <a:p>
            <a:endParaRPr lang="en-US" sz="2300" dirty="0" smtClean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Bahnschrift Condensed" panose="020B0502040204020203" pitchFamily="34" charset="0"/>
              </a:rPr>
              <a:t>6.2	</a:t>
            </a:r>
            <a:r>
              <a:rPr lang="en-US" sz="2300" b="1" dirty="0" smtClean="0">
                <a:latin typeface="Bahnschrift Condensed" panose="020B0502040204020203" pitchFamily="34" charset="0"/>
              </a:rPr>
              <a:t>Interpretation</a:t>
            </a:r>
            <a:r>
              <a:rPr lang="en-US" sz="2300" b="1" dirty="0">
                <a:latin typeface="Bahnschrift Condensed" panose="020B0502040204020203" pitchFamily="34" charset="0"/>
              </a:rPr>
              <a:t>:</a:t>
            </a:r>
            <a:endParaRPr lang="en-US" sz="2300" dirty="0">
              <a:latin typeface="Bahnschrift Condensed" panose="020B0502040204020203" pitchFamily="34" charset="0"/>
            </a:endParaRPr>
          </a:p>
          <a:p>
            <a:r>
              <a:rPr lang="en-US" sz="2300" dirty="0">
                <a:latin typeface="Bahnschrift Condensed" panose="020B0502040204020203" pitchFamily="34" charset="0"/>
              </a:rPr>
              <a:t>The bar chart visually represents the predominant value for confirmed cases, deaths, and recoveries in each month.</a:t>
            </a:r>
          </a:p>
          <a:p>
            <a:r>
              <a:rPr lang="en-US" sz="2300" dirty="0">
                <a:latin typeface="Bahnschrift Condensed" panose="020B0502040204020203" pitchFamily="34" charset="0"/>
              </a:rPr>
              <a:t>By comparing the frequency of these values across months, we can identify trends or anomalies in the dataset.</a:t>
            </a:r>
          </a:p>
          <a:p>
            <a:r>
              <a:rPr lang="en-US" sz="2300" dirty="0">
                <a:latin typeface="Bahnschrift Condensed" panose="020B0502040204020203" pitchFamily="34" charset="0"/>
              </a:rPr>
              <a:t>Consistent or increasing frequencies of certain values may indicate stable or worsening conditions, while fluctuations could suggest variability in reporting or data collection methods.</a:t>
            </a:r>
          </a:p>
          <a:p>
            <a:r>
              <a:rPr lang="en-US" sz="2300" dirty="0">
                <a:latin typeface="Bahnschrift Condensed" panose="020B0502040204020203" pitchFamily="34" charset="0"/>
              </a:rPr>
              <a:t>Understanding the most frequent values for each metric helps in assessing the overall trajectory of the pandemic and identifying potential areas of concern or improvement.</a:t>
            </a:r>
          </a:p>
          <a:p>
            <a:pPr marL="0" indent="0">
              <a:buNone/>
            </a:pPr>
            <a:endParaRPr lang="en-US" sz="2200" dirty="0">
              <a:latin typeface="Bahnschrift Condensed" panose="020B0502040204020203" pitchFamily="34" charset="0"/>
            </a:endParaRPr>
          </a:p>
          <a:p>
            <a:endParaRPr lang="en-US" sz="2200" dirty="0" smtClean="0">
              <a:latin typeface="Bahnschrift Condensed" panose="020B0502040204020203" pitchFamily="34" charset="0"/>
            </a:endParaRPr>
          </a:p>
          <a:p>
            <a:endParaRPr lang="en-US" sz="2200" dirty="0" smtClean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Bahnschrift Condensed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607967" y="734109"/>
            <a:ext cx="4895056" cy="5582285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694917890"/>
              </p:ext>
            </p:extLst>
          </p:nvPr>
        </p:nvGraphicFramePr>
        <p:xfrm>
          <a:off x="6246055" y="734109"/>
          <a:ext cx="5945945" cy="5582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3070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829994"/>
          </a:xfrm>
        </p:spPr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7.0	CONCLUSION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731520"/>
            <a:ext cx="10018713" cy="6126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Bahnschrift Condensed" panose="020B0502040204020203" pitchFamily="34" charset="0"/>
              </a:rPr>
              <a:t>7.1	KEY FINDINGS:</a:t>
            </a:r>
            <a:endParaRPr lang="en-US" sz="1800" dirty="0">
              <a:latin typeface="Bahnschrift Condensed" panose="020B0502040204020203" pitchFamily="34" charset="0"/>
            </a:endParaRPr>
          </a:p>
          <a:p>
            <a:r>
              <a:rPr lang="en-US" sz="1800" dirty="0">
                <a:latin typeface="Bahnschrift Condensed" panose="020B0502040204020203" pitchFamily="34" charset="0"/>
              </a:rPr>
              <a:t>The dataset provided comprehensive information on COVID-19 cases, </a:t>
            </a:r>
            <a:r>
              <a:rPr lang="en-US" sz="1800" dirty="0" smtClean="0">
                <a:latin typeface="Bahnschrift Condensed" panose="020B0502040204020203" pitchFamily="34" charset="0"/>
              </a:rPr>
              <a:t>which includes </a:t>
            </a:r>
            <a:r>
              <a:rPr lang="en-US" sz="1800" dirty="0">
                <a:latin typeface="Bahnschrift Condensed" panose="020B0502040204020203" pitchFamily="34" charset="0"/>
              </a:rPr>
              <a:t>confirmed cases, deaths, and recoveries, across different regions and time periods.</a:t>
            </a:r>
          </a:p>
          <a:p>
            <a:r>
              <a:rPr lang="en-US" sz="1800" dirty="0">
                <a:latin typeface="Bahnschrift Condensed" panose="020B0502040204020203" pitchFamily="34" charset="0"/>
              </a:rPr>
              <a:t>Data cleaning procedures were implemented to address null values, ensuring </a:t>
            </a:r>
            <a:r>
              <a:rPr lang="en-US" sz="1800">
                <a:latin typeface="Bahnschrift Condensed" panose="020B0502040204020203" pitchFamily="34" charset="0"/>
              </a:rPr>
              <a:t>the </a:t>
            </a:r>
            <a:r>
              <a:rPr lang="en-US" sz="1800" smtClean="0">
                <a:latin typeface="Bahnschrift Condensed" panose="020B0502040204020203" pitchFamily="34" charset="0"/>
              </a:rPr>
              <a:t>integrity </a:t>
            </a:r>
            <a:r>
              <a:rPr lang="en-US" sz="1800" dirty="0">
                <a:latin typeface="Bahnschrift Condensed" panose="020B0502040204020203" pitchFamily="34" charset="0"/>
              </a:rPr>
              <a:t>and accuracy of the dataset.</a:t>
            </a:r>
          </a:p>
          <a:p>
            <a:r>
              <a:rPr lang="en-US" sz="1800" dirty="0">
                <a:latin typeface="Bahnschrift Condensed" panose="020B0502040204020203" pitchFamily="34" charset="0"/>
              </a:rPr>
              <a:t>Monthly averages of confirmed cases, deaths, and recoveries were calculated, revealing trends and patterns over time.</a:t>
            </a:r>
          </a:p>
          <a:p>
            <a:r>
              <a:rPr lang="en-US" sz="1800" dirty="0">
                <a:latin typeface="Bahnschrift Condensed" panose="020B0502040204020203" pitchFamily="34" charset="0"/>
              </a:rPr>
              <a:t>Analysis of the most frequent values for each metric provided insights into prevailing trends and potential areas of concern</a:t>
            </a:r>
            <a:r>
              <a:rPr lang="en-US" sz="1800" dirty="0" smtClean="0">
                <a:latin typeface="Bahnschrift Condensed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en-US" sz="1800" dirty="0" smtClean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Bahnschrift Condensed" panose="020B0502040204020203" pitchFamily="34" charset="0"/>
              </a:rPr>
              <a:t>7.2	INSIGHTS GAINED:</a:t>
            </a:r>
            <a:endParaRPr lang="en-US" sz="1800" dirty="0">
              <a:latin typeface="Bahnschrift Condensed" panose="020B0502040204020203" pitchFamily="34" charset="0"/>
            </a:endParaRPr>
          </a:p>
          <a:p>
            <a:r>
              <a:rPr lang="en-US" sz="1800" dirty="0">
                <a:latin typeface="Bahnschrift Condensed" panose="020B0502040204020203" pitchFamily="34" charset="0"/>
              </a:rPr>
              <a:t>The dataset showed significant variations in COVID-19 metrics over time and across different regions.</a:t>
            </a:r>
          </a:p>
          <a:p>
            <a:r>
              <a:rPr lang="en-US" sz="1800" dirty="0">
                <a:latin typeface="Bahnschrift Condensed" panose="020B0502040204020203" pitchFamily="34" charset="0"/>
              </a:rPr>
              <a:t>Monthly averages highlighted fluctuations in the spread of the virus and the effectiveness of mitigation measures.</a:t>
            </a:r>
          </a:p>
          <a:p>
            <a:r>
              <a:rPr lang="en-US" sz="1800" dirty="0">
                <a:latin typeface="Bahnschrift Condensed" panose="020B0502040204020203" pitchFamily="34" charset="0"/>
              </a:rPr>
              <a:t>Identifying the most frequent values for confirmed cases, deaths, and recoveries shed light on the dominant trends and patterns in the data.</a:t>
            </a:r>
          </a:p>
          <a:p>
            <a:pPr marL="0" indent="0">
              <a:buNone/>
            </a:pPr>
            <a:endParaRPr lang="en-US" sz="1800" dirty="0">
              <a:latin typeface="Bahnschrift Condensed" panose="020B0502040204020203" pitchFamily="34" charset="0"/>
            </a:endParaRPr>
          </a:p>
          <a:p>
            <a:endParaRPr lang="en-US" sz="16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556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123" y="38686"/>
            <a:ext cx="10018713" cy="917917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7.0	</a:t>
            </a:r>
            <a:r>
              <a:rPr lang="en-US" dirty="0" smtClean="0">
                <a:latin typeface="Bahnschrift" panose="020B0502040204020203" pitchFamily="34" charset="0"/>
              </a:rPr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67619"/>
            <a:ext cx="10018713" cy="4623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Bahnschrift Condensed" panose="020B0502040204020203" pitchFamily="34" charset="0"/>
              </a:rPr>
              <a:t>7.3	FURTHER ANALYSIS:</a:t>
            </a:r>
            <a:endParaRPr lang="en-US" dirty="0">
              <a:latin typeface="Bahnschrift Condensed" panose="020B0502040204020203" pitchFamily="34" charset="0"/>
            </a:endParaRPr>
          </a:p>
          <a:p>
            <a:r>
              <a:rPr lang="en-US" dirty="0">
                <a:latin typeface="Bahnschrift Condensed" panose="020B0502040204020203" pitchFamily="34" charset="0"/>
              </a:rPr>
              <a:t>Further analysis could explore correlations between COVID-19 metrics and various socio-economic factors, such as population density, healthcare infrastructure, and government interventions.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Time-series forecasting models could be developed to predict future trends in COVID-19 cases, </a:t>
            </a:r>
            <a:r>
              <a:rPr lang="en-US" dirty="0" smtClean="0">
                <a:latin typeface="Bahnschrift Condensed" panose="020B0502040204020203" pitchFamily="34" charset="0"/>
              </a:rPr>
              <a:t>this is to enable </a:t>
            </a:r>
            <a:r>
              <a:rPr lang="en-US" dirty="0">
                <a:latin typeface="Bahnschrift Condensed" panose="020B0502040204020203" pitchFamily="34" charset="0"/>
              </a:rPr>
              <a:t>proactive decision-making and resource planning.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Comparative analysis with datasets from other infectious diseases or historical pandemics could provide valuable insights into the unique characteristics of COVID-19 and inform public health strategies for future outbreaks.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38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1539</TotalTime>
  <Words>1368</Words>
  <Application>Microsoft Office PowerPoint</Application>
  <PresentationFormat>Widescreen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Bahnschrift</vt:lpstr>
      <vt:lpstr>Bahnschrift Condensed</vt:lpstr>
      <vt:lpstr>Corbel</vt:lpstr>
      <vt:lpstr>Wingdings</vt:lpstr>
      <vt:lpstr>Parallax</vt:lpstr>
      <vt:lpstr>ANALYSIS OF COVID-19 DATASET</vt:lpstr>
      <vt:lpstr>1.0 INTRODUCTION</vt:lpstr>
      <vt:lpstr>2.0 DATASET OVERVIEW </vt:lpstr>
      <vt:lpstr>3.0 DATA CLEANING</vt:lpstr>
      <vt:lpstr>4.0 NULL VALUE HANDLING</vt:lpstr>
      <vt:lpstr>5.0 ANALYSIS 1: Monthly Averages</vt:lpstr>
      <vt:lpstr>6.0 ANALYSIS 2: Most Frequent Values</vt:lpstr>
      <vt:lpstr>7.0 CONCLUSION</vt:lpstr>
      <vt:lpstr>7.0 CONCLUSION </vt:lpstr>
      <vt:lpstr>8.0 REFERENCES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COVID-19 DATASET</dc:title>
  <dc:creator>Ahmed</dc:creator>
  <cp:lastModifiedBy>Ahmed</cp:lastModifiedBy>
  <cp:revision>30</cp:revision>
  <dcterms:created xsi:type="dcterms:W3CDTF">2024-05-02T09:38:24Z</dcterms:created>
  <dcterms:modified xsi:type="dcterms:W3CDTF">2024-07-15T21:52:45Z</dcterms:modified>
</cp:coreProperties>
</file>