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5bf863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5bf86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5bf863a6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5bf863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5bf863a6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5bf863a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85bf863a6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85bf863a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5bf863a6_0_3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5bf863a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5bf863a6_0_6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5bf863a6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29d03a97c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29d03a9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ad09d7ea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ad09d7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statmt.org/europarl/" TargetMode="External"/><Relationship Id="rId4" Type="http://schemas.openxmlformats.org/officeDocument/2006/relationships/hyperlink" Target="http://www.statmt.org/europarl/v7/fr-en.tgz" TargetMode="External"/><Relationship Id="rId5" Type="http://schemas.openxmlformats.org/officeDocument/2006/relationships/hyperlink" Target="http://www.statmt.org/europarl/" TargetMode="External"/><Relationship Id="rId6" Type="http://schemas.openxmlformats.org/officeDocument/2006/relationships/hyperlink" Target="http://www.statmt.org/europarl/v7/fr-en.tg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tatmt.org/europarl/" TargetMode="External"/><Relationship Id="rId4" Type="http://schemas.openxmlformats.org/officeDocument/2006/relationships/hyperlink" Target="http://www.statmt.org/europarl/v7/fr-en.tgz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107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Capstone Project 2</a:t>
            </a:r>
            <a:endParaRPr sz="41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4053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English to French translations</a:t>
            </a:r>
            <a:endParaRPr sz="23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598100" y="1872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Final Report</a:t>
            </a:r>
            <a:endParaRPr sz="3200"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34600" y="110175"/>
            <a:ext cx="2400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January</a:t>
            </a:r>
            <a:r>
              <a:rPr lang="en" sz="2200"/>
              <a:t> 2021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Translations Services Inc (TSI) contracted by the European Parliament</a:t>
            </a:r>
            <a:endParaRPr sz="20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33"/>
                </a:solidFill>
              </a:rPr>
              <a:t>Overwhelming number of transcripts to translate from English to French</a:t>
            </a:r>
            <a:endParaRPr sz="20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quick translations of transcripts from English to French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a Data Scientist to build translation model for this purpose.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45025"/>
            <a:ext cx="47691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for modeling data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500350" y="13476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1500350" y="1451575"/>
            <a:ext cx="2350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European </a:t>
            </a:r>
            <a:r>
              <a:rPr lang="en" sz="1500">
                <a:solidFill>
                  <a:schemeClr val="lt1"/>
                </a:solidFill>
              </a:rPr>
              <a:t>Parliament English </a:t>
            </a:r>
            <a:r>
              <a:rPr lang="en" sz="1500">
                <a:solidFill>
                  <a:schemeClr val="lt1"/>
                </a:solidFill>
              </a:rPr>
              <a:t>sentences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1439600" y="2199825"/>
            <a:ext cx="2471700" cy="265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fr-en.en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http://www.statmt.org/europarl/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15"/>
          <p:cNvSpPr/>
          <p:nvPr/>
        </p:nvSpPr>
        <p:spPr>
          <a:xfrm>
            <a:off x="45720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4925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European Parliament French sentences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4572001" y="2199825"/>
            <a:ext cx="2471700" cy="265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fr-en.fr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http://www.statmt.org/europarl/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265500" y="1151100"/>
            <a:ext cx="4045200" cy="117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Recurrent Neural Network (RNN) Model with Embedding using Gated Recurrent Unit (GRU)</a:t>
            </a:r>
            <a:endParaRPr/>
          </a:p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4939500" y="724200"/>
            <a:ext cx="3837000" cy="3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 RNN Model with Embedding and verify accuracy of translations. Use  GRU.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6" name="Google Shape;136;p18"/>
          <p:cNvSpPr/>
          <p:nvPr/>
        </p:nvSpPr>
        <p:spPr>
          <a:xfrm>
            <a:off x="1978621" y="22547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2121023" y="23922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Get Input Data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2993820" y="16610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875250" y="165225"/>
            <a:ext cx="3204000" cy="149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Get data from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http://www.statmt.org/europarl/</a:t>
            </a:r>
            <a:r>
              <a:rPr lang="en" sz="1600"/>
              <a:t> </a:t>
            </a:r>
            <a:r>
              <a:rPr lang="en" sz="1100" u="sng">
                <a:solidFill>
                  <a:schemeClr val="accent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parallel corpus French-English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194 MB, 04/1996-11/2011)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contains: fr-en.en and fr-en.fr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descr="Background pointer shape in timeline graphic" id="142" name="Google Shape;142;p18"/>
          <p:cNvSpPr/>
          <p:nvPr/>
        </p:nvSpPr>
        <p:spPr>
          <a:xfrm>
            <a:off x="3456018" y="22547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4382120" y="3000208"/>
            <a:ext cx="198900" cy="593656"/>
            <a:chOff x="5958946" y="2938958"/>
            <a:chExt cx="198900" cy="593656"/>
          </a:xfrm>
        </p:grpSpPr>
        <p:cxnSp>
          <p:nvCxnSpPr>
            <p:cNvPr id="144" name="Google Shape;144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 txBox="1"/>
          <p:nvPr>
            <p:ph idx="4294967295" type="body"/>
          </p:nvPr>
        </p:nvSpPr>
        <p:spPr>
          <a:xfrm>
            <a:off x="2683075" y="3593875"/>
            <a:ext cx="3597000" cy="1338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Subset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Preprocess data: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Tokenize sentences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Pad sentences</a:t>
            </a:r>
            <a:endParaRPr sz="1600"/>
          </a:p>
        </p:txBody>
      </p:sp>
      <p:sp>
        <p:nvSpPr>
          <p:cNvPr id="147" name="Google Shape;147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Perform Modeling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3844198" y="23922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Prepare for Modeling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5114293" y="22546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8"/>
          <p:cNvGrpSpPr/>
          <p:nvPr/>
        </p:nvGrpSpPr>
        <p:grpSpPr>
          <a:xfrm>
            <a:off x="6568720" y="16610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8"/>
          <p:cNvSpPr txBox="1"/>
          <p:nvPr>
            <p:ph idx="4294967295" type="body"/>
          </p:nvPr>
        </p:nvSpPr>
        <p:spPr>
          <a:xfrm>
            <a:off x="5066175" y="165125"/>
            <a:ext cx="3204000" cy="1495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Build an Embedded RNN model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 Keras to build an Embedded GRU RNN model to translate English sentences to French</a:t>
            </a:r>
            <a:endParaRPr sz="1600"/>
          </a:p>
        </p:txBody>
      </p: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5507123" y="239217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Build Model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65500" y="4666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265500" y="20747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Some success with short sentences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</a:rPr>
              <a:t>Model struggling with more complex sentences with more words.</a:t>
            </a:r>
            <a:endParaRPr/>
          </a:p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4939500" y="2209950"/>
            <a:ext cx="3837000" cy="19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Need for more processing power and memory to process more sentence to see if translation capability improves</a:t>
            </a:r>
            <a:endParaRPr/>
          </a:p>
        </p:txBody>
      </p:sp>
      <p:sp>
        <p:nvSpPr>
          <p:cNvPr id="162" name="Google Shape;162;p19"/>
          <p:cNvSpPr txBox="1"/>
          <p:nvPr>
            <p:ph type="title"/>
          </p:nvPr>
        </p:nvSpPr>
        <p:spPr>
          <a:xfrm>
            <a:off x="4835400" y="7168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Thoughts for Improvement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88000" y="8280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improvement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500450" y="2027775"/>
            <a:ext cx="6143100" cy="2153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instance on Google Cloud Computing environment with better hardware: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memory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than one GPU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arenR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an LSTM (Long Short Term Memory) RNN Model.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LSTMs handle longer sequences better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