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b87d9c0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b87d9c0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b87d9c01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b87d9c0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b87d9c01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b87d9c01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b87d9c0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b87d9c0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87d9c0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87d9c0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b87d9c0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b87d9c0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orldpopulationreview.com/states/state-abbrevi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0767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Capstone Project 1</a:t>
            </a:r>
            <a:endParaRPr sz="4100"/>
          </a:p>
        </p:txBody>
      </p:sp>
      <p:sp>
        <p:nvSpPr>
          <p:cNvPr id="86" name="Google Shape;86;p13"/>
          <p:cNvSpPr txBox="1"/>
          <p:nvPr>
            <p:ph idx="1" type="subTitle"/>
          </p:nvPr>
        </p:nvSpPr>
        <p:spPr>
          <a:xfrm>
            <a:off x="598088" y="340536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Predicting Full Payment on Leases</a:t>
            </a:r>
            <a:endParaRPr sz="2300"/>
          </a:p>
        </p:txBody>
      </p:sp>
      <p:sp>
        <p:nvSpPr>
          <p:cNvPr id="87" name="Google Shape;87;p13"/>
          <p:cNvSpPr txBox="1"/>
          <p:nvPr>
            <p:ph type="ctrTitle"/>
          </p:nvPr>
        </p:nvSpPr>
        <p:spPr>
          <a:xfrm>
            <a:off x="598100" y="1872897"/>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Final Project</a:t>
            </a:r>
            <a:endParaRPr sz="3200"/>
          </a:p>
        </p:txBody>
      </p:sp>
      <p:sp>
        <p:nvSpPr>
          <p:cNvPr id="88" name="Google Shape;88;p13"/>
          <p:cNvSpPr txBox="1"/>
          <p:nvPr>
            <p:ph type="ctrTitle"/>
          </p:nvPr>
        </p:nvSpPr>
        <p:spPr>
          <a:xfrm>
            <a:off x="334600" y="110175"/>
            <a:ext cx="24003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October 2020</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90" name="Shape 190"/>
        <p:cNvGrpSpPr/>
        <p:nvPr/>
      </p:nvGrpSpPr>
      <p:grpSpPr>
        <a:xfrm>
          <a:off x="0" y="0"/>
          <a:ext cx="0" cy="0"/>
          <a:chOff x="0" y="0"/>
          <a:chExt cx="0" cy="0"/>
        </a:xfrm>
      </p:grpSpPr>
      <p:sp>
        <p:nvSpPr>
          <p:cNvPr id="191" name="Google Shape;191;p22"/>
          <p:cNvSpPr txBox="1"/>
          <p:nvPr/>
        </p:nvSpPr>
        <p:spPr>
          <a:xfrm>
            <a:off x="1479525" y="214050"/>
            <a:ext cx="6317100" cy="73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Perform</a:t>
            </a:r>
            <a:r>
              <a:rPr lang="en" sz="2100">
                <a:solidFill>
                  <a:schemeClr val="lt1"/>
                </a:solidFill>
                <a:latin typeface="Roboto"/>
                <a:ea typeface="Roboto"/>
                <a:cs typeface="Roboto"/>
                <a:sym typeface="Roboto"/>
              </a:rPr>
              <a:t> Modeling (Part 1)</a:t>
            </a:r>
            <a:endParaRPr sz="2100">
              <a:solidFill>
                <a:schemeClr val="lt1"/>
              </a:solidFill>
              <a:latin typeface="Roboto"/>
              <a:ea typeface="Roboto"/>
              <a:cs typeface="Roboto"/>
              <a:sym typeface="Roboto"/>
            </a:endParaRPr>
          </a:p>
        </p:txBody>
      </p:sp>
      <p:sp>
        <p:nvSpPr>
          <p:cNvPr id="192" name="Google Shape;192;p22"/>
          <p:cNvSpPr txBox="1"/>
          <p:nvPr/>
        </p:nvSpPr>
        <p:spPr>
          <a:xfrm>
            <a:off x="821625" y="1126625"/>
            <a:ext cx="7632900" cy="236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lt1"/>
                </a:solidFill>
                <a:latin typeface="Roboto"/>
                <a:ea typeface="Roboto"/>
                <a:cs typeface="Roboto"/>
                <a:sym typeface="Roboto"/>
              </a:rPr>
              <a:t>Straight out of the box (No tuning)</a:t>
            </a:r>
            <a:endParaRPr sz="1700">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chemeClr val="lt1"/>
              </a:solidFill>
              <a:latin typeface="Roboto"/>
              <a:ea typeface="Roboto"/>
              <a:cs typeface="Roboto"/>
              <a:sym typeface="Roboto"/>
            </a:endParaRPr>
          </a:p>
          <a:p>
            <a:pPr indent="-317500" lvl="0"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Logistic Regression</a:t>
            </a:r>
            <a:endParaRPr>
              <a:solidFill>
                <a:schemeClr val="lt1"/>
              </a:solidFill>
              <a:latin typeface="Roboto"/>
              <a:ea typeface="Roboto"/>
              <a:cs typeface="Roboto"/>
              <a:sym typeface="Roboto"/>
            </a:endParaRPr>
          </a:p>
          <a:p>
            <a:pPr indent="-317500" lvl="1" marL="18288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accuracy_score of 0.8989022798802487 </a:t>
            </a:r>
            <a:endParaRPr>
              <a:solidFill>
                <a:schemeClr val="lt1"/>
              </a:solidFill>
              <a:latin typeface="Roboto"/>
              <a:ea typeface="Roboto"/>
              <a:cs typeface="Roboto"/>
              <a:sym typeface="Roboto"/>
            </a:endParaRPr>
          </a:p>
          <a:p>
            <a:pPr indent="-317500" lvl="0"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Random Forest</a:t>
            </a:r>
            <a:endParaRPr>
              <a:solidFill>
                <a:schemeClr val="lt1"/>
              </a:solidFill>
              <a:latin typeface="Roboto"/>
              <a:ea typeface="Roboto"/>
              <a:cs typeface="Roboto"/>
              <a:sym typeface="Roboto"/>
            </a:endParaRPr>
          </a:p>
          <a:p>
            <a:pPr indent="-317500" lvl="1" marL="18288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accuracy_score of 0.9037383894987334</a:t>
            </a:r>
            <a:endParaRPr>
              <a:solidFill>
                <a:schemeClr val="lt1"/>
              </a:solidFill>
              <a:latin typeface="Roboto"/>
              <a:ea typeface="Roboto"/>
              <a:cs typeface="Roboto"/>
              <a:sym typeface="Roboto"/>
            </a:endParaRPr>
          </a:p>
          <a:p>
            <a:pPr indent="-317500" lvl="0"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XGBoost</a:t>
            </a:r>
            <a:endParaRPr>
              <a:solidFill>
                <a:schemeClr val="lt1"/>
              </a:solidFill>
              <a:latin typeface="Roboto"/>
              <a:ea typeface="Roboto"/>
              <a:cs typeface="Roboto"/>
              <a:sym typeface="Roboto"/>
            </a:endParaRPr>
          </a:p>
          <a:p>
            <a:pPr indent="-317500" lvl="1" marL="18288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accuracy_score of 0.9048130805250634</a:t>
            </a:r>
            <a:endParaRPr>
              <a:solidFill>
                <a:schemeClr val="lt1"/>
              </a:solidFill>
              <a:latin typeface="Roboto"/>
              <a:ea typeface="Roboto"/>
              <a:cs typeface="Roboto"/>
              <a:sym typeface="Roboto"/>
            </a:endParaRPr>
          </a:p>
          <a:p>
            <a:pPr indent="-317500" lvl="0"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Gradient Boosting</a:t>
            </a:r>
            <a:endParaRPr>
              <a:solidFill>
                <a:schemeClr val="lt1"/>
              </a:solidFill>
              <a:latin typeface="Roboto"/>
              <a:ea typeface="Roboto"/>
              <a:cs typeface="Roboto"/>
              <a:sym typeface="Roboto"/>
            </a:endParaRPr>
          </a:p>
          <a:p>
            <a:pPr indent="-317500" lvl="1" marL="18288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accuracy_score of 0.904506025946112</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96" name="Shape 196"/>
        <p:cNvGrpSpPr/>
        <p:nvPr/>
      </p:nvGrpSpPr>
      <p:grpSpPr>
        <a:xfrm>
          <a:off x="0" y="0"/>
          <a:ext cx="0" cy="0"/>
          <a:chOff x="0" y="0"/>
          <a:chExt cx="0" cy="0"/>
        </a:xfrm>
      </p:grpSpPr>
      <p:sp>
        <p:nvSpPr>
          <p:cNvPr id="197" name="Google Shape;197;p23"/>
          <p:cNvSpPr txBox="1"/>
          <p:nvPr/>
        </p:nvSpPr>
        <p:spPr>
          <a:xfrm>
            <a:off x="1479525" y="214050"/>
            <a:ext cx="6317100" cy="73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Perform Modeling (Part 2)</a:t>
            </a:r>
            <a:endParaRPr sz="2100">
              <a:solidFill>
                <a:schemeClr val="lt1"/>
              </a:solidFill>
              <a:latin typeface="Roboto"/>
              <a:ea typeface="Roboto"/>
              <a:cs typeface="Roboto"/>
              <a:sym typeface="Roboto"/>
            </a:endParaRPr>
          </a:p>
        </p:txBody>
      </p:sp>
      <p:sp>
        <p:nvSpPr>
          <p:cNvPr id="198" name="Google Shape;198;p23"/>
          <p:cNvSpPr txBox="1"/>
          <p:nvPr/>
        </p:nvSpPr>
        <p:spPr>
          <a:xfrm>
            <a:off x="821625" y="1126625"/>
            <a:ext cx="7632900" cy="236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lt1"/>
                </a:solidFill>
                <a:latin typeface="Roboto"/>
                <a:ea typeface="Roboto"/>
                <a:cs typeface="Roboto"/>
                <a:sym typeface="Roboto"/>
              </a:rPr>
              <a:t>After </a:t>
            </a:r>
            <a:r>
              <a:rPr lang="en" sz="1700">
                <a:solidFill>
                  <a:schemeClr val="lt1"/>
                </a:solidFill>
                <a:latin typeface="Roboto"/>
                <a:ea typeface="Roboto"/>
                <a:cs typeface="Roboto"/>
                <a:sym typeface="Roboto"/>
              </a:rPr>
              <a:t>tuning</a:t>
            </a:r>
            <a:endParaRPr>
              <a:solidFill>
                <a:schemeClr val="lt1"/>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chemeClr val="lt1"/>
              </a:solidFill>
              <a:latin typeface="Roboto"/>
              <a:ea typeface="Roboto"/>
              <a:cs typeface="Roboto"/>
              <a:sym typeface="Roboto"/>
            </a:endParaRPr>
          </a:p>
          <a:p>
            <a:pPr indent="-317500" lvl="0"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XGBoost</a:t>
            </a:r>
            <a:endParaRPr>
              <a:solidFill>
                <a:schemeClr val="lt1"/>
              </a:solidFill>
              <a:latin typeface="Roboto"/>
              <a:ea typeface="Roboto"/>
              <a:cs typeface="Roboto"/>
              <a:sym typeface="Roboto"/>
            </a:endParaRPr>
          </a:p>
          <a:p>
            <a:pPr indent="-317500" lvl="1" marL="18288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accuracy_score of 0.9048130805250634 ⇒ 0.9141398329705319</a:t>
            </a:r>
            <a:endParaRPr>
              <a:solidFill>
                <a:schemeClr val="lt1"/>
              </a:solidFill>
              <a:latin typeface="Roboto"/>
              <a:ea typeface="Roboto"/>
              <a:cs typeface="Roboto"/>
              <a:sym typeface="Roboto"/>
            </a:endParaRPr>
          </a:p>
          <a:p>
            <a:pPr indent="-317500" lvl="0"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Gradient Boosting</a:t>
            </a:r>
            <a:endParaRPr>
              <a:solidFill>
                <a:schemeClr val="lt1"/>
              </a:solidFill>
              <a:latin typeface="Roboto"/>
              <a:ea typeface="Roboto"/>
              <a:cs typeface="Roboto"/>
              <a:sym typeface="Roboto"/>
            </a:endParaRPr>
          </a:p>
          <a:p>
            <a:pPr indent="-317500" lvl="1" marL="18288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accuracy_score of 0.904506025946112 ⇒ 0.9130843218041098</a:t>
            </a:r>
            <a:endParaRPr>
              <a:solidFill>
                <a:schemeClr val="lt1"/>
              </a:solidFill>
              <a:latin typeface="Roboto"/>
              <a:ea typeface="Roboto"/>
              <a:cs typeface="Roboto"/>
              <a:sym typeface="Roboto"/>
            </a:endParaRPr>
          </a:p>
          <a:p>
            <a:pPr indent="0" lvl="0" marL="1828800" rtl="0" algn="l">
              <a:lnSpc>
                <a:spcPct val="150000"/>
              </a:lnSpc>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02" name="Shape 202"/>
        <p:cNvGrpSpPr/>
        <p:nvPr/>
      </p:nvGrpSpPr>
      <p:grpSpPr>
        <a:xfrm>
          <a:off x="0" y="0"/>
          <a:ext cx="0" cy="0"/>
          <a:chOff x="0" y="0"/>
          <a:chExt cx="0" cy="0"/>
        </a:xfrm>
      </p:grpSpPr>
      <p:sp>
        <p:nvSpPr>
          <p:cNvPr id="203" name="Google Shape;203;p24"/>
          <p:cNvSpPr txBox="1"/>
          <p:nvPr/>
        </p:nvSpPr>
        <p:spPr>
          <a:xfrm>
            <a:off x="1479525" y="214050"/>
            <a:ext cx="6317100" cy="73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Conclusion</a:t>
            </a:r>
            <a:endParaRPr sz="2100">
              <a:solidFill>
                <a:schemeClr val="lt1"/>
              </a:solidFill>
              <a:latin typeface="Roboto"/>
              <a:ea typeface="Roboto"/>
              <a:cs typeface="Roboto"/>
              <a:sym typeface="Roboto"/>
            </a:endParaRPr>
          </a:p>
        </p:txBody>
      </p:sp>
      <p:sp>
        <p:nvSpPr>
          <p:cNvPr id="204" name="Google Shape;204;p24"/>
          <p:cNvSpPr txBox="1"/>
          <p:nvPr/>
        </p:nvSpPr>
        <p:spPr>
          <a:xfrm>
            <a:off x="821625" y="1126625"/>
            <a:ext cx="7632900" cy="2368800"/>
          </a:xfrm>
          <a:prstGeom prst="rect">
            <a:avLst/>
          </a:prstGeom>
          <a:noFill/>
          <a:ln>
            <a:noFill/>
          </a:ln>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700">
                <a:solidFill>
                  <a:schemeClr val="lt1"/>
                </a:solidFill>
                <a:latin typeface="Roboto"/>
                <a:ea typeface="Roboto"/>
                <a:cs typeface="Roboto"/>
                <a:sym typeface="Roboto"/>
              </a:rPr>
              <a:t>After getting our input data, wrangling it, doing EDA, preparing the modeling dataset and then performing the modeling, we can say that by looking at the results of the modeling and the subsequent tuning we did, we should use our XGBoost Classification Model to predict the ability of a URLease customer to Pay In Full and therefore help in the decisioning during application time.</a:t>
            </a:r>
            <a:endParaRPr>
              <a:solidFill>
                <a:schemeClr val="lt1"/>
              </a:solidFill>
              <a:latin typeface="Roboto"/>
              <a:ea typeface="Roboto"/>
              <a:cs typeface="Roboto"/>
              <a:sym typeface="Roboto"/>
            </a:endParaRPr>
          </a:p>
          <a:p>
            <a:pPr indent="0" lvl="0" marL="1828800" rtl="0" algn="l">
              <a:lnSpc>
                <a:spcPct val="150000"/>
              </a:lnSpc>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8" name="Google Shape;98;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URLease - Leasing company that uses the Lending Club platform to invest in leases.</a:t>
            </a:r>
            <a:endParaRPr sz="1600"/>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3" name="Google Shape;103;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URLease is losing a substantial amount of $ by leasing to too many clients that do not pay their lease balances In Full</a:t>
            </a:r>
            <a:endParaRPr sz="1600"/>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8" name="Google Shape;108;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Need for predictive analytics model to drive their decisioning</a:t>
            </a:r>
            <a:endParaRPr sz="1600"/>
          </a:p>
          <a:p>
            <a:pPr indent="-330200" lvl="0" marL="457200" rtl="0" algn="l">
              <a:spcBef>
                <a:spcPts val="0"/>
              </a:spcBef>
              <a:spcAft>
                <a:spcPts val="0"/>
              </a:spcAft>
              <a:buSzPts val="1600"/>
              <a:buChar char="●"/>
            </a:pPr>
            <a:r>
              <a:rPr lang="en" sz="1600"/>
              <a:t>Need for a score to determine the likelihood of an applicant’s ability to Pay In Full</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for modeling data</a:t>
            </a:r>
            <a:endParaRPr/>
          </a:p>
        </p:txBody>
      </p:sp>
      <p:sp>
        <p:nvSpPr>
          <p:cNvPr id="114" name="Google Shape;114;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5" name="Google Shape;115;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Lending Club</a:t>
            </a:r>
            <a:endParaRPr>
              <a:solidFill>
                <a:schemeClr val="lt1"/>
              </a:solidFill>
            </a:endParaRPr>
          </a:p>
        </p:txBody>
      </p:sp>
      <p:sp>
        <p:nvSpPr>
          <p:cNvPr id="116" name="Google Shape;116;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Accepted File</a:t>
            </a:r>
            <a:endParaRPr b="1" sz="1600"/>
          </a:p>
          <a:p>
            <a:pPr indent="0" lvl="0" marL="0" rtl="0" algn="l">
              <a:spcBef>
                <a:spcPts val="800"/>
              </a:spcBef>
              <a:spcAft>
                <a:spcPts val="800"/>
              </a:spcAft>
              <a:buNone/>
            </a:pPr>
            <a:r>
              <a:rPr lang="en" sz="1600"/>
              <a:t>All accepted applications from the Lending Club Platform from 2018</a:t>
            </a:r>
            <a:r>
              <a:rPr lang="en" sz="1600"/>
              <a:t> </a:t>
            </a:r>
            <a:endParaRPr sz="1600"/>
          </a:p>
        </p:txBody>
      </p:sp>
      <p:sp>
        <p:nvSpPr>
          <p:cNvPr id="117" name="Google Shape;117;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Bureau of Labor Statistics</a:t>
            </a:r>
            <a:endParaRPr>
              <a:solidFill>
                <a:schemeClr val="lt1"/>
              </a:solidFill>
            </a:endParaRPr>
          </a:p>
        </p:txBody>
      </p:sp>
      <p:sp>
        <p:nvSpPr>
          <p:cNvPr id="119" name="Google Shape;119;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State Unemployment 2017-2018</a:t>
            </a:r>
            <a:endParaRPr b="1" sz="1600"/>
          </a:p>
          <a:p>
            <a:pPr indent="0" lvl="0" marL="457200" rtl="0" algn="l">
              <a:spcBef>
                <a:spcPts val="800"/>
              </a:spcBef>
              <a:spcAft>
                <a:spcPts val="800"/>
              </a:spcAft>
              <a:buNone/>
            </a:pPr>
            <a:r>
              <a:t/>
            </a:r>
            <a:endParaRPr sz="1600"/>
          </a:p>
        </p:txBody>
      </p:sp>
      <p:sp>
        <p:nvSpPr>
          <p:cNvPr id="120" name="Google Shape;120;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World Population Review</a:t>
            </a:r>
            <a:endParaRPr>
              <a:solidFill>
                <a:schemeClr val="lt1"/>
              </a:solidFill>
            </a:endParaRPr>
          </a:p>
        </p:txBody>
      </p:sp>
      <p:sp>
        <p:nvSpPr>
          <p:cNvPr id="122" name="Google Shape;122;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state-abbreviations</a:t>
            </a:r>
            <a:endParaRPr b="1" sz="1600"/>
          </a:p>
          <a:p>
            <a:pPr indent="0" lvl="0" marL="0" rtl="0" algn="l">
              <a:spcBef>
                <a:spcPts val="800"/>
              </a:spcBef>
              <a:spcAft>
                <a:spcPts val="800"/>
              </a:spcAft>
              <a:buNone/>
            </a:pPr>
            <a:r>
              <a:rPr lang="en" sz="1600" u="sng">
                <a:solidFill>
                  <a:schemeClr val="hlink"/>
                </a:solidFill>
                <a:hlinkClick r:id="rId3"/>
              </a:rPr>
              <a:t>https://worldpopulationreview.com/states/state-abbreviations/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28" name="Google Shape;128;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Classification Models, tune and compare</a:t>
            </a:r>
            <a:endParaRPr/>
          </a:p>
        </p:txBody>
      </p:sp>
      <p:sp>
        <p:nvSpPr>
          <p:cNvPr id="129" name="Google Shape;129;p16"/>
          <p:cNvSpPr txBox="1"/>
          <p:nvPr>
            <p:ph idx="2" type="body"/>
          </p:nvPr>
        </p:nvSpPr>
        <p:spPr>
          <a:xfrm>
            <a:off x="4939500" y="724200"/>
            <a:ext cx="3837000" cy="3821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Build a few Classification Models to predict Payment In Full using binary response variable (1 = Good or Paid In Full, 0 = Bad or Charged Off or Late Payments</a:t>
            </a:r>
            <a:endParaRPr/>
          </a:p>
          <a:p>
            <a:pPr indent="-342900" lvl="0" marL="457200" rtl="0" algn="l">
              <a:spcBef>
                <a:spcPts val="0"/>
              </a:spcBef>
              <a:spcAft>
                <a:spcPts val="0"/>
              </a:spcAft>
              <a:buSzPts val="1800"/>
              <a:buChar char="●"/>
            </a:pPr>
            <a:r>
              <a:rPr lang="en"/>
              <a:t>Tune and compare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descr="Background pointer shape in timeline graphic" id="139" name="Google Shape;139;p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8"/>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Get Input Data</a:t>
            </a:r>
            <a:endParaRPr sz="1600">
              <a:solidFill>
                <a:schemeClr val="lt1"/>
              </a:solidFill>
            </a:endParaRPr>
          </a:p>
        </p:txBody>
      </p:sp>
      <p:grpSp>
        <p:nvGrpSpPr>
          <p:cNvPr id="141" name="Google Shape;141;p18"/>
          <p:cNvGrpSpPr/>
          <p:nvPr/>
        </p:nvGrpSpPr>
        <p:grpSpPr>
          <a:xfrm>
            <a:off x="969270" y="1610215"/>
            <a:ext cx="198900" cy="593656"/>
            <a:chOff x="777447" y="1610215"/>
            <a:chExt cx="198900" cy="593656"/>
          </a:xfrm>
        </p:grpSpPr>
        <p:cxnSp>
          <p:nvCxnSpPr>
            <p:cNvPr id="142" name="Google Shape;142;p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8"/>
          <p:cNvSpPr txBox="1"/>
          <p:nvPr>
            <p:ph idx="4294967295" type="body"/>
          </p:nvPr>
        </p:nvSpPr>
        <p:spPr>
          <a:xfrm>
            <a:off x="318375" y="224975"/>
            <a:ext cx="2366400" cy="106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Lending Club, Bureau of Labor Statistics and World Population Review State Abbreviation files</a:t>
            </a:r>
            <a:endParaRPr sz="1500"/>
          </a:p>
        </p:txBody>
      </p:sp>
      <p:sp>
        <p:nvSpPr>
          <p:cNvPr descr="Background pointer shape in timeline graphic" id="145" name="Google Shape;145;p18"/>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18"/>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Wrangle Data</a:t>
            </a:r>
            <a:endParaRPr sz="1600">
              <a:solidFill>
                <a:schemeClr val="lt1"/>
              </a:solidFill>
            </a:endParaRPr>
          </a:p>
        </p:txBody>
      </p:sp>
      <p:grpSp>
        <p:nvGrpSpPr>
          <p:cNvPr id="147" name="Google Shape;147;p18"/>
          <p:cNvGrpSpPr/>
          <p:nvPr/>
        </p:nvGrpSpPr>
        <p:grpSpPr>
          <a:xfrm>
            <a:off x="2684632" y="2938958"/>
            <a:ext cx="198900" cy="593656"/>
            <a:chOff x="2223534" y="2938958"/>
            <a:chExt cx="198900" cy="593656"/>
          </a:xfrm>
        </p:grpSpPr>
        <p:cxnSp>
          <p:nvCxnSpPr>
            <p:cNvPr id="148" name="Google Shape;148;p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9" name="Google Shape;149;p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8"/>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Merge data, clean it, generate response variable ‘Perf’</a:t>
            </a:r>
            <a:endParaRPr sz="1600"/>
          </a:p>
        </p:txBody>
      </p:sp>
      <p:sp>
        <p:nvSpPr>
          <p:cNvPr descr="Background pointer shape in timeline graphic" id="151" name="Google Shape;151;p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18"/>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Do EDA</a:t>
            </a:r>
            <a:endParaRPr sz="1600">
              <a:solidFill>
                <a:schemeClr val="lt1"/>
              </a:solidFill>
            </a:endParaRPr>
          </a:p>
        </p:txBody>
      </p:sp>
      <p:grpSp>
        <p:nvGrpSpPr>
          <p:cNvPr id="153" name="Google Shape;153;p18"/>
          <p:cNvGrpSpPr/>
          <p:nvPr/>
        </p:nvGrpSpPr>
        <p:grpSpPr>
          <a:xfrm>
            <a:off x="4319545" y="1610215"/>
            <a:ext cx="198900" cy="593656"/>
            <a:chOff x="3918084" y="1610215"/>
            <a:chExt cx="198900" cy="593656"/>
          </a:xfrm>
        </p:grpSpPr>
        <p:cxnSp>
          <p:nvCxnSpPr>
            <p:cNvPr id="154" name="Google Shape;154;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Look at distributions, find NaNs, constants, outliers...</a:t>
            </a:r>
            <a:endParaRPr sz="1600"/>
          </a:p>
        </p:txBody>
      </p:sp>
      <p:sp>
        <p:nvSpPr>
          <p:cNvPr descr="Background pointer shape in timeline graphic" id="157" name="Google Shape;157;p1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18"/>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Prepare for Modeling</a:t>
            </a:r>
            <a:endParaRPr sz="1600">
              <a:solidFill>
                <a:schemeClr val="lt1"/>
              </a:solidFill>
            </a:endParaRPr>
          </a:p>
        </p:txBody>
      </p:sp>
      <p:grpSp>
        <p:nvGrpSpPr>
          <p:cNvPr id="159" name="Google Shape;159;p18"/>
          <p:cNvGrpSpPr/>
          <p:nvPr/>
        </p:nvGrpSpPr>
        <p:grpSpPr>
          <a:xfrm>
            <a:off x="5973070" y="2938958"/>
            <a:ext cx="198900" cy="593656"/>
            <a:chOff x="5958946" y="2938958"/>
            <a:chExt cx="198900" cy="593656"/>
          </a:xfrm>
        </p:grpSpPr>
        <p:cxnSp>
          <p:nvCxnSpPr>
            <p:cNvPr id="160" name="Google Shape;160;p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8"/>
          <p:cNvSpPr txBox="1"/>
          <p:nvPr>
            <p:ph idx="4294967295" type="body"/>
          </p:nvPr>
        </p:nvSpPr>
        <p:spPr>
          <a:xfrm>
            <a:off x="4747650" y="3757725"/>
            <a:ext cx="2922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Impute NaNs, Encode categoricals, remove alphanumerics, remove constants, remove outliers...</a:t>
            </a:r>
            <a:endParaRPr sz="1600"/>
          </a:p>
        </p:txBody>
      </p:sp>
      <p:sp>
        <p:nvSpPr>
          <p:cNvPr descr="Background pointer shape in timeline graphic" id="163" name="Google Shape;163;p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18"/>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Perform Modeling</a:t>
            </a:r>
            <a:endParaRPr sz="1600">
              <a:solidFill>
                <a:schemeClr val="lt1"/>
              </a:solidFill>
            </a:endParaRPr>
          </a:p>
        </p:txBody>
      </p:sp>
      <p:grpSp>
        <p:nvGrpSpPr>
          <p:cNvPr id="165" name="Google Shape;165;p18"/>
          <p:cNvGrpSpPr/>
          <p:nvPr/>
        </p:nvGrpSpPr>
        <p:grpSpPr>
          <a:xfrm>
            <a:off x="7669807" y="1610215"/>
            <a:ext cx="198900" cy="593656"/>
            <a:chOff x="3918084" y="1610215"/>
            <a:chExt cx="198900" cy="593656"/>
          </a:xfrm>
        </p:grpSpPr>
        <p:cxnSp>
          <p:nvCxnSpPr>
            <p:cNvPr id="166" name="Google Shape;166;p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8"/>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Logistic Regression, Random Forest, XGBoost, and Gradient Boosting...tune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72" name="Shape 172"/>
        <p:cNvGrpSpPr/>
        <p:nvPr/>
      </p:nvGrpSpPr>
      <p:grpSpPr>
        <a:xfrm>
          <a:off x="0" y="0"/>
          <a:ext cx="0" cy="0"/>
          <a:chOff x="0" y="0"/>
          <a:chExt cx="0" cy="0"/>
        </a:xfrm>
      </p:grpSpPr>
      <p:sp>
        <p:nvSpPr>
          <p:cNvPr id="173" name="Google Shape;173;p19"/>
          <p:cNvSpPr txBox="1"/>
          <p:nvPr/>
        </p:nvSpPr>
        <p:spPr>
          <a:xfrm>
            <a:off x="1479525" y="214050"/>
            <a:ext cx="6317100" cy="73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Wrangle Data</a:t>
            </a:r>
            <a:endParaRPr sz="2100">
              <a:solidFill>
                <a:schemeClr val="lt1"/>
              </a:solidFill>
              <a:latin typeface="Roboto"/>
              <a:ea typeface="Roboto"/>
              <a:cs typeface="Roboto"/>
              <a:sym typeface="Roboto"/>
            </a:endParaRPr>
          </a:p>
        </p:txBody>
      </p:sp>
      <p:sp>
        <p:nvSpPr>
          <p:cNvPr id="174" name="Google Shape;174;p19"/>
          <p:cNvSpPr txBox="1"/>
          <p:nvPr/>
        </p:nvSpPr>
        <p:spPr>
          <a:xfrm>
            <a:off x="1446675" y="1291125"/>
            <a:ext cx="6382800" cy="2368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Merge</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Merge 3 datasets by using a combination of 2 character State Abbreviations and Year.</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Clean</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Remove merge keys, columns with all missing values, constant values, performance variables not present at time of application</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Build Response Variable</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‘Perf’ is a binary variable (1 = Good as Paid In Full, while 0 = Bad as Charged-Off or Days Late)</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78" name="Shape 178"/>
        <p:cNvGrpSpPr/>
        <p:nvPr/>
      </p:nvGrpSpPr>
      <p:grpSpPr>
        <a:xfrm>
          <a:off x="0" y="0"/>
          <a:ext cx="0" cy="0"/>
          <a:chOff x="0" y="0"/>
          <a:chExt cx="0" cy="0"/>
        </a:xfrm>
      </p:grpSpPr>
      <p:sp>
        <p:nvSpPr>
          <p:cNvPr id="179" name="Google Shape;179;p20"/>
          <p:cNvSpPr txBox="1"/>
          <p:nvPr/>
        </p:nvSpPr>
        <p:spPr>
          <a:xfrm>
            <a:off x="1479525" y="214050"/>
            <a:ext cx="6317100" cy="73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Do EDA</a:t>
            </a:r>
            <a:endParaRPr sz="2100">
              <a:solidFill>
                <a:schemeClr val="lt1"/>
              </a:solidFill>
              <a:latin typeface="Roboto"/>
              <a:ea typeface="Roboto"/>
              <a:cs typeface="Roboto"/>
              <a:sym typeface="Roboto"/>
            </a:endParaRPr>
          </a:p>
        </p:txBody>
      </p:sp>
      <p:sp>
        <p:nvSpPr>
          <p:cNvPr id="180" name="Google Shape;180;p20"/>
          <p:cNvSpPr txBox="1"/>
          <p:nvPr/>
        </p:nvSpPr>
        <p:spPr>
          <a:xfrm>
            <a:off x="1446675" y="1291125"/>
            <a:ext cx="6382800" cy="2368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Look at distributions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Build a Pandas Profiling Report to generate summary statistics and bar graphs on all variable in dataset</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Find NaNs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Gather lists of variables with missing values and group them into different categories: categoricals, continuous numerics and discrete numerics</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Find constant and outliers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Look for variables that have a single value or that have obvious outliers</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84" name="Shape 184"/>
        <p:cNvGrpSpPr/>
        <p:nvPr/>
      </p:nvGrpSpPr>
      <p:grpSpPr>
        <a:xfrm>
          <a:off x="0" y="0"/>
          <a:ext cx="0" cy="0"/>
          <a:chOff x="0" y="0"/>
          <a:chExt cx="0" cy="0"/>
        </a:xfrm>
      </p:grpSpPr>
      <p:sp>
        <p:nvSpPr>
          <p:cNvPr id="185" name="Google Shape;185;p21"/>
          <p:cNvSpPr txBox="1"/>
          <p:nvPr/>
        </p:nvSpPr>
        <p:spPr>
          <a:xfrm>
            <a:off x="1479525" y="214050"/>
            <a:ext cx="6317100" cy="73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Roboto"/>
                <a:ea typeface="Roboto"/>
                <a:cs typeface="Roboto"/>
                <a:sym typeface="Roboto"/>
              </a:rPr>
              <a:t>Prepare for Modeling</a:t>
            </a:r>
            <a:endParaRPr sz="2100">
              <a:solidFill>
                <a:schemeClr val="lt1"/>
              </a:solidFill>
              <a:latin typeface="Roboto"/>
              <a:ea typeface="Roboto"/>
              <a:cs typeface="Roboto"/>
              <a:sym typeface="Roboto"/>
            </a:endParaRPr>
          </a:p>
        </p:txBody>
      </p:sp>
      <p:sp>
        <p:nvSpPr>
          <p:cNvPr id="186" name="Google Shape;186;p21"/>
          <p:cNvSpPr txBox="1"/>
          <p:nvPr/>
        </p:nvSpPr>
        <p:spPr>
          <a:xfrm>
            <a:off x="810525" y="951150"/>
            <a:ext cx="7632900" cy="2368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Impute NaNs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Categorical columns: impute with ‘Unknown’</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Numeric columns: impute continuous columns with mean, impute discrete columns with median</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Encode categoricals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Label Encoder to encode the categorical columns</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Remove alphanumerics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Remove alphanumeric columns. We have the encoded ones instead now</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Remove constants and outliers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Remove variables with a single value and remove outliers by using a custom function to find lower and upper bounds to use for removal (3 std dev)</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