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32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3" r:id="rId10"/>
    <p:sldId id="265" r:id="rId11"/>
    <p:sldId id="266" r:id="rId12"/>
  </p:sldIdLst>
  <p:sldSz cx="18288000" cy="10287000"/>
  <p:notesSz cx="6858000" cy="9144000"/>
  <p:embeddedFontLst>
    <p:embeddedFont>
      <p:font typeface="Clear Sans Regular Bold" panose="020B0604020202020204" charset="0"/>
      <p:regular r:id="rId14"/>
    </p:embeddedFont>
  </p:embeddedFontLst>
  <p:defaultTextStyle>
    <a:defPPr>
      <a:defRPr lang="en-N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279" autoAdjust="0"/>
    <p:restoredTop sz="73146" autoAdjust="0"/>
  </p:normalViewPr>
  <p:slideViewPr>
    <p:cSldViewPr>
      <p:cViewPr>
        <p:scale>
          <a:sx n="40" d="100"/>
          <a:sy n="40" d="100"/>
        </p:scale>
        <p:origin x="168" y="4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26.05.2024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26.05.2024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26.05.2024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26.05.2024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26.05.2024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26.05.2024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26.05.2024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26.05.2024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26.05.2024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26.05.2024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26.05.2024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26.05.2024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58568-1EF5-CB59-958E-5455F0A5A7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1683545"/>
            <a:ext cx="13716000" cy="35814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B28641-8343-5354-F425-230FFEFFEB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643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559A6-CDD9-A395-381C-DA3FE77B8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45FC64-A96C-FB91-04ED-3C6FC41CA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CA74C-521C-056A-E1A1-43EAB27EB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641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43A47-8C75-A7C7-8DB2-728529885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3CD482-00F5-40E1-6DE6-E77FD702A2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499BCB-702D-72BB-4E4E-7083E9893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37469-F2B4-EC19-232A-74D9E2C7B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2C9E9E-9E9B-BB86-3309-D2EC652DE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31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7A9769-5E4A-53B1-F054-EBBA724FC8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3087350" y="547688"/>
            <a:ext cx="3943350" cy="871775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75F8CC-FC55-D017-F7E2-8FF67F6A0A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257300" y="547688"/>
            <a:ext cx="11601450" cy="871775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E82E0-888F-F050-B92D-65DD603AB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77490-5335-4F4C-D50B-98DB6A957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5DEFD-81A9-0C00-B539-5BE52AED6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3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E3FE9-03FE-6B6A-AA3E-7F4452E9F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EAAF4-307F-0F4B-FC7F-4CE8250E0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00DDFA-5067-E624-C5C7-6004F6660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D2A945-8B64-762B-7FF4-0A910EA93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46853A-7D6D-85C3-19DD-AA2C8E875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364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3028C-32EA-DD36-1ECE-FB2826344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7775" y="2564608"/>
            <a:ext cx="15773400" cy="427910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DA16B7-06A4-EFB6-4804-681183BE81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7775" y="6884195"/>
            <a:ext cx="15773400" cy="225028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82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82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82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2BCFC-5670-836A-A6F1-610844D40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BE0B9-4A24-9C5F-C218-9B1E223E8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043877-4423-E9D6-B4B8-98BE7EF11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671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33F06-87A2-1A02-FC2D-3DF56C8F7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E570C-9475-383C-2CC6-0FF9C99252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57300" y="2738438"/>
            <a:ext cx="7772400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7973A6-3FAE-4C7E-B8BB-8B2CC40F69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58300" y="2738438"/>
            <a:ext cx="7772400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0503CA-9710-FA71-4EF6-EF4574A84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A623B3-DD62-2BE1-84FC-D933C398A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5902D7-EAEC-7EE5-2B05-FE0590A57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118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B4A37-B5C3-B093-9EF2-C26B4FDC6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82" y="547688"/>
            <a:ext cx="15773400" cy="19883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C9A097-6E89-2904-CA0C-6DBB7F834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9683" y="2521745"/>
            <a:ext cx="7736681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0E0845-ECB2-3FDB-B623-E050394C7D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59683" y="3757613"/>
            <a:ext cx="7736681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B46598-6E68-FCE1-172E-1521A98706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258300" y="2521745"/>
            <a:ext cx="7774782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BBD99F-B4E8-4DD6-6196-4AE9C2D3E7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9258300" y="3757613"/>
            <a:ext cx="7774782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AB901D-6BF1-CD9B-4F60-0B91F5B44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0D595D-6C92-956C-06EA-C4EFB4D95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D73FCD-1691-E352-E053-17DCB7F46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21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0D6DD-1CD4-9D97-174D-361C7232F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E12752-7BB5-785A-AC84-D233E8DCA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0F28F8-59CD-3399-7727-B014419C0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22B8FF-32E1-981A-73DD-D0EEF4F86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521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AB79CE-1C7D-FB2A-7862-5C71C81A9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6587A0-EF6C-D6F4-540F-B5C6F7A2E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58189D-AE08-78CA-8F39-6351AC9AC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707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6FDB6-DB65-F33F-77A8-5006C134A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0273C-43C1-35CF-44FA-17A4D6ED6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E4DF90-EE57-BDE3-8A68-0C7FA08989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F6E1FC-8687-0322-A4B2-B80F7BF09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2B8D97-ED41-83E9-CA19-1AAAD2FD3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E84E71-48D7-1226-A49C-B66934F56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255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4D358-B495-44A6-5C7B-D6A512C35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429EDB-346F-C8E5-DB95-5595FEE1BB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AA46AE-11AC-2674-8597-BD4DDA19A7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86BB2F-4473-C67F-645F-48B286C45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D0A5BD-4E93-D6D4-F3DB-B5FB65D9E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71E3B0-08E6-F032-0AC1-BD74DCBEF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426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E4839E-ED91-3248-F656-09A2782FE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0E3327-DF52-626C-ADD1-895794799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AB9F92-5163-7563-65B8-A7C54BFB5E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81787-043E-E2E7-4F86-09756F2C9C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9165C-DB43-76AF-D496-3E9CF29718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584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G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20.jpeg"/><Relationship Id="rId4" Type="http://schemas.openxmlformats.org/officeDocument/2006/relationships/image" Target="../media/image1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21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4.sv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NG"/>
          </a:p>
        </p:txBody>
      </p:sp>
      <p:grpSp>
        <p:nvGrpSpPr>
          <p:cNvPr id="20" name="Group 20"/>
          <p:cNvGrpSpPr/>
          <p:nvPr/>
        </p:nvGrpSpPr>
        <p:grpSpPr>
          <a:xfrm>
            <a:off x="370306" y="668620"/>
            <a:ext cx="8461523" cy="8028201"/>
            <a:chOff x="385760" y="386656"/>
            <a:chExt cx="11282031" cy="10704267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396139" y="376277"/>
              <a:ext cx="9735955" cy="9756714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7391400" y="1886030"/>
            <a:ext cx="8686800" cy="26473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4400" b="1" spc="-105" dirty="0">
                <a:solidFill>
                  <a:srgbClr val="FFFFFF"/>
                </a:solidFill>
              </a:rPr>
              <a:t>Social Buzz Activity Insights about User Engagement and Interest</a:t>
            </a:r>
          </a:p>
        </p:txBody>
      </p:sp>
      <p:sp>
        <p:nvSpPr>
          <p:cNvPr id="25" name="Rectangle 1">
            <a:extLst>
              <a:ext uri="{FF2B5EF4-FFF2-40B4-BE49-F238E27FC236}">
                <a16:creationId xmlns:a16="http://schemas.microsoft.com/office/drawing/2014/main" id="{94D58084-0CDF-A13D-6E75-E01B557B69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730" y="3439681"/>
            <a:ext cx="85578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G" altLang="en-N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E209316-5CEC-4B83-E380-5CD110BBFA6C}"/>
              </a:ext>
            </a:extLst>
          </p:cNvPr>
          <p:cNvSpPr txBox="1"/>
          <p:nvPr/>
        </p:nvSpPr>
        <p:spPr>
          <a:xfrm>
            <a:off x="1799121" y="3471019"/>
            <a:ext cx="39108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TITLE</a:t>
            </a:r>
            <a:endParaRPr lang="en-NG" sz="7200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C54A725-6225-2A4B-A281-6CD2FD14A043}"/>
              </a:ext>
            </a:extLst>
          </p:cNvPr>
          <p:cNvSpPr txBox="1"/>
          <p:nvPr/>
        </p:nvSpPr>
        <p:spPr>
          <a:xfrm>
            <a:off x="8643878" y="7178913"/>
            <a:ext cx="71242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DATE: 28th, May 2024.</a:t>
            </a:r>
            <a:endParaRPr lang="en-NG" sz="4800" b="1" dirty="0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887E5DD-315E-3FD2-ED9D-8F14D029DF5A}"/>
              </a:ext>
            </a:extLst>
          </p:cNvPr>
          <p:cNvSpPr txBox="1"/>
          <p:nvPr/>
        </p:nvSpPr>
        <p:spPr>
          <a:xfrm>
            <a:off x="1529862" y="9066716"/>
            <a:ext cx="15162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Presented by: Omolola 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A100FF"/>
                </a:highlight>
              </a:rPr>
              <a:t>Agosu, </a:t>
            </a:r>
            <a:r>
              <a:rPr lang="en-US" sz="36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highlight>
                  <a:srgbClr val="A100FF"/>
                </a:highlight>
              </a:rPr>
              <a:t>Andrew Fleming, Marcus </a:t>
            </a:r>
            <a:r>
              <a:rPr lang="en-US" sz="3600" b="1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highlight>
                  <a:srgbClr val="A100FF"/>
                </a:highlight>
              </a:rPr>
              <a:t>Rompton</a:t>
            </a:r>
            <a:endParaRPr lang="en-NG" sz="3600" b="1" dirty="0">
              <a:solidFill>
                <a:schemeClr val="tx1">
                  <a:lumMod val="95000"/>
                  <a:lumOff val="5000"/>
                </a:schemeClr>
              </a:solidFill>
              <a:highlight>
                <a:srgbClr val="A100FF"/>
              </a:highligh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726155" y="1012654"/>
            <a:ext cx="5036754" cy="8692118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775746" y="9720818"/>
            <a:ext cx="9711338" cy="1055400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582629" y="-759779"/>
            <a:ext cx="9711338" cy="1612773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1581833" y="1580430"/>
            <a:ext cx="5677467" cy="867617"/>
            <a:chOff x="0" y="-47625"/>
            <a:chExt cx="7569956" cy="1156823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4C911C6F-7CD1-E014-B656-003CA9D9B881}"/>
              </a:ext>
            </a:extLst>
          </p:cNvPr>
          <p:cNvSpPr txBox="1"/>
          <p:nvPr/>
        </p:nvSpPr>
        <p:spPr>
          <a:xfrm>
            <a:off x="10851790" y="249668"/>
            <a:ext cx="7283810" cy="10002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ANALYSIS &amp; INSIGHTS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US" sz="2400" b="1" i="0" u="none" strike="noStrike" dirty="0">
              <a:solidFill>
                <a:srgbClr val="000000"/>
              </a:solidFill>
              <a:effectLst/>
              <a:latin typeface="Aptos" panose="020B00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Animals, Science, Healthy eating, Technology and Food ranked as top 5 but  </a:t>
            </a:r>
            <a:r>
              <a:rPr lang="en-US" sz="2000" dirty="0">
                <a:solidFill>
                  <a:srgbClr val="000000"/>
                </a:solidFill>
                <a:latin typeface="Aptos" panose="020B0004020202020204" pitchFamily="34" charset="0"/>
              </a:rPr>
              <a:t>w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ith 1,897 reactions, the Animals category had the most engagement and was the most popular. This demonstrates how engaged and interested users are in animal-related information.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b="0" i="0" u="none" strike="noStrike" dirty="0">
              <a:solidFill>
                <a:srgbClr val="000000"/>
              </a:solidFill>
              <a:effectLst/>
              <a:latin typeface="Aptos" panose="020B00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May has the highest volume of posts: this is a high month for user engagement, which could be due to various reasons like special promotions, seasonal events, seasonal trends or public holidays.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b="0" i="0" u="none" strike="noStrike" dirty="0">
              <a:solidFill>
                <a:srgbClr val="000000"/>
              </a:solidFill>
              <a:effectLst/>
              <a:latin typeface="Aptos" panose="020B00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The majority of sentiments are positive (13,807), with negative (7,695) and neutral (3,071) following closely behind. 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b="0" i="0" u="none" strike="noStrike" dirty="0">
              <a:solidFill>
                <a:srgbClr val="000000"/>
              </a:solidFill>
              <a:effectLst/>
              <a:latin typeface="Aptos" panose="020B00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With a score count of 6589, photos are the most engaging category type. Videos are next with a score count of 6245; GIF and audio are the next two in that order.</a:t>
            </a:r>
          </a:p>
          <a:p>
            <a:endParaRPr lang="en-US" sz="2400" dirty="0"/>
          </a:p>
          <a:p>
            <a:r>
              <a:rPr lang="en-US" b="1" dirty="0"/>
              <a:t>WHAT TO DO NEXT</a:t>
            </a:r>
            <a:r>
              <a:rPr lang="en-US" sz="2400" b="1" dirty="0"/>
              <a:t>:</a:t>
            </a:r>
          </a:p>
          <a:p>
            <a:endParaRPr lang="en-US" sz="2400" b="1" dirty="0"/>
          </a:p>
          <a:p>
            <a:r>
              <a:rPr lang="en-US" sz="2000" dirty="0"/>
              <a:t>It will be encouraged to use popular categories with the objective of creating more high-quality and visually appealing images and videos for those categories. Aim for May's Peak Engagement by posting interesting content and implementing promotions.</a:t>
            </a:r>
          </a:p>
          <a:p>
            <a:endParaRPr lang="en-US" sz="2000" dirty="0"/>
          </a:p>
          <a:p>
            <a:r>
              <a:rPr lang="en-US" sz="2000" dirty="0"/>
              <a:t>Our team is available to support you in refining these strategies using data, including how to maintain a great user experience, optimize engagement, and profit from user patterns.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385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  <p:txBody>
              <a:bodyPr/>
              <a:lstStyle/>
              <a:p>
                <a:endParaRPr lang="en-NG"/>
              </a:p>
            </p:txBody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2" y="26623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304800" y="8232136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667000" y="1383832"/>
            <a:ext cx="8928034" cy="6640193"/>
            <a:chOff x="-339455" y="0"/>
            <a:chExt cx="11904046" cy="3319554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61545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/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-339455" y="1384308"/>
              <a:ext cx="11564591" cy="193524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71500" indent="-571500">
                <a:lnSpc>
                  <a:spcPts val="2660"/>
                </a:lnSpc>
                <a:buFont typeface="Wingdings" panose="05000000000000000000" pitchFamily="2" charset="2"/>
                <a:buChar char="Ø"/>
              </a:pPr>
              <a:r>
                <a:rPr lang="en-US" sz="4400" spc="-19" dirty="0"/>
                <a:t>Project recap</a:t>
              </a:r>
            </a:p>
            <a:p>
              <a:pPr>
                <a:lnSpc>
                  <a:spcPts val="2660"/>
                </a:lnSpc>
              </a:pPr>
              <a:endParaRPr lang="en-US" sz="4400" spc="-19" dirty="0"/>
            </a:p>
            <a:p>
              <a:pPr marL="571500" indent="-571500">
                <a:lnSpc>
                  <a:spcPts val="2660"/>
                </a:lnSpc>
                <a:buFont typeface="Wingdings" panose="05000000000000000000" pitchFamily="2" charset="2"/>
                <a:buChar char="Ø"/>
              </a:pPr>
              <a:r>
                <a:rPr lang="en-US" sz="4400" spc="-19" dirty="0"/>
                <a:t>Problem  Statement</a:t>
              </a:r>
            </a:p>
            <a:p>
              <a:pPr>
                <a:lnSpc>
                  <a:spcPts val="2660"/>
                </a:lnSpc>
              </a:pPr>
              <a:endParaRPr lang="en-US" sz="4400" spc="-19" dirty="0"/>
            </a:p>
            <a:p>
              <a:pPr marL="571500" indent="-571500">
                <a:lnSpc>
                  <a:spcPts val="2660"/>
                </a:lnSpc>
                <a:buFont typeface="Wingdings" panose="05000000000000000000" pitchFamily="2" charset="2"/>
                <a:buChar char="Ø"/>
              </a:pPr>
              <a:r>
                <a:rPr lang="en-US" sz="4400" spc="-19" dirty="0"/>
                <a:t>The Analytics team</a:t>
              </a:r>
            </a:p>
            <a:p>
              <a:pPr>
                <a:lnSpc>
                  <a:spcPts val="2660"/>
                </a:lnSpc>
              </a:pPr>
              <a:endParaRPr lang="en-US" sz="4400" spc="-19" dirty="0"/>
            </a:p>
            <a:p>
              <a:pPr marL="571500" indent="-571500">
                <a:lnSpc>
                  <a:spcPts val="2660"/>
                </a:lnSpc>
                <a:buFont typeface="Wingdings" panose="05000000000000000000" pitchFamily="2" charset="2"/>
                <a:buChar char="Ø"/>
              </a:pPr>
              <a:r>
                <a:rPr lang="en-US" sz="4400" spc="-19" dirty="0"/>
                <a:t>Analysis Process</a:t>
              </a:r>
            </a:p>
            <a:p>
              <a:pPr>
                <a:lnSpc>
                  <a:spcPts val="2660"/>
                </a:lnSpc>
              </a:pPr>
              <a:endParaRPr lang="en-US" sz="4400" spc="-19" dirty="0"/>
            </a:p>
            <a:p>
              <a:pPr marL="571500" indent="-571500">
                <a:lnSpc>
                  <a:spcPts val="2660"/>
                </a:lnSpc>
                <a:buFont typeface="Wingdings" panose="05000000000000000000" pitchFamily="2" charset="2"/>
                <a:buChar char="Ø"/>
              </a:pPr>
              <a:r>
                <a:rPr lang="en-US" sz="4400" spc="-19" dirty="0"/>
                <a:t>Insights</a:t>
              </a:r>
            </a:p>
            <a:p>
              <a:pPr>
                <a:lnSpc>
                  <a:spcPts val="2660"/>
                </a:lnSpc>
              </a:pPr>
              <a:endParaRPr lang="en-US" sz="4400" spc="-19" dirty="0"/>
            </a:p>
            <a:p>
              <a:pPr marL="571500" indent="-571500">
                <a:lnSpc>
                  <a:spcPts val="2660"/>
                </a:lnSpc>
                <a:buFont typeface="Wingdings" panose="05000000000000000000" pitchFamily="2" charset="2"/>
                <a:buChar char="Ø"/>
              </a:pPr>
              <a:r>
                <a:rPr lang="en-US" sz="4400" spc="-19" dirty="0"/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NG"/>
              </a:p>
            </p:txBody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>
                  <a:alpha val="40000"/>
                </a:srgbClr>
              </a:solidFill>
            </p:spPr>
            <p:txBody>
              <a:bodyPr/>
              <a:lstStyle/>
              <a:p>
                <a:endParaRPr lang="en-NG"/>
              </a:p>
            </p:txBody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NG"/>
              </a:p>
            </p:txBody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7072704" y="1066800"/>
            <a:ext cx="10698183" cy="8153400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endParaRPr lang="en-NG" sz="4000" dirty="0"/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62699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973215" y="36195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</a:rPr>
              <a:t>Project Recap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3B824AD-40EE-5465-3EA6-C156AB3DF919}"/>
              </a:ext>
            </a:extLst>
          </p:cNvPr>
          <p:cNvSpPr txBox="1"/>
          <p:nvPr/>
        </p:nvSpPr>
        <p:spPr>
          <a:xfrm>
            <a:off x="7158510" y="6081713"/>
            <a:ext cx="1025581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/>
              <a:t>A comprehensive audit of their big data practices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/>
              <a:t>Strategic recommendations for a successful IPO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/>
              <a:t>An analysis of content categories identifying the top 5 categories with the highest overall popularity</a:t>
            </a:r>
            <a:endParaRPr lang="en-NG" sz="3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3C6E2D6-BE59-780B-BD91-887309B49EE3}"/>
              </a:ext>
            </a:extLst>
          </p:cNvPr>
          <p:cNvSpPr txBox="1"/>
          <p:nvPr/>
        </p:nvSpPr>
        <p:spPr>
          <a:xfrm>
            <a:off x="7248526" y="2301184"/>
            <a:ext cx="10165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Social Buzz have grown faster than expected and require an advisory firm to manage their scaling process efficiently. In essence, we are undertaking a three-month pilot project to showcase our company's expertise to start our collaboration with Social Buzz. Our deliverables are:</a:t>
            </a:r>
            <a:endParaRPr lang="en-NG" sz="3200" dirty="0"/>
          </a:p>
          <a:p>
            <a:endParaRPr lang="en-NG" sz="3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NG"/>
              </a:p>
            </p:txBody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-76200" y="-3409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217556" y="-194381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NG"/>
              </a:p>
            </p:txBody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2531403" y="124554"/>
            <a:ext cx="5786869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</a:rPr>
              <a:t>Problem Statement</a:t>
            </a:r>
          </a:p>
        </p:txBody>
      </p:sp>
      <p:sp>
        <p:nvSpPr>
          <p:cNvPr id="24" name="Rectangle: Single Corner Rounded 23">
            <a:extLst>
              <a:ext uri="{FF2B5EF4-FFF2-40B4-BE49-F238E27FC236}">
                <a16:creationId xmlns:a16="http://schemas.microsoft.com/office/drawing/2014/main" id="{36FDA62B-BF0C-26DA-BB8C-66714FD70D67}"/>
              </a:ext>
            </a:extLst>
          </p:cNvPr>
          <p:cNvSpPr/>
          <p:nvPr/>
        </p:nvSpPr>
        <p:spPr>
          <a:xfrm>
            <a:off x="849383" y="2498809"/>
            <a:ext cx="9029700" cy="7748934"/>
          </a:xfrm>
          <a:prstGeom prst="round1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500 million active monthly users</a:t>
            </a:r>
          </a:p>
          <a:p>
            <a:r>
              <a:rPr lang="en-US" sz="3200" dirty="0"/>
              <a:t>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/>
              <a:t>More than 100,000 unstructured data items are generated every day.</a:t>
            </a:r>
          </a:p>
          <a:p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/>
              <a:t>Which categories of these contents appeal to its audience the most?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/>
              <a:t>The goal is to determine which top 5 content categories are the most popular for improved interaction and direct future content production.</a:t>
            </a:r>
            <a:endParaRPr lang="en-NG" sz="3200" dirty="0"/>
          </a:p>
          <a:p>
            <a:pPr algn="ctr"/>
            <a:endParaRPr lang="en-NG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506723" y="253753"/>
            <a:ext cx="10522634" cy="10033247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NG"/>
          </a:p>
        </p:txBody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905961" y="697357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NG"/>
            </a:p>
          </p:txBody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11666211" y="6785351"/>
            <a:ext cx="2174041" cy="2165548"/>
            <a:chOff x="0" y="0"/>
            <a:chExt cx="6502400" cy="6477000"/>
          </a:xfrm>
        </p:grpSpPr>
        <p:sp>
          <p:nvSpPr>
            <p:cNvPr id="19" name="Freeform 1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136837" t="-28774" r="-84967" b="-8646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  <p:txBody>
            <a:bodyPr/>
            <a:lstStyle/>
            <a:p>
              <a:endParaRPr lang="en-NG"/>
            </a:p>
          </p:txBody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411515" y="4002073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NG"/>
            </a:p>
          </p:txBody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  <p:txBody>
            <a:bodyPr/>
            <a:lstStyle/>
            <a:p>
              <a:endParaRPr lang="en-NG"/>
            </a:p>
          </p:txBody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6" y="1458951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11424808" y="1290310"/>
            <a:ext cx="2174041" cy="2165548"/>
            <a:chOff x="0" y="0"/>
            <a:chExt cx="6502400" cy="6477000"/>
          </a:xfrm>
        </p:grpSpPr>
        <p:sp>
          <p:nvSpPr>
            <p:cNvPr id="29" name="Freeform 2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7"/>
              <a:stretch>
                <a:fillRect l="-164266" t="1917" r="-22903" b="-93994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  <p:txBody>
            <a:bodyPr/>
            <a:lstStyle/>
            <a:p>
              <a:endParaRPr lang="en-NG"/>
            </a:p>
          </p:txBody>
        </p:sp>
      </p:grpSp>
      <p:sp>
        <p:nvSpPr>
          <p:cNvPr id="31" name="TextBox 31"/>
          <p:cNvSpPr txBox="1"/>
          <p:nvPr/>
        </p:nvSpPr>
        <p:spPr>
          <a:xfrm>
            <a:off x="1490173" y="2685824"/>
            <a:ext cx="8153400" cy="35831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6600" b="1" spc="-80" dirty="0">
                <a:solidFill>
                  <a:srgbClr val="000000"/>
                </a:solidFill>
              </a:rPr>
              <a:t>The </a:t>
            </a:r>
          </a:p>
          <a:p>
            <a:pPr algn="ctr">
              <a:lnSpc>
                <a:spcPts val="9600"/>
              </a:lnSpc>
            </a:pPr>
            <a:r>
              <a:rPr lang="en-US" sz="6600" b="1" spc="-80" dirty="0">
                <a:solidFill>
                  <a:srgbClr val="000000"/>
                </a:solidFill>
              </a:rPr>
              <a:t>Analytics </a:t>
            </a:r>
          </a:p>
          <a:p>
            <a:pPr algn="ctr">
              <a:lnSpc>
                <a:spcPts val="9600"/>
              </a:lnSpc>
            </a:pPr>
            <a:r>
              <a:rPr lang="en-US" sz="6600" b="1" spc="-80" dirty="0">
                <a:solidFill>
                  <a:srgbClr val="000000"/>
                </a:solidFill>
              </a:rPr>
              <a:t>team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978B630-D442-6216-34D6-6E4E24127074}"/>
              </a:ext>
            </a:extLst>
          </p:cNvPr>
          <p:cNvSpPr txBox="1"/>
          <p:nvPr/>
        </p:nvSpPr>
        <p:spPr>
          <a:xfrm>
            <a:off x="14248507" y="2171700"/>
            <a:ext cx="4220702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Andrew Fleming</a:t>
            </a:r>
          </a:p>
          <a:p>
            <a:r>
              <a:rPr lang="en-US" sz="2000" dirty="0"/>
              <a:t>Chief Technology Architect</a:t>
            </a:r>
          </a:p>
          <a:p>
            <a:endParaRPr lang="en-US" sz="18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D9957E8-0F94-50E8-A4A1-2E11FC120598}"/>
              </a:ext>
            </a:extLst>
          </p:cNvPr>
          <p:cNvSpPr txBox="1"/>
          <p:nvPr/>
        </p:nvSpPr>
        <p:spPr>
          <a:xfrm>
            <a:off x="14293092" y="4795786"/>
            <a:ext cx="37901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Marcus </a:t>
            </a:r>
            <a:r>
              <a:rPr lang="en-US" sz="2400" b="1" dirty="0" err="1"/>
              <a:t>Rompton</a:t>
            </a:r>
            <a:endParaRPr lang="en-US" sz="2400" b="1" dirty="0"/>
          </a:p>
          <a:p>
            <a:r>
              <a:rPr lang="en-US" sz="2000" dirty="0"/>
              <a:t>Senior Principal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44FCFBA-74A9-D584-7004-8ECE09B8B64E}"/>
              </a:ext>
            </a:extLst>
          </p:cNvPr>
          <p:cNvSpPr txBox="1"/>
          <p:nvPr/>
        </p:nvSpPr>
        <p:spPr>
          <a:xfrm>
            <a:off x="14248507" y="7421293"/>
            <a:ext cx="4039493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800" dirty="0"/>
          </a:p>
          <a:p>
            <a:r>
              <a:rPr lang="en-US" sz="2400" b="1" dirty="0"/>
              <a:t>Omolola Agosu</a:t>
            </a:r>
          </a:p>
          <a:p>
            <a:r>
              <a:rPr lang="en-US" sz="2000" dirty="0"/>
              <a:t>Data Analyst</a:t>
            </a:r>
          </a:p>
        </p:txBody>
      </p:sp>
      <p:grpSp>
        <p:nvGrpSpPr>
          <p:cNvPr id="39" name="Group 2">
            <a:extLst>
              <a:ext uri="{FF2B5EF4-FFF2-40B4-BE49-F238E27FC236}">
                <a16:creationId xmlns:a16="http://schemas.microsoft.com/office/drawing/2014/main" id="{C8CC1A1B-FD18-29D6-7332-446EE978B7C5}"/>
              </a:ext>
            </a:extLst>
          </p:cNvPr>
          <p:cNvGrpSpPr/>
          <p:nvPr/>
        </p:nvGrpSpPr>
        <p:grpSpPr>
          <a:xfrm>
            <a:off x="659123" y="558553"/>
            <a:ext cx="9939844" cy="9474693"/>
            <a:chOff x="0" y="0"/>
            <a:chExt cx="13253125" cy="12632924"/>
          </a:xfrm>
        </p:grpSpPr>
        <p:pic>
          <p:nvPicPr>
            <p:cNvPr id="40" name="Picture 3">
              <a:extLst>
                <a:ext uri="{FF2B5EF4-FFF2-40B4-BE49-F238E27FC236}">
                  <a16:creationId xmlns:a16="http://schemas.microsoft.com/office/drawing/2014/main" id="{F6071A60-D8CE-A55E-4237-2930EF34FE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1" name="Picture 4">
              <a:extLst>
                <a:ext uri="{FF2B5EF4-FFF2-40B4-BE49-F238E27FC236}">
                  <a16:creationId xmlns:a16="http://schemas.microsoft.com/office/drawing/2014/main" id="{1831155D-F0F8-59A0-C861-D7F0D5D0B9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42" name="Picture 5">
              <a:extLst>
                <a:ext uri="{FF2B5EF4-FFF2-40B4-BE49-F238E27FC236}">
                  <a16:creationId xmlns:a16="http://schemas.microsoft.com/office/drawing/2014/main" id="{76075684-43CA-2B33-457C-4B1C87322D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43" name="Picture 6">
              <a:extLst>
                <a:ext uri="{FF2B5EF4-FFF2-40B4-BE49-F238E27FC236}">
                  <a16:creationId xmlns:a16="http://schemas.microsoft.com/office/drawing/2014/main" id="{0CF89BBA-4F84-8214-0943-2EB0B47160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44" name="Picture 7">
              <a:extLst>
                <a:ext uri="{FF2B5EF4-FFF2-40B4-BE49-F238E27FC236}">
                  <a16:creationId xmlns:a16="http://schemas.microsoft.com/office/drawing/2014/main" id="{CCB0937F-2CE4-B5AA-0437-3CE3FBB7E5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45" name="Picture 8">
              <a:extLst>
                <a:ext uri="{FF2B5EF4-FFF2-40B4-BE49-F238E27FC236}">
                  <a16:creationId xmlns:a16="http://schemas.microsoft.com/office/drawing/2014/main" id="{77F38F6B-1E4C-9F8C-5B43-8DF210C17A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46" name="Picture 9">
              <a:extLst>
                <a:ext uri="{FF2B5EF4-FFF2-40B4-BE49-F238E27FC236}">
                  <a16:creationId xmlns:a16="http://schemas.microsoft.com/office/drawing/2014/main" id="{D437A00A-5B3B-FA6E-408A-D1D63D9B4D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47" name="Picture 10">
              <a:extLst>
                <a:ext uri="{FF2B5EF4-FFF2-40B4-BE49-F238E27FC236}">
                  <a16:creationId xmlns:a16="http://schemas.microsoft.com/office/drawing/2014/main" id="{9068B841-BDF9-EA00-8B17-48073DB4BF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48" name="Picture 11">
              <a:extLst>
                <a:ext uri="{FF2B5EF4-FFF2-40B4-BE49-F238E27FC236}">
                  <a16:creationId xmlns:a16="http://schemas.microsoft.com/office/drawing/2014/main" id="{D8D99A38-4B01-6EEC-1DFB-629B720216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49" name="Picture 12">
              <a:extLst>
                <a:ext uri="{FF2B5EF4-FFF2-40B4-BE49-F238E27FC236}">
                  <a16:creationId xmlns:a16="http://schemas.microsoft.com/office/drawing/2014/main" id="{B8F1791A-172B-69A8-62AF-331F15058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50" name="Picture 13">
              <a:extLst>
                <a:ext uri="{FF2B5EF4-FFF2-40B4-BE49-F238E27FC236}">
                  <a16:creationId xmlns:a16="http://schemas.microsoft.com/office/drawing/2014/main" id="{352E2ECF-2B38-FD98-7EBD-34F778A2A7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51" name="Picture 14">
              <a:extLst>
                <a:ext uri="{FF2B5EF4-FFF2-40B4-BE49-F238E27FC236}">
                  <a16:creationId xmlns:a16="http://schemas.microsoft.com/office/drawing/2014/main" id="{4264B652-3AE7-550C-1E7F-78C4DAA4D8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53992" y="527159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300287" y="281837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NG"/>
              </a:p>
            </p:txBody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030490" y="2184153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NG"/>
              </a:p>
            </p:txBody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4832422" y="43117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NG"/>
              </a:p>
            </p:txBody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6641650" y="6474707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NG"/>
              </a:p>
            </p:txBody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807968" y="32758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084351" y="648311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3862559" y="264358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7403812" y="689638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5594584" y="4735821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6750529-DCB6-8ABF-24E3-A60189D1D230}"/>
              </a:ext>
            </a:extLst>
          </p:cNvPr>
          <p:cNvSpPr txBox="1"/>
          <p:nvPr/>
        </p:nvSpPr>
        <p:spPr>
          <a:xfrm>
            <a:off x="3402082" y="883528"/>
            <a:ext cx="110128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bg1"/>
                </a:solidFill>
              </a:rPr>
              <a:t>Data Collection</a:t>
            </a:r>
            <a:endParaRPr lang="en-NG" sz="3000" dirty="0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ED0823B-A956-CBEB-B132-3C30058375A2}"/>
              </a:ext>
            </a:extLst>
          </p:cNvPr>
          <p:cNvSpPr txBox="1"/>
          <p:nvPr/>
        </p:nvSpPr>
        <p:spPr>
          <a:xfrm>
            <a:off x="5056675" y="2496703"/>
            <a:ext cx="1249063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bg1"/>
                </a:solidFill>
              </a:rPr>
              <a:t>Data cleaning</a:t>
            </a:r>
            <a:endParaRPr lang="en-NG" sz="3000" dirty="0">
              <a:solidFill>
                <a:schemeClr val="bg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ED4410C-A05B-58C6-9D76-9BF96FD27061}"/>
              </a:ext>
            </a:extLst>
          </p:cNvPr>
          <p:cNvSpPr txBox="1"/>
          <p:nvPr/>
        </p:nvSpPr>
        <p:spPr>
          <a:xfrm>
            <a:off x="6687385" y="4642208"/>
            <a:ext cx="105792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bg1"/>
                </a:solidFill>
              </a:rPr>
              <a:t>Data modeling</a:t>
            </a:r>
            <a:endParaRPr lang="en-NG" sz="3000" dirty="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2A89617-407A-4262-5B7F-C8636D225160}"/>
              </a:ext>
            </a:extLst>
          </p:cNvPr>
          <p:cNvSpPr txBox="1"/>
          <p:nvPr/>
        </p:nvSpPr>
        <p:spPr>
          <a:xfrm>
            <a:off x="8721543" y="7040583"/>
            <a:ext cx="83112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bg1"/>
                </a:solidFill>
              </a:rPr>
              <a:t>Analysis</a:t>
            </a:r>
            <a:endParaRPr lang="en-NG" sz="3000" dirty="0">
              <a:solidFill>
                <a:schemeClr val="bg1"/>
              </a:solidFill>
            </a:endParaRPr>
          </a:p>
        </p:txBody>
      </p:sp>
      <p:grpSp>
        <p:nvGrpSpPr>
          <p:cNvPr id="29" name="Group 29">
            <a:extLst>
              <a:ext uri="{FF2B5EF4-FFF2-40B4-BE49-F238E27FC236}">
                <a16:creationId xmlns:a16="http://schemas.microsoft.com/office/drawing/2014/main" id="{F80D6672-E651-0492-087D-3E06B5A0BEF8}"/>
              </a:ext>
            </a:extLst>
          </p:cNvPr>
          <p:cNvGrpSpPr/>
          <p:nvPr/>
        </p:nvGrpSpPr>
        <p:grpSpPr>
          <a:xfrm>
            <a:off x="8908485" y="8648700"/>
            <a:ext cx="1854962" cy="1781248"/>
            <a:chOff x="0" y="0"/>
            <a:chExt cx="2473282" cy="2374997"/>
          </a:xfrm>
        </p:grpSpPr>
        <p:grpSp>
          <p:nvGrpSpPr>
            <p:cNvPr id="30" name="Group 30">
              <a:extLst>
                <a:ext uri="{FF2B5EF4-FFF2-40B4-BE49-F238E27FC236}">
                  <a16:creationId xmlns:a16="http://schemas.microsoft.com/office/drawing/2014/main" id="{B27AF052-7AFF-637C-DBCC-A94C93DF58F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084D0CE1-65DA-9BD4-3280-34EF3EDAFD5C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NG"/>
              </a:p>
            </p:txBody>
          </p:sp>
        </p:grpSp>
        <p:pic>
          <p:nvPicPr>
            <p:cNvPr id="31" name="Picture 32">
              <a:extLst>
                <a:ext uri="{FF2B5EF4-FFF2-40B4-BE49-F238E27FC236}">
                  <a16:creationId xmlns:a16="http://schemas.microsoft.com/office/drawing/2014/main" id="{9995DA18-7C0A-2F00-A6B7-5C82D8A0086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6" name="TextBox 36">
            <a:extLst>
              <a:ext uri="{FF2B5EF4-FFF2-40B4-BE49-F238E27FC236}">
                <a16:creationId xmlns:a16="http://schemas.microsoft.com/office/drawing/2014/main" id="{06616BBD-ED78-3A46-6778-0A67F65B4486}"/>
              </a:ext>
            </a:extLst>
          </p:cNvPr>
          <p:cNvSpPr txBox="1"/>
          <p:nvPr/>
        </p:nvSpPr>
        <p:spPr>
          <a:xfrm>
            <a:off x="9711854" y="905177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71A2C8E-662D-3B79-70D4-22F7192910E3}"/>
              </a:ext>
            </a:extLst>
          </p:cNvPr>
          <p:cNvSpPr txBox="1"/>
          <p:nvPr/>
        </p:nvSpPr>
        <p:spPr>
          <a:xfrm>
            <a:off x="11019592" y="9303093"/>
            <a:ext cx="41357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bg1"/>
                </a:solidFill>
              </a:rPr>
              <a:t>Uncover Insights</a:t>
            </a:r>
            <a:endParaRPr lang="en-NG" sz="3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362200" y="5372100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66800" y="9309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8572500"/>
            <a:ext cx="17253775" cy="1255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C6CC4FD-F979-2E77-4B74-00F53384CABC}"/>
              </a:ext>
            </a:extLst>
          </p:cNvPr>
          <p:cNvSpPr txBox="1"/>
          <p:nvPr/>
        </p:nvSpPr>
        <p:spPr>
          <a:xfrm>
            <a:off x="11049000" y="1638300"/>
            <a:ext cx="7526485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The top five content categories that have gained the most overall popularity beginning from the highest are : </a:t>
            </a:r>
          </a:p>
          <a:p>
            <a:endParaRPr lang="en-US" sz="3200" dirty="0"/>
          </a:p>
          <a:p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b="1" dirty="0"/>
              <a:t>Animals</a:t>
            </a:r>
            <a:r>
              <a:rPr lang="en-US" sz="3200" dirty="0"/>
              <a:t>-74,965 score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b="1" dirty="0"/>
              <a:t>Science-</a:t>
            </a:r>
            <a:r>
              <a:rPr lang="en-US" sz="3200" dirty="0"/>
              <a:t>71,168 score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b="1" dirty="0"/>
              <a:t>Healthy Eating</a:t>
            </a:r>
            <a:r>
              <a:rPr lang="en-US" sz="3200" dirty="0"/>
              <a:t>-69,339 score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b="1" dirty="0"/>
              <a:t>Technology</a:t>
            </a:r>
            <a:r>
              <a:rPr lang="en-US" sz="3200" dirty="0"/>
              <a:t>-68,738 score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b="1" dirty="0"/>
              <a:t>Food</a:t>
            </a:r>
            <a:r>
              <a:rPr lang="en-US" sz="3200" dirty="0"/>
              <a:t>-66,676 score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3200" dirty="0"/>
          </a:p>
          <a:p>
            <a:endParaRPr lang="en-NG" sz="24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4010EC8-89BA-9EF7-6707-8652C9570B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5008" y="1443810"/>
            <a:ext cx="10308685" cy="674769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NG"/>
              </a:p>
            </p:txBody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  <p:txBody>
          <a:bodyPr/>
          <a:lstStyle/>
          <a:p>
            <a:endParaRPr lang="en-NG"/>
          </a:p>
        </p:txBody>
      </p:sp>
      <p:grpSp>
        <p:nvGrpSpPr>
          <p:cNvPr id="23" name="Group 23"/>
          <p:cNvGrpSpPr/>
          <p:nvPr/>
        </p:nvGrpSpPr>
        <p:grpSpPr>
          <a:xfrm>
            <a:off x="16689900" y="-2178205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NG"/>
              </a:p>
            </p:txBody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7E23F4F3-0E0B-7AB0-F45E-799913E308DA}"/>
              </a:ext>
            </a:extLst>
          </p:cNvPr>
          <p:cNvSpPr txBox="1"/>
          <p:nvPr/>
        </p:nvSpPr>
        <p:spPr>
          <a:xfrm>
            <a:off x="2573769" y="-6651"/>
            <a:ext cx="52629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/>
              <a:t>Insights</a:t>
            </a:r>
            <a:endParaRPr lang="en-NG" sz="80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6ECE9B5-41ED-77CE-8FD5-5A035B17F8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73769" y="1542547"/>
            <a:ext cx="15353094" cy="7823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NG"/>
              </a:p>
            </p:txBody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  <p:txBody>
          <a:bodyPr/>
          <a:lstStyle/>
          <a:p>
            <a:endParaRPr lang="en-NG"/>
          </a:p>
        </p:txBody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NG"/>
              </a:p>
            </p:txBody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7" name="Picture 2">
            <a:extLst>
              <a:ext uri="{FF2B5EF4-FFF2-40B4-BE49-F238E27FC236}">
                <a16:creationId xmlns:a16="http://schemas.microsoft.com/office/drawing/2014/main" id="{3785EBDA-40F1-AC93-A821-A71269AE24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770135" y="5921966"/>
            <a:ext cx="2972219" cy="881758"/>
          </a:xfrm>
          <a:prstGeom prst="rect">
            <a:avLst/>
          </a:prstGeom>
        </p:spPr>
      </p:pic>
      <p:sp>
        <p:nvSpPr>
          <p:cNvPr id="28" name="TextBox 3">
            <a:extLst>
              <a:ext uri="{FF2B5EF4-FFF2-40B4-BE49-F238E27FC236}">
                <a16:creationId xmlns:a16="http://schemas.microsoft.com/office/drawing/2014/main" id="{918B6155-5023-2A8E-A7B6-3D8089E44EE2}"/>
              </a:ext>
            </a:extLst>
          </p:cNvPr>
          <p:cNvSpPr txBox="1"/>
          <p:nvPr/>
        </p:nvSpPr>
        <p:spPr>
          <a:xfrm>
            <a:off x="2561584" y="579104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</a:rPr>
              <a:t>Insights</a:t>
            </a:r>
          </a:p>
        </p:txBody>
      </p:sp>
      <p:grpSp>
        <p:nvGrpSpPr>
          <p:cNvPr id="29" name="Group 4">
            <a:extLst>
              <a:ext uri="{FF2B5EF4-FFF2-40B4-BE49-F238E27FC236}">
                <a16:creationId xmlns:a16="http://schemas.microsoft.com/office/drawing/2014/main" id="{398DC520-B52F-42F7-24F7-7484D2C7B2E1}"/>
              </a:ext>
            </a:extLst>
          </p:cNvPr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30" name="Picture 5">
              <a:extLst>
                <a:ext uri="{FF2B5EF4-FFF2-40B4-BE49-F238E27FC236}">
                  <a16:creationId xmlns:a16="http://schemas.microsoft.com/office/drawing/2014/main" id="{1FE15B2C-9A53-D917-3E0A-9C758AE6481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31" name="Picture 6">
              <a:extLst>
                <a:ext uri="{FF2B5EF4-FFF2-40B4-BE49-F238E27FC236}">
                  <a16:creationId xmlns:a16="http://schemas.microsoft.com/office/drawing/2014/main" id="{2FD5CFA2-5960-F493-6203-D24FAD066B5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32" name="Picture 7">
              <a:extLst>
                <a:ext uri="{FF2B5EF4-FFF2-40B4-BE49-F238E27FC236}">
                  <a16:creationId xmlns:a16="http://schemas.microsoft.com/office/drawing/2014/main" id="{0A00D132-8766-B78B-99CD-69B415F80F3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33" name="Picture 8">
              <a:extLst>
                <a:ext uri="{FF2B5EF4-FFF2-40B4-BE49-F238E27FC236}">
                  <a16:creationId xmlns:a16="http://schemas.microsoft.com/office/drawing/2014/main" id="{035D495A-D191-341E-F7A8-5A8A6124E77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34" name="Picture 9">
              <a:extLst>
                <a:ext uri="{FF2B5EF4-FFF2-40B4-BE49-F238E27FC236}">
                  <a16:creationId xmlns:a16="http://schemas.microsoft.com/office/drawing/2014/main" id="{3ADD0F56-21C7-4731-5A6B-D240AAAEF5B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35" name="Picture 10">
              <a:extLst>
                <a:ext uri="{FF2B5EF4-FFF2-40B4-BE49-F238E27FC236}">
                  <a16:creationId xmlns:a16="http://schemas.microsoft.com/office/drawing/2014/main" id="{8876BA99-ADF2-6640-C93D-7B153D75E91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36" name="Picture 11">
              <a:extLst>
                <a:ext uri="{FF2B5EF4-FFF2-40B4-BE49-F238E27FC236}">
                  <a16:creationId xmlns:a16="http://schemas.microsoft.com/office/drawing/2014/main" id="{86E8DF71-8CF4-C55D-DDEE-BC013EBEF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37" name="Picture 12">
            <a:extLst>
              <a:ext uri="{FF2B5EF4-FFF2-40B4-BE49-F238E27FC236}">
                <a16:creationId xmlns:a16="http://schemas.microsoft.com/office/drawing/2014/main" id="{D7417FDF-D9D3-5A13-7DDF-E7A0745CBF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8780443" y="5875768"/>
            <a:ext cx="2972219" cy="881758"/>
          </a:xfrm>
          <a:prstGeom prst="rect">
            <a:avLst/>
          </a:prstGeom>
        </p:spPr>
      </p:pic>
      <p:pic>
        <p:nvPicPr>
          <p:cNvPr id="38" name="Picture 13">
            <a:extLst>
              <a:ext uri="{FF2B5EF4-FFF2-40B4-BE49-F238E27FC236}">
                <a16:creationId xmlns:a16="http://schemas.microsoft.com/office/drawing/2014/main" id="{FA7A6AAF-9A74-A6C7-C33F-1174691288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14478000" y="5921966"/>
            <a:ext cx="2972219" cy="881758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726852EC-106D-DC4D-2A1A-53B16A465710}"/>
              </a:ext>
            </a:extLst>
          </p:cNvPr>
          <p:cNvSpPr txBox="1"/>
          <p:nvPr/>
        </p:nvSpPr>
        <p:spPr>
          <a:xfrm>
            <a:off x="2611285" y="4216945"/>
            <a:ext cx="297221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16 </a:t>
            </a:r>
          </a:p>
          <a:p>
            <a:pPr algn="ctr"/>
            <a:r>
              <a:rPr lang="en-US" sz="2400" b="1" dirty="0"/>
              <a:t>Unique Categories</a:t>
            </a:r>
            <a:endParaRPr lang="en-NG" sz="24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35C0D05-0304-6923-EB16-089D40F0C11C}"/>
              </a:ext>
            </a:extLst>
          </p:cNvPr>
          <p:cNvSpPr txBox="1"/>
          <p:nvPr/>
        </p:nvSpPr>
        <p:spPr>
          <a:xfrm>
            <a:off x="7981247" y="4195283"/>
            <a:ext cx="44618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1,897</a:t>
            </a:r>
            <a:r>
              <a:rPr lang="en-US" sz="2400" b="1" dirty="0"/>
              <a:t> </a:t>
            </a:r>
          </a:p>
          <a:p>
            <a:pPr algn="ctr"/>
            <a:r>
              <a:rPr lang="en-US" sz="2400" b="1" dirty="0"/>
              <a:t>Reactions to animal category</a:t>
            </a:r>
            <a:endParaRPr lang="en-NG" sz="2400" b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2D5CBEC-B19E-DC9C-4338-1CC0D30D3EA5}"/>
              </a:ext>
            </a:extLst>
          </p:cNvPr>
          <p:cNvSpPr txBox="1"/>
          <p:nvPr/>
        </p:nvSpPr>
        <p:spPr>
          <a:xfrm>
            <a:off x="13302825" y="4216945"/>
            <a:ext cx="44618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May </a:t>
            </a:r>
          </a:p>
          <a:p>
            <a:pPr algn="ctr"/>
            <a:r>
              <a:rPr lang="en-US" dirty="0"/>
              <a:t> </a:t>
            </a:r>
            <a:r>
              <a:rPr lang="en-US" sz="2400" b="1" dirty="0"/>
              <a:t>Month with the highest posts</a:t>
            </a:r>
            <a:endParaRPr lang="en-NG" sz="24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4997</TotalTime>
  <Words>497</Words>
  <Application>Microsoft Office PowerPoint</Application>
  <PresentationFormat>Custom</PresentationFormat>
  <Paragraphs>109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Clear Sans Regular Bold</vt:lpstr>
      <vt:lpstr>Arial</vt:lpstr>
      <vt:lpstr>Aptos Display</vt:lpstr>
      <vt:lpstr>Graphik Regular</vt:lpstr>
      <vt:lpstr>Aptos</vt:lpstr>
      <vt:lpstr>Wingdings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OMOLOLA AGOSU</cp:lastModifiedBy>
  <cp:revision>38</cp:revision>
  <dcterms:created xsi:type="dcterms:W3CDTF">2006-08-16T00:00:00Z</dcterms:created>
  <dcterms:modified xsi:type="dcterms:W3CDTF">2024-05-29T19:21:00Z</dcterms:modified>
  <dc:identifier>DAEhDyfaYKE</dc:identifier>
</cp:coreProperties>
</file>