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67" r:id="rId9"/>
    <p:sldId id="268"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94" autoAdjust="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854C10-31CC-444B-B38A-E46D98F7FD43}"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2629632393"/>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54C10-31CC-444B-B38A-E46D98F7FD43}"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4004688510"/>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54C10-31CC-444B-B38A-E46D98F7FD43}"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359680028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54C10-31CC-444B-B38A-E46D98F7FD43}"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3870171771"/>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854C10-31CC-444B-B38A-E46D98F7FD43}"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776488235"/>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854C10-31CC-444B-B38A-E46D98F7FD43}"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3410548551"/>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854C10-31CC-444B-B38A-E46D98F7FD43}"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3352172705"/>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854C10-31CC-444B-B38A-E46D98F7FD43}"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3101320122"/>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54C10-31CC-444B-B38A-E46D98F7FD43}"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143162651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54C10-31CC-444B-B38A-E46D98F7FD43}"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2254409533"/>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54C10-31CC-444B-B38A-E46D98F7FD43}"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8BA2-F7F5-4B50-BE33-D2BA8C5AABB5}" type="slidenum">
              <a:rPr lang="en-US" smtClean="0"/>
              <a:t>‹#›</a:t>
            </a:fld>
            <a:endParaRPr lang="en-US"/>
          </a:p>
        </p:txBody>
      </p:sp>
    </p:spTree>
    <p:extLst>
      <p:ext uri="{BB962C8B-B14F-4D97-AF65-F5344CB8AC3E}">
        <p14:creationId xmlns:p14="http://schemas.microsoft.com/office/powerpoint/2010/main" val="2237872638"/>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lumOff val="5000"/>
              </a:schemeClr>
            </a:gs>
            <a:gs pos="98000">
              <a:schemeClr val="bg2">
                <a:lumMod val="54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54C10-31CC-444B-B38A-E46D98F7FD43}" type="datetimeFigureOut">
              <a:rPr lang="en-US" smtClean="0"/>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E8BA2-F7F5-4B50-BE33-D2BA8C5AABB5}" type="slidenum">
              <a:rPr lang="en-US" smtClean="0"/>
              <a:t>‹#›</a:t>
            </a:fld>
            <a:endParaRPr lang="en-US"/>
          </a:p>
        </p:txBody>
      </p:sp>
    </p:spTree>
    <p:extLst>
      <p:ext uri="{BB962C8B-B14F-4D97-AF65-F5344CB8AC3E}">
        <p14:creationId xmlns:p14="http://schemas.microsoft.com/office/powerpoint/2010/main" val="195130153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Tm="5000"/>
    </mc:Choice>
    <mc:Fallback xmlns="">
      <p:transition advTm="5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512" y="3715613"/>
            <a:ext cx="8058975" cy="1050107"/>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382110"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Q1 (2024) </a:t>
            </a:r>
            <a:endParaRPr lang="en-US" dirty="0">
              <a:solidFill>
                <a:schemeClr val="tx2">
                  <a:lumMod val="50000"/>
                </a:schemeClr>
              </a:solidFill>
              <a:latin typeface="LEMON MILK" pitchFamily="50" charset="0"/>
            </a:endParaRPr>
          </a:p>
        </p:txBody>
      </p:sp>
      <p:sp>
        <p:nvSpPr>
          <p:cNvPr id="12" name="TextBox 11"/>
          <p:cNvSpPr txBox="1"/>
          <p:nvPr/>
        </p:nvSpPr>
        <p:spPr>
          <a:xfrm>
            <a:off x="1562099" y="3581400"/>
            <a:ext cx="5943600" cy="1754326"/>
          </a:xfrm>
          <a:prstGeom prst="rect">
            <a:avLst/>
          </a:prstGeom>
          <a:noFill/>
        </p:spPr>
        <p:txBody>
          <a:bodyPr wrap="square" rtlCol="0">
            <a:spAutoFit/>
          </a:bodyPr>
          <a:lstStyle/>
          <a:p>
            <a:r>
              <a:rPr lang="en-US" dirty="0" smtClean="0"/>
              <a:t>Define </a:t>
            </a:r>
            <a:r>
              <a:rPr lang="en-US" dirty="0"/>
              <a:t>the vision, mission, and goals of </a:t>
            </a:r>
            <a:r>
              <a:rPr lang="en-US" dirty="0" err="1"/>
              <a:t>CyberPast</a:t>
            </a:r>
            <a:r>
              <a:rPr lang="en-US" dirty="0"/>
              <a:t>. Identify the target audience, the value proposition, and the competitive advantage of the NFTs. Conduct market research and analysis to validate the idea and the demand. Choose a suitable </a:t>
            </a:r>
            <a:r>
              <a:rPr lang="en-US" dirty="0" err="1"/>
              <a:t>blockchain</a:t>
            </a:r>
            <a:r>
              <a:rPr lang="en-US" dirty="0"/>
              <a:t> platform and NFT standard for the project. Create a project name, logo, and website.</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2861207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0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800"/>
                                        <p:tgtEl>
                                          <p:spTgt spid="11"/>
                                        </p:tgtEl>
                                        <p:attrNameLst>
                                          <p:attrName>ppt_x</p:attrName>
                                        </p:attrNameLst>
                                      </p:cBhvr>
                                      <p:tavLst>
                                        <p:tav tm="0">
                                          <p:val>
                                            <p:strVal val="ppt_x"/>
                                          </p:val>
                                        </p:tav>
                                        <p:tav tm="100000">
                                          <p:val>
                                            <p:strVal val="0-ppt_w/2"/>
                                          </p:val>
                                        </p:tav>
                                      </p:tavLst>
                                    </p:anim>
                                    <p:anim calcmode="lin" valueType="num">
                                      <p:cBhvr additive="base">
                                        <p:cTn id="41" dur="800"/>
                                        <p:tgtEl>
                                          <p:spTgt spid="11"/>
                                        </p:tgtEl>
                                        <p:attrNameLst>
                                          <p:attrName>ppt_y</p:attrName>
                                        </p:attrNameLst>
                                      </p:cBhvr>
                                      <p:tavLst>
                                        <p:tav tm="0">
                                          <p:val>
                                            <p:strVal val="ppt_y"/>
                                          </p:val>
                                        </p:tav>
                                        <p:tav tm="100000">
                                          <p:val>
                                            <p:strVal val="ppt_y"/>
                                          </p:val>
                                        </p:tav>
                                      </p:tavLst>
                                    </p:anim>
                                    <p:set>
                                      <p:cBhvr>
                                        <p:cTn id="42" dur="1" fill="hold">
                                          <p:stCondLst>
                                            <p:cond delay="7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800"/>
                                        <p:tgtEl>
                                          <p:spTgt spid="3"/>
                                        </p:tgtEl>
                                        <p:attrNameLst>
                                          <p:attrName>ppt_x</p:attrName>
                                        </p:attrNameLst>
                                      </p:cBhvr>
                                      <p:tavLst>
                                        <p:tav tm="0">
                                          <p:val>
                                            <p:strVal val="ppt_x"/>
                                          </p:val>
                                        </p:tav>
                                        <p:tav tm="100000">
                                          <p:val>
                                            <p:strVal val="0-ppt_w/2"/>
                                          </p:val>
                                        </p:tav>
                                      </p:tavLst>
                                    </p:anim>
                                    <p:anim calcmode="lin" valueType="num">
                                      <p:cBhvr additive="base">
                                        <p:cTn id="45" dur="800"/>
                                        <p:tgtEl>
                                          <p:spTgt spid="3"/>
                                        </p:tgtEl>
                                        <p:attrNameLst>
                                          <p:attrName>ppt_y</p:attrName>
                                        </p:attrNameLst>
                                      </p:cBhvr>
                                      <p:tavLst>
                                        <p:tav tm="0">
                                          <p:val>
                                            <p:strVal val="ppt_y"/>
                                          </p:val>
                                        </p:tav>
                                        <p:tav tm="100000">
                                          <p:val>
                                            <p:strVal val="ppt_y"/>
                                          </p:val>
                                        </p:tav>
                                      </p:tavLst>
                                    </p:anim>
                                    <p:set>
                                      <p:cBhvr>
                                        <p:cTn id="46" dur="1" fill="hold">
                                          <p:stCondLst>
                                            <p:cond delay="7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800"/>
                                        <p:tgtEl>
                                          <p:spTgt spid="9"/>
                                        </p:tgtEl>
                                        <p:attrNameLst>
                                          <p:attrName>ppt_x</p:attrName>
                                        </p:attrNameLst>
                                      </p:cBhvr>
                                      <p:tavLst>
                                        <p:tav tm="0">
                                          <p:val>
                                            <p:strVal val="ppt_x"/>
                                          </p:val>
                                        </p:tav>
                                        <p:tav tm="100000">
                                          <p:val>
                                            <p:strVal val="0-ppt_w/2"/>
                                          </p:val>
                                        </p:tav>
                                      </p:tavLst>
                                    </p:anim>
                                    <p:anim calcmode="lin" valueType="num">
                                      <p:cBhvr additive="base">
                                        <p:cTn id="49" dur="800"/>
                                        <p:tgtEl>
                                          <p:spTgt spid="9"/>
                                        </p:tgtEl>
                                        <p:attrNameLst>
                                          <p:attrName>ppt_y</p:attrName>
                                        </p:attrNameLst>
                                      </p:cBhvr>
                                      <p:tavLst>
                                        <p:tav tm="0">
                                          <p:val>
                                            <p:strVal val="ppt_y"/>
                                          </p:val>
                                        </p:tav>
                                        <p:tav tm="100000">
                                          <p:val>
                                            <p:strVal val="ppt_y"/>
                                          </p:val>
                                        </p:tav>
                                      </p:tavLst>
                                    </p:anim>
                                    <p:set>
                                      <p:cBhvr>
                                        <p:cTn id="50" dur="1" fill="hold">
                                          <p:stCondLst>
                                            <p:cond delay="7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800"/>
                                        <p:tgtEl>
                                          <p:spTgt spid="10"/>
                                        </p:tgtEl>
                                        <p:attrNameLst>
                                          <p:attrName>ppt_x</p:attrName>
                                        </p:attrNameLst>
                                      </p:cBhvr>
                                      <p:tavLst>
                                        <p:tav tm="0">
                                          <p:val>
                                            <p:strVal val="ppt_x"/>
                                          </p:val>
                                        </p:tav>
                                        <p:tav tm="100000">
                                          <p:val>
                                            <p:strVal val="0-ppt_w/2"/>
                                          </p:val>
                                        </p:tav>
                                      </p:tavLst>
                                    </p:anim>
                                    <p:anim calcmode="lin" valueType="num">
                                      <p:cBhvr additive="base">
                                        <p:cTn id="53" dur="800"/>
                                        <p:tgtEl>
                                          <p:spTgt spid="10"/>
                                        </p:tgtEl>
                                        <p:attrNameLst>
                                          <p:attrName>ppt_y</p:attrName>
                                        </p:attrNameLst>
                                      </p:cBhvr>
                                      <p:tavLst>
                                        <p:tav tm="0">
                                          <p:val>
                                            <p:strVal val="ppt_y"/>
                                          </p:val>
                                        </p:tav>
                                        <p:tav tm="100000">
                                          <p:val>
                                            <p:strVal val="ppt_y"/>
                                          </p:val>
                                        </p:tav>
                                      </p:tavLst>
                                    </p:anim>
                                    <p:set>
                                      <p:cBhvr>
                                        <p:cTn id="54" dur="1" fill="hold">
                                          <p:stCondLst>
                                            <p:cond delay="7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800"/>
                                        <p:tgtEl>
                                          <p:spTgt spid="8"/>
                                        </p:tgtEl>
                                        <p:attrNameLst>
                                          <p:attrName>ppt_x</p:attrName>
                                        </p:attrNameLst>
                                      </p:cBhvr>
                                      <p:tavLst>
                                        <p:tav tm="0">
                                          <p:val>
                                            <p:strVal val="ppt_x"/>
                                          </p:val>
                                        </p:tav>
                                        <p:tav tm="100000">
                                          <p:val>
                                            <p:strVal val="0-ppt_w/2"/>
                                          </p:val>
                                        </p:tav>
                                      </p:tavLst>
                                    </p:anim>
                                    <p:anim calcmode="lin" valueType="num">
                                      <p:cBhvr additive="base">
                                        <p:cTn id="57" dur="800"/>
                                        <p:tgtEl>
                                          <p:spTgt spid="8"/>
                                        </p:tgtEl>
                                        <p:attrNameLst>
                                          <p:attrName>ppt_y</p:attrName>
                                        </p:attrNameLst>
                                      </p:cBhvr>
                                      <p:tavLst>
                                        <p:tav tm="0">
                                          <p:val>
                                            <p:strVal val="ppt_y"/>
                                          </p:val>
                                        </p:tav>
                                        <p:tav tm="100000">
                                          <p:val>
                                            <p:strVal val="ppt_y"/>
                                          </p:val>
                                        </p:tav>
                                      </p:tavLst>
                                    </p:anim>
                                    <p:set>
                                      <p:cBhvr>
                                        <p:cTn id="58" dur="1" fill="hold">
                                          <p:stCondLst>
                                            <p:cond delay="7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800"/>
                                        <p:tgtEl>
                                          <p:spTgt spid="4"/>
                                        </p:tgtEl>
                                        <p:attrNameLst>
                                          <p:attrName>ppt_x</p:attrName>
                                        </p:attrNameLst>
                                      </p:cBhvr>
                                      <p:tavLst>
                                        <p:tav tm="0">
                                          <p:val>
                                            <p:strVal val="ppt_x"/>
                                          </p:val>
                                        </p:tav>
                                        <p:tav tm="100000">
                                          <p:val>
                                            <p:strVal val="0-ppt_w/2"/>
                                          </p:val>
                                        </p:tav>
                                      </p:tavLst>
                                    </p:anim>
                                    <p:anim calcmode="lin" valueType="num">
                                      <p:cBhvr additive="base">
                                        <p:cTn id="61" dur="800"/>
                                        <p:tgtEl>
                                          <p:spTgt spid="4"/>
                                        </p:tgtEl>
                                        <p:attrNameLst>
                                          <p:attrName>ppt_y</p:attrName>
                                        </p:attrNameLst>
                                      </p:cBhvr>
                                      <p:tavLst>
                                        <p:tav tm="0">
                                          <p:val>
                                            <p:strVal val="ppt_y"/>
                                          </p:val>
                                        </p:tav>
                                        <p:tav tm="100000">
                                          <p:val>
                                            <p:strVal val="ppt_y"/>
                                          </p:val>
                                        </p:tav>
                                      </p:tavLst>
                                    </p:anim>
                                    <p:set>
                                      <p:cBhvr>
                                        <p:cTn id="62" dur="1" fill="hold">
                                          <p:stCondLst>
                                            <p:cond delay="7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800"/>
                                        <p:tgtEl>
                                          <p:spTgt spid="12"/>
                                        </p:tgtEl>
                                        <p:attrNameLst>
                                          <p:attrName>ppt_x</p:attrName>
                                        </p:attrNameLst>
                                      </p:cBhvr>
                                      <p:tavLst>
                                        <p:tav tm="0">
                                          <p:val>
                                            <p:strVal val="ppt_x"/>
                                          </p:val>
                                        </p:tav>
                                        <p:tav tm="100000">
                                          <p:val>
                                            <p:strVal val="0-ppt_w/2"/>
                                          </p:val>
                                        </p:tav>
                                      </p:tavLst>
                                    </p:anim>
                                    <p:anim calcmode="lin" valueType="num">
                                      <p:cBhvr additive="base">
                                        <p:cTn id="65" dur="800"/>
                                        <p:tgtEl>
                                          <p:spTgt spid="12"/>
                                        </p:tgtEl>
                                        <p:attrNameLst>
                                          <p:attrName>ppt_y</p:attrName>
                                        </p:attrNameLst>
                                      </p:cBhvr>
                                      <p:tavLst>
                                        <p:tav tm="0">
                                          <p:val>
                                            <p:strVal val="ppt_y"/>
                                          </p:val>
                                        </p:tav>
                                        <p:tav tm="100000">
                                          <p:val>
                                            <p:strVal val="ppt_y"/>
                                          </p:val>
                                        </p:tav>
                                      </p:tavLst>
                                    </p:anim>
                                    <p:set>
                                      <p:cBhvr>
                                        <p:cTn id="66" dur="1" fill="hold">
                                          <p:stCondLst>
                                            <p:cond delay="7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547218"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Q10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2308324"/>
          </a:xfrm>
          <a:prstGeom prst="rect">
            <a:avLst/>
          </a:prstGeom>
          <a:noFill/>
        </p:spPr>
        <p:txBody>
          <a:bodyPr wrap="square" rtlCol="0">
            <a:spAutoFit/>
          </a:bodyPr>
          <a:lstStyle/>
          <a:p>
            <a:r>
              <a:rPr lang="en-US" dirty="0"/>
              <a:t>Implement the necessary improvements and changes to the project and the marketplace. This can include fixing bugs, errors, or vulnerabilities, enhancing the user experience or interface, or optimizing the performance or security of the NFTs and the transactions. Communicate the changes and the reasons behind them to the community and stakeholders. Provide support and guidance for the users to adapt to the changes.</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0658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62260"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Q11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1754326"/>
          </a:xfrm>
          <a:prstGeom prst="rect">
            <a:avLst/>
          </a:prstGeom>
          <a:noFill/>
        </p:spPr>
        <p:txBody>
          <a:bodyPr wrap="square" rtlCol="0">
            <a:spAutoFit/>
          </a:bodyPr>
          <a:lstStyle/>
          <a:p>
            <a:r>
              <a:rPr lang="en-US" dirty="0"/>
              <a:t>Sell advertising space on the platform. Provide a way for the advertisers to reach the target audience and promote their products or services. Ensure the relevance, quality, and compliance of the ads. Generate revenue from the fees or commissions of the ads. Provide feedback and reports to the advertisers and the users.</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0658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535998"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Q12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1754326"/>
          </a:xfrm>
          <a:prstGeom prst="rect">
            <a:avLst/>
          </a:prstGeom>
          <a:noFill/>
        </p:spPr>
        <p:txBody>
          <a:bodyPr wrap="square" rtlCol="0">
            <a:spAutoFit/>
          </a:bodyPr>
          <a:lstStyle/>
          <a:p>
            <a:r>
              <a:rPr lang="en-US" dirty="0"/>
              <a:t>Provide educational resources to help the customers understand the technology and the potential of NFTs. Create and share blogs, newsletters, webinars, or courses to educate the customers about the basics, benefits, and best practices of NFTs. Answer the common questions and doubts of the customers. Build trust and loyalty with the customers.</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0658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55848"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Q2 (2024) </a:t>
            </a:r>
            <a:endParaRPr lang="en-US" dirty="0">
              <a:solidFill>
                <a:schemeClr val="tx2">
                  <a:lumMod val="50000"/>
                </a:schemeClr>
              </a:solidFill>
              <a:latin typeface="LEMON MILK" pitchFamily="50" charset="0"/>
            </a:endParaRPr>
          </a:p>
        </p:txBody>
      </p:sp>
      <p:sp>
        <p:nvSpPr>
          <p:cNvPr id="12" name="TextBox 11"/>
          <p:cNvSpPr txBox="1"/>
          <p:nvPr/>
        </p:nvSpPr>
        <p:spPr>
          <a:xfrm>
            <a:off x="1562099" y="3581400"/>
            <a:ext cx="5943600" cy="1477328"/>
          </a:xfrm>
          <a:prstGeom prst="rect">
            <a:avLst/>
          </a:prstGeom>
          <a:noFill/>
        </p:spPr>
        <p:txBody>
          <a:bodyPr wrap="square" rtlCol="0">
            <a:spAutoFit/>
          </a:bodyPr>
          <a:lstStyle/>
          <a:p>
            <a:r>
              <a:rPr lang="en-US" dirty="0"/>
              <a:t>Develop the initial concept and design of the NFTs. Decide on the number, rarity, and attributes of the NFTs. Hire or collaborate with artists, developers, and other professionals to create the NFTs. Test the NFTs for functionality and quality. Set up a smart contract and a minting process for the NFTs.</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46160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43024"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Q3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1477328"/>
          </a:xfrm>
          <a:prstGeom prst="rect">
            <a:avLst/>
          </a:prstGeom>
          <a:noFill/>
        </p:spPr>
        <p:txBody>
          <a:bodyPr wrap="square" rtlCol="0">
            <a:spAutoFit/>
          </a:bodyPr>
          <a:lstStyle/>
          <a:p>
            <a:r>
              <a:rPr lang="en-US" dirty="0"/>
              <a:t>Launch the first batch of 500 NFTs. Announce the date, time, and price of the minting event. Provide clear instructions and support for the users to mint the NFTs. Monitor the minting process and resolve any issues. Celebrate the success of the launch and thank the community for their support.</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111775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55848" cy="369332"/>
          </a:xfrm>
          <a:prstGeom prst="rect">
            <a:avLst/>
          </a:prstGeom>
          <a:noFill/>
        </p:spPr>
        <p:txBody>
          <a:bodyPr wrap="none" rtlCol="0">
            <a:spAutoFit/>
          </a:bodyPr>
          <a:lstStyle/>
          <a:p>
            <a:r>
              <a:rPr lang="en-US" dirty="0">
                <a:solidFill>
                  <a:schemeClr val="tx2">
                    <a:lumMod val="50000"/>
                  </a:schemeClr>
                </a:solidFill>
                <a:latin typeface="LEMON MILK" pitchFamily="50" charset="0"/>
              </a:rPr>
              <a:t>Q4 (2024) </a:t>
            </a:r>
          </a:p>
        </p:txBody>
      </p:sp>
      <p:sp>
        <p:nvSpPr>
          <p:cNvPr id="12" name="TextBox 11"/>
          <p:cNvSpPr txBox="1"/>
          <p:nvPr/>
        </p:nvSpPr>
        <p:spPr>
          <a:xfrm>
            <a:off x="1562099" y="3581400"/>
            <a:ext cx="5943600" cy="2031325"/>
          </a:xfrm>
          <a:prstGeom prst="rect">
            <a:avLst/>
          </a:prstGeom>
          <a:noFill/>
        </p:spPr>
        <p:txBody>
          <a:bodyPr wrap="square" rtlCol="0">
            <a:spAutoFit/>
          </a:bodyPr>
          <a:lstStyle/>
          <a:p>
            <a:r>
              <a:rPr lang="en-US" dirty="0"/>
              <a:t>Deliver the promised benefits and rewards to the NFT holders. This can include access to exclusive content, events, or services, or participation in governance or profit sharing. Provide updates and reports on the project progress and performance. Maintain communication and interaction with the community. Solicit feedback and testimonials from the NFT holders.</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111775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47832"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Q5 (2024) </a:t>
            </a:r>
            <a:endParaRPr lang="en-US" dirty="0">
              <a:solidFill>
                <a:schemeClr val="tx2">
                  <a:lumMod val="50000"/>
                </a:schemeClr>
              </a:solidFill>
              <a:latin typeface="LEMON MILK" pitchFamily="50" charset="0"/>
            </a:endParaRPr>
          </a:p>
        </p:txBody>
      </p:sp>
      <p:sp>
        <p:nvSpPr>
          <p:cNvPr id="12" name="TextBox 11"/>
          <p:cNvSpPr txBox="1"/>
          <p:nvPr/>
        </p:nvSpPr>
        <p:spPr>
          <a:xfrm>
            <a:off x="1562099" y="3581400"/>
            <a:ext cx="5943600" cy="1754326"/>
          </a:xfrm>
          <a:prstGeom prst="rect">
            <a:avLst/>
          </a:prstGeom>
          <a:noFill/>
        </p:spPr>
        <p:txBody>
          <a:bodyPr wrap="square" rtlCol="0">
            <a:spAutoFit/>
          </a:bodyPr>
          <a:lstStyle/>
          <a:p>
            <a:r>
              <a:rPr lang="en-US" dirty="0"/>
              <a:t> Plan and execute the next phase of the project development. This can include adding new features, functionalities, or integrations to the NFTs, creating new NFT collections or collaborations, or expanding the project scope or scale. Announce the new plans and goals to the community and invite them to join the journey.</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111775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47832"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Q6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1754326"/>
          </a:xfrm>
          <a:prstGeom prst="rect">
            <a:avLst/>
          </a:prstGeom>
          <a:noFill/>
        </p:spPr>
        <p:txBody>
          <a:bodyPr wrap="square" rtlCol="0">
            <a:spAutoFit/>
          </a:bodyPr>
          <a:lstStyle/>
          <a:p>
            <a:r>
              <a:rPr lang="en-US" dirty="0"/>
              <a:t>Launch the second batch of 1,500 NFTs. Announce the date, time, and price of the minting event. Provide clear instructions and support for the users to mint the NFTs. Monitor the minting process and resolve any issues. Celebrate the success of the launch and thank the community for their support.</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111775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33406"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Q7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1754326"/>
          </a:xfrm>
          <a:prstGeom prst="rect">
            <a:avLst/>
          </a:prstGeom>
          <a:noFill/>
        </p:spPr>
        <p:txBody>
          <a:bodyPr wrap="square" rtlCol="0">
            <a:spAutoFit/>
          </a:bodyPr>
          <a:lstStyle/>
          <a:p>
            <a:r>
              <a:rPr lang="en-US" dirty="0"/>
              <a:t>Develop and launch the marketplace for NFTs. Provide a platform for the users to buy, sell, trade, or bid on the NFTs. Ensure the security, transparency, and efficiency of the transactions. Provide a user-friendly interface and a rating system for the sellers and buyers. Generate revenue from the fees or commissions of the transactions.</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0658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43024"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Q8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1754326"/>
          </a:xfrm>
          <a:prstGeom prst="rect">
            <a:avLst/>
          </a:prstGeom>
          <a:noFill/>
        </p:spPr>
        <p:txBody>
          <a:bodyPr wrap="square" rtlCol="0">
            <a:spAutoFit/>
          </a:bodyPr>
          <a:lstStyle/>
          <a:p>
            <a:r>
              <a:rPr lang="en-US" dirty="0"/>
              <a:t>Market and grow the project and the marketplace. Explore new channels, platforms, or partnerships to reach new audiences and markets. Participate in events, exhibitions, or competitions to showcase the project and the NFTs. Create and distribute press releases, articles, podcasts, or videos to increase the project visibility and credibility.</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0658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3" y="1143000"/>
            <a:ext cx="3962406" cy="3962406"/>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394" y="1143000"/>
            <a:ext cx="3962406" cy="3962406"/>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32347" y="2895600"/>
            <a:ext cx="4794512" cy="4794512"/>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333" y="1143000"/>
            <a:ext cx="3962406" cy="3962406"/>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9597" y="4028999"/>
            <a:ext cx="3962406" cy="3962406"/>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8060" y="2895600"/>
            <a:ext cx="4794512" cy="4794512"/>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8439" y="4038594"/>
            <a:ext cx="3962406" cy="3962406"/>
          </a:xfrm>
          <a:prstGeom prst="rect">
            <a:avLst/>
          </a:prstGeom>
        </p:spPr>
      </p:pic>
      <p:sp>
        <p:nvSpPr>
          <p:cNvPr id="38" name="Rectangle 37"/>
          <p:cNvSpPr/>
          <p:nvPr/>
        </p:nvSpPr>
        <p:spPr>
          <a:xfrm>
            <a:off x="0" y="0"/>
            <a:ext cx="9144000" cy="6858000"/>
          </a:xfrm>
          <a:prstGeom prst="rect">
            <a:avLst/>
          </a:prstGeom>
          <a:gradFill flip="none" rotWithShape="1">
            <a:gsLst>
              <a:gs pos="0">
                <a:schemeClr val="bg2">
                  <a:lumMod val="75000"/>
                  <a:shade val="30000"/>
                  <a:satMod val="115000"/>
                  <a:alpha val="70000"/>
                </a:schemeClr>
              </a:gs>
              <a:gs pos="50000">
                <a:schemeClr val="bg2">
                  <a:lumMod val="75000"/>
                  <a:shade val="67500"/>
                  <a:satMod val="115000"/>
                  <a:alpha val="70000"/>
                </a:schemeClr>
              </a:gs>
              <a:gs pos="100000">
                <a:schemeClr val="bg2">
                  <a:lumMod val="75000"/>
                  <a:shade val="100000"/>
                  <a:satMod val="115000"/>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66800" y="2514600"/>
            <a:ext cx="6934200" cy="3733800"/>
          </a:xfrm>
          <a:prstGeom prst="roundRect">
            <a:avLst/>
          </a:prstGeom>
          <a:gradFill flip="none" rotWithShape="1">
            <a:gsLst>
              <a:gs pos="0">
                <a:schemeClr val="bg2">
                  <a:shade val="30000"/>
                  <a:satMod val="115000"/>
                  <a:lumMod val="91000"/>
                </a:schemeClr>
              </a:gs>
              <a:gs pos="50000">
                <a:schemeClr val="bg2">
                  <a:shade val="67500"/>
                  <a:satMod val="115000"/>
                  <a:lumMod val="88000"/>
                  <a:lumOff val="12000"/>
                  <a:alpha val="95000"/>
                </a:schemeClr>
              </a:gs>
              <a:gs pos="100000">
                <a:schemeClr val="bg2">
                  <a:shade val="100000"/>
                  <a:satMod val="115000"/>
                  <a:lumMod val="91000"/>
                  <a:lumOff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142313" y="2057400"/>
            <a:ext cx="0" cy="1143000"/>
          </a:xfrm>
          <a:prstGeom prst="line">
            <a:avLst/>
          </a:prstGeom>
          <a:ln w="28575">
            <a:solidFill>
              <a:schemeClr val="tx2">
                <a:lumMod val="2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003768" y="3124200"/>
            <a:ext cx="277091" cy="304800"/>
          </a:xfrm>
          <a:prstGeom prst="ellipse">
            <a:avLst/>
          </a:prstGeom>
          <a:gradFill flip="none" rotWithShape="1">
            <a:gsLst>
              <a:gs pos="0">
                <a:schemeClr val="tx2">
                  <a:lumMod val="25000"/>
                  <a:shade val="30000"/>
                  <a:satMod val="115000"/>
                </a:schemeClr>
              </a:gs>
              <a:gs pos="50000">
                <a:schemeClr val="tx2">
                  <a:lumMod val="25000"/>
                  <a:shade val="67500"/>
                  <a:satMod val="115000"/>
                </a:schemeClr>
              </a:gs>
              <a:gs pos="100000">
                <a:schemeClr val="tx2">
                  <a:lumMod val="2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73041" y="3200400"/>
            <a:ext cx="138545" cy="152400"/>
          </a:xfrm>
          <a:prstGeom prst="ellipse">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688068"/>
            <a:ext cx="1447832" cy="369332"/>
          </a:xfrm>
          <a:prstGeom prst="rect">
            <a:avLst/>
          </a:prstGeom>
          <a:noFill/>
        </p:spPr>
        <p:txBody>
          <a:bodyPr wrap="none" rtlCol="0">
            <a:spAutoFit/>
          </a:bodyPr>
          <a:lstStyle/>
          <a:p>
            <a:r>
              <a:rPr lang="en-US" dirty="0" smtClean="0">
                <a:solidFill>
                  <a:schemeClr val="tx2">
                    <a:lumMod val="50000"/>
                  </a:schemeClr>
                </a:solidFill>
                <a:latin typeface="LEMON MILK" pitchFamily="50" charset="0"/>
              </a:rPr>
              <a:t>Q9 </a:t>
            </a:r>
            <a:r>
              <a:rPr lang="en-US" dirty="0">
                <a:solidFill>
                  <a:schemeClr val="tx2">
                    <a:lumMod val="50000"/>
                  </a:schemeClr>
                </a:solidFill>
                <a:latin typeface="LEMON MILK" pitchFamily="50" charset="0"/>
              </a:rPr>
              <a:t>(2024) </a:t>
            </a:r>
          </a:p>
        </p:txBody>
      </p:sp>
      <p:sp>
        <p:nvSpPr>
          <p:cNvPr id="12" name="TextBox 11"/>
          <p:cNvSpPr txBox="1"/>
          <p:nvPr/>
        </p:nvSpPr>
        <p:spPr>
          <a:xfrm>
            <a:off x="1562099" y="3581400"/>
            <a:ext cx="5943600" cy="2031325"/>
          </a:xfrm>
          <a:prstGeom prst="rect">
            <a:avLst/>
          </a:prstGeom>
          <a:noFill/>
        </p:spPr>
        <p:txBody>
          <a:bodyPr wrap="square" rtlCol="0">
            <a:spAutoFit/>
          </a:bodyPr>
          <a:lstStyle/>
          <a:p>
            <a:r>
              <a:rPr lang="en-US" dirty="0"/>
              <a:t>Evaluate the project impact and value. Conduct surveys, interviews, or analytics to measure the user satisfaction, engagement, and retention. Assess the project revenue, expenses, and profitability. Identify the strengths, weaknesses, opportunities, and threats of the project. Gather feedback and suggestions from the community and stakeholders.</a:t>
            </a:r>
          </a:p>
        </p:txBody>
      </p:sp>
      <p:sp>
        <p:nvSpPr>
          <p:cNvPr id="13" name="Right Arrow 12"/>
          <p:cNvSpPr/>
          <p:nvPr/>
        </p:nvSpPr>
        <p:spPr>
          <a:xfrm flipH="1">
            <a:off x="202223" y="6320241"/>
            <a:ext cx="8663353" cy="461559"/>
          </a:xfrm>
          <a:prstGeom prst="rightArrow">
            <a:avLst/>
          </a:prstGeom>
          <a:gradFill flip="none" rotWithShape="1">
            <a:gsLst>
              <a:gs pos="0">
                <a:srgbClr val="FFC000"/>
              </a:gs>
              <a:gs pos="100000">
                <a:srgbClr val="FFC000"/>
              </a:gs>
              <a:gs pos="46000">
                <a:srgbClr val="FFFF00"/>
              </a:gs>
            </a:gsLst>
            <a:path path="circle">
              <a:fillToRect l="100000" t="100000"/>
            </a:path>
            <a:tileRect r="-100000" b="-10000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8385" y="200890"/>
            <a:ext cx="1124948" cy="1169005"/>
          </a:xfrm>
          <a:prstGeom prst="rect">
            <a:avLst/>
          </a:prstGeom>
        </p:spPr>
      </p:pic>
      <p:sp>
        <p:nvSpPr>
          <p:cNvPr id="3" name="TextBox 2"/>
          <p:cNvSpPr txBox="1"/>
          <p:nvPr/>
        </p:nvSpPr>
        <p:spPr>
          <a:xfrm>
            <a:off x="3200399" y="3091934"/>
            <a:ext cx="3200401" cy="369332"/>
          </a:xfrm>
          <a:prstGeom prst="rect">
            <a:avLst/>
          </a:prstGeom>
          <a:noFill/>
        </p:spPr>
        <p:txBody>
          <a:bodyPr wrap="square" rtlCol="0">
            <a:spAutoFit/>
          </a:bodyPr>
          <a:lstStyle/>
          <a:p>
            <a:pPr algn="ctr"/>
            <a:r>
              <a:rPr lang="en-US" dirty="0" smtClean="0">
                <a:latin typeface="LEMON MILK" pitchFamily="50" charset="0"/>
              </a:rPr>
              <a:t>Community Creation</a:t>
            </a:r>
            <a:endParaRPr lang="en-US" dirty="0">
              <a:latin typeface="LEMON MILK" pitchFamily="50"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70856" y="605043"/>
            <a:ext cx="4234843" cy="551812"/>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98875" y="1236880"/>
            <a:ext cx="1978805" cy="391197"/>
          </a:xfrm>
          <a:prstGeom prst="rect">
            <a:avLst/>
          </a:prstGeom>
        </p:spPr>
      </p:pic>
    </p:spTree>
    <p:extLst>
      <p:ext uri="{BB962C8B-B14F-4D97-AF65-F5344CB8AC3E}">
        <p14:creationId xmlns:p14="http://schemas.microsoft.com/office/powerpoint/2010/main" val="30658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1+#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1+#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grpId="1" nodeType="clickEffect">
                                  <p:stCondLst>
                                    <p:cond delay="0"/>
                                  </p:stCondLst>
                                  <p:childTnLst>
                                    <p:anim calcmode="lin" valueType="num">
                                      <p:cBhvr additive="base">
                                        <p:cTn id="40" dur="1000"/>
                                        <p:tgtEl>
                                          <p:spTgt spid="11"/>
                                        </p:tgtEl>
                                        <p:attrNameLst>
                                          <p:attrName>ppt_x</p:attrName>
                                        </p:attrNameLst>
                                      </p:cBhvr>
                                      <p:tavLst>
                                        <p:tav tm="0">
                                          <p:val>
                                            <p:strVal val="ppt_x"/>
                                          </p:val>
                                        </p:tav>
                                        <p:tav tm="100000">
                                          <p:val>
                                            <p:strVal val="0-ppt_w/2"/>
                                          </p:val>
                                        </p:tav>
                                      </p:tavLst>
                                    </p:anim>
                                    <p:anim calcmode="lin" valueType="num">
                                      <p:cBhvr additive="base">
                                        <p:cTn id="41" dur="1000"/>
                                        <p:tgtEl>
                                          <p:spTgt spid="11"/>
                                        </p:tgtEl>
                                        <p:attrNameLst>
                                          <p:attrName>ppt_y</p:attrName>
                                        </p:attrNameLst>
                                      </p:cBhvr>
                                      <p:tavLst>
                                        <p:tav tm="0">
                                          <p:val>
                                            <p:strVal val="ppt_y"/>
                                          </p:val>
                                        </p:tav>
                                        <p:tav tm="100000">
                                          <p:val>
                                            <p:strVal val="ppt_y"/>
                                          </p:val>
                                        </p:tav>
                                      </p:tavLst>
                                    </p:anim>
                                    <p:set>
                                      <p:cBhvr>
                                        <p:cTn id="42" dur="1" fill="hold">
                                          <p:stCondLst>
                                            <p:cond delay="999"/>
                                          </p:stCondLst>
                                        </p:cTn>
                                        <p:tgtEl>
                                          <p:spTgt spid="11"/>
                                        </p:tgtEl>
                                        <p:attrNameLst>
                                          <p:attrName>style.visibility</p:attrName>
                                        </p:attrNameLst>
                                      </p:cBhvr>
                                      <p:to>
                                        <p:strVal val="hidden"/>
                                      </p:to>
                                    </p:set>
                                  </p:childTnLst>
                                </p:cTn>
                              </p:par>
                              <p:par>
                                <p:cTn id="43" presetID="2" presetClass="exit" presetSubtype="8" fill="hold" grpId="1" nodeType="withEffect">
                                  <p:stCondLst>
                                    <p:cond delay="0"/>
                                  </p:stCondLst>
                                  <p:childTnLst>
                                    <p:anim calcmode="lin" valueType="num">
                                      <p:cBhvr additive="base">
                                        <p:cTn id="44" dur="1000"/>
                                        <p:tgtEl>
                                          <p:spTgt spid="3"/>
                                        </p:tgtEl>
                                        <p:attrNameLst>
                                          <p:attrName>ppt_x</p:attrName>
                                        </p:attrNameLst>
                                      </p:cBhvr>
                                      <p:tavLst>
                                        <p:tav tm="0">
                                          <p:val>
                                            <p:strVal val="ppt_x"/>
                                          </p:val>
                                        </p:tav>
                                        <p:tav tm="100000">
                                          <p:val>
                                            <p:strVal val="0-ppt_w/2"/>
                                          </p:val>
                                        </p:tav>
                                      </p:tavLst>
                                    </p:anim>
                                    <p:anim calcmode="lin" valueType="num">
                                      <p:cBhvr additive="base">
                                        <p:cTn id="45" dur="1000"/>
                                        <p:tgtEl>
                                          <p:spTgt spid="3"/>
                                        </p:tgtEl>
                                        <p:attrNameLst>
                                          <p:attrName>ppt_y</p:attrName>
                                        </p:attrNameLst>
                                      </p:cBhvr>
                                      <p:tavLst>
                                        <p:tav tm="0">
                                          <p:val>
                                            <p:strVal val="ppt_y"/>
                                          </p:val>
                                        </p:tav>
                                        <p:tav tm="100000">
                                          <p:val>
                                            <p:strVal val="ppt_y"/>
                                          </p:val>
                                        </p:tav>
                                      </p:tavLst>
                                    </p:anim>
                                    <p:set>
                                      <p:cBhvr>
                                        <p:cTn id="46" dur="1" fill="hold">
                                          <p:stCondLst>
                                            <p:cond delay="999"/>
                                          </p:stCondLst>
                                        </p:cTn>
                                        <p:tgtEl>
                                          <p:spTgt spid="3"/>
                                        </p:tgtEl>
                                        <p:attrNameLst>
                                          <p:attrName>style.visibility</p:attrName>
                                        </p:attrNameLst>
                                      </p:cBhvr>
                                      <p:to>
                                        <p:strVal val="hidden"/>
                                      </p:to>
                                    </p:set>
                                  </p:childTnLst>
                                </p:cTn>
                              </p:par>
                              <p:par>
                                <p:cTn id="47" presetID="2" presetClass="exit" presetSubtype="8" fill="hold" grpId="1" nodeType="withEffect">
                                  <p:stCondLst>
                                    <p:cond delay="0"/>
                                  </p:stCondLst>
                                  <p:childTnLst>
                                    <p:anim calcmode="lin" valueType="num">
                                      <p:cBhvr additive="base">
                                        <p:cTn id="48" dur="1000"/>
                                        <p:tgtEl>
                                          <p:spTgt spid="9"/>
                                        </p:tgtEl>
                                        <p:attrNameLst>
                                          <p:attrName>ppt_x</p:attrName>
                                        </p:attrNameLst>
                                      </p:cBhvr>
                                      <p:tavLst>
                                        <p:tav tm="0">
                                          <p:val>
                                            <p:strVal val="ppt_x"/>
                                          </p:val>
                                        </p:tav>
                                        <p:tav tm="100000">
                                          <p:val>
                                            <p:strVal val="0-ppt_w/2"/>
                                          </p:val>
                                        </p:tav>
                                      </p:tavLst>
                                    </p:anim>
                                    <p:anim calcmode="lin" valueType="num">
                                      <p:cBhvr additive="base">
                                        <p:cTn id="49" dur="1000"/>
                                        <p:tgtEl>
                                          <p:spTgt spid="9"/>
                                        </p:tgtEl>
                                        <p:attrNameLst>
                                          <p:attrName>ppt_y</p:attrName>
                                        </p:attrNameLst>
                                      </p:cBhvr>
                                      <p:tavLst>
                                        <p:tav tm="0">
                                          <p:val>
                                            <p:strVal val="ppt_y"/>
                                          </p:val>
                                        </p:tav>
                                        <p:tav tm="100000">
                                          <p:val>
                                            <p:strVal val="ppt_y"/>
                                          </p:val>
                                        </p:tav>
                                      </p:tavLst>
                                    </p:anim>
                                    <p:set>
                                      <p:cBhvr>
                                        <p:cTn id="50" dur="1" fill="hold">
                                          <p:stCondLst>
                                            <p:cond delay="999"/>
                                          </p:stCondLst>
                                        </p:cTn>
                                        <p:tgtEl>
                                          <p:spTgt spid="9"/>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1000"/>
                                        <p:tgtEl>
                                          <p:spTgt spid="10"/>
                                        </p:tgtEl>
                                        <p:attrNameLst>
                                          <p:attrName>ppt_x</p:attrName>
                                        </p:attrNameLst>
                                      </p:cBhvr>
                                      <p:tavLst>
                                        <p:tav tm="0">
                                          <p:val>
                                            <p:strVal val="ppt_x"/>
                                          </p:val>
                                        </p:tav>
                                        <p:tav tm="100000">
                                          <p:val>
                                            <p:strVal val="0-ppt_w/2"/>
                                          </p:val>
                                        </p:tav>
                                      </p:tavLst>
                                    </p:anim>
                                    <p:anim calcmode="lin" valueType="num">
                                      <p:cBhvr additive="base">
                                        <p:cTn id="53" dur="1000"/>
                                        <p:tgtEl>
                                          <p:spTgt spid="10"/>
                                        </p:tgtEl>
                                        <p:attrNameLst>
                                          <p:attrName>ppt_y</p:attrName>
                                        </p:attrNameLst>
                                      </p:cBhvr>
                                      <p:tavLst>
                                        <p:tav tm="0">
                                          <p:val>
                                            <p:strVal val="ppt_y"/>
                                          </p:val>
                                        </p:tav>
                                        <p:tav tm="100000">
                                          <p:val>
                                            <p:strVal val="ppt_y"/>
                                          </p:val>
                                        </p:tav>
                                      </p:tavLst>
                                    </p:anim>
                                    <p:set>
                                      <p:cBhvr>
                                        <p:cTn id="54" dur="1" fill="hold">
                                          <p:stCondLst>
                                            <p:cond delay="999"/>
                                          </p:stCondLst>
                                        </p:cTn>
                                        <p:tgtEl>
                                          <p:spTgt spid="10"/>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1000"/>
                                        <p:tgtEl>
                                          <p:spTgt spid="8"/>
                                        </p:tgtEl>
                                        <p:attrNameLst>
                                          <p:attrName>ppt_x</p:attrName>
                                        </p:attrNameLst>
                                      </p:cBhvr>
                                      <p:tavLst>
                                        <p:tav tm="0">
                                          <p:val>
                                            <p:strVal val="ppt_x"/>
                                          </p:val>
                                        </p:tav>
                                        <p:tav tm="100000">
                                          <p:val>
                                            <p:strVal val="0-ppt_w/2"/>
                                          </p:val>
                                        </p:tav>
                                      </p:tavLst>
                                    </p:anim>
                                    <p:anim calcmode="lin" valueType="num">
                                      <p:cBhvr additive="base">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par>
                                <p:cTn id="59" presetID="2" presetClass="exit" presetSubtype="8" fill="hold" grpId="1" nodeType="withEffect">
                                  <p:stCondLst>
                                    <p:cond delay="0"/>
                                  </p:stCondLst>
                                  <p:childTnLst>
                                    <p:anim calcmode="lin" valueType="num">
                                      <p:cBhvr additive="base">
                                        <p:cTn id="60" dur="1000"/>
                                        <p:tgtEl>
                                          <p:spTgt spid="4"/>
                                        </p:tgtEl>
                                        <p:attrNameLst>
                                          <p:attrName>ppt_x</p:attrName>
                                        </p:attrNameLst>
                                      </p:cBhvr>
                                      <p:tavLst>
                                        <p:tav tm="0">
                                          <p:val>
                                            <p:strVal val="ppt_x"/>
                                          </p:val>
                                        </p:tav>
                                        <p:tav tm="100000">
                                          <p:val>
                                            <p:strVal val="0-ppt_w/2"/>
                                          </p:val>
                                        </p:tav>
                                      </p:tavLst>
                                    </p:anim>
                                    <p:anim calcmode="lin" valueType="num">
                                      <p:cBhvr additive="base">
                                        <p:cTn id="61" dur="1000"/>
                                        <p:tgtEl>
                                          <p:spTgt spid="4"/>
                                        </p:tgtEl>
                                        <p:attrNameLst>
                                          <p:attrName>ppt_y</p:attrName>
                                        </p:attrNameLst>
                                      </p:cBhvr>
                                      <p:tavLst>
                                        <p:tav tm="0">
                                          <p:val>
                                            <p:strVal val="ppt_y"/>
                                          </p:val>
                                        </p:tav>
                                        <p:tav tm="100000">
                                          <p:val>
                                            <p:strVal val="ppt_y"/>
                                          </p:val>
                                        </p:tav>
                                      </p:tavLst>
                                    </p:anim>
                                    <p:set>
                                      <p:cBhvr>
                                        <p:cTn id="62" dur="1" fill="hold">
                                          <p:stCondLst>
                                            <p:cond delay="999"/>
                                          </p:stCondLst>
                                        </p:cTn>
                                        <p:tgtEl>
                                          <p:spTgt spid="4"/>
                                        </p:tgtEl>
                                        <p:attrNameLst>
                                          <p:attrName>style.visibility</p:attrName>
                                        </p:attrNameLst>
                                      </p:cBhvr>
                                      <p:to>
                                        <p:strVal val="hidden"/>
                                      </p:to>
                                    </p:set>
                                  </p:childTnLst>
                                </p:cTn>
                              </p:par>
                              <p:par>
                                <p:cTn id="63" presetID="2" presetClass="exit" presetSubtype="8" fill="hold" grpId="1" nodeType="withEffect">
                                  <p:stCondLst>
                                    <p:cond delay="0"/>
                                  </p:stCondLst>
                                  <p:childTnLst>
                                    <p:anim calcmode="lin" valueType="num">
                                      <p:cBhvr additive="base">
                                        <p:cTn id="64" dur="1000"/>
                                        <p:tgtEl>
                                          <p:spTgt spid="12"/>
                                        </p:tgtEl>
                                        <p:attrNameLst>
                                          <p:attrName>ppt_x</p:attrName>
                                        </p:attrNameLst>
                                      </p:cBhvr>
                                      <p:tavLst>
                                        <p:tav tm="0">
                                          <p:val>
                                            <p:strVal val="ppt_x"/>
                                          </p:val>
                                        </p:tav>
                                        <p:tav tm="100000">
                                          <p:val>
                                            <p:strVal val="0-ppt_w/2"/>
                                          </p:val>
                                        </p:tav>
                                      </p:tavLst>
                                    </p:anim>
                                    <p:anim calcmode="lin" valueType="num">
                                      <p:cBhvr additive="base">
                                        <p:cTn id="65" dur="1000"/>
                                        <p:tgtEl>
                                          <p:spTgt spid="12"/>
                                        </p:tgtEl>
                                        <p:attrNameLst>
                                          <p:attrName>ppt_y</p:attrName>
                                        </p:attrNameLst>
                                      </p:cBhvr>
                                      <p:tavLst>
                                        <p:tav tm="0">
                                          <p:val>
                                            <p:strVal val="ppt_y"/>
                                          </p:val>
                                        </p:tav>
                                        <p:tav tm="100000">
                                          <p:val>
                                            <p:strVal val="ppt_y"/>
                                          </p:val>
                                        </p:tav>
                                      </p:tavLst>
                                    </p:anim>
                                    <p:set>
                                      <p:cBhvr>
                                        <p:cTn id="66" dur="1" fill="hold">
                                          <p:stCondLst>
                                            <p:cond delay="999"/>
                                          </p:stCondLst>
                                        </p:cTn>
                                        <p:tgtEl>
                                          <p:spTgt spid="12"/>
                                        </p:tgtEl>
                                        <p:attrNameLst>
                                          <p:attrName>style.visibility</p:attrName>
                                        </p:attrNameLst>
                                      </p:cBhvr>
                                      <p:to>
                                        <p:strVal val="hidden"/>
                                      </p:to>
                                    </p:set>
                                  </p:childTnLst>
                                </p:cTn>
                              </p:par>
                              <p:par>
                                <p:cTn id="67" presetID="2" presetClass="exit" presetSubtype="8" fill="hold" grpId="1" nodeType="withEffect">
                                  <p:stCondLst>
                                    <p:cond delay="0"/>
                                  </p:stCondLst>
                                  <p:childTnLst>
                                    <p:anim calcmode="lin" valueType="num">
                                      <p:cBhvr additive="base">
                                        <p:cTn id="68" dur="1000"/>
                                        <p:tgtEl>
                                          <p:spTgt spid="13"/>
                                        </p:tgtEl>
                                        <p:attrNameLst>
                                          <p:attrName>ppt_x</p:attrName>
                                        </p:attrNameLst>
                                      </p:cBhvr>
                                      <p:tavLst>
                                        <p:tav tm="0">
                                          <p:val>
                                            <p:strVal val="ppt_x"/>
                                          </p:val>
                                        </p:tav>
                                        <p:tav tm="100000">
                                          <p:val>
                                            <p:strVal val="0-ppt_w/2"/>
                                          </p:val>
                                        </p:tav>
                                      </p:tavLst>
                                    </p:anim>
                                    <p:anim calcmode="lin" valueType="num">
                                      <p:cBhvr additive="base">
                                        <p:cTn id="69" dur="1000"/>
                                        <p:tgtEl>
                                          <p:spTgt spid="13"/>
                                        </p:tgtEl>
                                        <p:attrNameLst>
                                          <p:attrName>ppt_y</p:attrName>
                                        </p:attrNameLst>
                                      </p:cBhvr>
                                      <p:tavLst>
                                        <p:tav tm="0">
                                          <p:val>
                                            <p:strVal val="ppt_y"/>
                                          </p:val>
                                        </p:tav>
                                        <p:tav tm="100000">
                                          <p:val>
                                            <p:strVal val="ppt_y"/>
                                          </p:val>
                                        </p:tav>
                                      </p:tavLst>
                                    </p:anim>
                                    <p:set>
                                      <p:cBhvr>
                                        <p:cTn id="7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p:bldP spid="11" grpId="1"/>
      <p:bldP spid="12" grpId="0"/>
      <p:bldP spid="12" grpId="1"/>
      <p:bldP spid="13" grpId="0" animBg="1"/>
      <p:bldP spid="13" grpId="1" animBg="1"/>
      <p:bldP spid="3" grpId="0"/>
      <p:bldP spid="3" grpId="1"/>
    </p:bldLst>
  </p:timing>
</p:sld>
</file>

<file path=ppt/theme/theme1.xml><?xml version="1.0" encoding="utf-8"?>
<a:theme xmlns:a="http://schemas.openxmlformats.org/drawingml/2006/main" name="Office Them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802</Words>
  <Application>Microsoft Office PowerPoint</Application>
  <PresentationFormat>On-screen Show (4:3)</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Adekunle Rufus</dc:creator>
  <cp:lastModifiedBy>Adekunle Rufus</cp:lastModifiedBy>
  <cp:revision>75</cp:revision>
  <dcterms:created xsi:type="dcterms:W3CDTF">2024-01-31T13:10:04Z</dcterms:created>
  <dcterms:modified xsi:type="dcterms:W3CDTF">2024-02-06T16:59:24Z</dcterms:modified>
</cp:coreProperties>
</file>