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hmWptYlIL9sEzFfC/vNKc8WkUX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b0bffe7f6190e0d_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g4b0bffe7f6190e0d_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g4b0bffe7f6190e0d_0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4b0bffe7f6190e0d_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4b0bffe7f6190e0d_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g4b0bffe7f6190e0d_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9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9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9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1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0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1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0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10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1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1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1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6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6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6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7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7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7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8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8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8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8184901078e18a_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g28184901078e18a_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g28184901078e18a_0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28184901078e18a_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28184901078e18a_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g28184901078e18a_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8184901078e18a_162"/>
          <p:cNvSpPr txBox="1"/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5" name="Google Shape;15;g28184901078e18a_162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6" name="Google Shape;16;g28184901078e18a_16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8184901078e18a_197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50" name="Google Shape;50;g28184901078e18a_197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51" name="Google Shape;51;g28184901078e18a_19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8184901078e18a_20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8184901078e18a_166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9" name="Google Shape;19;g28184901078e18a_16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8184901078e18a_169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2" name="Google Shape;22;g28184901078e18a_169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23" name="Google Shape;23;g28184901078e18a_16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28184901078e18a_173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6" name="Google Shape;26;g28184901078e18a_173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7" name="Google Shape;27;g28184901078e18a_173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8" name="Google Shape;28;g28184901078e18a_17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8184901078e18a_17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31" name="Google Shape;31;g28184901078e18a_17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8184901078e18a_181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28184901078e18a_181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5" name="Google Shape;35;g28184901078e18a_18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8184901078e18a_185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8" name="Google Shape;38;g28184901078e18a_18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8184901078e18a_188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28184901078e18a_188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42" name="Google Shape;42;g28184901078e18a_188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g28184901078e18a_188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4" name="Google Shape;44;g28184901078e18a_18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8184901078e18a_194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7" name="Google Shape;47;g28184901078e18a_19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8184901078e18a_15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28184901078e18a_158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indent="-406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indent="-406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indent="-406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indent="-406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indent="-406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indent="-406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indent="-406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indent="-406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28184901078e18a_15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7.jp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8.png"/><Relationship Id="rId6" Type="http://schemas.openxmlformats.org/officeDocument/2006/relationships/image" Target="../media/image1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2.jpg"/><Relationship Id="rId5" Type="http://schemas.openxmlformats.org/officeDocument/2006/relationships/image" Target="../media/image2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1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64" name="Google Shape;64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" name="Google Shape;80;p1"/>
          <p:cNvGrpSpPr/>
          <p:nvPr/>
        </p:nvGrpSpPr>
        <p:grpSpPr>
          <a:xfrm>
            <a:off x="1104899" y="824285"/>
            <a:ext cx="8750844" cy="8318193"/>
            <a:chOff x="-1" y="-1"/>
            <a:chExt cx="11667792" cy="11090924"/>
          </a:xfrm>
        </p:grpSpPr>
        <p:sp>
          <p:nvSpPr>
            <p:cNvPr id="81" name="Google Shape;81;p1"/>
            <p:cNvSpPr/>
            <p:nvPr/>
          </p:nvSpPr>
          <p:spPr>
            <a:xfrm>
              <a:off x="1931835" y="1354967"/>
              <a:ext cx="9735956" cy="9735956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2" name="Google Shape;82;p1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3" name="Google Shape;83;p1"/>
          <p:cNvSpPr txBox="1"/>
          <p:nvPr/>
        </p:nvSpPr>
        <p:spPr>
          <a:xfrm>
            <a:off x="2312375" y="3305350"/>
            <a:ext cx="5483100" cy="3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of Social Buzz’s</a:t>
            </a:r>
            <a:endParaRPr sz="6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4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 categories </a:t>
            </a:r>
            <a:endParaRPr sz="3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g4b0bffe7f6190e0d_0"/>
          <p:cNvGrpSpPr/>
          <p:nvPr/>
        </p:nvGrpSpPr>
        <p:grpSpPr>
          <a:xfrm>
            <a:off x="555213" y="9490985"/>
            <a:ext cx="17253775" cy="2017080"/>
            <a:chOff x="0" y="0"/>
            <a:chExt cx="23005033" cy="2689440"/>
          </a:xfrm>
        </p:grpSpPr>
        <p:pic>
          <p:nvPicPr>
            <p:cNvPr id="354" name="Google Shape;354;g4b0bffe7f6190e0d_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g4b0bffe7f6190e0d_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g4b0bffe7f6190e0d_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Google Shape;357;g4b0bffe7f6190e0d_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" name="Google Shape;358;g4b0bffe7f6190e0d_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" name="Google Shape;359;g4b0bffe7f6190e0d_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Google Shape;360;g4b0bffe7f6190e0d_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1" name="Google Shape;361;g4b0bffe7f6190e0d_0"/>
          <p:cNvGrpSpPr/>
          <p:nvPr/>
        </p:nvGrpSpPr>
        <p:grpSpPr>
          <a:xfrm rot="1153639">
            <a:off x="979915" y="8814048"/>
            <a:ext cx="3543137" cy="3367923"/>
            <a:chOff x="0" y="0"/>
            <a:chExt cx="4723947" cy="4490339"/>
          </a:xfrm>
        </p:grpSpPr>
        <p:sp>
          <p:nvSpPr>
            <p:cNvPr id="362" name="Google Shape;362;g4b0bffe7f6190e0d_0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63" name="Google Shape;363;g4b0bffe7f6190e0d_0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4" name="Google Shape;364;g4b0bffe7f6190e0d_0"/>
          <p:cNvGrpSpPr/>
          <p:nvPr/>
        </p:nvGrpSpPr>
        <p:grpSpPr>
          <a:xfrm>
            <a:off x="655751" y="-710238"/>
            <a:ext cx="17253775" cy="2017080"/>
            <a:chOff x="0" y="0"/>
            <a:chExt cx="23005033" cy="2689440"/>
          </a:xfrm>
        </p:grpSpPr>
        <p:pic>
          <p:nvPicPr>
            <p:cNvPr id="365" name="Google Shape;365;g4b0bffe7f6190e0d_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g4b0bffe7f6190e0d_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g4b0bffe7f6190e0d_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g4b0bffe7f6190e0d_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g4b0bffe7f6190e0d_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g4b0bffe7f6190e0d_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g4b0bffe7f6190e0d_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2" name="Google Shape;372;g4b0bffe7f6190e0d_0"/>
          <p:cNvSpPr/>
          <p:nvPr/>
        </p:nvSpPr>
        <p:spPr>
          <a:xfrm>
            <a:off x="0" y="0"/>
            <a:ext cx="2386500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3" name="Google Shape;373;g4b0bffe7f6190e0d_0"/>
          <p:cNvGrpSpPr/>
          <p:nvPr/>
        </p:nvGrpSpPr>
        <p:grpSpPr>
          <a:xfrm>
            <a:off x="16515246" y="-1685151"/>
            <a:ext cx="3542960" cy="3367754"/>
            <a:chOff x="0" y="0"/>
            <a:chExt cx="4723947" cy="4490339"/>
          </a:xfrm>
        </p:grpSpPr>
        <p:sp>
          <p:nvSpPr>
            <p:cNvPr id="374" name="Google Shape;374;g4b0bffe7f6190e0d_0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75" name="Google Shape;375;g4b0bffe7f6190e0d_0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6" name="Google Shape;376;g4b0bffe7f6190e0d_0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8800" y="2125500"/>
            <a:ext cx="10310424" cy="688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385;p9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86" name="Google Shape;386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" name="Google Shape;392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3" name="Google Shape;393;p9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394" name="Google Shape;394;p9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95" name="Google Shape;395;p9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6" name="Google Shape;396;p9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397" name="Google Shape;397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1" name="Google Shape;401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2" name="Google Shape;402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3" name="Google Shape;403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4" name="Google Shape;404;p9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5" name="Google Shape;405;p9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406" name="Google Shape;406;p9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7" name="Google Shape;407;p9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8" name="Google Shape;408;p9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3875" y="1160325"/>
            <a:ext cx="13456224" cy="793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5003701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2227332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7780070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10"/>
          <p:cNvPicPr preferRelativeResize="0"/>
          <p:nvPr/>
        </p:nvPicPr>
        <p:blipFill rotWithShape="1">
          <a:blip r:embed="rId4">
            <a:alphaModFix/>
          </a:blip>
          <a:srcRect b="1617" l="4068" r="4069" t="1616"/>
          <a:stretch/>
        </p:blipFill>
        <p:spPr>
          <a:xfrm>
            <a:off x="5438298" y="1161805"/>
            <a:ext cx="5036754" cy="796339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10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grpSp>
        <p:nvGrpSpPr>
          <p:cNvPr id="422" name="Google Shape;422;p10"/>
          <p:cNvGrpSpPr/>
          <p:nvPr/>
        </p:nvGrpSpPr>
        <p:grpSpPr>
          <a:xfrm>
            <a:off x="327032" y="9481425"/>
            <a:ext cx="9711339" cy="2017079"/>
            <a:chOff x="0" y="0"/>
            <a:chExt cx="12948452" cy="2689439"/>
          </a:xfrm>
        </p:grpSpPr>
        <p:pic>
          <p:nvPicPr>
            <p:cNvPr id="423" name="Google Shape;423;p10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4" name="Google Shape;424;p10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" name="Google Shape;425;p10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6" name="Google Shape;426;p10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7" name="Google Shape;427;p10"/>
          <p:cNvGrpSpPr/>
          <p:nvPr/>
        </p:nvGrpSpPr>
        <p:grpSpPr>
          <a:xfrm>
            <a:off x="327032" y="-1179605"/>
            <a:ext cx="9711339" cy="2017079"/>
            <a:chOff x="0" y="0"/>
            <a:chExt cx="12948452" cy="2689439"/>
          </a:xfrm>
        </p:grpSpPr>
        <p:pic>
          <p:nvPicPr>
            <p:cNvPr id="428" name="Google Shape;428;p10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9" name="Google Shape;429;p10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" name="Google Shape;430;p10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1" name="Google Shape;431;p10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2" name="Google Shape;432;p10"/>
          <p:cNvGrpSpPr/>
          <p:nvPr/>
        </p:nvGrpSpPr>
        <p:grpSpPr>
          <a:xfrm>
            <a:off x="11140370" y="837475"/>
            <a:ext cx="6279232" cy="8484975"/>
            <a:chOff x="0" y="-2814792"/>
            <a:chExt cx="7569900" cy="11313300"/>
          </a:xfrm>
        </p:grpSpPr>
        <p:sp>
          <p:nvSpPr>
            <p:cNvPr id="433" name="Google Shape;433;p10"/>
            <p:cNvSpPr txBox="1"/>
            <p:nvPr/>
          </p:nvSpPr>
          <p:spPr>
            <a:xfrm>
              <a:off x="0" y="691990"/>
              <a:ext cx="7569900" cy="55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0"/>
            <p:cNvSpPr txBox="1"/>
            <p:nvPr/>
          </p:nvSpPr>
          <p:spPr>
            <a:xfrm>
              <a:off x="0" y="-2814792"/>
              <a:ext cx="7569900" cy="113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2200"/>
                <a:t>ANALYSIS</a:t>
              </a:r>
              <a:endParaRPr sz="2200"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2200"/>
                <a:t>Content focused on animals and science attracts the most interest, indicating a preference for reality-based and informative material.</a:t>
              </a:r>
              <a:endParaRPr sz="2200"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2200"/>
                <a:t>INSIGHT</a:t>
              </a:r>
              <a:endParaRPr sz="2200"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2200"/>
                <a:t>Food-related topics generally rank high with “</a:t>
              </a:r>
              <a:r>
                <a:rPr lang="cs-CZ" sz="2200">
                  <a:solidFill>
                    <a:schemeClr val="dk1"/>
                  </a:solidFill>
                </a:rPr>
                <a:t>Healthy Eating" leading in popularity</a:t>
              </a:r>
              <a:r>
                <a:rPr lang="cs-CZ" sz="2200"/>
                <a:t>. </a:t>
              </a:r>
              <a:r>
                <a:rPr lang="cs-CZ" sz="2200"/>
                <a:t>This suggests a strong audience interest in nutrition and wellness. Collaborating with brands in the healthy eating sector could enhance user interaction.</a:t>
              </a:r>
              <a:endParaRPr sz="2200"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2200"/>
                <a:t>ACTION PLAN</a:t>
              </a:r>
              <a:endParaRPr sz="2200"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2200"/>
                <a:t>This preliminary review offers useful information, but expanding to a continuous, in-depth analysis will yield greater business insights. We can support you in making this shift.</a:t>
              </a:r>
              <a:endParaRPr sz="220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1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/>
          </a:p>
        </p:txBody>
      </p:sp>
      <p:grpSp>
        <p:nvGrpSpPr>
          <p:cNvPr id="444" name="Google Shape;444;p11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sp>
          <p:nvSpPr>
            <p:cNvPr id="445" name="Google Shape;445;p11"/>
            <p:cNvSpPr/>
            <p:nvPr/>
          </p:nvSpPr>
          <p:spPr>
            <a:xfrm>
              <a:off x="782946" y="549149"/>
              <a:ext cx="3945848" cy="3945848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46" name="Google Shape;446;p11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7" name="Google Shape;447;p11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  <p:grpSp>
        <p:nvGrpSpPr>
          <p:cNvPr id="448" name="Google Shape;448;p11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449" name="Google Shape;449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0" name="Google Shape;450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1" name="Google Shape;451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2" name="Google Shape;452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3" name="Google Shape;453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4" name="Google Shape;454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5" name="Google Shape;455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6" name="Google Shape;456;p11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457" name="Google Shape;457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8" name="Google Shape;458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9" name="Google Shape;459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" name="Google Shape;460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1" name="Google Shape;461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" name="Google Shape;462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" name="Google Shape;463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"/>
          <p:cNvGrpSpPr/>
          <p:nvPr/>
        </p:nvGrpSpPr>
        <p:grpSpPr>
          <a:xfrm>
            <a:off x="2681450" y="1685150"/>
            <a:ext cx="8673525" cy="5180252"/>
            <a:chOff x="0" y="0"/>
            <a:chExt cx="11564700" cy="6415967"/>
          </a:xfrm>
        </p:grpSpPr>
        <p:sp>
          <p:nvSpPr>
            <p:cNvPr id="93" name="Google Shape;93;p2"/>
            <p:cNvSpPr txBox="1"/>
            <p:nvPr/>
          </p:nvSpPr>
          <p:spPr>
            <a:xfrm>
              <a:off x="0" y="0"/>
              <a:ext cx="11564700" cy="183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8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Today's agenda</a:t>
              </a:r>
              <a:endParaRPr/>
            </a:p>
          </p:txBody>
        </p:sp>
        <p:sp>
          <p:nvSpPr>
            <p:cNvPr id="94" name="Google Shape;94;p2"/>
            <p:cNvSpPr txBox="1"/>
            <p:nvPr/>
          </p:nvSpPr>
          <p:spPr>
            <a:xfrm>
              <a:off x="0" y="2298167"/>
              <a:ext cx="11564700" cy="41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Project recap</a:t>
              </a:r>
              <a:endParaRPr sz="2200"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Problem</a:t>
              </a:r>
              <a:endParaRPr sz="2200"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Analytics team</a:t>
              </a:r>
              <a:endParaRPr sz="2200"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 sz="2200"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Insights</a:t>
              </a:r>
              <a:endParaRPr sz="2200"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Summary</a:t>
              </a:r>
              <a:endParaRPr sz="2200"/>
            </a:p>
          </p:txBody>
        </p:sp>
      </p:grpSp>
      <p:grpSp>
        <p:nvGrpSpPr>
          <p:cNvPr id="95" name="Google Shape;95;p2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sp>
          <p:nvSpPr>
            <p:cNvPr id="96" name="Google Shape;96;p2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7" name="Google Shape;97;p2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8" name="Google Shape;98;p2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sp>
          <p:nvSpPr>
            <p:cNvPr id="99" name="Google Shape;99;p2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0" name="Google Shape;100;p2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" name="Google Shape;101;p2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sp>
          <p:nvSpPr>
            <p:cNvPr id="102" name="Google Shape;102;p2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3" name="Google Shape;103;p2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" name="Google Shape;104;p2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05" name="Google Shape;105;p2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2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2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2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3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118" name="Google Shape;118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6" name="Google Shape;146;p3"/>
          <p:cNvSpPr/>
          <p:nvPr/>
        </p:nvSpPr>
        <p:spPr>
          <a:xfrm>
            <a:off x="5413150" y="2005575"/>
            <a:ext cx="11711100" cy="62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</p:txBody>
      </p:sp>
      <p:pic>
        <p:nvPicPr>
          <p:cNvPr id="147" name="Google Shape;147;p3"/>
          <p:cNvPicPr preferRelativeResize="0"/>
          <p:nvPr/>
        </p:nvPicPr>
        <p:blipFill rotWithShape="1">
          <a:blip r:embed="rId4">
            <a:alphaModFix/>
          </a:blip>
          <a:srcRect b="320" l="0" r="0" t="0"/>
          <a:stretch/>
        </p:blipFill>
        <p:spPr>
          <a:xfrm rot="10799998">
            <a:off x="1345047" y="1909668"/>
            <a:ext cx="6453903" cy="646766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"/>
          <p:cNvSpPr txBox="1"/>
          <p:nvPr/>
        </p:nvSpPr>
        <p:spPr>
          <a:xfrm>
            <a:off x="1370406" y="3661950"/>
            <a:ext cx="4482000" cy="29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Recap</a:t>
            </a:r>
            <a:endParaRPr/>
          </a:p>
        </p:txBody>
      </p:sp>
      <p:sp>
        <p:nvSpPr>
          <p:cNvPr id="149" name="Google Shape;149;p3"/>
          <p:cNvSpPr txBox="1"/>
          <p:nvPr/>
        </p:nvSpPr>
        <p:spPr>
          <a:xfrm>
            <a:off x="8089650" y="2832925"/>
            <a:ext cx="85800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3300">
                <a:solidFill>
                  <a:schemeClr val="dk1"/>
                </a:solidFill>
              </a:rPr>
              <a:t>Social Buzz, a rapidly expanding tech unicorn, urgently needs to adjust to its global expansion. To address this, Accenture has initiated a three-month POC with a focus on the following tasks:</a:t>
            </a:r>
            <a:endParaRPr sz="3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3300">
                <a:solidFill>
                  <a:schemeClr val="dk1"/>
                </a:solidFill>
              </a:rPr>
              <a:t>• An audit of Social Buzz's big data practice</a:t>
            </a:r>
            <a:endParaRPr sz="3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3300">
                <a:solidFill>
                  <a:schemeClr val="dk1"/>
                </a:solidFill>
              </a:rPr>
              <a:t>• Recommendations for a successful IPO</a:t>
            </a:r>
            <a:endParaRPr sz="3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3300">
                <a:solidFill>
                  <a:schemeClr val="dk1"/>
                </a:solidFill>
              </a:rPr>
              <a:t>• Analysis to find Social Buzz's top 5 most popular categories of content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4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sp>
          <p:nvSpPr>
            <p:cNvPr id="159" name="Google Shape;159;p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0" name="Google Shape;160;p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p4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 cap="flat" cmpd="sng" w="9525">
            <a:solidFill>
              <a:srgbClr val="A1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2" name="Google Shape;162;p4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163" name="Google Shape;163;p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7" name="Google Shape;167;p4"/>
          <p:cNvGrpSpPr/>
          <p:nvPr/>
        </p:nvGrpSpPr>
        <p:grpSpPr>
          <a:xfrm>
            <a:off x="1298688" y="1348561"/>
            <a:ext cx="3554343" cy="3413097"/>
            <a:chOff x="0" y="-1"/>
            <a:chExt cx="4739124" cy="4550798"/>
          </a:xfrm>
        </p:grpSpPr>
        <p:sp>
          <p:nvSpPr>
            <p:cNvPr id="168" name="Google Shape;168;p4"/>
            <p:cNvSpPr/>
            <p:nvPr/>
          </p:nvSpPr>
          <p:spPr>
            <a:xfrm>
              <a:off x="0" y="656398"/>
              <a:ext cx="3894399" cy="3894399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9" name="Google Shape;169;p4"/>
            <p:cNvPicPr preferRelativeResize="0"/>
            <p:nvPr/>
          </p:nvPicPr>
          <p:blipFill rotWithShape="1">
            <a:blip r:embed="rId5">
              <a:alphaModFix/>
            </a:blip>
            <a:srcRect b="320" l="0" r="0" t="0"/>
            <a:stretch/>
          </p:blipFill>
          <p:spPr>
            <a:xfrm rot="-5115457">
              <a:off x="686267" y="150511"/>
              <a:ext cx="3894400" cy="39027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0" name="Google Shape;170;p4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sp>
          <p:nvSpPr>
            <p:cNvPr id="171" name="Google Shape;171;p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2" name="Google Shape;172;p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3" name="Google Shape;173;p4"/>
          <p:cNvPicPr preferRelativeResize="0"/>
          <p:nvPr/>
        </p:nvPicPr>
        <p:blipFill rotWithShape="1">
          <a:blip r:embed="rId6">
            <a:alphaModFix/>
          </a:blip>
          <a:srcRect b="0" l="24693" r="24692" t="0"/>
          <a:stretch/>
        </p:blipFill>
        <p:spPr>
          <a:xfrm>
            <a:off x="11007484" y="1028700"/>
            <a:ext cx="6251816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4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  <p:sp>
        <p:nvSpPr>
          <p:cNvPr id="175" name="Google Shape;175;p4"/>
          <p:cNvSpPr txBox="1"/>
          <p:nvPr/>
        </p:nvSpPr>
        <p:spPr>
          <a:xfrm flipH="1" rot="-276">
            <a:off x="2499875" y="4761824"/>
            <a:ext cx="74646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Char char="●"/>
            </a:pPr>
            <a:r>
              <a:rPr lang="cs-CZ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Daily Volume: 100,000+ posts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Char char="●"/>
            </a:pPr>
            <a:r>
              <a:rPr lang="cs-CZ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Annual Content: 36.5 million pieces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Char char="●"/>
            </a:pPr>
            <a:r>
              <a:rPr lang="cs-CZ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Objective: Identify top 5 most popular content categories through data analysis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5"/>
          <p:cNvGrpSpPr/>
          <p:nvPr/>
        </p:nvGrpSpPr>
        <p:grpSpPr>
          <a:xfrm>
            <a:off x="506723" y="406153"/>
            <a:ext cx="9939844" cy="9474693"/>
            <a:chOff x="0" y="0"/>
            <a:chExt cx="13253125" cy="12632924"/>
          </a:xfrm>
        </p:grpSpPr>
        <p:pic>
          <p:nvPicPr>
            <p:cNvPr id="185" name="Google Shape;185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7" name="Google Shape;197;p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11825797" y="1270731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"/>
          <p:cNvSpPr/>
          <p:nvPr/>
        </p:nvSpPr>
        <p:spPr>
          <a:xfrm>
            <a:off x="11825797" y="4221947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0" name="Google Shape;200;p5"/>
          <p:cNvGrpSpPr/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01" name="Google Shape;201;p5"/>
            <p:cNvSpPr/>
            <p:nvPr/>
          </p:nvSpPr>
          <p:spPr>
            <a:xfrm>
              <a:off x="-23042" y="119185"/>
              <a:ext cx="6542158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166616" l="-162887" r="-160680" t="-16677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5"/>
          <p:cNvSpPr/>
          <p:nvPr/>
        </p:nvSpPr>
        <p:spPr>
          <a:xfrm>
            <a:off x="11825797" y="7173163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4" name="Google Shape;204;p5"/>
          <p:cNvGrpSpPr/>
          <p:nvPr/>
        </p:nvGrpSpPr>
        <p:grpSpPr>
          <a:xfrm>
            <a:off x="11411515" y="6953289"/>
            <a:ext cx="2187334" cy="2123082"/>
            <a:chOff x="-23042" y="66269"/>
            <a:chExt cx="6542159" cy="6349987"/>
          </a:xfrm>
        </p:grpSpPr>
        <p:sp>
          <p:nvSpPr>
            <p:cNvPr id="205" name="Google Shape;205;p5"/>
            <p:cNvSpPr/>
            <p:nvPr/>
          </p:nvSpPr>
          <p:spPr>
            <a:xfrm>
              <a:off x="-23042" y="119185"/>
              <a:ext cx="6542159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93991" l="-164249" r="-22900" t="1916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5"/>
          <p:cNvSpPr txBox="1"/>
          <p:nvPr/>
        </p:nvSpPr>
        <p:spPr>
          <a:xfrm>
            <a:off x="1600000" y="2290624"/>
            <a:ext cx="6750900" cy="3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4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endParaRPr b="1" sz="4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4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Analytics</a:t>
            </a:r>
            <a:endParaRPr b="1" sz="4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4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Team</a:t>
            </a:r>
            <a:endParaRPr b="1" sz="4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5"/>
          <p:cNvSpPr txBox="1"/>
          <p:nvPr/>
        </p:nvSpPr>
        <p:spPr>
          <a:xfrm>
            <a:off x="13910925" y="1270770"/>
            <a:ext cx="4377000" cy="16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Benedicta Ikuabe (Data Analyst)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5"/>
          <p:cNvSpPr txBox="1"/>
          <p:nvPr/>
        </p:nvSpPr>
        <p:spPr>
          <a:xfrm flipH="1">
            <a:off x="14279425" y="4002075"/>
            <a:ext cx="4008600" cy="19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s-CZ" sz="3400"/>
              <a:t>Marcus Rompton (Senior Principle) 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5"/>
          <p:cNvSpPr txBox="1"/>
          <p:nvPr/>
        </p:nvSpPr>
        <p:spPr>
          <a:xfrm flipH="1">
            <a:off x="13911000" y="6953275"/>
            <a:ext cx="4377000" cy="2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3400">
                <a:solidFill>
                  <a:schemeClr val="dk1"/>
                </a:solidFill>
              </a:rPr>
              <a:t>Andrew Fleming (Chief Technical Architect)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5"/>
          <p:cNvSpPr txBox="1"/>
          <p:nvPr/>
        </p:nvSpPr>
        <p:spPr>
          <a:xfrm>
            <a:off x="0" y="4087090"/>
            <a:ext cx="182880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6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221" name="Google Shape;221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10231" t="0"/>
            <a:stretch/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1" name="Google Shape;231;p6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sp>
          <p:nvSpPr>
            <p:cNvPr id="232" name="Google Shape;232;p6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3" name="Google Shape;233;p6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4" name="Google Shape;234;p6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sp>
          <p:nvSpPr>
            <p:cNvPr id="235" name="Google Shape;235;p6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6" name="Google Shape;236;p6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7" name="Google Shape;237;p6"/>
          <p:cNvGrpSpPr/>
          <p:nvPr/>
        </p:nvGrpSpPr>
        <p:grpSpPr>
          <a:xfrm>
            <a:off x="5614128" y="4252068"/>
            <a:ext cx="1857376" cy="1780932"/>
            <a:chOff x="15" y="0"/>
            <a:chExt cx="2476500" cy="2374576"/>
          </a:xfrm>
        </p:grpSpPr>
        <p:sp>
          <p:nvSpPr>
            <p:cNvPr id="238" name="Google Shape;238;p6"/>
            <p:cNvSpPr/>
            <p:nvPr/>
          </p:nvSpPr>
          <p:spPr>
            <a:xfrm>
              <a:off x="15" y="342576"/>
              <a:ext cx="2476500" cy="2032000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9" name="Google Shape;239;p6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0" name="Google Shape;240;p6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sp>
          <p:nvSpPr>
            <p:cNvPr id="241" name="Google Shape;241;p6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2" name="Google Shape;242;p6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3" name="Google Shape;243;p6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sp>
          <p:nvSpPr>
            <p:cNvPr id="244" name="Google Shape;244;p6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5" name="Google Shape;245;p6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6" name="Google Shape;246;p6"/>
          <p:cNvSpPr txBox="1"/>
          <p:nvPr/>
        </p:nvSpPr>
        <p:spPr>
          <a:xfrm flipH="1">
            <a:off x="10488700" y="0"/>
            <a:ext cx="70008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/>
          </a:p>
        </p:txBody>
      </p:sp>
      <p:sp>
        <p:nvSpPr>
          <p:cNvPr id="247" name="Google Shape;247;p6"/>
          <p:cNvSpPr txBox="1"/>
          <p:nvPr/>
        </p:nvSpPr>
        <p:spPr>
          <a:xfrm>
            <a:off x="2630950" y="1372351"/>
            <a:ext cx="12294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48" name="Google Shape;248;p6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49" name="Google Shape;249;p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50" name="Google Shape;250;p6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51" name="Google Shape;251;p6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52" name="Google Shape;252;p6"/>
          <p:cNvSpPr txBox="1"/>
          <p:nvPr/>
        </p:nvSpPr>
        <p:spPr>
          <a:xfrm flipH="1" rot="251">
            <a:off x="4082433" y="1306574"/>
            <a:ext cx="12339900" cy="1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Identify, using data models, which data set is required to solve the problem(Understanding the data) </a:t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6"/>
          <p:cNvSpPr txBox="1"/>
          <p:nvPr/>
        </p:nvSpPr>
        <p:spPr>
          <a:xfrm flipH="1">
            <a:off x="5613727" y="3077894"/>
            <a:ext cx="12488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cleaning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6"/>
          <p:cNvSpPr txBox="1"/>
          <p:nvPr/>
        </p:nvSpPr>
        <p:spPr>
          <a:xfrm>
            <a:off x="7626225" y="4741631"/>
            <a:ext cx="10042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modelling 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6"/>
          <p:cNvSpPr txBox="1"/>
          <p:nvPr/>
        </p:nvSpPr>
        <p:spPr>
          <a:xfrm>
            <a:off x="9324452" y="5990701"/>
            <a:ext cx="83760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Analysing the data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6"/>
          <p:cNvSpPr txBox="1"/>
          <p:nvPr/>
        </p:nvSpPr>
        <p:spPr>
          <a:xfrm flipH="1">
            <a:off x="11249350" y="7654102"/>
            <a:ext cx="5479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data </a:t>
            </a: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visualization</a:t>
            </a: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(Uncover insights)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159" y="6480806"/>
            <a:ext cx="2972219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7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</a:t>
            </a:r>
            <a:endParaRPr/>
          </a:p>
        </p:txBody>
      </p:sp>
      <p:grpSp>
        <p:nvGrpSpPr>
          <p:cNvPr id="267" name="Google Shape;267;p7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268" name="Google Shape;268;p7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7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7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p7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7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7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" name="Google Shape;274;p7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5" name="Google Shape;27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2183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70342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7"/>
          <p:cNvSpPr txBox="1"/>
          <p:nvPr/>
        </p:nvSpPr>
        <p:spPr>
          <a:xfrm>
            <a:off x="4375275" y="2462375"/>
            <a:ext cx="13939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7"/>
          <p:cNvSpPr txBox="1"/>
          <p:nvPr/>
        </p:nvSpPr>
        <p:spPr>
          <a:xfrm rot="-222">
            <a:off x="1295162" y="3601899"/>
            <a:ext cx="46362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600">
                <a:solidFill>
                  <a:schemeClr val="accent1"/>
                </a:solidFill>
              </a:rPr>
              <a:t>16</a:t>
            </a:r>
            <a:endParaRPr b="1" sz="36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600">
                <a:solidFill>
                  <a:schemeClr val="dk2"/>
                </a:solidFill>
              </a:rPr>
              <a:t>UNIQUE </a:t>
            </a:r>
            <a:endParaRPr sz="3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600">
                <a:solidFill>
                  <a:schemeClr val="dk2"/>
                </a:solidFill>
              </a:rPr>
              <a:t>CATEGORIES 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279" name="Google Shape;279;p7"/>
          <p:cNvSpPr txBox="1"/>
          <p:nvPr/>
        </p:nvSpPr>
        <p:spPr>
          <a:xfrm rot="-222">
            <a:off x="6521349" y="3601642"/>
            <a:ext cx="46362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600">
                <a:solidFill>
                  <a:schemeClr val="accent1"/>
                </a:solidFill>
              </a:rPr>
              <a:t>1897</a:t>
            </a:r>
            <a:endParaRPr b="1" sz="3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600">
                <a:solidFill>
                  <a:schemeClr val="dk2"/>
                </a:solidFill>
              </a:rPr>
              <a:t>REACTIONS TO “ANIMALS” POST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280" name="Google Shape;280;p7"/>
          <p:cNvSpPr txBox="1"/>
          <p:nvPr/>
        </p:nvSpPr>
        <p:spPr>
          <a:xfrm rot="-222">
            <a:off x="11747512" y="3601649"/>
            <a:ext cx="46362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600">
                <a:solidFill>
                  <a:schemeClr val="accent1"/>
                </a:solidFill>
              </a:rPr>
              <a:t>MAY</a:t>
            </a:r>
            <a:endParaRPr b="1" sz="3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600">
                <a:solidFill>
                  <a:schemeClr val="dk2"/>
                </a:solidFill>
              </a:rPr>
              <a:t>MONTH WITH MOST POST </a:t>
            </a:r>
            <a:endParaRPr sz="3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8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290" name="Google Shape;290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" name="Google Shape;295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" name="Google Shape;296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7" name="Google Shape;297;p8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298" name="Google Shape;298;p8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99" name="Google Shape;299;p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0" name="Google Shape;300;p8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301" name="Google Shape;301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" name="Google Shape;305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" name="Google Shape;307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8" name="Google Shape;308;p8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9" name="Google Shape;309;p8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310" name="Google Shape;310;p8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11" name="Google Shape;311;p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2" name="Google Shape;312;p8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3600" y="2311475"/>
            <a:ext cx="11007324" cy="618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g28184901078e18a_0"/>
          <p:cNvGrpSpPr/>
          <p:nvPr/>
        </p:nvGrpSpPr>
        <p:grpSpPr>
          <a:xfrm>
            <a:off x="555213" y="9490985"/>
            <a:ext cx="17253775" cy="2017080"/>
            <a:chOff x="0" y="0"/>
            <a:chExt cx="23005033" cy="2689440"/>
          </a:xfrm>
        </p:grpSpPr>
        <p:pic>
          <p:nvPicPr>
            <p:cNvPr id="322" name="Google Shape;322;g28184901078e18a_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g28184901078e18a_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g28184901078e18a_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g28184901078e18a_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" name="Google Shape;326;g28184901078e18a_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7" name="Google Shape;327;g28184901078e18a_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Google Shape;328;g28184901078e18a_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9" name="Google Shape;329;g28184901078e18a_0"/>
          <p:cNvGrpSpPr/>
          <p:nvPr/>
        </p:nvGrpSpPr>
        <p:grpSpPr>
          <a:xfrm rot="1153639">
            <a:off x="979915" y="8814048"/>
            <a:ext cx="3543137" cy="3367923"/>
            <a:chOff x="0" y="0"/>
            <a:chExt cx="4723947" cy="4490339"/>
          </a:xfrm>
        </p:grpSpPr>
        <p:sp>
          <p:nvSpPr>
            <p:cNvPr id="330" name="Google Shape;330;g28184901078e18a_0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1" name="Google Shape;331;g28184901078e18a_0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2" name="Google Shape;332;g28184901078e18a_0"/>
          <p:cNvGrpSpPr/>
          <p:nvPr/>
        </p:nvGrpSpPr>
        <p:grpSpPr>
          <a:xfrm>
            <a:off x="655751" y="-710238"/>
            <a:ext cx="17253775" cy="2017080"/>
            <a:chOff x="0" y="0"/>
            <a:chExt cx="23005033" cy="2689440"/>
          </a:xfrm>
        </p:grpSpPr>
        <p:pic>
          <p:nvPicPr>
            <p:cNvPr id="333" name="Google Shape;333;g28184901078e18a_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g28184901078e18a_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g28184901078e18a_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g28184901078e18a_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" name="Google Shape;337;g28184901078e18a_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g28184901078e18a_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g28184901078e18a_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0" name="Google Shape;340;g28184901078e18a_0"/>
          <p:cNvSpPr/>
          <p:nvPr/>
        </p:nvSpPr>
        <p:spPr>
          <a:xfrm>
            <a:off x="0" y="0"/>
            <a:ext cx="2386500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" name="Google Shape;341;g28184901078e18a_0"/>
          <p:cNvGrpSpPr/>
          <p:nvPr/>
        </p:nvGrpSpPr>
        <p:grpSpPr>
          <a:xfrm>
            <a:off x="16515246" y="-1685151"/>
            <a:ext cx="3542960" cy="3367754"/>
            <a:chOff x="0" y="0"/>
            <a:chExt cx="4723947" cy="4490339"/>
          </a:xfrm>
        </p:grpSpPr>
        <p:sp>
          <p:nvSpPr>
            <p:cNvPr id="342" name="Google Shape;342;g28184901078e18a_0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43" name="Google Shape;343;g28184901078e18a_0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4" name="Google Shape;344;g28184901078e18a_0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1200" y="2032325"/>
            <a:ext cx="10663725" cy="61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Kevin Dang</dc:creator>
</cp:coreProperties>
</file>