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7" r:id="rId9"/>
    <p:sldId id="268" r:id="rId10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44" d="100"/>
          <a:sy n="4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50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6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86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86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10486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86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86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0486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86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0486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4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10486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04863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486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Text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04857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5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144CC2-62FD-40CA-A61D-8E91C3BED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29" y="2629956"/>
            <a:ext cx="10781553" cy="7435554"/>
          </a:xfrm>
          <a:prstGeom prst="rect">
            <a:avLst/>
          </a:prstGeom>
        </p:spPr>
      </p:pic>
      <p:sp>
        <p:nvSpPr>
          <p:cNvPr id="1048580" name="TextBox 3"/>
          <p:cNvSpPr txBox="1"/>
          <p:nvPr/>
        </p:nvSpPr>
        <p:spPr>
          <a:xfrm>
            <a:off x="800099" y="1273526"/>
            <a:ext cx="8576327" cy="16160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3000"/>
              </a:lnSpc>
              <a:defRPr sz="13000" spc="-130">
                <a:solidFill>
                  <a:srgbClr val="5271FF"/>
                </a:solidFill>
                <a:latin typeface="League Spartan Bold"/>
                <a:ea typeface="League Spartan Bold"/>
                <a:cs typeface="League Spartan Bold"/>
                <a:sym typeface="League Spartan Bold"/>
              </a:defRPr>
            </a:pPr>
            <a:r>
              <a:rPr lang="en-US" sz="10800" b="1" i="1" dirty="0"/>
              <a:t>help(care)er</a:t>
            </a:r>
          </a:p>
        </p:txBody>
      </p:sp>
      <p:sp>
        <p:nvSpPr>
          <p:cNvPr id="1048581" name="TextBox 4"/>
          <p:cNvSpPr txBox="1"/>
          <p:nvPr/>
        </p:nvSpPr>
        <p:spPr>
          <a:xfrm>
            <a:off x="800098" y="4220170"/>
            <a:ext cx="9182102" cy="184665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ts val="6200"/>
              </a:lnSpc>
              <a:defRPr sz="4400" spc="-44">
                <a:solidFill>
                  <a:srgbClr val="5271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6000" dirty="0">
                <a:solidFill>
                  <a:schemeClr val="bg1">
                    <a:lumMod val="50000"/>
                  </a:schemeClr>
                </a:solidFill>
              </a:rPr>
              <a:t>SPE/</a:t>
            </a:r>
            <a:r>
              <a:rPr lang="en-US" sz="6000" dirty="0" err="1">
                <a:solidFill>
                  <a:schemeClr val="bg1">
                    <a:lumMod val="50000"/>
                  </a:schemeClr>
                </a:solidFill>
              </a:rPr>
              <a:t>Cyphercrescent</a:t>
            </a:r>
            <a:r>
              <a:rPr lang="en-US" sz="6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6000" dirty="0">
                <a:solidFill>
                  <a:schemeClr val="bg1">
                    <a:lumMod val="50000"/>
                  </a:schemeClr>
                </a:solidFill>
              </a:rPr>
              <a:t>2022 DCDP – </a:t>
            </a:r>
            <a:r>
              <a:rPr lang="en-US" sz="4000" dirty="0">
                <a:solidFill>
                  <a:srgbClr val="0070C0"/>
                </a:solidFill>
              </a:rPr>
              <a:t>Rasheed Mudasiru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1048582" name="TextBox 5"/>
          <p:cNvSpPr txBox="1"/>
          <p:nvPr/>
        </p:nvSpPr>
        <p:spPr>
          <a:xfrm>
            <a:off x="800099" y="7657044"/>
            <a:ext cx="7048501" cy="5484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ts val="4700"/>
              </a:lnSpc>
              <a:defRPr sz="3300" spc="-33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r>
              <a:rPr lang="en-US" dirty="0"/>
              <a:t>Choose the right path in computing …</a:t>
            </a:r>
            <a:endParaRPr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BFF797C1-BEA1-4926-A2EF-7E4801B49E82}"/>
              </a:ext>
            </a:extLst>
          </p:cNvPr>
          <p:cNvSpPr txBox="1"/>
          <p:nvPr/>
        </p:nvSpPr>
        <p:spPr>
          <a:xfrm>
            <a:off x="800098" y="6780457"/>
            <a:ext cx="8115301" cy="87658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ts val="6200"/>
              </a:lnSpc>
              <a:defRPr sz="4400" spc="-44">
                <a:solidFill>
                  <a:srgbClr val="5271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9600" dirty="0"/>
              <a:t>help(care)er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extBox 3"/>
          <p:cNvSpPr txBox="1"/>
          <p:nvPr/>
        </p:nvSpPr>
        <p:spPr>
          <a:xfrm>
            <a:off x="800100" y="1243604"/>
            <a:ext cx="11087100" cy="91024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ts val="7000"/>
              </a:lnSpc>
              <a:defRPr sz="7000" spc="-70">
                <a:solidFill>
                  <a:srgbClr val="5271FF"/>
                </a:solidFill>
                <a:latin typeface="League Spartan Bold"/>
                <a:ea typeface="League Spartan Bold"/>
                <a:cs typeface="League Spartan Bold"/>
                <a:sym typeface="League Spartan Bold"/>
              </a:defRPr>
            </a:lvl1pPr>
          </a:lstStyle>
          <a:p>
            <a:r>
              <a:rPr dirty="0"/>
              <a:t>Problem Statement</a:t>
            </a:r>
          </a:p>
        </p:txBody>
      </p:sp>
      <p:sp>
        <p:nvSpPr>
          <p:cNvPr id="1048584" name="TextBox 4"/>
          <p:cNvSpPr txBox="1"/>
          <p:nvPr/>
        </p:nvSpPr>
        <p:spPr>
          <a:xfrm>
            <a:off x="6940680" y="2377270"/>
            <a:ext cx="10668326" cy="678839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ts val="4100"/>
              </a:lnSpc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dirty="0">
                <a:solidFill>
                  <a:schemeClr val="bg2"/>
                </a:solidFill>
              </a:rPr>
              <a:t>Over the years, </a:t>
            </a:r>
            <a:r>
              <a:rPr lang="en-US" dirty="0">
                <a:solidFill>
                  <a:schemeClr val="bg2"/>
                </a:solidFill>
              </a:rPr>
              <a:t>it has been a very difficult thing to choose the career path in computing and IT field generally. Many undergraduates students still find it difficult to choose path to study as their post-graduate </a:t>
            </a:r>
            <a:r>
              <a:rPr lang="en-US" dirty="0" err="1">
                <a:solidFill>
                  <a:schemeClr val="bg2"/>
                </a:solidFill>
              </a:rPr>
              <a:t>programme</a:t>
            </a:r>
            <a:r>
              <a:rPr lang="en-US" dirty="0">
                <a:solidFill>
                  <a:schemeClr val="bg2"/>
                </a:solidFill>
              </a:rPr>
              <a:t> and a career to live by.</a:t>
            </a:r>
            <a:endParaRPr dirty="0">
              <a:solidFill>
                <a:schemeClr val="bg2"/>
              </a:solidFill>
            </a:endParaRPr>
          </a:p>
          <a:p>
            <a:pPr algn="just">
              <a:lnSpc>
                <a:spcPts val="4100"/>
              </a:lnSpc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endParaRPr dirty="0">
              <a:solidFill>
                <a:schemeClr val="bg2"/>
              </a:solidFill>
            </a:endParaRPr>
          </a:p>
          <a:p>
            <a:pPr algn="just">
              <a:lnSpc>
                <a:spcPts val="4100"/>
              </a:lnSpc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dirty="0">
                <a:solidFill>
                  <a:schemeClr val="bg2"/>
                </a:solidFill>
              </a:rPr>
              <a:t>These concerns resulted in the following::</a:t>
            </a:r>
          </a:p>
          <a:p>
            <a:pPr algn="just">
              <a:lnSpc>
                <a:spcPts val="4100"/>
              </a:lnSpc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endParaRPr lang="en-US" dirty="0">
              <a:solidFill>
                <a:schemeClr val="bg2"/>
              </a:solidFill>
            </a:endParaRPr>
          </a:p>
          <a:p>
            <a:pPr marL="647698" lvl="1" indent="-323849" algn="just">
              <a:lnSpc>
                <a:spcPts val="4100"/>
              </a:lnSpc>
              <a:buSzPct val="100000"/>
              <a:buFont typeface="Arial"/>
              <a:buChar char="•"/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lang="en-US" dirty="0">
                <a:solidFill>
                  <a:schemeClr val="bg2"/>
                </a:solidFill>
              </a:rPr>
              <a:t>Unilateral decision of level advisers.</a:t>
            </a:r>
          </a:p>
          <a:p>
            <a:pPr marL="647698" lvl="1" indent="-323849" algn="just">
              <a:lnSpc>
                <a:spcPts val="4100"/>
              </a:lnSpc>
              <a:buSzPct val="100000"/>
              <a:buFont typeface="Arial"/>
              <a:buChar char="•"/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lang="en-US" dirty="0">
                <a:solidFill>
                  <a:schemeClr val="bg2"/>
                </a:solidFill>
              </a:rPr>
              <a:t>Guessing of a career by the students.</a:t>
            </a:r>
          </a:p>
          <a:p>
            <a:pPr marL="647698" lvl="1" indent="-323849" algn="just">
              <a:lnSpc>
                <a:spcPts val="4100"/>
              </a:lnSpc>
              <a:buSzPct val="100000"/>
              <a:buFont typeface="Arial"/>
              <a:buChar char="•"/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lang="en-US" dirty="0">
                <a:solidFill>
                  <a:schemeClr val="bg2"/>
                </a:solidFill>
              </a:rPr>
              <a:t>Leads to unproductive career.</a:t>
            </a:r>
          </a:p>
          <a:p>
            <a:pPr marL="647698" lvl="1" indent="-323849" algn="just">
              <a:lnSpc>
                <a:spcPts val="4100"/>
              </a:lnSpc>
              <a:buSzPct val="100000"/>
              <a:buFont typeface="Arial"/>
              <a:buChar char="•"/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lang="en-US" dirty="0">
                <a:solidFill>
                  <a:schemeClr val="bg2"/>
                </a:solidFill>
              </a:rPr>
              <a:t>Leads to unenjoyed  or depressed future.</a:t>
            </a:r>
          </a:p>
          <a:p>
            <a:pPr marL="647698" lvl="1" indent="-323849" algn="just">
              <a:lnSpc>
                <a:spcPts val="4100"/>
              </a:lnSpc>
              <a:buSzPct val="100000"/>
              <a:buFont typeface="Arial"/>
              <a:buChar char="•"/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lang="en-US" dirty="0">
                <a:solidFill>
                  <a:schemeClr val="bg2"/>
                </a:solidFill>
              </a:rPr>
              <a:t>Difficult for recruiters and hiring managers to get talents</a:t>
            </a:r>
          </a:p>
          <a:p>
            <a:pPr marL="647698" lvl="1" indent="-323849" algn="just">
              <a:lnSpc>
                <a:spcPts val="4100"/>
              </a:lnSpc>
              <a:buSzPct val="100000"/>
              <a:buFont typeface="Arial"/>
              <a:buChar char="•"/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C7DF0-18CD-4B13-87A6-D78DB9AA4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35403"/>
            <a:ext cx="6402679" cy="60302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" descr="Picture 2"/>
          <p:cNvPicPr>
            <a:picLocks noChangeAspect="1"/>
          </p:cNvPicPr>
          <p:nvPr/>
        </p:nvPicPr>
        <p:blipFill>
          <a:blip r:embed="rId2"/>
          <a:srcRect l="20054" r="18680"/>
          <a:stretch>
            <a:fillRect/>
          </a:stretch>
        </p:blipFill>
        <p:spPr>
          <a:xfrm>
            <a:off x="1028700" y="2561914"/>
            <a:ext cx="6499107" cy="6696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48585" name="TextBox 3"/>
          <p:cNvSpPr txBox="1"/>
          <p:nvPr/>
        </p:nvSpPr>
        <p:spPr>
          <a:xfrm>
            <a:off x="8077200" y="3527107"/>
            <a:ext cx="8991600" cy="3789051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just">
              <a:lnSpc>
                <a:spcPts val="5000"/>
              </a:lnSpc>
              <a:defRPr sz="3500" spc="-35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r>
              <a:rPr dirty="0">
                <a:solidFill>
                  <a:schemeClr val="bg2"/>
                </a:solidFill>
              </a:rPr>
              <a:t>To address the aforementioned problem, </a:t>
            </a:r>
            <a:r>
              <a:rPr lang="en-US" dirty="0">
                <a:solidFill>
                  <a:schemeClr val="bg2"/>
                </a:solidFill>
              </a:rPr>
              <a:t>I</a:t>
            </a:r>
            <a:r>
              <a:rPr dirty="0">
                <a:solidFill>
                  <a:schemeClr val="bg2"/>
                </a:solidFill>
              </a:rPr>
              <a:t> developed </a:t>
            </a:r>
            <a:r>
              <a:rPr lang="en-US" dirty="0">
                <a:solidFill>
                  <a:schemeClr val="bg2"/>
                </a:solidFill>
              </a:rPr>
              <a:t>a machine learning based system that rely on the power of Artificial Intelligence (AI) to make a proper and accurate recommendation based on the undergraduate scores.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048586" name="TextBox 4"/>
          <p:cNvSpPr txBox="1"/>
          <p:nvPr/>
        </p:nvSpPr>
        <p:spPr>
          <a:xfrm>
            <a:off x="1028700" y="1152525"/>
            <a:ext cx="4911731" cy="889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ts val="7000"/>
              </a:lnSpc>
              <a:defRPr sz="7000" spc="-70">
                <a:solidFill>
                  <a:srgbClr val="5271FF"/>
                </a:solidFill>
                <a:latin typeface="League Spartan Bold"/>
                <a:ea typeface="League Spartan Bold"/>
                <a:cs typeface="League Spartan Bold"/>
                <a:sym typeface="League Spartan Bold"/>
              </a:defRPr>
            </a:lvl1pPr>
          </a:lstStyle>
          <a:p>
            <a:r>
              <a:t>The Utopia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62A38-F4F3-429F-8662-2B2A24376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5" y="2249903"/>
            <a:ext cx="9299100" cy="7461458"/>
          </a:xfrm>
          <a:prstGeom prst="rect">
            <a:avLst/>
          </a:prstGeom>
        </p:spPr>
      </p:pic>
      <p:sp>
        <p:nvSpPr>
          <p:cNvPr id="1048587" name="TextBox 2"/>
          <p:cNvSpPr txBox="1"/>
          <p:nvPr/>
        </p:nvSpPr>
        <p:spPr>
          <a:xfrm>
            <a:off x="8534400" y="3924300"/>
            <a:ext cx="8727283" cy="205633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ts val="4100"/>
              </a:lnSpc>
              <a:defRPr sz="2900" spc="-29">
                <a:solidFill>
                  <a:srgbClr val="5271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dirty="0">
                <a:solidFill>
                  <a:schemeClr val="bg2"/>
                </a:solidFill>
              </a:rPr>
              <a:t>#1  </a:t>
            </a:r>
            <a:r>
              <a:rPr lang="en-US" dirty="0">
                <a:solidFill>
                  <a:schemeClr val="bg2"/>
                </a:solidFill>
              </a:rPr>
              <a:t>Career Recommendation for students to</a:t>
            </a:r>
          </a:p>
          <a:p>
            <a:pPr marL="647698" lvl="1" indent="-323849" algn="just">
              <a:lnSpc>
                <a:spcPts val="4100"/>
              </a:lnSpc>
              <a:buSzPct val="100000"/>
              <a:buFont typeface="Arial"/>
              <a:buChar char="•"/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lang="en-US" dirty="0">
                <a:solidFill>
                  <a:schemeClr val="bg2"/>
                </a:solidFill>
              </a:rPr>
              <a:t>Student have ability to test themselves</a:t>
            </a:r>
          </a:p>
          <a:p>
            <a:pPr marL="647698" lvl="1" indent="-323849" algn="just">
              <a:lnSpc>
                <a:spcPts val="4100"/>
              </a:lnSpc>
              <a:buSzPct val="100000"/>
              <a:buFont typeface="Arial"/>
              <a:buChar char="•"/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lang="en-US" dirty="0">
                <a:solidFill>
                  <a:schemeClr val="bg2"/>
                </a:solidFill>
              </a:rPr>
              <a:t>Select right career path</a:t>
            </a:r>
          </a:p>
          <a:p>
            <a:pPr marL="647698" lvl="1" indent="-323849" algn="just">
              <a:lnSpc>
                <a:spcPts val="4100"/>
              </a:lnSpc>
              <a:buSzPct val="100000"/>
              <a:buFont typeface="Arial"/>
              <a:buChar char="•"/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lang="en-US" dirty="0">
                <a:solidFill>
                  <a:schemeClr val="bg2"/>
                </a:solidFill>
              </a:rPr>
              <a:t>Choose right post-graduate course</a:t>
            </a:r>
          </a:p>
        </p:txBody>
      </p:sp>
      <p:sp>
        <p:nvSpPr>
          <p:cNvPr id="1048588" name="TextBox 3"/>
          <p:cNvSpPr txBox="1"/>
          <p:nvPr/>
        </p:nvSpPr>
        <p:spPr>
          <a:xfrm>
            <a:off x="1631012" y="1327377"/>
            <a:ext cx="4911731" cy="889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ts val="7000"/>
              </a:lnSpc>
              <a:defRPr sz="7000" spc="-70">
                <a:solidFill>
                  <a:srgbClr val="5271FF"/>
                </a:solidFill>
                <a:latin typeface="League Spartan Bold"/>
                <a:ea typeface="League Spartan Bold"/>
                <a:cs typeface="League Spartan Bold"/>
                <a:sym typeface="League Spartan Bold"/>
              </a:defRPr>
            </a:lvl1pPr>
          </a:lstStyle>
          <a:p>
            <a:r>
              <a:t>Solutions</a:t>
            </a:r>
          </a:p>
        </p:txBody>
      </p:sp>
      <p:sp>
        <p:nvSpPr>
          <p:cNvPr id="1048589" name="TextBox 4"/>
          <p:cNvSpPr txBox="1"/>
          <p:nvPr/>
        </p:nvSpPr>
        <p:spPr>
          <a:xfrm>
            <a:off x="8534400" y="6471121"/>
            <a:ext cx="10053137" cy="205633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ts val="4100"/>
              </a:lnSpc>
              <a:defRPr sz="2900" spc="-29">
                <a:solidFill>
                  <a:srgbClr val="5271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dirty="0">
                <a:solidFill>
                  <a:schemeClr val="bg2"/>
                </a:solidFill>
              </a:rPr>
              <a:t>#2 </a:t>
            </a:r>
            <a:r>
              <a:rPr lang="en-US" dirty="0">
                <a:solidFill>
                  <a:schemeClr val="bg2"/>
                </a:solidFill>
              </a:rPr>
              <a:t>Talent Hunts</a:t>
            </a:r>
            <a:endParaRPr dirty="0">
              <a:solidFill>
                <a:schemeClr val="bg2"/>
              </a:solidFill>
            </a:endParaRPr>
          </a:p>
          <a:p>
            <a:pPr marL="647698" lvl="1" indent="-323849" algn="just">
              <a:lnSpc>
                <a:spcPts val="4100"/>
              </a:lnSpc>
              <a:buSzPct val="100000"/>
              <a:buFont typeface="Arial"/>
              <a:buChar char="•"/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lang="en-US" dirty="0">
                <a:solidFill>
                  <a:schemeClr val="bg2"/>
                </a:solidFill>
              </a:rPr>
              <a:t>Ease recruiter decision to hunt from graduate</a:t>
            </a:r>
          </a:p>
          <a:p>
            <a:pPr marL="647698" lvl="1" indent="-323849" algn="just">
              <a:lnSpc>
                <a:spcPts val="4100"/>
              </a:lnSpc>
              <a:buSzPct val="100000"/>
              <a:buFont typeface="Arial"/>
              <a:buChar char="•"/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lang="en-US" dirty="0">
                <a:solidFill>
                  <a:schemeClr val="bg2"/>
                </a:solidFill>
              </a:rPr>
              <a:t>Help hiring manager with perfect</a:t>
            </a:r>
          </a:p>
          <a:p>
            <a:pPr marL="647698" lvl="1" indent="-323849" algn="just">
              <a:lnSpc>
                <a:spcPts val="4100"/>
              </a:lnSpc>
              <a:buSzPct val="100000"/>
              <a:buFont typeface="Arial"/>
              <a:buChar char="•"/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lang="en-US" dirty="0">
                <a:solidFill>
                  <a:schemeClr val="bg2"/>
                </a:solidFill>
              </a:rPr>
              <a:t>Ease team match after interview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" descr="Picture 2"/>
          <p:cNvPicPr>
            <a:picLocks noChangeAspect="1"/>
          </p:cNvPicPr>
          <p:nvPr/>
        </p:nvPicPr>
        <p:blipFill>
          <a:blip r:embed="rId2"/>
          <a:srcRect l="50195" t="20217" b="11154"/>
          <a:stretch>
            <a:fillRect/>
          </a:stretch>
        </p:blipFill>
        <p:spPr>
          <a:xfrm flipH="1">
            <a:off x="10265985" y="1686526"/>
            <a:ext cx="7769519" cy="8029537"/>
          </a:xfrm>
          <a:prstGeom prst="rect">
            <a:avLst/>
          </a:prstGeom>
          <a:ln w="12700">
            <a:miter lim="400000"/>
          </a:ln>
        </p:spPr>
      </p:pic>
      <p:sp>
        <p:nvSpPr>
          <p:cNvPr id="1048595" name="TextBox 3"/>
          <p:cNvSpPr txBox="1"/>
          <p:nvPr/>
        </p:nvSpPr>
        <p:spPr>
          <a:xfrm>
            <a:off x="1183893" y="3573302"/>
            <a:ext cx="5412275" cy="105823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ts val="9000"/>
              </a:lnSpc>
              <a:defRPr sz="6400" spc="-64">
                <a:solidFill>
                  <a:srgbClr val="5271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6600" dirty="0"/>
              <a:t>help(career)</a:t>
            </a:r>
            <a:endParaRPr lang="en-US" dirty="0"/>
          </a:p>
        </p:txBody>
      </p:sp>
      <p:sp>
        <p:nvSpPr>
          <p:cNvPr id="1048596" name="TextBox 4"/>
          <p:cNvSpPr txBox="1"/>
          <p:nvPr/>
        </p:nvSpPr>
        <p:spPr>
          <a:xfrm>
            <a:off x="1258960" y="4669633"/>
            <a:ext cx="8647040" cy="10047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ts val="4100"/>
              </a:lnSpc>
              <a:defRPr sz="29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Easy career decision and easy talents hunts in the field of IT and Computer Science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3"/>
          <p:cNvSpPr txBox="1"/>
          <p:nvPr/>
        </p:nvSpPr>
        <p:spPr>
          <a:xfrm>
            <a:off x="1362074" y="1560513"/>
            <a:ext cx="5086584" cy="889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ts val="7000"/>
              </a:lnSpc>
              <a:defRPr sz="7000" spc="-70">
                <a:solidFill>
                  <a:srgbClr val="5271FF"/>
                </a:solidFill>
                <a:latin typeface="League Spartan Bold"/>
                <a:ea typeface="League Spartan Bold"/>
                <a:cs typeface="League Spartan Bold"/>
                <a:sym typeface="League Spartan Bold"/>
              </a:defRPr>
            </a:lvl1pPr>
          </a:lstStyle>
          <a:p>
            <a:r>
              <a:t>Features</a:t>
            </a:r>
          </a:p>
        </p:txBody>
      </p:sp>
      <p:sp>
        <p:nvSpPr>
          <p:cNvPr id="1048600" name="TextBox 4"/>
          <p:cNvSpPr txBox="1"/>
          <p:nvPr/>
        </p:nvSpPr>
        <p:spPr>
          <a:xfrm>
            <a:off x="1362074" y="3062477"/>
            <a:ext cx="6658200" cy="28089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712466" lvl="1" indent="-356233" algn="just">
              <a:lnSpc>
                <a:spcPts val="7700"/>
              </a:lnSpc>
              <a:buSzPct val="100000"/>
              <a:buFont typeface="Arial"/>
              <a:buChar char="•"/>
              <a:defRPr sz="3200" spc="-32">
                <a:solidFill>
                  <a:srgbClr val="5271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en-US" dirty="0">
                <a:solidFill>
                  <a:schemeClr val="bg2"/>
                </a:solidFill>
              </a:rPr>
              <a:t>Career recommender</a:t>
            </a:r>
            <a:endParaRPr dirty="0">
              <a:solidFill>
                <a:schemeClr val="bg2"/>
              </a:solidFill>
            </a:endParaRPr>
          </a:p>
          <a:p>
            <a:pPr marL="712466" lvl="1" indent="-356233" algn="just">
              <a:lnSpc>
                <a:spcPts val="7700"/>
              </a:lnSpc>
              <a:buSzPct val="100000"/>
              <a:buFont typeface="Arial"/>
              <a:buChar char="•"/>
              <a:defRPr sz="3200" spc="-32">
                <a:solidFill>
                  <a:srgbClr val="5271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en-US" dirty="0">
                <a:solidFill>
                  <a:schemeClr val="bg2"/>
                </a:solidFill>
              </a:rPr>
              <a:t>Roadmap Suggestion</a:t>
            </a:r>
            <a:endParaRPr dirty="0">
              <a:solidFill>
                <a:schemeClr val="bg2"/>
              </a:solidFill>
            </a:endParaRPr>
          </a:p>
          <a:p>
            <a:pPr marL="712466" lvl="1" indent="-356233" algn="just">
              <a:lnSpc>
                <a:spcPts val="7700"/>
              </a:lnSpc>
              <a:buSzPct val="100000"/>
              <a:buFont typeface="Arial"/>
              <a:buChar char="•"/>
              <a:defRPr sz="3200" spc="-32">
                <a:solidFill>
                  <a:srgbClr val="5271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en-US" dirty="0">
                <a:solidFill>
                  <a:schemeClr val="bg2"/>
                </a:solidFill>
              </a:rPr>
              <a:t>Resources recommendation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B3558-C306-42E8-8DCB-5BA203EFD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524000"/>
            <a:ext cx="10689620" cy="7239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2"/>
          <p:cNvSpPr txBox="1"/>
          <p:nvPr/>
        </p:nvSpPr>
        <p:spPr>
          <a:xfrm>
            <a:off x="1362074" y="785648"/>
            <a:ext cx="6339692" cy="296234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ts val="7700"/>
              </a:lnSpc>
              <a:defRPr sz="6900">
                <a:solidFill>
                  <a:srgbClr val="5271FF"/>
                </a:solidFill>
                <a:latin typeface="League Spartan Bold"/>
                <a:ea typeface="League Spartan Bold"/>
                <a:cs typeface="League Spartan Bold"/>
                <a:sym typeface="League Spartan Bold"/>
              </a:defRPr>
            </a:lvl1pPr>
          </a:lstStyle>
          <a:p>
            <a:r>
              <a:rPr dirty="0"/>
              <a:t>Why </a:t>
            </a:r>
            <a:r>
              <a:rPr lang="en-US" dirty="0"/>
              <a:t>help(care)er</a:t>
            </a:r>
            <a:r>
              <a:rPr dirty="0"/>
              <a:t> is the Future of </a:t>
            </a:r>
            <a:r>
              <a:rPr lang="en-US" dirty="0"/>
              <a:t>Education</a:t>
            </a:r>
            <a:endParaRPr dirty="0"/>
          </a:p>
        </p:txBody>
      </p:sp>
      <p:grpSp>
        <p:nvGrpSpPr>
          <p:cNvPr id="34" name="Group 3"/>
          <p:cNvGrpSpPr/>
          <p:nvPr/>
        </p:nvGrpSpPr>
        <p:grpSpPr>
          <a:xfrm>
            <a:off x="1376138" y="4717515"/>
            <a:ext cx="4167095" cy="3694480"/>
            <a:chOff x="0" y="0"/>
            <a:chExt cx="4167093" cy="3694479"/>
          </a:xfrm>
        </p:grpSpPr>
        <p:grpSp>
          <p:nvGrpSpPr>
            <p:cNvPr id="35" name="Group 4"/>
            <p:cNvGrpSpPr/>
            <p:nvPr/>
          </p:nvGrpSpPr>
          <p:grpSpPr>
            <a:xfrm>
              <a:off x="0" y="0"/>
              <a:ext cx="4167093" cy="3694479"/>
              <a:chOff x="0" y="0"/>
              <a:chExt cx="4167092" cy="3694478"/>
            </a:xfrm>
          </p:grpSpPr>
          <p:sp>
            <p:nvSpPr>
              <p:cNvPr id="1048602" name="Freeform 5"/>
              <p:cNvSpPr/>
              <p:nvPr/>
            </p:nvSpPr>
            <p:spPr>
              <a:xfrm>
                <a:off x="0" y="219826"/>
                <a:ext cx="4167093" cy="3474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512" extrusionOk="0">
                    <a:moveTo>
                      <a:pt x="21588" y="3394"/>
                    </a:moveTo>
                    <a:cubicBezTo>
                      <a:pt x="21600" y="2553"/>
                      <a:pt x="21497" y="87"/>
                      <a:pt x="21497" y="87"/>
                    </a:cubicBezTo>
                    <a:cubicBezTo>
                      <a:pt x="21497" y="87"/>
                      <a:pt x="19657" y="142"/>
                      <a:pt x="16408" y="142"/>
                    </a:cubicBezTo>
                    <a:cubicBezTo>
                      <a:pt x="15769" y="142"/>
                      <a:pt x="11482" y="142"/>
                      <a:pt x="11196" y="142"/>
                    </a:cubicBezTo>
                    <a:cubicBezTo>
                      <a:pt x="9114" y="142"/>
                      <a:pt x="4985" y="128"/>
                      <a:pt x="3801" y="101"/>
                    </a:cubicBezTo>
                    <a:cubicBezTo>
                      <a:pt x="2307" y="32"/>
                      <a:pt x="55" y="-77"/>
                      <a:pt x="49" y="80"/>
                    </a:cubicBezTo>
                    <a:cubicBezTo>
                      <a:pt x="43" y="237"/>
                      <a:pt x="103" y="2294"/>
                      <a:pt x="103" y="2294"/>
                    </a:cubicBezTo>
                    <a:cubicBezTo>
                      <a:pt x="103" y="2294"/>
                      <a:pt x="103" y="16959"/>
                      <a:pt x="103" y="17991"/>
                    </a:cubicBezTo>
                    <a:cubicBezTo>
                      <a:pt x="30" y="19309"/>
                      <a:pt x="0" y="21318"/>
                      <a:pt x="0" y="21318"/>
                    </a:cubicBezTo>
                    <a:cubicBezTo>
                      <a:pt x="978" y="21482"/>
                      <a:pt x="2155" y="21523"/>
                      <a:pt x="3145" y="21509"/>
                    </a:cubicBezTo>
                    <a:cubicBezTo>
                      <a:pt x="4262" y="21509"/>
                      <a:pt x="15028" y="21509"/>
                      <a:pt x="15028" y="21509"/>
                    </a:cubicBezTo>
                    <a:lnTo>
                      <a:pt x="21400" y="21434"/>
                    </a:lnTo>
                    <a:cubicBezTo>
                      <a:pt x="21400" y="21434"/>
                      <a:pt x="21588" y="17656"/>
                      <a:pt x="21588" y="16980"/>
                    </a:cubicBezTo>
                    <a:cubicBezTo>
                      <a:pt x="21588" y="16044"/>
                      <a:pt x="21576" y="4248"/>
                      <a:pt x="21588" y="3394"/>
                    </a:cubicBezTo>
                    <a:close/>
                  </a:path>
                </a:pathLst>
              </a:custGeom>
              <a:solidFill>
                <a:srgbClr val="97ED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48603" name="Freeform 6"/>
              <p:cNvSpPr/>
              <p:nvPr/>
            </p:nvSpPr>
            <p:spPr>
              <a:xfrm>
                <a:off x="419569" y="0"/>
                <a:ext cx="1460331" cy="4822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381" y="0"/>
                    </a:moveTo>
                    <a:cubicBezTo>
                      <a:pt x="381" y="0"/>
                      <a:pt x="13511" y="3707"/>
                      <a:pt x="15139" y="3806"/>
                    </a:cubicBezTo>
                    <a:lnTo>
                      <a:pt x="21254" y="4152"/>
                    </a:lnTo>
                    <a:lnTo>
                      <a:pt x="21236" y="7760"/>
                    </a:lnTo>
                    <a:cubicBezTo>
                      <a:pt x="21236" y="7760"/>
                      <a:pt x="21600" y="13346"/>
                      <a:pt x="21583" y="15669"/>
                    </a:cubicBezTo>
                    <a:lnTo>
                      <a:pt x="21548" y="21600"/>
                    </a:lnTo>
                    <a:cubicBezTo>
                      <a:pt x="21548" y="21600"/>
                      <a:pt x="13303" y="19623"/>
                      <a:pt x="11259" y="19376"/>
                    </a:cubicBezTo>
                    <a:cubicBezTo>
                      <a:pt x="6981" y="18783"/>
                      <a:pt x="156" y="16114"/>
                      <a:pt x="156" y="16114"/>
                    </a:cubicBezTo>
                    <a:lnTo>
                      <a:pt x="0" y="10182"/>
                    </a:lnTo>
                    <a:lnTo>
                      <a:pt x="658" y="528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43C4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048604" name="TextBox 7"/>
            <p:cNvSpPr txBox="1"/>
            <p:nvPr/>
          </p:nvSpPr>
          <p:spPr>
            <a:xfrm>
              <a:off x="593826" y="1354390"/>
              <a:ext cx="2979248" cy="2213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400"/>
                </a:lnSpc>
                <a:defRPr sz="4200">
                  <a:latin typeface="Shuneet Square Book Bold"/>
                  <a:ea typeface="Shuneet Square Book Bold"/>
                  <a:cs typeface="Shuneet Square Book Bold"/>
                  <a:sym typeface="Shuneet Square Book Bold"/>
                </a:defRPr>
              </a:lvl1pPr>
            </a:lstStyle>
            <a:p>
              <a:r>
                <a:rPr lang="en-US" dirty="0"/>
                <a:t>Safe user from tutorial hell and unnecessary learning</a:t>
              </a:r>
              <a:endParaRPr dirty="0"/>
            </a:p>
          </p:txBody>
        </p:sp>
      </p:grpSp>
      <p:grpSp>
        <p:nvGrpSpPr>
          <p:cNvPr id="36" name="Group 8"/>
          <p:cNvGrpSpPr/>
          <p:nvPr/>
        </p:nvGrpSpPr>
        <p:grpSpPr>
          <a:xfrm>
            <a:off x="7056381" y="4717760"/>
            <a:ext cx="4224770" cy="3693661"/>
            <a:chOff x="0" y="-1"/>
            <a:chExt cx="4224768" cy="3693659"/>
          </a:xfrm>
        </p:grpSpPr>
        <p:grpSp>
          <p:nvGrpSpPr>
            <p:cNvPr id="37" name="Group 9"/>
            <p:cNvGrpSpPr/>
            <p:nvPr/>
          </p:nvGrpSpPr>
          <p:grpSpPr>
            <a:xfrm>
              <a:off x="0" y="-1"/>
              <a:ext cx="4224768" cy="3693659"/>
              <a:chOff x="0" y="0"/>
              <a:chExt cx="4224767" cy="3693657"/>
            </a:xfrm>
          </p:grpSpPr>
          <p:sp>
            <p:nvSpPr>
              <p:cNvPr id="1048605" name="Freeform 10"/>
              <p:cNvSpPr/>
              <p:nvPr/>
            </p:nvSpPr>
            <p:spPr>
              <a:xfrm>
                <a:off x="0" y="225962"/>
                <a:ext cx="4224768" cy="3467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510" extrusionOk="0">
                    <a:moveTo>
                      <a:pt x="21588" y="3495"/>
                    </a:moveTo>
                    <a:cubicBezTo>
                      <a:pt x="21600" y="2630"/>
                      <a:pt x="21495" y="90"/>
                      <a:pt x="21495" y="90"/>
                    </a:cubicBezTo>
                    <a:cubicBezTo>
                      <a:pt x="21495" y="90"/>
                      <a:pt x="19630" y="146"/>
                      <a:pt x="16427" y="146"/>
                    </a:cubicBezTo>
                    <a:cubicBezTo>
                      <a:pt x="15808" y="146"/>
                      <a:pt x="11641" y="146"/>
                      <a:pt x="11352" y="146"/>
                    </a:cubicBezTo>
                    <a:cubicBezTo>
                      <a:pt x="9240" y="146"/>
                      <a:pt x="5054" y="132"/>
                      <a:pt x="3854" y="104"/>
                    </a:cubicBezTo>
                    <a:cubicBezTo>
                      <a:pt x="2339" y="34"/>
                      <a:pt x="55" y="-79"/>
                      <a:pt x="49" y="83"/>
                    </a:cubicBezTo>
                    <a:cubicBezTo>
                      <a:pt x="43" y="245"/>
                      <a:pt x="105" y="2362"/>
                      <a:pt x="105" y="2362"/>
                    </a:cubicBezTo>
                    <a:cubicBezTo>
                      <a:pt x="105" y="2362"/>
                      <a:pt x="105" y="16821"/>
                      <a:pt x="105" y="17883"/>
                    </a:cubicBezTo>
                    <a:cubicBezTo>
                      <a:pt x="31" y="19241"/>
                      <a:pt x="0" y="21310"/>
                      <a:pt x="0" y="21310"/>
                    </a:cubicBezTo>
                    <a:cubicBezTo>
                      <a:pt x="991" y="21479"/>
                      <a:pt x="2185" y="21521"/>
                      <a:pt x="3189" y="21507"/>
                    </a:cubicBezTo>
                    <a:cubicBezTo>
                      <a:pt x="4322" y="21507"/>
                      <a:pt x="15089" y="21507"/>
                      <a:pt x="15089" y="21507"/>
                    </a:cubicBezTo>
                    <a:lnTo>
                      <a:pt x="21397" y="21430"/>
                    </a:lnTo>
                    <a:cubicBezTo>
                      <a:pt x="21397" y="21430"/>
                      <a:pt x="21588" y="17539"/>
                      <a:pt x="21588" y="16842"/>
                    </a:cubicBezTo>
                    <a:cubicBezTo>
                      <a:pt x="21588" y="15878"/>
                      <a:pt x="21575" y="4375"/>
                      <a:pt x="21588" y="3495"/>
                    </a:cubicBezTo>
                    <a:close/>
                  </a:path>
                </a:pathLst>
              </a:custGeom>
              <a:solidFill>
                <a:srgbClr val="FFA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48606" name="Freeform 11"/>
              <p:cNvSpPr/>
              <p:nvPr/>
            </p:nvSpPr>
            <p:spPr>
              <a:xfrm>
                <a:off x="431279" y="0"/>
                <a:ext cx="1501089" cy="495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381" y="0"/>
                    </a:moveTo>
                    <a:cubicBezTo>
                      <a:pt x="381" y="0"/>
                      <a:pt x="13511" y="3707"/>
                      <a:pt x="15139" y="3806"/>
                    </a:cubicBezTo>
                    <a:lnTo>
                      <a:pt x="21254" y="4152"/>
                    </a:lnTo>
                    <a:lnTo>
                      <a:pt x="21236" y="7760"/>
                    </a:lnTo>
                    <a:cubicBezTo>
                      <a:pt x="21236" y="7760"/>
                      <a:pt x="21600" y="13346"/>
                      <a:pt x="21583" y="15669"/>
                    </a:cubicBezTo>
                    <a:lnTo>
                      <a:pt x="21548" y="21600"/>
                    </a:lnTo>
                    <a:cubicBezTo>
                      <a:pt x="21548" y="21600"/>
                      <a:pt x="13303" y="19623"/>
                      <a:pt x="11259" y="19376"/>
                    </a:cubicBezTo>
                    <a:cubicBezTo>
                      <a:pt x="6981" y="18783"/>
                      <a:pt x="156" y="16114"/>
                      <a:pt x="156" y="16114"/>
                    </a:cubicBezTo>
                    <a:lnTo>
                      <a:pt x="0" y="10182"/>
                    </a:lnTo>
                    <a:lnTo>
                      <a:pt x="658" y="528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FFDC5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048607" name="TextBox 12"/>
            <p:cNvSpPr txBox="1"/>
            <p:nvPr/>
          </p:nvSpPr>
          <p:spPr>
            <a:xfrm>
              <a:off x="601905" y="1396543"/>
              <a:ext cx="3020760" cy="856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200"/>
                </a:lnSpc>
                <a:defRPr sz="4100">
                  <a:latin typeface="Shuneet Square Book Bold"/>
                  <a:ea typeface="Shuneet Square Book Bold"/>
                  <a:cs typeface="Shuneet Square Book Bold"/>
                  <a:sym typeface="Shuneet Square Book Bold"/>
                </a:defRPr>
              </a:lvl1pPr>
            </a:lstStyle>
            <a:p>
              <a:r>
                <a:rPr lang="en-US" dirty="0"/>
                <a:t>Ease career decision</a:t>
              </a:r>
              <a:endParaRPr dirty="0"/>
            </a:p>
          </p:txBody>
        </p:sp>
      </p:grpSp>
      <p:grpSp>
        <p:nvGrpSpPr>
          <p:cNvPr id="38" name="Group 13"/>
          <p:cNvGrpSpPr/>
          <p:nvPr/>
        </p:nvGrpSpPr>
        <p:grpSpPr>
          <a:xfrm>
            <a:off x="12782170" y="4914459"/>
            <a:ext cx="4038673" cy="3312335"/>
            <a:chOff x="0" y="0"/>
            <a:chExt cx="4038671" cy="3312334"/>
          </a:xfrm>
        </p:grpSpPr>
        <p:grpSp>
          <p:nvGrpSpPr>
            <p:cNvPr id="39" name="Group 14"/>
            <p:cNvGrpSpPr/>
            <p:nvPr/>
          </p:nvGrpSpPr>
          <p:grpSpPr>
            <a:xfrm>
              <a:off x="0" y="0"/>
              <a:ext cx="4038671" cy="3312334"/>
              <a:chOff x="0" y="0"/>
              <a:chExt cx="4038670" cy="3312334"/>
            </a:xfrm>
          </p:grpSpPr>
          <p:sp>
            <p:nvSpPr>
              <p:cNvPr id="1048608" name="Freeform 15"/>
              <p:cNvSpPr/>
              <p:nvPr/>
            </p:nvSpPr>
            <p:spPr>
              <a:xfrm>
                <a:off x="0" y="237328"/>
                <a:ext cx="4038671" cy="30750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9" extrusionOk="0">
                    <a:moveTo>
                      <a:pt x="0" y="60"/>
                    </a:moveTo>
                    <a:cubicBezTo>
                      <a:pt x="0" y="60"/>
                      <a:pt x="14" y="2471"/>
                      <a:pt x="14" y="5484"/>
                    </a:cubicBezTo>
                    <a:cubicBezTo>
                      <a:pt x="14" y="8539"/>
                      <a:pt x="43" y="12882"/>
                      <a:pt x="43" y="14790"/>
                    </a:cubicBezTo>
                    <a:cubicBezTo>
                      <a:pt x="43" y="16214"/>
                      <a:pt x="92" y="19137"/>
                      <a:pt x="121" y="20543"/>
                    </a:cubicBezTo>
                    <a:lnTo>
                      <a:pt x="732" y="21381"/>
                    </a:lnTo>
                    <a:cubicBezTo>
                      <a:pt x="1542" y="21437"/>
                      <a:pt x="3042" y="21539"/>
                      <a:pt x="4442" y="21539"/>
                    </a:cubicBezTo>
                    <a:lnTo>
                      <a:pt x="21600" y="21539"/>
                    </a:lnTo>
                    <a:lnTo>
                      <a:pt x="21600" y="5067"/>
                    </a:lnTo>
                    <a:cubicBezTo>
                      <a:pt x="21600" y="2313"/>
                      <a:pt x="21550" y="283"/>
                      <a:pt x="21550" y="283"/>
                    </a:cubicBezTo>
                    <a:cubicBezTo>
                      <a:pt x="20683" y="134"/>
                      <a:pt x="19809" y="60"/>
                      <a:pt x="18927" y="69"/>
                    </a:cubicBezTo>
                    <a:cubicBezTo>
                      <a:pt x="17399" y="69"/>
                      <a:pt x="5288" y="107"/>
                      <a:pt x="3888" y="41"/>
                    </a:cubicBezTo>
                    <a:cubicBezTo>
                      <a:pt x="2019" y="-61"/>
                      <a:pt x="0" y="60"/>
                      <a:pt x="0" y="60"/>
                    </a:cubicBezTo>
                    <a:close/>
                  </a:path>
                </a:pathLst>
              </a:custGeom>
              <a:solidFill>
                <a:srgbClr val="A9DA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48609" name="Freeform 16"/>
              <p:cNvSpPr/>
              <p:nvPr/>
            </p:nvSpPr>
            <p:spPr>
              <a:xfrm>
                <a:off x="22592" y="0"/>
                <a:ext cx="3527019" cy="3291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815"/>
                    </a:moveTo>
                    <a:lnTo>
                      <a:pt x="700" y="21600"/>
                    </a:lnTo>
                    <a:lnTo>
                      <a:pt x="789" y="20684"/>
                    </a:lnTo>
                    <a:lnTo>
                      <a:pt x="0" y="20815"/>
                    </a:lnTo>
                    <a:close/>
                    <a:moveTo>
                      <a:pt x="13917" y="733"/>
                    </a:moveTo>
                    <a:cubicBezTo>
                      <a:pt x="13917" y="733"/>
                      <a:pt x="16595" y="445"/>
                      <a:pt x="17474" y="384"/>
                    </a:cubicBezTo>
                    <a:cubicBezTo>
                      <a:pt x="18353" y="323"/>
                      <a:pt x="21429" y="0"/>
                      <a:pt x="21429" y="0"/>
                    </a:cubicBezTo>
                    <a:cubicBezTo>
                      <a:pt x="21388" y="288"/>
                      <a:pt x="21380" y="593"/>
                      <a:pt x="21413" y="881"/>
                    </a:cubicBezTo>
                    <a:cubicBezTo>
                      <a:pt x="21454" y="1151"/>
                      <a:pt x="21470" y="1430"/>
                      <a:pt x="21462" y="1710"/>
                    </a:cubicBezTo>
                    <a:lnTo>
                      <a:pt x="21600" y="2189"/>
                    </a:lnTo>
                    <a:lnTo>
                      <a:pt x="21535" y="2878"/>
                    </a:lnTo>
                    <a:cubicBezTo>
                      <a:pt x="21535" y="2878"/>
                      <a:pt x="16725" y="3123"/>
                      <a:pt x="15846" y="3236"/>
                    </a:cubicBezTo>
                    <a:cubicBezTo>
                      <a:pt x="14967" y="3349"/>
                      <a:pt x="13657" y="3341"/>
                      <a:pt x="13657" y="3341"/>
                    </a:cubicBezTo>
                    <a:cubicBezTo>
                      <a:pt x="13657" y="3341"/>
                      <a:pt x="13608" y="2512"/>
                      <a:pt x="13689" y="2215"/>
                    </a:cubicBezTo>
                    <a:cubicBezTo>
                      <a:pt x="13754" y="1980"/>
                      <a:pt x="13779" y="1727"/>
                      <a:pt x="13746" y="1474"/>
                    </a:cubicBezTo>
                    <a:cubicBezTo>
                      <a:pt x="13746" y="1282"/>
                      <a:pt x="13917" y="733"/>
                      <a:pt x="13917" y="733"/>
                    </a:cubicBezTo>
                    <a:close/>
                  </a:path>
                </a:pathLst>
              </a:custGeom>
              <a:solidFill>
                <a:srgbClr val="FFA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048610" name="TextBox 17"/>
            <p:cNvSpPr txBox="1"/>
            <p:nvPr/>
          </p:nvSpPr>
          <p:spPr>
            <a:xfrm>
              <a:off x="610684" y="1390535"/>
              <a:ext cx="2818631" cy="908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400"/>
                </a:lnSpc>
                <a:defRPr sz="4300">
                  <a:latin typeface="Shuneet Square Book Bold"/>
                  <a:ea typeface="Shuneet Square Book Bold"/>
                  <a:cs typeface="Shuneet Square Book Bold"/>
                  <a:sym typeface="Shuneet Square Book Bold"/>
                </a:defRPr>
              </a:lvl1pPr>
            </a:lstStyle>
            <a:p>
              <a:r>
                <a:rPr lang="en-US" dirty="0"/>
                <a:t>Ease Hiring decision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extBox 2"/>
          <p:cNvSpPr txBox="1"/>
          <p:nvPr/>
        </p:nvSpPr>
        <p:spPr>
          <a:xfrm>
            <a:off x="4401470" y="4059406"/>
            <a:ext cx="9011863" cy="182241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ctr">
              <a:lnSpc>
                <a:spcPts val="14200"/>
              </a:lnSpc>
              <a:defRPr sz="13000" spc="-130">
                <a:solidFill>
                  <a:srgbClr val="5271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Demo</a:t>
            </a:r>
          </a:p>
        </p:txBody>
      </p:sp>
      <p:pic>
        <p:nvPicPr>
          <p:cNvPr id="209716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075" y="2247900"/>
            <a:ext cx="2663015" cy="6718614"/>
          </a:xfrm>
          <a:prstGeom prst="rect">
            <a:avLst/>
          </a:prstGeom>
          <a:ln w="12700">
            <a:miter lim="400000"/>
          </a:ln>
        </p:spPr>
      </p:pic>
      <p:sp>
        <p:nvSpPr>
          <p:cNvPr id="1048618" name="TextBox 4"/>
          <p:cNvSpPr txBox="1"/>
          <p:nvPr/>
        </p:nvSpPr>
        <p:spPr>
          <a:xfrm>
            <a:off x="1028700" y="742950"/>
            <a:ext cx="4013454" cy="47897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ts val="4100"/>
              </a:lnSpc>
              <a:defRPr sz="2900" spc="-29">
                <a:solidFill>
                  <a:srgbClr val="5271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dirty="0"/>
              <a:t>Help(care)er</a:t>
            </a:r>
            <a:endParaRPr dirty="0"/>
          </a:p>
        </p:txBody>
      </p:sp>
      <p:sp>
        <p:nvSpPr>
          <p:cNvPr id="1048619" name="TextBox 5"/>
          <p:cNvSpPr txBox="1"/>
          <p:nvPr/>
        </p:nvSpPr>
        <p:spPr>
          <a:xfrm>
            <a:off x="12115801" y="819150"/>
            <a:ext cx="5410200" cy="476092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ts val="4100"/>
              </a:lnSpc>
              <a:defRPr sz="28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r>
              <a:rPr lang="en-US" dirty="0"/>
              <a:t>Choose the right path in computing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A3196-14C3-43A4-8AC8-CC4762A805B5}"/>
              </a:ext>
            </a:extLst>
          </p:cNvPr>
          <p:cNvSpPr txBox="1"/>
          <p:nvPr/>
        </p:nvSpPr>
        <p:spPr>
          <a:xfrm>
            <a:off x="1028700" y="8052876"/>
            <a:ext cx="9715500" cy="10018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ts val="4100"/>
              </a:lnSpc>
              <a:defRPr sz="28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r>
              <a:rPr lang="en-US" dirty="0"/>
              <a:t>GitHub url:</a:t>
            </a:r>
          </a:p>
          <a:p>
            <a:r>
              <a:rPr lang="en-US" dirty="0" err="1"/>
              <a:t>Colab</a:t>
            </a:r>
            <a:r>
              <a:rPr lang="en-US" dirty="0"/>
              <a:t> Url: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extBox 2"/>
          <p:cNvSpPr txBox="1"/>
          <p:nvPr/>
        </p:nvSpPr>
        <p:spPr>
          <a:xfrm>
            <a:off x="4570345" y="4460583"/>
            <a:ext cx="9147311" cy="139799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ctr">
              <a:lnSpc>
                <a:spcPts val="11000"/>
              </a:lnSpc>
              <a:defRPr sz="9600" spc="-96">
                <a:solidFill>
                  <a:srgbClr val="5271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3B49D-FD01-4C2F-97D5-7F52035994F1}"/>
              </a:ext>
            </a:extLst>
          </p:cNvPr>
          <p:cNvSpPr txBox="1"/>
          <p:nvPr/>
        </p:nvSpPr>
        <p:spPr>
          <a:xfrm>
            <a:off x="1028700" y="742950"/>
            <a:ext cx="4013454" cy="47897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ts val="4100"/>
              </a:lnSpc>
              <a:defRPr sz="2900" spc="-29">
                <a:solidFill>
                  <a:srgbClr val="5271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dirty="0"/>
              <a:t>Help(care)er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752A7-41BC-4AC3-9C73-D708394DD222}"/>
              </a:ext>
            </a:extLst>
          </p:cNvPr>
          <p:cNvSpPr txBox="1"/>
          <p:nvPr/>
        </p:nvSpPr>
        <p:spPr>
          <a:xfrm>
            <a:off x="12115801" y="819150"/>
            <a:ext cx="5410200" cy="476092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ts val="4100"/>
              </a:lnSpc>
              <a:defRPr sz="2800" spc="-29">
                <a:solidFill>
                  <a:srgbClr val="5271FF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r>
              <a:rPr lang="en-US" dirty="0"/>
              <a:t>Choose the right path in computing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280</Words>
  <Application>Microsoft Office PowerPoint</Application>
  <PresentationFormat>Custom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DM Sans</vt:lpstr>
      <vt:lpstr>DM Sans Bold</vt:lpstr>
      <vt:lpstr>League Spartan Bold</vt:lpstr>
      <vt:lpstr>Shuneet Square Book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TECNO-W3</dc:creator>
  <cp:lastModifiedBy>Rasheed Mudasiru</cp:lastModifiedBy>
  <cp:revision>8</cp:revision>
  <dcterms:created xsi:type="dcterms:W3CDTF">2021-11-05T01:55:48Z</dcterms:created>
  <dcterms:modified xsi:type="dcterms:W3CDTF">2022-08-15T18:32:15Z</dcterms:modified>
</cp:coreProperties>
</file>