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Ex1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1" r:id="rId5"/>
    <p:sldId id="272" r:id="rId6"/>
    <p:sldId id="259" r:id="rId7"/>
    <p:sldId id="273" r:id="rId8"/>
    <p:sldId id="265" r:id="rId9"/>
    <p:sldId id="266" r:id="rId10"/>
    <p:sldId id="267" r:id="rId11"/>
    <p:sldId id="269" r:id="rId12"/>
    <p:sldId id="268" r:id="rId13"/>
    <p:sldId id="260" r:id="rId14"/>
    <p:sldId id="274" r:id="rId15"/>
    <p:sldId id="261" r:id="rId16"/>
    <p:sldId id="262" r:id="rId1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05E0F106-E013-4131-99EE-AA18C62DA6B8}">
          <p14:sldIdLst>
            <p14:sldId id="256"/>
            <p14:sldId id="257"/>
            <p14:sldId id="258"/>
            <p14:sldId id="271"/>
            <p14:sldId id="272"/>
            <p14:sldId id="259"/>
            <p14:sldId id="273"/>
            <p14:sldId id="265"/>
            <p14:sldId id="266"/>
            <p14:sldId id="267"/>
            <p14:sldId id="269"/>
            <p14:sldId id="268"/>
            <p14:sldId id="260"/>
            <p14:sldId id="274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660"/>
  </p:normalViewPr>
  <p:slideViewPr>
    <p:cSldViewPr snapToGrid="0">
      <p:cViewPr varScale="1">
        <p:scale>
          <a:sx n="90" d="100"/>
          <a:sy n="90" d="100"/>
        </p:scale>
        <p:origin x="7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OneDrive\Desktop\Analysis%20of%20P&amp;P\Analysis%20of%20Parch%20and%20Posey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OneDrive\Desktop\Analysis%20of%20P&amp;P\Analysis%20of%20Parch%20and%20Posey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OneDrive\Desktop\Analysis%20of%20P&amp;P\Analysis%20of%20Parch%20and%20Posey.xlsx" TargetMode="External" /><Relationship Id="rId2" Type="http://schemas.microsoft.com/office/2011/relationships/chartColorStyle" Target="colors3.xml" /><Relationship Id="rId1" Type="http://schemas.microsoft.com/office/2011/relationships/chartStyle" Target="style3.xml" 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OneDrive\Desktop\Analysis%20of%20P&amp;P\Analysis%20&amp;%20dashboard%20of%20Parch%20and%20Posey.xlsx" TargetMode="External" /><Relationship Id="rId2" Type="http://schemas.microsoft.com/office/2011/relationships/chartColorStyle" Target="colors4.xml" /><Relationship Id="rId1" Type="http://schemas.microsoft.com/office/2011/relationships/chartStyle" Target="style4.xml" 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OneDrive\Desktop\Analysis%20of%20P&amp;P\Analysis%20&amp;%20dashboard%20of%20Parch%20and%20Posey.xlsx" TargetMode="External" /><Relationship Id="rId2" Type="http://schemas.microsoft.com/office/2011/relationships/chartColorStyle" Target="colors5.xml" /><Relationship Id="rId1" Type="http://schemas.microsoft.com/office/2011/relationships/chartStyle" Target="style5.xml" 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OneDrive\Desktop\Analysis%20of%20P&amp;P\Analysis%20&amp;%20dashboard%20of%20Parch%20and%20Posey.xlsx" TargetMode="External" /><Relationship Id="rId2" Type="http://schemas.microsoft.com/office/2011/relationships/chartColorStyle" Target="colors6.xml" /><Relationship Id="rId1" Type="http://schemas.microsoft.com/office/2011/relationships/chartStyle" Target="style6.xml" 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OneDrive\Desktop\Analysis%20of%20P&amp;P\Analysis%20&amp;%20dashboard%20of%20Parch%20and%20Posey.xlsx" TargetMode="External" /><Relationship Id="rId2" Type="http://schemas.microsoft.com/office/2011/relationships/chartColorStyle" Target="colors8.xml" /><Relationship Id="rId1" Type="http://schemas.microsoft.com/office/2011/relationships/chartStyle" Target="style8.xml" 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OneDrive\Desktop\Analysis%20of%20P&amp;P\Analysis%20&amp;%20dashboard%20of%20Parch%20and%20Posey.xlsx" TargetMode="External" /><Relationship Id="rId2" Type="http://schemas.microsoft.com/office/2011/relationships/chartColorStyle" Target="colors9.xml" /><Relationship Id="rId1" Type="http://schemas.microsoft.com/office/2011/relationships/chartStyle" Target="style9.xml" 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OneDrive\Desktop\Analysis%20of%20P&amp;P\Analysis%20&amp;%20dashboard%20of%20Parch%20and%20Posey.xlsx" TargetMode="External" /><Relationship Id="rId2" Type="http://schemas.microsoft.com/office/2011/relationships/chartColorStyle" Target="colors10.xml" /><Relationship Id="rId1" Type="http://schemas.microsoft.com/office/2011/relationships/chartStyle" Target="style10.xml" 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7.xml" /><Relationship Id="rId1" Type="http://schemas.microsoft.com/office/2011/relationships/chartStyle" Target="style7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>
                <a:effectLst/>
              </a:rPr>
              <a:t>Revenue By Year</a:t>
            </a:r>
            <a:endParaRPr lang="en-VG" sz="12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812956646796033"/>
          <c:y val="0.15375497727976317"/>
          <c:w val="0.77953576483322828"/>
          <c:h val="0.62022581460144388"/>
        </c:manualLayout>
      </c:layout>
      <c:lineChart>
        <c:grouping val="standard"/>
        <c:varyColors val="0"/>
        <c:ser>
          <c:idx val="0"/>
          <c:order val="0"/>
          <c:tx>
            <c:strRef>
              <c:f>' KPI &amp; Charts'!$B$3</c:f>
              <c:strCache>
                <c:ptCount val="1"/>
                <c:pt idx="0">
                  <c:v> standard paper sold</c:v>
                </c:pt>
              </c:strCache>
            </c:strRef>
          </c:tx>
          <c:spPr>
            <a:ln w="31750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numRef>
              <c:f>' KPI &amp; Charts'!$A$4:$A$8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 KPI &amp; Charts'!$B$4:$B$8</c:f>
              <c:numCache>
                <c:formatCode>[$$-409]#,##0.00</c:formatCode>
                <c:ptCount val="5"/>
                <c:pt idx="0">
                  <c:v>132504.46</c:v>
                </c:pt>
                <c:pt idx="1">
                  <c:v>1766295.33</c:v>
                </c:pt>
                <c:pt idx="2">
                  <c:v>2384167.11</c:v>
                </c:pt>
                <c:pt idx="3">
                  <c:v>5363007.49</c:v>
                </c:pt>
                <c:pt idx="4">
                  <c:v>26372.15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53-45A0-801C-471DD0303431}"/>
            </c:ext>
          </c:extLst>
        </c:ser>
        <c:ser>
          <c:idx val="1"/>
          <c:order val="1"/>
          <c:tx>
            <c:strRef>
              <c:f>' KPI &amp; Charts'!$C$3</c:f>
              <c:strCache>
                <c:ptCount val="1"/>
                <c:pt idx="0">
                  <c:v> gloss paper sold</c:v>
                </c:pt>
              </c:strCache>
            </c:strRef>
          </c:tx>
          <c:spPr>
            <a:ln w="31750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' KPI &amp; Charts'!$A$4:$A$8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 KPI &amp; Charts'!$C$4:$C$8</c:f>
              <c:numCache>
                <c:formatCode>[$$-409]#,##0.00</c:formatCode>
                <c:ptCount val="5"/>
                <c:pt idx="0">
                  <c:v>154938.14000000001</c:v>
                </c:pt>
                <c:pt idx="1">
                  <c:v>1286999.21</c:v>
                </c:pt>
                <c:pt idx="2">
                  <c:v>1971749.99</c:v>
                </c:pt>
                <c:pt idx="3">
                  <c:v>4148074.35</c:v>
                </c:pt>
                <c:pt idx="4">
                  <c:v>31398.080000000002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53-45A0-801C-471DD0303431}"/>
            </c:ext>
          </c:extLst>
        </c:ser>
        <c:ser>
          <c:idx val="2"/>
          <c:order val="2"/>
          <c:tx>
            <c:strRef>
              <c:f>' KPI &amp; Charts'!$D$3</c:f>
              <c:strCache>
                <c:ptCount val="1"/>
                <c:pt idx="0">
                  <c:v>poster paper sold</c:v>
                </c:pt>
              </c:strCache>
            </c:strRef>
          </c:tx>
          <c:spPr>
            <a:ln w="317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' KPI &amp; Charts'!$A$4:$A$8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 KPI &amp; Charts'!$D$4:$D$8</c:f>
              <c:numCache>
                <c:formatCode>[$$-409]#,##0.00</c:formatCode>
                <c:ptCount val="5"/>
                <c:pt idx="0">
                  <c:v>89888.4</c:v>
                </c:pt>
                <c:pt idx="1">
                  <c:v>1015812</c:v>
                </c:pt>
                <c:pt idx="2">
                  <c:v>1396087.84</c:v>
                </c:pt>
                <c:pt idx="3">
                  <c:v>3353836.08</c:v>
                </c:pt>
                <c:pt idx="4">
                  <c:v>20381.2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953-45A0-801C-471DD03034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9746079"/>
        <c:axId val="187048911"/>
      </c:lineChart>
      <c:catAx>
        <c:axId val="129746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048911"/>
        <c:crosses val="autoZero"/>
        <c:auto val="1"/>
        <c:lblAlgn val="ctr"/>
        <c:lblOffset val="100"/>
        <c:noMultiLvlLbl val="0"/>
      </c:catAx>
      <c:valAx>
        <c:axId val="187048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746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1160689896473765E-2"/>
          <c:y val="0.87350917061370514"/>
          <c:w val="0.97767837739861363"/>
          <c:h val="9.5385322527775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19050" cap="flat" cmpd="sng" algn="ctr">
      <a:solidFill>
        <a:srgbClr val="0070C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Revenue by Month </a:t>
            </a:r>
            <a:endParaRPr lang="en-VG" sz="120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 KPI &amp; Charts'!$B$14</c:f>
              <c:strCache>
                <c:ptCount val="1"/>
                <c:pt idx="0">
                  <c:v>Sales of standard papers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' KPI &amp; Charts'!$A$15:$A$52</c:f>
              <c:numCache>
                <c:formatCode>mmm\-yy</c:formatCode>
                <c:ptCount val="38"/>
                <c:pt idx="0">
                  <c:v>41609</c:v>
                </c:pt>
                <c:pt idx="1">
                  <c:v>41640</c:v>
                </c:pt>
                <c:pt idx="2">
                  <c:v>41671</c:v>
                </c:pt>
                <c:pt idx="3">
                  <c:v>41699</c:v>
                </c:pt>
                <c:pt idx="4">
                  <c:v>41730</c:v>
                </c:pt>
                <c:pt idx="5">
                  <c:v>41760</c:v>
                </c:pt>
                <c:pt idx="6">
                  <c:v>41791</c:v>
                </c:pt>
                <c:pt idx="7">
                  <c:v>41821</c:v>
                </c:pt>
                <c:pt idx="8">
                  <c:v>41852</c:v>
                </c:pt>
                <c:pt idx="9">
                  <c:v>41883</c:v>
                </c:pt>
                <c:pt idx="10">
                  <c:v>41913</c:v>
                </c:pt>
                <c:pt idx="11">
                  <c:v>41944</c:v>
                </c:pt>
                <c:pt idx="12">
                  <c:v>41974</c:v>
                </c:pt>
                <c:pt idx="13">
                  <c:v>42005</c:v>
                </c:pt>
                <c:pt idx="14">
                  <c:v>42036</c:v>
                </c:pt>
                <c:pt idx="15">
                  <c:v>42064</c:v>
                </c:pt>
                <c:pt idx="16">
                  <c:v>42095</c:v>
                </c:pt>
                <c:pt idx="17">
                  <c:v>42125</c:v>
                </c:pt>
                <c:pt idx="18">
                  <c:v>42156</c:v>
                </c:pt>
                <c:pt idx="19">
                  <c:v>42186</c:v>
                </c:pt>
                <c:pt idx="20">
                  <c:v>42217</c:v>
                </c:pt>
                <c:pt idx="21">
                  <c:v>42248</c:v>
                </c:pt>
                <c:pt idx="22">
                  <c:v>42278</c:v>
                </c:pt>
                <c:pt idx="23">
                  <c:v>42309</c:v>
                </c:pt>
                <c:pt idx="24">
                  <c:v>42339</c:v>
                </c:pt>
                <c:pt idx="25">
                  <c:v>42370</c:v>
                </c:pt>
                <c:pt idx="26">
                  <c:v>42401</c:v>
                </c:pt>
                <c:pt idx="27">
                  <c:v>42430</c:v>
                </c:pt>
                <c:pt idx="28">
                  <c:v>42461</c:v>
                </c:pt>
                <c:pt idx="29">
                  <c:v>42491</c:v>
                </c:pt>
                <c:pt idx="30">
                  <c:v>42522</c:v>
                </c:pt>
                <c:pt idx="31">
                  <c:v>42552</c:v>
                </c:pt>
                <c:pt idx="32">
                  <c:v>42583</c:v>
                </c:pt>
                <c:pt idx="33">
                  <c:v>42614</c:v>
                </c:pt>
                <c:pt idx="34">
                  <c:v>42644</c:v>
                </c:pt>
                <c:pt idx="35">
                  <c:v>42675</c:v>
                </c:pt>
                <c:pt idx="36">
                  <c:v>42705</c:v>
                </c:pt>
                <c:pt idx="37">
                  <c:v>42736</c:v>
                </c:pt>
              </c:numCache>
            </c:numRef>
          </c:cat>
          <c:val>
            <c:numRef>
              <c:f>' KPI &amp; Charts'!$B$15:$B$52</c:f>
              <c:numCache>
                <c:formatCode>[$$-409]#,##0.00</c:formatCode>
                <c:ptCount val="38"/>
                <c:pt idx="0">
                  <c:v>132504.46</c:v>
                </c:pt>
                <c:pt idx="1">
                  <c:v>133452.56</c:v>
                </c:pt>
                <c:pt idx="2">
                  <c:v>142010.41</c:v>
                </c:pt>
                <c:pt idx="3">
                  <c:v>135553.35</c:v>
                </c:pt>
                <c:pt idx="4">
                  <c:v>131686.1</c:v>
                </c:pt>
                <c:pt idx="5">
                  <c:v>143572.28</c:v>
                </c:pt>
                <c:pt idx="6">
                  <c:v>140917.6</c:v>
                </c:pt>
                <c:pt idx="7">
                  <c:v>149076.25</c:v>
                </c:pt>
                <c:pt idx="8">
                  <c:v>150408.57999999999</c:v>
                </c:pt>
                <c:pt idx="9">
                  <c:v>142524.38</c:v>
                </c:pt>
                <c:pt idx="10">
                  <c:v>186790.67</c:v>
                </c:pt>
                <c:pt idx="11">
                  <c:v>148677.04999999999</c:v>
                </c:pt>
                <c:pt idx="12">
                  <c:v>161626.1</c:v>
                </c:pt>
                <c:pt idx="13">
                  <c:v>169635.05</c:v>
                </c:pt>
                <c:pt idx="14">
                  <c:v>156112.15</c:v>
                </c:pt>
                <c:pt idx="15">
                  <c:v>161666.01999999999</c:v>
                </c:pt>
                <c:pt idx="16">
                  <c:v>166815.70000000001</c:v>
                </c:pt>
                <c:pt idx="17">
                  <c:v>180408.46</c:v>
                </c:pt>
                <c:pt idx="18">
                  <c:v>179185.91</c:v>
                </c:pt>
                <c:pt idx="19">
                  <c:v>203083.02</c:v>
                </c:pt>
                <c:pt idx="20">
                  <c:v>186855.54</c:v>
                </c:pt>
                <c:pt idx="21">
                  <c:v>213137.87</c:v>
                </c:pt>
                <c:pt idx="22">
                  <c:v>245253.51</c:v>
                </c:pt>
                <c:pt idx="23">
                  <c:v>255313.35</c:v>
                </c:pt>
                <c:pt idx="24">
                  <c:v>266700.53000000003</c:v>
                </c:pt>
                <c:pt idx="25">
                  <c:v>279549.78000000003</c:v>
                </c:pt>
                <c:pt idx="26">
                  <c:v>283222.42</c:v>
                </c:pt>
                <c:pt idx="27">
                  <c:v>341206.22</c:v>
                </c:pt>
                <c:pt idx="28">
                  <c:v>358092.38</c:v>
                </c:pt>
                <c:pt idx="29">
                  <c:v>353496.59</c:v>
                </c:pt>
                <c:pt idx="30">
                  <c:v>510926.1</c:v>
                </c:pt>
                <c:pt idx="31">
                  <c:v>437203.84</c:v>
                </c:pt>
                <c:pt idx="32">
                  <c:v>484598.86</c:v>
                </c:pt>
                <c:pt idx="33">
                  <c:v>518845.23</c:v>
                </c:pt>
                <c:pt idx="34">
                  <c:v>604114.35</c:v>
                </c:pt>
                <c:pt idx="35">
                  <c:v>573006.68999999994</c:v>
                </c:pt>
                <c:pt idx="36">
                  <c:v>618745.03</c:v>
                </c:pt>
                <c:pt idx="37">
                  <c:v>26372.15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AA-4683-97DD-FE335F97FB8F}"/>
            </c:ext>
          </c:extLst>
        </c:ser>
        <c:ser>
          <c:idx val="1"/>
          <c:order val="1"/>
          <c:tx>
            <c:strRef>
              <c:f>' KPI &amp; Charts'!$C$14</c:f>
              <c:strCache>
                <c:ptCount val="1"/>
                <c:pt idx="0">
                  <c:v>Sales of gloss papers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numRef>
              <c:f>' KPI &amp; Charts'!$A$15:$A$52</c:f>
              <c:numCache>
                <c:formatCode>mmm\-yy</c:formatCode>
                <c:ptCount val="38"/>
                <c:pt idx="0">
                  <c:v>41609</c:v>
                </c:pt>
                <c:pt idx="1">
                  <c:v>41640</c:v>
                </c:pt>
                <c:pt idx="2">
                  <c:v>41671</c:v>
                </c:pt>
                <c:pt idx="3">
                  <c:v>41699</c:v>
                </c:pt>
                <c:pt idx="4">
                  <c:v>41730</c:v>
                </c:pt>
                <c:pt idx="5">
                  <c:v>41760</c:v>
                </c:pt>
                <c:pt idx="6">
                  <c:v>41791</c:v>
                </c:pt>
                <c:pt idx="7">
                  <c:v>41821</c:v>
                </c:pt>
                <c:pt idx="8">
                  <c:v>41852</c:v>
                </c:pt>
                <c:pt idx="9">
                  <c:v>41883</c:v>
                </c:pt>
                <c:pt idx="10">
                  <c:v>41913</c:v>
                </c:pt>
                <c:pt idx="11">
                  <c:v>41944</c:v>
                </c:pt>
                <c:pt idx="12">
                  <c:v>41974</c:v>
                </c:pt>
                <c:pt idx="13">
                  <c:v>42005</c:v>
                </c:pt>
                <c:pt idx="14">
                  <c:v>42036</c:v>
                </c:pt>
                <c:pt idx="15">
                  <c:v>42064</c:v>
                </c:pt>
                <c:pt idx="16">
                  <c:v>42095</c:v>
                </c:pt>
                <c:pt idx="17">
                  <c:v>42125</c:v>
                </c:pt>
                <c:pt idx="18">
                  <c:v>42156</c:v>
                </c:pt>
                <c:pt idx="19">
                  <c:v>42186</c:v>
                </c:pt>
                <c:pt idx="20">
                  <c:v>42217</c:v>
                </c:pt>
                <c:pt idx="21">
                  <c:v>42248</c:v>
                </c:pt>
                <c:pt idx="22">
                  <c:v>42278</c:v>
                </c:pt>
                <c:pt idx="23">
                  <c:v>42309</c:v>
                </c:pt>
                <c:pt idx="24">
                  <c:v>42339</c:v>
                </c:pt>
                <c:pt idx="25">
                  <c:v>42370</c:v>
                </c:pt>
                <c:pt idx="26">
                  <c:v>42401</c:v>
                </c:pt>
                <c:pt idx="27">
                  <c:v>42430</c:v>
                </c:pt>
                <c:pt idx="28">
                  <c:v>42461</c:v>
                </c:pt>
                <c:pt idx="29">
                  <c:v>42491</c:v>
                </c:pt>
                <c:pt idx="30">
                  <c:v>42522</c:v>
                </c:pt>
                <c:pt idx="31">
                  <c:v>42552</c:v>
                </c:pt>
                <c:pt idx="32">
                  <c:v>42583</c:v>
                </c:pt>
                <c:pt idx="33">
                  <c:v>42614</c:v>
                </c:pt>
                <c:pt idx="34">
                  <c:v>42644</c:v>
                </c:pt>
                <c:pt idx="35">
                  <c:v>42675</c:v>
                </c:pt>
                <c:pt idx="36">
                  <c:v>42705</c:v>
                </c:pt>
                <c:pt idx="37">
                  <c:v>42736</c:v>
                </c:pt>
              </c:numCache>
            </c:numRef>
          </c:cat>
          <c:val>
            <c:numRef>
              <c:f>' KPI &amp; Charts'!$C$15:$C$52</c:f>
              <c:numCache>
                <c:formatCode>[$$-409]#,##0.00</c:formatCode>
                <c:ptCount val="38"/>
                <c:pt idx="0">
                  <c:v>154938.14000000001</c:v>
                </c:pt>
                <c:pt idx="1">
                  <c:v>97512.31</c:v>
                </c:pt>
                <c:pt idx="2">
                  <c:v>118918.73</c:v>
                </c:pt>
                <c:pt idx="3">
                  <c:v>115323.53</c:v>
                </c:pt>
                <c:pt idx="4">
                  <c:v>121914.73</c:v>
                </c:pt>
                <c:pt idx="5">
                  <c:v>96411.28</c:v>
                </c:pt>
                <c:pt idx="6">
                  <c:v>94441.41</c:v>
                </c:pt>
                <c:pt idx="7">
                  <c:v>87677.94</c:v>
                </c:pt>
                <c:pt idx="8">
                  <c:v>132925.03</c:v>
                </c:pt>
                <c:pt idx="9">
                  <c:v>81221.56</c:v>
                </c:pt>
                <c:pt idx="10">
                  <c:v>128887.92</c:v>
                </c:pt>
                <c:pt idx="11">
                  <c:v>97542.27</c:v>
                </c:pt>
                <c:pt idx="12">
                  <c:v>114222.5</c:v>
                </c:pt>
                <c:pt idx="13">
                  <c:v>112657.09</c:v>
                </c:pt>
                <c:pt idx="14">
                  <c:v>88337.06</c:v>
                </c:pt>
                <c:pt idx="15">
                  <c:v>268246.86</c:v>
                </c:pt>
                <c:pt idx="16">
                  <c:v>109196.71</c:v>
                </c:pt>
                <c:pt idx="17">
                  <c:v>127614.62</c:v>
                </c:pt>
                <c:pt idx="18">
                  <c:v>142924.18</c:v>
                </c:pt>
                <c:pt idx="19">
                  <c:v>151230.59</c:v>
                </c:pt>
                <c:pt idx="20">
                  <c:v>177355.71</c:v>
                </c:pt>
                <c:pt idx="21">
                  <c:v>211622.46</c:v>
                </c:pt>
                <c:pt idx="22">
                  <c:v>195444.06</c:v>
                </c:pt>
                <c:pt idx="23">
                  <c:v>190350.86</c:v>
                </c:pt>
                <c:pt idx="24">
                  <c:v>196769.79</c:v>
                </c:pt>
                <c:pt idx="25">
                  <c:v>207959.85</c:v>
                </c:pt>
                <c:pt idx="26">
                  <c:v>213157.91</c:v>
                </c:pt>
                <c:pt idx="27">
                  <c:v>263603.06</c:v>
                </c:pt>
                <c:pt idx="28">
                  <c:v>246091.44</c:v>
                </c:pt>
                <c:pt idx="29">
                  <c:v>276650.64</c:v>
                </c:pt>
                <c:pt idx="30">
                  <c:v>424712.96000000002</c:v>
                </c:pt>
                <c:pt idx="31">
                  <c:v>358284.15</c:v>
                </c:pt>
                <c:pt idx="32">
                  <c:v>370170.78</c:v>
                </c:pt>
                <c:pt idx="33">
                  <c:v>392790.58</c:v>
                </c:pt>
                <c:pt idx="34">
                  <c:v>407500.94</c:v>
                </c:pt>
                <c:pt idx="35">
                  <c:v>480326.21</c:v>
                </c:pt>
                <c:pt idx="36">
                  <c:v>506825.83</c:v>
                </c:pt>
                <c:pt idx="37">
                  <c:v>31398.080000000002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BAA-4683-97DD-FE335F97FB8F}"/>
            </c:ext>
          </c:extLst>
        </c:ser>
        <c:ser>
          <c:idx val="2"/>
          <c:order val="2"/>
          <c:tx>
            <c:strRef>
              <c:f>' KPI &amp; Charts'!$D$14</c:f>
              <c:strCache>
                <c:ptCount val="1"/>
                <c:pt idx="0">
                  <c:v>Sales of poster papers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' KPI &amp; Charts'!$A$15:$A$52</c:f>
              <c:numCache>
                <c:formatCode>mmm\-yy</c:formatCode>
                <c:ptCount val="38"/>
                <c:pt idx="0">
                  <c:v>41609</c:v>
                </c:pt>
                <c:pt idx="1">
                  <c:v>41640</c:v>
                </c:pt>
                <c:pt idx="2">
                  <c:v>41671</c:v>
                </c:pt>
                <c:pt idx="3">
                  <c:v>41699</c:v>
                </c:pt>
                <c:pt idx="4">
                  <c:v>41730</c:v>
                </c:pt>
                <c:pt idx="5">
                  <c:v>41760</c:v>
                </c:pt>
                <c:pt idx="6">
                  <c:v>41791</c:v>
                </c:pt>
                <c:pt idx="7">
                  <c:v>41821</c:v>
                </c:pt>
                <c:pt idx="8">
                  <c:v>41852</c:v>
                </c:pt>
                <c:pt idx="9">
                  <c:v>41883</c:v>
                </c:pt>
                <c:pt idx="10">
                  <c:v>41913</c:v>
                </c:pt>
                <c:pt idx="11">
                  <c:v>41944</c:v>
                </c:pt>
                <c:pt idx="12">
                  <c:v>41974</c:v>
                </c:pt>
                <c:pt idx="13">
                  <c:v>42005</c:v>
                </c:pt>
                <c:pt idx="14">
                  <c:v>42036</c:v>
                </c:pt>
                <c:pt idx="15">
                  <c:v>42064</c:v>
                </c:pt>
                <c:pt idx="16">
                  <c:v>42095</c:v>
                </c:pt>
                <c:pt idx="17">
                  <c:v>42125</c:v>
                </c:pt>
                <c:pt idx="18">
                  <c:v>42156</c:v>
                </c:pt>
                <c:pt idx="19">
                  <c:v>42186</c:v>
                </c:pt>
                <c:pt idx="20">
                  <c:v>42217</c:v>
                </c:pt>
                <c:pt idx="21">
                  <c:v>42248</c:v>
                </c:pt>
                <c:pt idx="22">
                  <c:v>42278</c:v>
                </c:pt>
                <c:pt idx="23">
                  <c:v>42309</c:v>
                </c:pt>
                <c:pt idx="24">
                  <c:v>42339</c:v>
                </c:pt>
                <c:pt idx="25">
                  <c:v>42370</c:v>
                </c:pt>
                <c:pt idx="26">
                  <c:v>42401</c:v>
                </c:pt>
                <c:pt idx="27">
                  <c:v>42430</c:v>
                </c:pt>
                <c:pt idx="28">
                  <c:v>42461</c:v>
                </c:pt>
                <c:pt idx="29">
                  <c:v>42491</c:v>
                </c:pt>
                <c:pt idx="30">
                  <c:v>42522</c:v>
                </c:pt>
                <c:pt idx="31">
                  <c:v>42552</c:v>
                </c:pt>
                <c:pt idx="32">
                  <c:v>42583</c:v>
                </c:pt>
                <c:pt idx="33">
                  <c:v>42614</c:v>
                </c:pt>
                <c:pt idx="34">
                  <c:v>42644</c:v>
                </c:pt>
                <c:pt idx="35">
                  <c:v>42675</c:v>
                </c:pt>
                <c:pt idx="36">
                  <c:v>42705</c:v>
                </c:pt>
                <c:pt idx="37">
                  <c:v>42736</c:v>
                </c:pt>
              </c:numCache>
            </c:numRef>
          </c:cat>
          <c:val>
            <c:numRef>
              <c:f>' KPI &amp; Charts'!$D$15:$D$52</c:f>
              <c:numCache>
                <c:formatCode>[$$-409]#,##0.00</c:formatCode>
                <c:ptCount val="38"/>
                <c:pt idx="0">
                  <c:v>89888.4</c:v>
                </c:pt>
                <c:pt idx="1">
                  <c:v>55175.4</c:v>
                </c:pt>
                <c:pt idx="2">
                  <c:v>88792.2</c:v>
                </c:pt>
                <c:pt idx="3">
                  <c:v>90635.44</c:v>
                </c:pt>
                <c:pt idx="4">
                  <c:v>91293.16</c:v>
                </c:pt>
                <c:pt idx="5">
                  <c:v>79226.84</c:v>
                </c:pt>
                <c:pt idx="6">
                  <c:v>62296.639999999999</c:v>
                </c:pt>
                <c:pt idx="7">
                  <c:v>52374</c:v>
                </c:pt>
                <c:pt idx="8">
                  <c:v>83351.8</c:v>
                </c:pt>
                <c:pt idx="9">
                  <c:v>76222.44</c:v>
                </c:pt>
                <c:pt idx="10">
                  <c:v>179655</c:v>
                </c:pt>
                <c:pt idx="11">
                  <c:v>65674.559999999998</c:v>
                </c:pt>
                <c:pt idx="12">
                  <c:v>91114.52</c:v>
                </c:pt>
                <c:pt idx="13">
                  <c:v>65512.160000000003</c:v>
                </c:pt>
                <c:pt idx="14">
                  <c:v>89238.8</c:v>
                </c:pt>
                <c:pt idx="15">
                  <c:v>89490.52</c:v>
                </c:pt>
                <c:pt idx="16">
                  <c:v>175741.16</c:v>
                </c:pt>
                <c:pt idx="17">
                  <c:v>82807.759999999995</c:v>
                </c:pt>
                <c:pt idx="18">
                  <c:v>98796.04</c:v>
                </c:pt>
                <c:pt idx="19">
                  <c:v>107581.88</c:v>
                </c:pt>
                <c:pt idx="20">
                  <c:v>99543.08</c:v>
                </c:pt>
                <c:pt idx="21">
                  <c:v>86088.24</c:v>
                </c:pt>
                <c:pt idx="22">
                  <c:v>113493.24</c:v>
                </c:pt>
                <c:pt idx="23">
                  <c:v>236430.04</c:v>
                </c:pt>
                <c:pt idx="24">
                  <c:v>151364.92000000001</c:v>
                </c:pt>
                <c:pt idx="25">
                  <c:v>138056.24</c:v>
                </c:pt>
                <c:pt idx="26">
                  <c:v>132826.96</c:v>
                </c:pt>
                <c:pt idx="27">
                  <c:v>194262.88</c:v>
                </c:pt>
                <c:pt idx="28">
                  <c:v>161206.35999999999</c:v>
                </c:pt>
                <c:pt idx="29">
                  <c:v>196893.76</c:v>
                </c:pt>
                <c:pt idx="30">
                  <c:v>216917.68</c:v>
                </c:pt>
                <c:pt idx="31">
                  <c:v>432219.48</c:v>
                </c:pt>
                <c:pt idx="32">
                  <c:v>232897.84</c:v>
                </c:pt>
                <c:pt idx="33">
                  <c:v>294764.12</c:v>
                </c:pt>
                <c:pt idx="34">
                  <c:v>366366.28</c:v>
                </c:pt>
                <c:pt idx="35">
                  <c:v>342712.72</c:v>
                </c:pt>
                <c:pt idx="36">
                  <c:v>644711.76</c:v>
                </c:pt>
                <c:pt idx="37">
                  <c:v>20381.2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BAA-4683-97DD-FE335F97FB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6178415"/>
        <c:axId val="2007658159"/>
      </c:lineChart>
      <c:dateAx>
        <c:axId val="126178415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007658159"/>
        <c:crosses val="autoZero"/>
        <c:auto val="1"/>
        <c:lblOffset val="100"/>
        <c:baseTimeUnit val="months"/>
      </c:dateAx>
      <c:valAx>
        <c:axId val="2007658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6178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12700" cap="flat" cmpd="sng" algn="ctr">
      <a:solidFill>
        <a:schemeClr val="accent3">
          <a:lumMod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Lowest</a:t>
            </a:r>
            <a:r>
              <a:rPr lang="en-US" sz="1200" b="1" baseline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Highest Sales Years</a:t>
            </a:r>
            <a:endParaRPr 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 KPI &amp; Charts'!$B$186</c:f>
              <c:strCache>
                <c:ptCount val="1"/>
                <c:pt idx="0">
                  <c:v>Count of orders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 KPI &amp; Charts'!$A$187:$A$191</c:f>
              <c:numCache>
                <c:formatCode>General</c:formatCode>
                <c:ptCount val="5"/>
                <c:pt idx="0">
                  <c:v>2017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' KPI &amp; Charts'!$B$187:$B$191</c:f>
              <c:numCache>
                <c:formatCode>General</c:formatCode>
                <c:ptCount val="5"/>
                <c:pt idx="0">
                  <c:v>25</c:v>
                </c:pt>
                <c:pt idx="1">
                  <c:v>99</c:v>
                </c:pt>
                <c:pt idx="2">
                  <c:v>1306</c:v>
                </c:pt>
                <c:pt idx="3">
                  <c:v>1725</c:v>
                </c:pt>
                <c:pt idx="4">
                  <c:v>3757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9F-420C-B036-D2D6173ED9B1}"/>
            </c:ext>
          </c:extLst>
        </c:ser>
        <c:ser>
          <c:idx val="1"/>
          <c:order val="1"/>
          <c:tx>
            <c:strRef>
              <c:f>' KPI &amp; Charts'!$C$186</c:f>
              <c:strCache>
                <c:ptCount val="1"/>
                <c:pt idx="0">
                  <c:v>Total sales</c:v>
                </c:pt>
              </c:strCache>
            </c:strRef>
          </c:tx>
          <c:spPr>
            <a:gradFill>
              <a:gsLst>
                <a:gs pos="54900">
                  <a:srgbClr val="571235"/>
                </a:gs>
                <a:gs pos="0">
                  <a:srgbClr val="C00000"/>
                </a:gs>
                <a:gs pos="72000">
                  <a:srgbClr val="002060"/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numRef>
              <c:f>' KPI &amp; Charts'!$A$187:$A$191</c:f>
              <c:numCache>
                <c:formatCode>General</c:formatCode>
                <c:ptCount val="5"/>
                <c:pt idx="0">
                  <c:v>2017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' KPI &amp; Charts'!$C$187:$C$191</c:f>
              <c:numCache>
                <c:formatCode>General</c:formatCode>
                <c:ptCount val="5"/>
                <c:pt idx="0">
                  <c:v>78151.429999999993</c:v>
                </c:pt>
                <c:pt idx="1">
                  <c:v>377331</c:v>
                </c:pt>
                <c:pt idx="2">
                  <c:v>4069106.54</c:v>
                </c:pt>
                <c:pt idx="3">
                  <c:v>5752004.9400000004</c:v>
                </c:pt>
                <c:pt idx="4">
                  <c:v>12864917.92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9F-420C-B036-D2D6173ED9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20318335"/>
        <c:axId val="2014996623"/>
      </c:barChart>
      <c:catAx>
        <c:axId val="20203183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4996623"/>
        <c:crosses val="autoZero"/>
        <c:auto val="1"/>
        <c:lblAlgn val="ctr"/>
        <c:lblOffset val="100"/>
        <c:noMultiLvlLbl val="0"/>
      </c:catAx>
      <c:valAx>
        <c:axId val="2014996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Total 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0318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2700">
      <a:solidFill>
        <a:srgbClr val="002060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Top</a:t>
            </a:r>
            <a:r>
              <a:rPr lang="en-US" sz="1200" b="1" baseline="0" dirty="0"/>
              <a:t> 10  Accounts By Patronage</a:t>
            </a:r>
            <a:endParaRPr lang="en-US" sz="1200" b="1" dirty="0"/>
          </a:p>
        </c:rich>
      </c:tx>
      <c:layout>
        <c:manualLayout>
          <c:xMode val="edge"/>
          <c:yMode val="edge"/>
          <c:x val="0.26167046897699869"/>
          <c:y val="4.40668752421654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9813371459337051"/>
          <c:y val="0.1341848649019691"/>
          <c:w val="0.61258562164809294"/>
          <c:h val="0.7385699534066442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 KPI &amp; Charts'!$I$204</c:f>
              <c:strCache>
                <c:ptCount val="1"/>
                <c:pt idx="0">
                  <c:v>Total sales</c:v>
                </c:pt>
              </c:strCache>
            </c:strRef>
          </c:tx>
          <c:spPr>
            <a:gradFill>
              <a:gsLst>
                <a:gs pos="0">
                  <a:srgbClr val="002060"/>
                </a:gs>
                <a:gs pos="100000">
                  <a:schemeClr val="accent2">
                    <a:lumMod val="75000"/>
                  </a:schemeClr>
                </a:gs>
              </a:gsLst>
              <a:lin ang="21000000" scaled="0"/>
            </a:gradFill>
            <a:ln>
              <a:noFill/>
            </a:ln>
            <a:effectLst/>
          </c:spPr>
          <c:invertIfNegative val="0"/>
          <c:cat>
            <c:strRef>
              <c:f>' KPI &amp; Charts'!$H$205:$H$214</c:f>
              <c:strCache>
                <c:ptCount val="10"/>
                <c:pt idx="0">
                  <c:v>Western Digital</c:v>
                </c:pt>
                <c:pt idx="1">
                  <c:v>Archer Daniels Midland</c:v>
                </c:pt>
                <c:pt idx="2">
                  <c:v>Supervalu</c:v>
                </c:pt>
                <c:pt idx="3">
                  <c:v>Sysco</c:v>
                </c:pt>
                <c:pt idx="4">
                  <c:v>Arrow Electronics</c:v>
                </c:pt>
                <c:pt idx="5">
                  <c:v>Leucadia National</c:v>
                </c:pt>
                <c:pt idx="6">
                  <c:v>General Dynamics</c:v>
                </c:pt>
                <c:pt idx="7">
                  <c:v>IBM</c:v>
                </c:pt>
                <c:pt idx="8">
                  <c:v>Mosaic</c:v>
                </c:pt>
                <c:pt idx="9">
                  <c:v>EOG Resources</c:v>
                </c:pt>
              </c:strCache>
            </c:strRef>
          </c:cat>
          <c:val>
            <c:numRef>
              <c:f>' KPI &amp; Charts'!$I$205:$I$214</c:f>
              <c:numCache>
                <c:formatCode>[$$-409]#,##0.00</c:formatCode>
                <c:ptCount val="10"/>
                <c:pt idx="0">
                  <c:v>269155.34000000003</c:v>
                </c:pt>
                <c:pt idx="1">
                  <c:v>272672.84000000003</c:v>
                </c:pt>
                <c:pt idx="2">
                  <c:v>275288.3</c:v>
                </c:pt>
                <c:pt idx="3">
                  <c:v>278575.64</c:v>
                </c:pt>
                <c:pt idx="4">
                  <c:v>281018.36</c:v>
                </c:pt>
                <c:pt idx="5">
                  <c:v>291047.25</c:v>
                </c:pt>
                <c:pt idx="6">
                  <c:v>300694.78999999998</c:v>
                </c:pt>
                <c:pt idx="7">
                  <c:v>326819.48</c:v>
                </c:pt>
                <c:pt idx="8">
                  <c:v>345618.59</c:v>
                </c:pt>
                <c:pt idx="9">
                  <c:v>382873.3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BE-4CB3-8F31-E0D9E0C54F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6310879"/>
        <c:axId val="185727071"/>
      </c:barChart>
      <c:catAx>
        <c:axId val="1863108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85727071"/>
        <c:crosses val="autoZero"/>
        <c:auto val="1"/>
        <c:lblAlgn val="ctr"/>
        <c:lblOffset val="100"/>
        <c:noMultiLvlLbl val="0"/>
      </c:catAx>
      <c:valAx>
        <c:axId val="1857270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3108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2700" cap="flat" cmpd="sng" algn="ctr">
      <a:solidFill>
        <a:srgbClr val="00206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>
                <a:effectLst/>
              </a:rPr>
              <a:t>Top 10 Customers by  Qty of Paper Ordered </a:t>
            </a:r>
            <a:endParaRPr lang="en-VG" sz="1200" dirty="0">
              <a:effectLst/>
            </a:endParaRPr>
          </a:p>
        </c:rich>
      </c:tx>
      <c:layout>
        <c:manualLayout>
          <c:xMode val="edge"/>
          <c:yMode val="edge"/>
          <c:x val="0.24044491984843397"/>
          <c:y val="3.57002472312396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379818215357361"/>
          <c:y val="0.13397946720426304"/>
          <c:w val="0.88820176130220707"/>
          <c:h val="0.516540177536111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 KPI &amp; Charts'!$C$59</c:f>
              <c:strCache>
                <c:ptCount val="1"/>
                <c:pt idx="0">
                  <c:v>Sum of Standard paper ordered</c:v>
                </c:pt>
              </c:strCache>
            </c:strRef>
          </c:tx>
          <c:spPr>
            <a:gradFill>
              <a:gsLst>
                <a:gs pos="63000">
                  <a:schemeClr val="accent1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21000000" scaled="0"/>
            </a:gradFill>
            <a:ln>
              <a:noFill/>
            </a:ln>
            <a:effectLst/>
          </c:spPr>
          <c:invertIfNegative val="0"/>
          <c:cat>
            <c:strRef>
              <c:f>' KPI &amp; Charts'!$B$60:$B$69</c:f>
              <c:strCache>
                <c:ptCount val="10"/>
                <c:pt idx="0">
                  <c:v>Leucadia National</c:v>
                </c:pt>
                <c:pt idx="1">
                  <c:v>Sysco</c:v>
                </c:pt>
                <c:pt idx="2">
                  <c:v>Supervalu</c:v>
                </c:pt>
                <c:pt idx="3">
                  <c:v>Arrow Electronics</c:v>
                </c:pt>
                <c:pt idx="4">
                  <c:v>General Dynamics</c:v>
                </c:pt>
                <c:pt idx="5">
                  <c:v>Archer Daniels Midland</c:v>
                </c:pt>
                <c:pt idx="6">
                  <c:v>Mosaic</c:v>
                </c:pt>
                <c:pt idx="7">
                  <c:v>Western Digital</c:v>
                </c:pt>
                <c:pt idx="8">
                  <c:v>United States Steel</c:v>
                </c:pt>
                <c:pt idx="9">
                  <c:v>Fluor</c:v>
                </c:pt>
              </c:strCache>
            </c:strRef>
          </c:cat>
          <c:val>
            <c:numRef>
              <c:f>' KPI &amp; Charts'!$C$60:$C$69</c:f>
              <c:numCache>
                <c:formatCode>General</c:formatCode>
                <c:ptCount val="10"/>
                <c:pt idx="0">
                  <c:v>13394</c:v>
                </c:pt>
                <c:pt idx="1">
                  <c:v>12992</c:v>
                </c:pt>
                <c:pt idx="2">
                  <c:v>13475</c:v>
                </c:pt>
                <c:pt idx="3">
                  <c:v>12782</c:v>
                </c:pt>
                <c:pt idx="4">
                  <c:v>13583</c:v>
                </c:pt>
                <c:pt idx="5">
                  <c:v>13049</c:v>
                </c:pt>
                <c:pt idx="6">
                  <c:v>14103</c:v>
                </c:pt>
                <c:pt idx="7">
                  <c:v>12531</c:v>
                </c:pt>
                <c:pt idx="8">
                  <c:v>13839</c:v>
                </c:pt>
                <c:pt idx="9">
                  <c:v>12382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E5-4A1B-9780-C466B1C96224}"/>
            </c:ext>
          </c:extLst>
        </c:ser>
        <c:ser>
          <c:idx val="1"/>
          <c:order val="1"/>
          <c:tx>
            <c:strRef>
              <c:f>' KPI &amp; Charts'!$D$59</c:f>
              <c:strCache>
                <c:ptCount val="1"/>
                <c:pt idx="0">
                  <c:v>Sum of Gloss paper ordered</c:v>
                </c:pt>
              </c:strCache>
            </c:strRef>
          </c:tx>
          <c:spPr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5000">
                  <a:srgbClr val="C00000"/>
                </a:gs>
              </a:gsLst>
              <a:lin ang="21000000" scaled="0"/>
            </a:gradFill>
            <a:ln>
              <a:gradFill>
                <a:gsLst>
                  <a:gs pos="0">
                    <a:srgbClr val="2F45A1"/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</a:gradFill>
            </a:ln>
            <a:effectLst/>
          </c:spPr>
          <c:invertIfNegative val="0"/>
          <c:cat>
            <c:strRef>
              <c:f>' KPI &amp; Charts'!$B$60:$B$69</c:f>
              <c:strCache>
                <c:ptCount val="10"/>
                <c:pt idx="0">
                  <c:v>Leucadia National</c:v>
                </c:pt>
                <c:pt idx="1">
                  <c:v>Sysco</c:v>
                </c:pt>
                <c:pt idx="2">
                  <c:v>Supervalu</c:v>
                </c:pt>
                <c:pt idx="3">
                  <c:v>Arrow Electronics</c:v>
                </c:pt>
                <c:pt idx="4">
                  <c:v>General Dynamics</c:v>
                </c:pt>
                <c:pt idx="5">
                  <c:v>Archer Daniels Midland</c:v>
                </c:pt>
                <c:pt idx="6">
                  <c:v>Mosaic</c:v>
                </c:pt>
                <c:pt idx="7">
                  <c:v>Western Digital</c:v>
                </c:pt>
                <c:pt idx="8">
                  <c:v>United States Steel</c:v>
                </c:pt>
                <c:pt idx="9">
                  <c:v>Fluor</c:v>
                </c:pt>
              </c:strCache>
            </c:strRef>
          </c:cat>
          <c:val>
            <c:numRef>
              <c:f>' KPI &amp; Charts'!$D$60:$D$69</c:f>
              <c:numCache>
                <c:formatCode>General</c:formatCode>
                <c:ptCount val="10"/>
                <c:pt idx="0">
                  <c:v>17423</c:v>
                </c:pt>
                <c:pt idx="1">
                  <c:v>15720</c:v>
                </c:pt>
                <c:pt idx="2">
                  <c:v>16953</c:v>
                </c:pt>
                <c:pt idx="3">
                  <c:v>17642</c:v>
                </c:pt>
                <c:pt idx="4">
                  <c:v>18854</c:v>
                </c:pt>
                <c:pt idx="5">
                  <c:v>16145</c:v>
                </c:pt>
                <c:pt idx="6">
                  <c:v>16058</c:v>
                </c:pt>
                <c:pt idx="7">
                  <c:v>15589</c:v>
                </c:pt>
                <c:pt idx="8">
                  <c:v>14610</c:v>
                </c:pt>
                <c:pt idx="9">
                  <c:v>15027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E5-4A1B-9780-C466B1C96224}"/>
            </c:ext>
          </c:extLst>
        </c:ser>
        <c:ser>
          <c:idx val="2"/>
          <c:order val="2"/>
          <c:tx>
            <c:strRef>
              <c:f>' KPI &amp; Charts'!$E$59</c:f>
              <c:strCache>
                <c:ptCount val="1"/>
                <c:pt idx="0">
                  <c:v>Sum of Poster paper ordered</c:v>
                </c:pt>
              </c:strCache>
            </c:strRef>
          </c:tx>
          <c:spPr>
            <a:gradFill>
              <a:gsLst>
                <a:gs pos="11000">
                  <a:schemeClr val="accent6">
                    <a:lumMod val="5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21000000" scaled="0"/>
            </a:gradFill>
            <a:ln>
              <a:noFill/>
            </a:ln>
            <a:effectLst/>
          </c:spPr>
          <c:invertIfNegative val="0"/>
          <c:cat>
            <c:strRef>
              <c:f>' KPI &amp; Charts'!$B$60:$B$69</c:f>
              <c:strCache>
                <c:ptCount val="10"/>
                <c:pt idx="0">
                  <c:v>Leucadia National</c:v>
                </c:pt>
                <c:pt idx="1">
                  <c:v>Sysco</c:v>
                </c:pt>
                <c:pt idx="2">
                  <c:v>Supervalu</c:v>
                </c:pt>
                <c:pt idx="3">
                  <c:v>Arrow Electronics</c:v>
                </c:pt>
                <c:pt idx="4">
                  <c:v>General Dynamics</c:v>
                </c:pt>
                <c:pt idx="5">
                  <c:v>Archer Daniels Midland</c:v>
                </c:pt>
                <c:pt idx="6">
                  <c:v>Mosaic</c:v>
                </c:pt>
                <c:pt idx="7">
                  <c:v>Western Digital</c:v>
                </c:pt>
                <c:pt idx="8">
                  <c:v>United States Steel</c:v>
                </c:pt>
                <c:pt idx="9">
                  <c:v>Fluor</c:v>
                </c:pt>
              </c:strCache>
            </c:strRef>
          </c:cat>
          <c:val>
            <c:numRef>
              <c:f>' KPI &amp; Charts'!$E$60:$E$69</c:f>
              <c:numCache>
                <c:formatCode>General</c:formatCode>
                <c:ptCount val="10"/>
                <c:pt idx="0">
                  <c:v>11541</c:v>
                </c:pt>
                <c:pt idx="1">
                  <c:v>11823</c:v>
                </c:pt>
                <c:pt idx="2">
                  <c:v>9984</c:v>
                </c:pt>
                <c:pt idx="3">
                  <c:v>10480</c:v>
                </c:pt>
                <c:pt idx="4">
                  <c:v>11293</c:v>
                </c:pt>
                <c:pt idx="5">
                  <c:v>10669</c:v>
                </c:pt>
                <c:pt idx="6">
                  <c:v>19085</c:v>
                </c:pt>
                <c:pt idx="7">
                  <c:v>11067</c:v>
                </c:pt>
                <c:pt idx="8">
                  <c:v>8154</c:v>
                </c:pt>
                <c:pt idx="9">
                  <c:v>9478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E5-4A1B-9780-C466B1C962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126221263"/>
        <c:axId val="2083778063"/>
      </c:barChart>
      <c:catAx>
        <c:axId val="126221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3778063"/>
        <c:crosses val="autoZero"/>
        <c:auto val="1"/>
        <c:lblAlgn val="ctr"/>
        <c:lblOffset val="100"/>
        <c:noMultiLvlLbl val="0"/>
      </c:catAx>
      <c:valAx>
        <c:axId val="2083778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6221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4842922717091224E-4"/>
          <c:y val="0.90956218472394867"/>
          <c:w val="0.98652812547393143"/>
          <c:h val="7.25876916604316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Revenue</a:t>
            </a:r>
            <a:r>
              <a:rPr lang="en-US" b="1" baseline="0" dirty="0"/>
              <a:t> By Region</a:t>
            </a:r>
            <a:endParaRPr lang="en-US" b="1" dirty="0"/>
          </a:p>
        </c:rich>
      </c:tx>
      <c:layout>
        <c:manualLayout>
          <c:xMode val="edge"/>
          <c:yMode val="edge"/>
          <c:x val="0.30908333333333332"/>
          <c:y val="3.72930346693081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46902887139108"/>
          <c:y val="0.14059865598252219"/>
          <c:w val="0.73310104986876645"/>
          <c:h val="0.6454792962481347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 KPI &amp; Charts'!$C$98</c:f>
              <c:strCache>
                <c:ptCount val="1"/>
                <c:pt idx="0">
                  <c:v>Sum of qty ordered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' KPI &amp; Charts'!$B$99:$B$102</c:f>
              <c:strCache>
                <c:ptCount val="4"/>
                <c:pt idx="0">
                  <c:v>Northeast</c:v>
                </c:pt>
                <c:pt idx="1">
                  <c:v>Southeast</c:v>
                </c:pt>
                <c:pt idx="2">
                  <c:v>West</c:v>
                </c:pt>
                <c:pt idx="3">
                  <c:v>Midwest</c:v>
                </c:pt>
              </c:strCache>
            </c:strRef>
          </c:cat>
          <c:val>
            <c:numRef>
              <c:f>' KPI &amp; Charts'!$C$99:$C$102</c:f>
              <c:numCache>
                <c:formatCode>General</c:formatCode>
                <c:ptCount val="4"/>
                <c:pt idx="0">
                  <c:v>1230378</c:v>
                </c:pt>
                <c:pt idx="1">
                  <c:v>1035005</c:v>
                </c:pt>
                <c:pt idx="2">
                  <c:v>927532</c:v>
                </c:pt>
                <c:pt idx="3">
                  <c:v>482850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D2-49A5-83D1-5A52CC4B1292}"/>
            </c:ext>
          </c:extLst>
        </c:ser>
        <c:ser>
          <c:idx val="1"/>
          <c:order val="1"/>
          <c:tx>
            <c:strRef>
              <c:f>' KPI &amp; Charts'!$D$98</c:f>
              <c:strCache>
                <c:ptCount val="1"/>
                <c:pt idx="0">
                  <c:v>Total revenue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' KPI &amp; Charts'!$B$99:$B$102</c:f>
              <c:strCache>
                <c:ptCount val="4"/>
                <c:pt idx="0">
                  <c:v>Northeast</c:v>
                </c:pt>
                <c:pt idx="1">
                  <c:v>Southeast</c:v>
                </c:pt>
                <c:pt idx="2">
                  <c:v>West</c:v>
                </c:pt>
                <c:pt idx="3">
                  <c:v>Midwest</c:v>
                </c:pt>
              </c:strCache>
            </c:strRef>
          </c:cat>
          <c:val>
            <c:numRef>
              <c:f>' KPI &amp; Charts'!$D$99:$D$102</c:f>
              <c:numCache>
                <c:formatCode>General</c:formatCode>
                <c:ptCount val="4"/>
                <c:pt idx="0">
                  <c:v>7744405.3600000003</c:v>
                </c:pt>
                <c:pt idx="1">
                  <c:v>6458497</c:v>
                </c:pt>
                <c:pt idx="2">
                  <c:v>5925122.96</c:v>
                </c:pt>
                <c:pt idx="3">
                  <c:v>3013486.51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D2-49A5-83D1-5A52CC4B12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6035919"/>
        <c:axId val="2083855823"/>
      </c:barChart>
      <c:catAx>
        <c:axId val="1160359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083855823"/>
        <c:crosses val="autoZero"/>
        <c:auto val="1"/>
        <c:lblAlgn val="ctr"/>
        <c:lblOffset val="100"/>
        <c:noMultiLvlLbl val="0"/>
      </c:catAx>
      <c:valAx>
        <c:axId val="20838558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16035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6397145147464036E-2"/>
          <c:y val="0.88676755171255894"/>
          <c:w val="0.72459402502529979"/>
          <c:h val="8.6207388183281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12700" cap="flat" cmpd="sng" algn="ctr">
      <a:solidFill>
        <a:srgbClr val="00206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6152682446299506"/>
          <c:y val="7.63825837530867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721185082281175"/>
          <c:y val="0.24633147646591427"/>
          <c:w val="0.65319981480689981"/>
          <c:h val="0.68143492135369055"/>
        </c:manualLayout>
      </c:layout>
      <c:pieChart>
        <c:varyColors val="1"/>
        <c:ser>
          <c:idx val="0"/>
          <c:order val="0"/>
          <c:tx>
            <c:strRef>
              <c:f>' KPI &amp; Charts'!$B$119</c:f>
              <c:strCache>
                <c:ptCount val="1"/>
                <c:pt idx="0">
                  <c:v>Count channel</c:v>
                </c:pt>
              </c:strCache>
            </c:strRef>
          </c:tx>
          <c:dPt>
            <c:idx val="0"/>
            <c:bubble3D val="0"/>
            <c:spPr>
              <a:solidFill>
                <a:srgbClr val="00206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1B6-4279-A003-7E4B568E445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1B6-4279-A003-7E4B568E4451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1B6-4279-A003-7E4B568E4451}"/>
              </c:ext>
            </c:extLst>
          </c:dPt>
          <c:dPt>
            <c:idx val="3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1B6-4279-A003-7E4B568E4451}"/>
              </c:ext>
            </c:extLst>
          </c:dPt>
          <c:dPt>
            <c:idx val="4"/>
            <c:bubble3D val="0"/>
            <c:spPr>
              <a:solidFill>
                <a:srgbClr val="461E6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1B6-4279-A003-7E4B568E445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1B6-4279-A003-7E4B568E445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 KPI &amp; Charts'!$A$120:$A$125</c:f>
              <c:strCache>
                <c:ptCount val="6"/>
                <c:pt idx="0">
                  <c:v>direct</c:v>
                </c:pt>
                <c:pt idx="1">
                  <c:v>facebook</c:v>
                </c:pt>
                <c:pt idx="2">
                  <c:v>organic</c:v>
                </c:pt>
                <c:pt idx="3">
                  <c:v>adwords</c:v>
                </c:pt>
                <c:pt idx="4">
                  <c:v>banner</c:v>
                </c:pt>
                <c:pt idx="5">
                  <c:v>twitter</c:v>
                </c:pt>
              </c:strCache>
            </c:strRef>
          </c:cat>
          <c:val>
            <c:numRef>
              <c:f>' KPI &amp; Charts'!$B$120:$B$125</c:f>
              <c:numCache>
                <c:formatCode>General</c:formatCode>
                <c:ptCount val="6"/>
                <c:pt idx="0">
                  <c:v>5298</c:v>
                </c:pt>
                <c:pt idx="1">
                  <c:v>967</c:v>
                </c:pt>
                <c:pt idx="2">
                  <c:v>952</c:v>
                </c:pt>
                <c:pt idx="3">
                  <c:v>906</c:v>
                </c:pt>
                <c:pt idx="4">
                  <c:v>476</c:v>
                </c:pt>
                <c:pt idx="5">
                  <c:v>474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1B6-4279-A003-7E4B568E44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rgbClr val="00206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'Data Model'!$K$14</c:f>
              <c:strCache>
                <c:ptCount val="1"/>
                <c:pt idx="0">
                  <c:v>Count of Customer Segment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002060"/>
                </a:gs>
              </a:gsLst>
              <a:lin ang="10800000" scaled="0"/>
            </a:gradFill>
            <a:ln w="12700">
              <a:solidFill>
                <a:srgbClr val="002060"/>
              </a:solidFill>
            </a:ln>
            <a:effectLst/>
          </c:spPr>
          <c:invertIfNegative val="0"/>
          <c:cat>
            <c:strRef>
              <c:f>'Data Model'!$J$15:$J$18</c:f>
              <c:strCache>
                <c:ptCount val="4"/>
                <c:pt idx="0">
                  <c:v>Silver  Accounts</c:v>
                </c:pt>
                <c:pt idx="1">
                  <c:v>Gold Accounts</c:v>
                </c:pt>
                <c:pt idx="2">
                  <c:v>Bronze Accounts</c:v>
                </c:pt>
                <c:pt idx="3">
                  <c:v>Platinum Accounts</c:v>
                </c:pt>
              </c:strCache>
            </c:strRef>
          </c:cat>
          <c:val>
            <c:numRef>
              <c:f>'Data Model'!$K$15:$K$18</c:f>
              <c:numCache>
                <c:formatCode>General</c:formatCode>
                <c:ptCount val="4"/>
                <c:pt idx="0">
                  <c:v>154</c:v>
                </c:pt>
                <c:pt idx="1">
                  <c:v>110</c:v>
                </c:pt>
                <c:pt idx="2">
                  <c:v>78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35-42F9-ACBD-85CD807CFA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2"/>
        <c:axId val="974066928"/>
        <c:axId val="886464656"/>
      </c:barChart>
      <c:catAx>
        <c:axId val="9740669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6464656"/>
        <c:crosses val="autoZero"/>
        <c:auto val="1"/>
        <c:lblAlgn val="ctr"/>
        <c:lblOffset val="100"/>
        <c:noMultiLvlLbl val="0"/>
      </c:catAx>
      <c:valAx>
        <c:axId val="886464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4066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9050">
      <a:solidFill>
        <a:srgbClr val="002060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[Analysis &amp; dashboard of Parch and Posey.xlsx]Data Model 2!PivotTable3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1" i="0" baseline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Count of Customer Segment by Region</a:t>
            </a:r>
            <a:endParaRPr lang="en-VG" sz="1100" b="1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 Model 2'!$G$13:$G$14</c:f>
              <c:strCache>
                <c:ptCount val="1"/>
                <c:pt idx="0">
                  <c:v>Gold Accounts</c:v>
                </c:pt>
              </c:strCache>
            </c:strRef>
          </c:tx>
          <c:spPr>
            <a:gradFill>
              <a:gsLst>
                <a:gs pos="0">
                  <a:srgbClr val="002060"/>
                </a:gs>
                <a:gs pos="100000">
                  <a:schemeClr val="accent1"/>
                </a:gs>
              </a:gsLst>
              <a:lin ang="21000000" scaled="0"/>
            </a:gradFill>
            <a:ln>
              <a:noFill/>
            </a:ln>
            <a:effectLst/>
          </c:spPr>
          <c:invertIfNegative val="0"/>
          <c:cat>
            <c:strRef>
              <c:f>'Data Model 2'!$F$15:$F$19</c:f>
              <c:strCache>
                <c:ptCount val="4"/>
                <c:pt idx="0">
                  <c:v>Northeast</c:v>
                </c:pt>
                <c:pt idx="1">
                  <c:v>West</c:v>
                </c:pt>
                <c:pt idx="2">
                  <c:v>Southeast</c:v>
                </c:pt>
                <c:pt idx="3">
                  <c:v>Midwest</c:v>
                </c:pt>
              </c:strCache>
            </c:strRef>
          </c:cat>
          <c:val>
            <c:numRef>
              <c:f>'Data Model 2'!$G$15:$G$19</c:f>
              <c:numCache>
                <c:formatCode>General</c:formatCode>
                <c:ptCount val="4"/>
                <c:pt idx="0">
                  <c:v>37</c:v>
                </c:pt>
                <c:pt idx="1">
                  <c:v>28</c:v>
                </c:pt>
                <c:pt idx="2">
                  <c:v>30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C4-4427-8E9D-CAEB161246BB}"/>
            </c:ext>
          </c:extLst>
        </c:ser>
        <c:ser>
          <c:idx val="1"/>
          <c:order val="1"/>
          <c:tx>
            <c:strRef>
              <c:f>'Data Model 2'!$H$13:$H$14</c:f>
              <c:strCache>
                <c:ptCount val="1"/>
                <c:pt idx="0">
                  <c:v>Bronze Accounts</c:v>
                </c:pt>
              </c:strCache>
            </c:strRef>
          </c:tx>
          <c:spPr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c:spPr>
          <c:invertIfNegative val="0"/>
          <c:cat>
            <c:strRef>
              <c:f>'Data Model 2'!$F$15:$F$19</c:f>
              <c:strCache>
                <c:ptCount val="4"/>
                <c:pt idx="0">
                  <c:v>Northeast</c:v>
                </c:pt>
                <c:pt idx="1">
                  <c:v>West</c:v>
                </c:pt>
                <c:pt idx="2">
                  <c:v>Southeast</c:v>
                </c:pt>
                <c:pt idx="3">
                  <c:v>Midwest</c:v>
                </c:pt>
              </c:strCache>
            </c:strRef>
          </c:cat>
          <c:val>
            <c:numRef>
              <c:f>'Data Model 2'!$H$15:$H$19</c:f>
              <c:numCache>
                <c:formatCode>General</c:formatCode>
                <c:ptCount val="4"/>
                <c:pt idx="0">
                  <c:v>23</c:v>
                </c:pt>
                <c:pt idx="1">
                  <c:v>32</c:v>
                </c:pt>
                <c:pt idx="2">
                  <c:v>16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C4-4427-8E9D-CAEB161246BB}"/>
            </c:ext>
          </c:extLst>
        </c:ser>
        <c:ser>
          <c:idx val="2"/>
          <c:order val="2"/>
          <c:tx>
            <c:strRef>
              <c:f>'Data Model 2'!$I$13:$I$14</c:f>
              <c:strCache>
                <c:ptCount val="1"/>
                <c:pt idx="0">
                  <c:v>Silver Accounts</c:v>
                </c:pt>
              </c:strCache>
            </c:strRef>
          </c:tx>
          <c:spPr>
            <a:gradFill>
              <a:gsLst>
                <a:gs pos="0">
                  <a:srgbClr val="002060"/>
                </a:gs>
                <a:gs pos="100000">
                  <a:schemeClr val="bg1">
                    <a:lumMod val="65000"/>
                  </a:schemeClr>
                </a:gs>
              </a:gsLst>
              <a:lin ang="21000000" scaled="0"/>
            </a:gradFill>
            <a:ln>
              <a:gradFill>
                <a:gsLst>
                  <a:gs pos="0">
                    <a:srgbClr val="002060"/>
                  </a:gs>
                  <a:gs pos="100000">
                    <a:schemeClr val="bg1">
                      <a:lumMod val="65000"/>
                    </a:schemeClr>
                  </a:gs>
                </a:gsLst>
                <a:lin ang="2100000" scaled="0"/>
              </a:gradFill>
            </a:ln>
            <a:effectLst/>
          </c:spPr>
          <c:invertIfNegative val="0"/>
          <c:cat>
            <c:strRef>
              <c:f>'Data Model 2'!$F$15:$F$19</c:f>
              <c:strCache>
                <c:ptCount val="4"/>
                <c:pt idx="0">
                  <c:v>Northeast</c:v>
                </c:pt>
                <c:pt idx="1">
                  <c:v>West</c:v>
                </c:pt>
                <c:pt idx="2">
                  <c:v>Southeast</c:v>
                </c:pt>
                <c:pt idx="3">
                  <c:v>Midwest</c:v>
                </c:pt>
              </c:strCache>
            </c:strRef>
          </c:cat>
          <c:val>
            <c:numRef>
              <c:f>'Data Model 2'!$I$15:$I$19</c:f>
              <c:numCache>
                <c:formatCode>General</c:formatCode>
                <c:ptCount val="4"/>
                <c:pt idx="0">
                  <c:v>42</c:v>
                </c:pt>
                <c:pt idx="1">
                  <c:v>38</c:v>
                </c:pt>
                <c:pt idx="2">
                  <c:v>49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C4-4427-8E9D-CAEB161246BB}"/>
            </c:ext>
          </c:extLst>
        </c:ser>
        <c:ser>
          <c:idx val="3"/>
          <c:order val="3"/>
          <c:tx>
            <c:strRef>
              <c:f>'Data Model 2'!$J$13:$J$14</c:f>
              <c:strCache>
                <c:ptCount val="1"/>
                <c:pt idx="0">
                  <c:v>Platinum Accounts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'Data Model 2'!$F$15:$F$19</c:f>
              <c:strCache>
                <c:ptCount val="4"/>
                <c:pt idx="0">
                  <c:v>Northeast</c:v>
                </c:pt>
                <c:pt idx="1">
                  <c:v>West</c:v>
                </c:pt>
                <c:pt idx="2">
                  <c:v>Southeast</c:v>
                </c:pt>
                <c:pt idx="3">
                  <c:v>Midwest</c:v>
                </c:pt>
              </c:strCache>
            </c:strRef>
          </c:cat>
          <c:val>
            <c:numRef>
              <c:f>'Data Model 2'!$J$15:$J$19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5C4-4427-8E9D-CAEB161246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974066096"/>
        <c:axId val="895259632"/>
      </c:barChart>
      <c:catAx>
        <c:axId val="974066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5259632"/>
        <c:crosses val="autoZero"/>
        <c:auto val="1"/>
        <c:lblAlgn val="ctr"/>
        <c:lblOffset val="100"/>
        <c:noMultiLvlLbl val="0"/>
      </c:catAx>
      <c:valAx>
        <c:axId val="89525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4066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853580078935833"/>
          <c:y val="0.43739114995474643"/>
          <c:w val="0.23567868989387664"/>
          <c:h val="0.275693640151370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data id="0">
      <cx:strDim type="cat">
        <cx:f>' KPI &amp; Charts'!$B$81:$B$85</cx:f>
        <cx:lvl ptCount="5">
          <cx:pt idx="0">Earlie Schleusner</cx:pt>
          <cx:pt idx="1">Tia Amato</cx:pt>
          <cx:pt idx="2">Vernita Plump</cx:pt>
          <cx:pt idx="3">Georgianna Chisholm</cx:pt>
          <cx:pt idx="4">Arica Stoltzfus</cx:pt>
        </cx:lvl>
      </cx:strDim>
      <cx:numDim type="size">
        <cx:f>' KPI &amp; Charts'!$C$81:$C$85</cx:f>
        <cx:lvl ptCount="5" formatCode="General">
          <cx:pt idx="0">335</cx:pt>
          <cx:pt idx="1">267</cx:pt>
          <cx:pt idx="2">299</cx:pt>
          <cx:pt idx="3">256</cx:pt>
          <cx:pt idx="4">186</cx:pt>
        </cx:lvl>
      </cx:numDim>
    </cx:data>
    <cx:data id="1">
      <cx:strDim type="cat">
        <cx:f>' KPI &amp; Charts'!$B$81:$B$85</cx:f>
        <cx:lvl ptCount="5">
          <cx:pt idx="0">Earlie Schleusner</cx:pt>
          <cx:pt idx="1">Tia Amato</cx:pt>
          <cx:pt idx="2">Vernita Plump</cx:pt>
          <cx:pt idx="3">Georgianna Chisholm</cx:pt>
          <cx:pt idx="4">Arica Stoltzfus</cx:pt>
        </cx:lvl>
      </cx:strDim>
      <cx:numDim type="size">
        <cx:f>' KPI &amp; Charts'!$D$81:$D$85</cx:f>
        <cx:lvl ptCount="5" formatCode="General">
          <cx:pt idx="0">11</cx:pt>
          <cx:pt idx="1">8</cx:pt>
          <cx:pt idx="2">11</cx:pt>
          <cx:pt idx="3">15</cx:pt>
          <cx:pt idx="4">10</cx:pt>
        </cx:lvl>
      </cx:numDim>
    </cx:data>
    <cx:data id="2">
      <cx:strDim type="cat">
        <cx:f>' KPI &amp; Charts'!$B$81:$B$85</cx:f>
        <cx:lvl ptCount="5">
          <cx:pt idx="0">Earlie Schleusner</cx:pt>
          <cx:pt idx="1">Tia Amato</cx:pt>
          <cx:pt idx="2">Vernita Plump</cx:pt>
          <cx:pt idx="3">Georgianna Chisholm</cx:pt>
          <cx:pt idx="4">Arica Stoltzfus</cx:pt>
        </cx:lvl>
      </cx:strDim>
      <cx:numDim type="size">
        <cx:f>' KPI &amp; Charts'!$E$81:$E$85</cx:f>
        <cx:lvl ptCount="5" formatCode="&quot;US$&quot;#,##0.00">
          <cx:pt idx="0">1098137.72</cx:pt>
          <cx:pt idx="1">1010690.6</cx:pt>
          <cx:pt idx="2">934212.93000000005</cx:pt>
          <cx:pt idx="3">886244.12</cx:pt>
          <cx:pt idx="4">810353.33999999997</cx:pt>
        </cx:lvl>
      </cx:numDim>
    </cx:data>
  </cx:chartData>
  <cx:chart>
    <cx:plotArea>
      <cx:plotAreaRegion>
        <cx:series layoutId="treemap" uniqueId="{827DE234-25E4-4E9F-9C96-2C40BDF95CC0}" formatIdx="0">
          <cx:tx>
            <cx:txData>
              <cx:f>' KPI &amp; Charts'!$C$80</cx:f>
              <cx:v>Number of orders</cx:v>
            </cx:txData>
          </cx:tx>
          <cx:dataPt idx="0">
            <cx:spPr>
              <a:solidFill>
                <a:srgbClr val="002060"/>
              </a:solidFill>
            </cx:spPr>
          </cx:dataPt>
          <cx:dataPt idx="2">
            <cx:spPr>
              <a:solidFill>
                <a:srgbClr val="C00000"/>
              </a:solidFill>
            </cx:spPr>
          </cx:dataPt>
          <cx:dataPt idx="3">
            <cx:spPr>
              <a:solidFill>
                <a:srgbClr val="0070C0"/>
              </a:solidFill>
            </cx:spPr>
          </cx:dataPt>
          <cx:dataPt idx="4">
            <cx:spPr>
              <a:solidFill>
                <a:srgbClr val="7030A0"/>
              </a:solidFill>
            </cx:spPr>
          </cx:dataPt>
          <cx:dataLabels pos="inEnd">
            <cx:visibility seriesName="0" categoryName="1" value="0"/>
          </cx:dataLabels>
          <cx:dataId val="0"/>
          <cx:layoutPr>
            <cx:parentLabelLayout val="overlapping"/>
          </cx:layoutPr>
        </cx:series>
        <cx:series layoutId="treemap" hidden="1" uniqueId="{656F895C-32E6-4247-99A3-72AD1567E305}" formatIdx="1">
          <cx:tx>
            <cx:txData>
              <cx:f>' KPI &amp; Charts'!$D$80</cx:f>
              <cx:v>Number of customers</cx:v>
            </cx:txData>
          </cx:tx>
          <cx:dataLabels pos="inEnd">
            <cx:visibility seriesName="0" categoryName="1" value="0"/>
          </cx:dataLabels>
          <cx:dataId val="1"/>
          <cx:layoutPr>
            <cx:parentLabelLayout val="overlapping"/>
          </cx:layoutPr>
        </cx:series>
        <cx:series layoutId="treemap" hidden="1" uniqueId="{F5D594F2-80AB-4D32-B903-04B8FC0776CD}" formatIdx="2">
          <cx:tx>
            <cx:txData>
              <cx:f>' KPI &amp; Charts'!$E$80</cx:f>
              <cx:v>Total revenue</cx:v>
            </cx:txData>
          </cx:tx>
          <cx:dataLabels pos="inEnd">
            <cx:visibility seriesName="0" categoryName="1" value="0"/>
          </cx:dataLabels>
          <cx:dataId val="2"/>
          <cx:layoutPr>
            <cx:parentLabelLayout val="overlapping"/>
          </cx:layoutPr>
        </cx:series>
      </cx:plotAreaRegion>
    </cx:plotArea>
  </cx:chart>
  <cx:spPr>
    <a:noFill/>
    <a:ln>
      <a:noFill/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923810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8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268E1E-0E44-426D-905E-8AD9B19D2182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23.10.2023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B2431-D351-4C6E-A3CF-9DFAC0E3E050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3330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268E1E-0E44-426D-905E-8AD9B19D2182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23.10.2023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B2431-D351-4C6E-A3CF-9DFAC0E3E050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3878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G" dirty="0"/>
          </a:p>
        </p:txBody>
      </p:sp>
    </p:spTree>
    <p:extLst>
      <p:ext uri="{BB962C8B-B14F-4D97-AF65-F5344CB8AC3E}">
        <p14:creationId xmlns:p14="http://schemas.microsoft.com/office/powerpoint/2010/main" val="1908358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microsoft.com/office/2014/relationships/chartEx" Target="../charts/chartEx1.xml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 /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 /><Relationship Id="rId1" Type="http://schemas.openxmlformats.org/officeDocument/2006/relationships/slideLayout" Target="../slideLayouts/slideLayout3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6.xml" /><Relationship Id="rId6" Type="http://schemas.openxmlformats.org/officeDocument/2006/relationships/image" Target="../media/image4.jpeg" /><Relationship Id="rId5" Type="http://schemas.openxmlformats.org/officeDocument/2006/relationships/image" Target="../media/image3.jpeg" /><Relationship Id="rId4" Type="http://schemas.openxmlformats.org/officeDocument/2006/relationships/image" Target="../media/image2.svg" 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 /><Relationship Id="rId13" Type="http://schemas.openxmlformats.org/officeDocument/2006/relationships/image" Target="../media/image12.png" /><Relationship Id="rId3" Type="http://schemas.openxmlformats.org/officeDocument/2006/relationships/image" Target="../media/image5.png" /><Relationship Id="rId7" Type="http://schemas.openxmlformats.org/officeDocument/2006/relationships/image" Target="../media/image7.png" /><Relationship Id="rId12" Type="http://schemas.openxmlformats.org/officeDocument/2006/relationships/image" Target="../media/image1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6.xml" /><Relationship Id="rId6" Type="http://schemas.openxmlformats.org/officeDocument/2006/relationships/image" Target="../media/image2.svg" /><Relationship Id="rId11" Type="http://schemas.openxmlformats.org/officeDocument/2006/relationships/image" Target="../media/image10.png" /><Relationship Id="rId5" Type="http://schemas.openxmlformats.org/officeDocument/2006/relationships/image" Target="../media/image1.png" /><Relationship Id="rId10" Type="http://schemas.openxmlformats.org/officeDocument/2006/relationships/image" Target="../media/image9.png" /><Relationship Id="rId4" Type="http://schemas.openxmlformats.org/officeDocument/2006/relationships/image" Target="../media/image6.svg" /><Relationship Id="rId9" Type="http://schemas.openxmlformats.org/officeDocument/2006/relationships/image" Target="../media/image8.png" /><Relationship Id="rId14" Type="http://schemas.microsoft.com/office/2007/relationships/hdphoto" Target="../media/hdphoto2.wdp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6.xml" /><Relationship Id="rId4" Type="http://schemas.openxmlformats.org/officeDocument/2006/relationships/chart" Target="../charts/chart3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5820372" cy="1292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PARCH AND POSEY PAPER COMPANY</a:t>
            </a:r>
            <a:endParaRPr lang="en-VG" sz="36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53" y="898893"/>
            <a:ext cx="2273497" cy="410161"/>
          </a:xfrm>
        </p:spPr>
        <p:txBody>
          <a:bodyPr>
            <a:normAutofit/>
          </a:bodyPr>
          <a:lstStyle/>
          <a:p>
            <a:pPr algn="ctr">
              <a:defRPr sz="1400" b="1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/>
              <a:t>Revenue By Region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53" y="1387422"/>
            <a:ext cx="4097912" cy="375607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data shows that there are 4 regions</a:t>
            </a:r>
          </a:p>
          <a:p>
            <a:pPr marL="139700" indent="0">
              <a:buNone/>
            </a:pPr>
            <a:r>
              <a:rPr lang="en-US" dirty="0"/>
              <a:t>Midwest, West, Southeast and Northeast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r>
              <a:rPr lang="en-US" dirty="0"/>
              <a:t>Northeast generate the highest revenue of the four region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Midwest generate the least revenue of the four</a:t>
            </a:r>
          </a:p>
        </p:txBody>
      </p:sp>
      <p:sp>
        <p:nvSpPr>
          <p:cNvPr id="5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71A0ED5-D6BA-4139-9C92-ECC8B0050C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6962047"/>
              </p:ext>
            </p:extLst>
          </p:nvPr>
        </p:nvGraphicFramePr>
        <p:xfrm>
          <a:off x="4572000" y="855114"/>
          <a:ext cx="4572000" cy="4086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623245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94968"/>
            <a:ext cx="2647507" cy="449978"/>
          </a:xfrm>
        </p:spPr>
        <p:txBody>
          <a:bodyPr>
            <a:normAutofit/>
          </a:bodyPr>
          <a:lstStyle/>
          <a:p>
            <a:r>
              <a:rPr lang="en-US" sz="1400" b="1" dirty="0"/>
              <a:t>Sales Reps Performance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5818" y="1402940"/>
            <a:ext cx="4260301" cy="3561720"/>
          </a:xfrm>
        </p:spPr>
        <p:txBody>
          <a:bodyPr/>
          <a:lstStyle/>
          <a:p>
            <a:pPr marL="139700" indent="0">
              <a:buNone/>
            </a:pPr>
            <a:endParaRPr lang="en-US" dirty="0"/>
          </a:p>
          <a:p>
            <a:r>
              <a:rPr lang="en-US" dirty="0"/>
              <a:t>There are 50 sales representatives in the 4 regions</a:t>
            </a:r>
          </a:p>
          <a:p>
            <a:r>
              <a:rPr lang="en-US" dirty="0"/>
              <a:t>The charts shows the top 5 sales reps based on the:</a:t>
            </a:r>
          </a:p>
          <a:p>
            <a:pPr marL="139700" indent="0">
              <a:buNone/>
            </a:pPr>
            <a:r>
              <a:rPr lang="en-US" dirty="0"/>
              <a:t>---number of orders they attended to</a:t>
            </a:r>
          </a:p>
          <a:p>
            <a:pPr marL="139700" indent="0">
              <a:buNone/>
            </a:pPr>
            <a:r>
              <a:rPr lang="en-US" dirty="0"/>
              <a:t>--- number of customers </a:t>
            </a:r>
          </a:p>
          <a:p>
            <a:pPr marL="139700" indent="0">
              <a:buNone/>
            </a:pPr>
            <a:r>
              <a:rPr lang="en-US" dirty="0"/>
              <a:t>---total revenue they generated</a:t>
            </a:r>
          </a:p>
          <a:p>
            <a:r>
              <a:rPr lang="en-US" dirty="0"/>
              <a:t>Earlie </a:t>
            </a:r>
            <a:r>
              <a:rPr lang="en-US" dirty="0" err="1"/>
              <a:t>Schleusner</a:t>
            </a:r>
            <a:r>
              <a:rPr lang="en-US" dirty="0"/>
              <a:t> is a leading sales rep followed by Vernita Plump</a:t>
            </a:r>
          </a:p>
          <a:p>
            <a:r>
              <a:rPr lang="en-US" dirty="0"/>
              <a:t>Arica Stoltzfus is the last sales rep of  the 5 sales reps</a:t>
            </a:r>
          </a:p>
          <a:p>
            <a:endParaRPr lang="en-US" dirty="0"/>
          </a:p>
        </p:txBody>
      </p:sp>
      <p:sp>
        <p:nvSpPr>
          <p:cNvPr id="5" name="Shape 88"/>
          <p:cNvSpPr/>
          <p:nvPr/>
        </p:nvSpPr>
        <p:spPr>
          <a:xfrm>
            <a:off x="-23701" y="-25622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6A894393-A520-4602-8EC5-325B5A84BAD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64111705"/>
                  </p:ext>
                </p:extLst>
              </p:nvPr>
            </p:nvGraphicFramePr>
            <p:xfrm>
              <a:off x="4766041" y="1467669"/>
              <a:ext cx="4377959" cy="367583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6A894393-A520-4602-8EC5-325B5A84BAD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6041" y="1467669"/>
                <a:ext cx="4377959" cy="3675831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34">
            <a:extLst>
              <a:ext uri="{FF2B5EF4-FFF2-40B4-BE49-F238E27FC236}">
                <a16:creationId xmlns:a16="http://schemas.microsoft.com/office/drawing/2014/main" id="{951AF5EA-76F5-49CA-936E-FA2679A6EB9E}"/>
              </a:ext>
            </a:extLst>
          </p:cNvPr>
          <p:cNvSpPr txBox="1"/>
          <p:nvPr/>
        </p:nvSpPr>
        <p:spPr>
          <a:xfrm>
            <a:off x="4710223" y="894968"/>
            <a:ext cx="4377959" cy="50797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300" b="1" i="0" u="none" strike="noStrike" dirty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Top 5 Sales Rep Performance Based on NO. of orders </a:t>
            </a:r>
            <a:endParaRPr lang="en-VG" sz="1300" b="1" i="0" u="none" strike="noStrike" dirty="0">
              <a:solidFill>
                <a:schemeClr val="tx1"/>
              </a:solidFill>
              <a:effectLst/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47926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8" y="913930"/>
            <a:ext cx="2451881" cy="484193"/>
          </a:xfrm>
        </p:spPr>
        <p:txBody>
          <a:bodyPr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</a:rPr>
              <a:t>Channels  for Web Events </a:t>
            </a:r>
            <a:br>
              <a:rPr lang="en-VG" sz="1400" b="1" dirty="0">
                <a:solidFill>
                  <a:schemeClr val="tx1"/>
                </a:solidFill>
              </a:rPr>
            </a:b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05024" y="1488033"/>
            <a:ext cx="4271283" cy="34164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There are a total of 6 channels used for web events</a:t>
            </a:r>
          </a:p>
          <a:p>
            <a:endParaRPr lang="en-US" dirty="0"/>
          </a:p>
          <a:p>
            <a:r>
              <a:rPr lang="en-US" dirty="0"/>
              <a:t>The channels used the most is Direct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Twitter and Banners are used the least</a:t>
            </a:r>
          </a:p>
        </p:txBody>
      </p:sp>
      <p:sp>
        <p:nvSpPr>
          <p:cNvPr id="5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421B555-BA98-4F4F-9930-DD4D1A29BB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5917906"/>
              </p:ext>
            </p:extLst>
          </p:nvPr>
        </p:nvGraphicFramePr>
        <p:xfrm>
          <a:off x="4667693" y="820525"/>
          <a:ext cx="4462609" cy="432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297035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23701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56199"/>
            <a:ext cx="4595701" cy="446555"/>
          </a:xfrm>
        </p:spPr>
        <p:txBody>
          <a:bodyPr>
            <a:normAutofit fontScale="90000"/>
          </a:bodyPr>
          <a:lstStyle/>
          <a:p>
            <a:r>
              <a:rPr lang="en-US" sz="1400" b="1" dirty="0"/>
              <a:t>Customer Classification – Targeting High Value Customers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87132"/>
            <a:ext cx="4571999" cy="372139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Based on the Data analysis and visuals made. Customer classification was done using the average revenue generated from all the accounts</a:t>
            </a:r>
          </a:p>
          <a:p>
            <a:pPr marL="114300" indent="0">
              <a:buNone/>
            </a:pP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14300" indent="0">
              <a:buNone/>
            </a:pP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four segments are shown in the charts with the counts of Silver account the highest of the four</a:t>
            </a:r>
          </a:p>
          <a:p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classification will help Parch and Posey Marketing Team target high value customers to increase the company’s ROI</a:t>
            </a:r>
          </a:p>
          <a:p>
            <a:pPr marL="114300" indent="0">
              <a:buNone/>
            </a:pP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3DC1663-62A0-4195-A969-E54D90DB2E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6750487"/>
              </p:ext>
            </p:extLst>
          </p:nvPr>
        </p:nvGraphicFramePr>
        <p:xfrm>
          <a:off x="4763386" y="914543"/>
          <a:ext cx="4350678" cy="4228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23701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3314352" cy="41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701" y="985901"/>
            <a:ext cx="3652126" cy="508504"/>
          </a:xfrm>
        </p:spPr>
        <p:txBody>
          <a:bodyPr>
            <a:noAutofit/>
          </a:bodyPr>
          <a:lstStyle/>
          <a:p>
            <a:r>
              <a:rPr lang="en-US" sz="1400" b="1" dirty="0"/>
              <a:t>Customer Classification – Targeting High Value Customers by Region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572828"/>
            <a:ext cx="3939206" cy="3551697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chart shows that Northwest has the highest number of Gold and platinum accounts</a:t>
            </a:r>
          </a:p>
          <a:p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Southwest has the highest number of silver accounts</a:t>
            </a:r>
          </a:p>
          <a:p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Northwest and west has the same amount of platinum accounts</a:t>
            </a:r>
          </a:p>
          <a:p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0F08A79-8D19-41CE-B4BA-9FF652D261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1017364"/>
              </p:ext>
            </p:extLst>
          </p:nvPr>
        </p:nvGraphicFramePr>
        <p:xfrm>
          <a:off x="4316788" y="849721"/>
          <a:ext cx="4827212" cy="4274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193335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343670"/>
              </p:ext>
            </p:extLst>
          </p:nvPr>
        </p:nvGraphicFramePr>
        <p:xfrm>
          <a:off x="4767494" y="987910"/>
          <a:ext cx="4223657" cy="38916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8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8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Company 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Company Region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Segment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EOG Resources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High Value Customer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Mosaic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High Value Customer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IBM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Northeast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High Value Customer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 Dynamics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Northeast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High Value Customer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Republic Services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High Value Customer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90BBC-7DF0-4F1D-9A62-21EC953A622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52849" y="987911"/>
            <a:ext cx="4302193" cy="4062554"/>
          </a:xfrm>
        </p:spPr>
        <p:txBody>
          <a:bodyPr/>
          <a:lstStyle/>
          <a:p>
            <a:pPr marL="15240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driven decision that must be made from this analysis include</a:t>
            </a:r>
          </a:p>
          <a:p>
            <a:pPr marL="15240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5240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good marketing strategies must be put in place to target more Platinum and Gold customer in the Northeast and in the West Region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These are some of the accounts that will come up as one of the most valuable customers to the company, they are all Platinum accounts.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increase revenue Southeast and Midwest regions must be strategically worked on by the marketing Team to meet up with the two other leading regions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V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Thank You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923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FontTx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2000" spc="-53" dirty="0">
                <a:solidFill>
                  <a:schemeClr val="tx1"/>
                </a:solidFill>
                <a:latin typeface="Open Sans"/>
              </a:rPr>
              <a:t>The Analytics team</a:t>
            </a:r>
            <a:endParaRPr dirty="0">
              <a:solidFill>
                <a:schemeClr val="tx1"/>
              </a:solidFill>
              <a:latin typeface="Open Sans"/>
            </a:endParaRP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solidFill>
                  <a:schemeClr val="tx1"/>
                </a:solidFill>
              </a:rPr>
              <a:t>Data Exploration</a:t>
            </a:r>
            <a:r>
              <a:rPr lang="en-US" dirty="0">
                <a:solidFill>
                  <a:schemeClr val="tx1"/>
                </a:solidFill>
              </a:rPr>
              <a:t> And Insights</a:t>
            </a:r>
            <a:endParaRPr dirty="0">
              <a:solidFill>
                <a:schemeClr val="tx1"/>
              </a:solidFill>
            </a:endParaRP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solidFill>
                  <a:schemeClr val="tx1"/>
                </a:solidFill>
              </a:rP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solidFill>
                  <a:schemeClr val="tx1"/>
                </a:solidFill>
              </a:rP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78708" y="920335"/>
            <a:ext cx="2374402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Problem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Outline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"/>
          </p:nvPr>
        </p:nvSpPr>
        <p:spPr>
          <a:xfrm>
            <a:off x="5019490" y="1508588"/>
            <a:ext cx="3999902" cy="314847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Company will like to have an insight into how far they have come along since it’s launch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3970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company also want to understand ways to increase their ROI and marketing strategies.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C18526-1CBA-48E3-A4E0-3ACE5A6F3451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502735" y="727350"/>
            <a:ext cx="2644501" cy="569074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400" spc="-53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/>
              </a:rPr>
              <a:t>Project Recap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Open Sans"/>
            </a:endParaRPr>
          </a:p>
          <a:p>
            <a:pPr marL="114300" indent="0">
              <a:buNone/>
            </a:pPr>
            <a:endParaRPr lang="en-VG" sz="2000" dirty="0">
              <a:solidFill>
                <a:schemeClr val="tx1">
                  <a:lumMod val="95000"/>
                  <a:lumOff val="5000"/>
                </a:schemeClr>
              </a:solidFill>
              <a:latin typeface="Open Sans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A4295F0-F92D-466D-ABB6-3D077001DC1F}"/>
              </a:ext>
            </a:extLst>
          </p:cNvPr>
          <p:cNvSpPr txBox="1">
            <a:spLocks/>
          </p:cNvSpPr>
          <p:nvPr/>
        </p:nvSpPr>
        <p:spPr>
          <a:xfrm>
            <a:off x="0" y="1283901"/>
            <a:ext cx="4649051" cy="3853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Autofit/>
          </a:bodyPr>
          <a:lstStyle>
            <a:lvl1pPr marL="457200" marR="0" indent="-317500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400"/>
              <a:buFont typeface="Arial"/>
              <a:buChar char="●"/>
              <a:tabLst/>
              <a:defRPr sz="1400" b="0" i="0" u="none" strike="noStrike" cap="none" spc="0" baseline="0">
                <a:ln>
                  <a:noFill/>
                </a:ln>
                <a:solidFill>
                  <a:schemeClr val="accent2">
                    <a:lumOff val="21764"/>
                  </a:schemeClr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965200" marR="0" indent="-355600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400"/>
              <a:buFont typeface="Arial"/>
              <a:buChar char="○"/>
              <a:tabLst/>
              <a:defRPr sz="1400" b="0" i="0" u="none" strike="noStrike" cap="none" spc="0" baseline="0">
                <a:ln>
                  <a:noFill/>
                </a:ln>
                <a:solidFill>
                  <a:schemeClr val="accent2">
                    <a:lumOff val="21764"/>
                  </a:schemeClr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1422400" marR="0" indent="-355600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400"/>
              <a:buFont typeface="Arial"/>
              <a:buChar char="■"/>
              <a:tabLst/>
              <a:defRPr sz="1400" b="0" i="0" u="none" strike="noStrike" cap="none" spc="0" baseline="0">
                <a:ln>
                  <a:noFill/>
                </a:ln>
                <a:solidFill>
                  <a:schemeClr val="accent2">
                    <a:lumOff val="21764"/>
                  </a:schemeClr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1879600" marR="0" indent="-355600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400"/>
              <a:buFont typeface="Arial"/>
              <a:buChar char="●"/>
              <a:tabLst/>
              <a:defRPr sz="1400" b="0" i="0" u="none" strike="noStrike" cap="none" spc="0" baseline="0">
                <a:ln>
                  <a:noFill/>
                </a:ln>
                <a:solidFill>
                  <a:schemeClr val="accent2">
                    <a:lumOff val="21764"/>
                  </a:schemeClr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2336800" marR="0" indent="-355600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400"/>
              <a:buFont typeface="Arial"/>
              <a:buChar char="○"/>
              <a:tabLst/>
              <a:defRPr sz="1400" b="0" i="0" u="none" strike="noStrike" cap="none" spc="0" baseline="0">
                <a:ln>
                  <a:noFill/>
                </a:ln>
                <a:solidFill>
                  <a:schemeClr val="accent2">
                    <a:lumOff val="21764"/>
                  </a:schemeClr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28339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ln>
                  <a:noFill/>
                </a:ln>
                <a:solidFill>
                  <a:schemeClr val="accent2">
                    <a:lumOff val="21764"/>
                  </a:schemeClr>
                </a:solidFill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32911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  <a:tabLst/>
              <a:defRPr sz="1800" b="0" i="0" u="none" strike="noStrike" cap="none" spc="0" baseline="0">
                <a:ln>
                  <a:noFill/>
                </a:ln>
                <a:solidFill>
                  <a:schemeClr val="accent2">
                    <a:lumOff val="21764"/>
                  </a:schemeClr>
                </a:solidFill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37483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○"/>
              <a:tabLst/>
              <a:defRPr sz="1800" b="0" i="0" u="none" strike="noStrike" cap="none" spc="0" baseline="0">
                <a:ln>
                  <a:noFill/>
                </a:ln>
                <a:solidFill>
                  <a:schemeClr val="accent2">
                    <a:lumOff val="21764"/>
                  </a:schemeClr>
                </a:solidFill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42055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ln>
                  <a:noFill/>
                </a:ln>
                <a:solidFill>
                  <a:schemeClr val="accent2">
                    <a:lumOff val="21764"/>
                  </a:schemeClr>
                </a:solidFill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hangingPunct="1"/>
            <a:r>
              <a:rPr lang="en-US" dirty="0">
                <a:solidFill>
                  <a:schemeClr val="tx1"/>
                </a:solidFill>
              </a:rPr>
              <a:t>Parch and Posey is a fictional paper-selling company based in the United State</a:t>
            </a:r>
          </a:p>
          <a:p>
            <a:pPr hangingPunct="1"/>
            <a:r>
              <a:rPr lang="en-US" dirty="0">
                <a:solidFill>
                  <a:schemeClr val="tx1"/>
                </a:solidFill>
              </a:rPr>
              <a:t>The company sells three types of paper namely ‘Standard Paper’, “Gloss paper’ and ‘Poster Paper’</a:t>
            </a:r>
          </a:p>
          <a:p>
            <a:pPr hangingPunct="1"/>
            <a:r>
              <a:rPr lang="en-US" dirty="0">
                <a:solidFill>
                  <a:schemeClr val="tx1"/>
                </a:solidFill>
              </a:rPr>
              <a:t>The steps carried out in this project include           </a:t>
            </a:r>
          </a:p>
          <a:p>
            <a:pPr marL="139700" indent="0" hangingPunct="1"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</a:p>
          <a:p>
            <a:pPr marL="139700" indent="0" hangingPunct="1">
              <a:buNone/>
            </a:pPr>
            <a:r>
              <a:rPr lang="en-US" dirty="0">
                <a:solidFill>
                  <a:schemeClr val="tx1"/>
                </a:solidFill>
              </a:rPr>
              <a:t>       -- Extraction of relevant data from Parch and Posey database</a:t>
            </a:r>
          </a:p>
          <a:p>
            <a:pPr marL="139700" indent="0" hangingPunct="1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39700" indent="0" hangingPunct="1">
              <a:buNone/>
            </a:pPr>
            <a:r>
              <a:rPr lang="en-US" dirty="0">
                <a:solidFill>
                  <a:schemeClr val="tx1"/>
                </a:solidFill>
              </a:rPr>
              <a:t>        --Analysis of the data extracted using MS Excel tool</a:t>
            </a:r>
          </a:p>
          <a:p>
            <a:pPr marL="139700" indent="0" hangingPunct="1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39700" indent="0" hangingPunct="1">
              <a:buNone/>
            </a:pPr>
            <a:r>
              <a:rPr lang="en-US" dirty="0">
                <a:solidFill>
                  <a:schemeClr val="tx1"/>
                </a:solidFill>
              </a:rPr>
              <a:t>       --Development of model that can help market campaigns and increase the company’s ROI</a:t>
            </a:r>
          </a:p>
          <a:p>
            <a:pPr hangingPunct="1">
              <a:buFont typeface="Wingdings" panose="05000000000000000000" pitchFamily="2" charset="2"/>
              <a:buChar char="Ø"/>
            </a:pPr>
            <a:endParaRPr lang="en-V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95657"/>
            <a:ext cx="5054215" cy="4737347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992840" y="912764"/>
            <a:ext cx="3375407" cy="3317972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AB02BFC-AD49-46D6-942D-CFAE0DC7D7E3}"/>
              </a:ext>
            </a:extLst>
          </p:cNvPr>
          <p:cNvGrpSpPr/>
          <p:nvPr/>
        </p:nvGrpSpPr>
        <p:grpSpPr>
          <a:xfrm>
            <a:off x="5096383" y="827399"/>
            <a:ext cx="1001344" cy="885987"/>
            <a:chOff x="5709610" y="514351"/>
            <a:chExt cx="1180481" cy="1108527"/>
          </a:xfrm>
        </p:grpSpPr>
        <p:grpSp>
          <p:nvGrpSpPr>
            <p:cNvPr id="16" name="Group 16"/>
            <p:cNvGrpSpPr>
              <a:grpSpLocks noChangeAspect="1"/>
            </p:cNvGrpSpPr>
            <p:nvPr/>
          </p:nvGrpSpPr>
          <p:grpSpPr>
            <a:xfrm>
              <a:off x="5847523" y="580310"/>
              <a:ext cx="1042568" cy="1042568"/>
              <a:chOff x="0" y="0"/>
              <a:chExt cx="6350000" cy="63500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0070C0"/>
              </a:solidFill>
            </p:spPr>
          </p:sp>
        </p:grpSp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5709610" y="514351"/>
              <a:ext cx="1087021" cy="1082774"/>
              <a:chOff x="0" y="0"/>
              <a:chExt cx="6502400" cy="6477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-23042" y="119185"/>
                <a:ext cx="6542159" cy="6244242"/>
              </a:xfrm>
              <a:custGeom>
                <a:avLst/>
                <a:gdLst/>
                <a:ahLst/>
                <a:cxnLst/>
                <a:rect l="l" t="t" r="r" b="b"/>
                <a:pathLst>
                  <a:path w="6542159" h="6244242">
                    <a:moveTo>
                      <a:pt x="3271080" y="4996"/>
                    </a:moveTo>
                    <a:cubicBezTo>
                      <a:pt x="2154117" y="0"/>
                      <a:pt x="1119857" y="593026"/>
                      <a:pt x="559929" y="1559521"/>
                    </a:cubicBezTo>
                    <a:cubicBezTo>
                      <a:pt x="0" y="2526015"/>
                      <a:pt x="0" y="3718228"/>
                      <a:pt x="559929" y="4684723"/>
                    </a:cubicBezTo>
                    <a:cubicBezTo>
                      <a:pt x="1119857" y="5651217"/>
                      <a:pt x="2154117" y="6244243"/>
                      <a:pt x="3271080" y="6239248"/>
                    </a:cubicBezTo>
                    <a:cubicBezTo>
                      <a:pt x="4388043" y="6244243"/>
                      <a:pt x="5422303" y="5651217"/>
                      <a:pt x="5982231" y="4684723"/>
                    </a:cubicBezTo>
                    <a:cubicBezTo>
                      <a:pt x="6542160" y="3718229"/>
                      <a:pt x="6542160" y="2526015"/>
                      <a:pt x="5982231" y="1559521"/>
                    </a:cubicBezTo>
                    <a:cubicBezTo>
                      <a:pt x="5422303" y="593027"/>
                      <a:pt x="4388043" y="1"/>
                      <a:pt x="3271080" y="4996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-136837" t="-28774" r="-84967" b="-86469"/>
                </a:stretch>
              </a:blipFill>
              <a:ln>
                <a:solidFill>
                  <a:srgbClr val="00BAFF"/>
                </a:solidFill>
              </a:ln>
            </p:spPr>
            <p:txBody>
              <a:bodyPr/>
              <a:lstStyle/>
              <a:p>
                <a:pPr defTabSz="457223"/>
                <a:endParaRPr lang="en-AU" sz="9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0" name="Freeform 20"/>
              <p:cNvSpPr/>
              <p:nvPr/>
            </p:nvSpPr>
            <p:spPr>
              <a:xfrm>
                <a:off x="73038" y="66269"/>
                <a:ext cx="6350000" cy="6349987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87">
                    <a:moveTo>
                      <a:pt x="3175000" y="6349987"/>
                    </a:moveTo>
                    <a:cubicBezTo>
                      <a:pt x="1424279" y="6349987"/>
                      <a:pt x="0" y="4925733"/>
                      <a:pt x="0" y="3175038"/>
                    </a:cubicBezTo>
                    <a:cubicBezTo>
                      <a:pt x="0" y="1424317"/>
                      <a:pt x="1424292" y="0"/>
                      <a:pt x="3175000" y="0"/>
                    </a:cubicBezTo>
                    <a:cubicBezTo>
                      <a:pt x="4925733" y="0"/>
                      <a:pt x="6350000" y="1424330"/>
                      <a:pt x="6350000" y="3175038"/>
                    </a:cubicBezTo>
                    <a:cubicBezTo>
                      <a:pt x="6350000" y="4925720"/>
                      <a:pt x="4925733" y="6349987"/>
                      <a:pt x="3175000" y="6349987"/>
                    </a:cubicBezTo>
                    <a:close/>
                    <a:moveTo>
                      <a:pt x="3175000" y="115760"/>
                    </a:moveTo>
                    <a:cubicBezTo>
                      <a:pt x="1488135" y="115760"/>
                      <a:pt x="115760" y="1488148"/>
                      <a:pt x="115760" y="3175038"/>
                    </a:cubicBezTo>
                    <a:cubicBezTo>
                      <a:pt x="115760" y="4861915"/>
                      <a:pt x="1488135" y="6234265"/>
                      <a:pt x="3175000" y="6234265"/>
                    </a:cubicBezTo>
                    <a:cubicBezTo>
                      <a:pt x="4861852" y="6234265"/>
                      <a:pt x="6234265" y="4861890"/>
                      <a:pt x="6234265" y="3175038"/>
                    </a:cubicBezTo>
                    <a:cubicBezTo>
                      <a:pt x="6234265" y="1488148"/>
                      <a:pt x="4861852" y="115760"/>
                      <a:pt x="3175000" y="115760"/>
                    </a:cubicBezTo>
                    <a:close/>
                  </a:path>
                </a:pathLst>
              </a:custGeom>
              <a:solidFill>
                <a:srgbClr val="2E44D8"/>
              </a:solidFill>
            </p:spPr>
          </p:sp>
        </p:grpSp>
      </p:grpSp>
      <p:sp>
        <p:nvSpPr>
          <p:cNvPr id="31" name="TextBox 31"/>
          <p:cNvSpPr txBox="1"/>
          <p:nvPr/>
        </p:nvSpPr>
        <p:spPr>
          <a:xfrm>
            <a:off x="1260566" y="1557539"/>
            <a:ext cx="2965021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457223">
              <a:lnSpc>
                <a:spcPts val="4800"/>
              </a:lnSpc>
            </a:pPr>
            <a:r>
              <a:rPr lang="en-US" sz="4001" spc="-40" dirty="0">
                <a:latin typeface="Arial Black" panose="020B0A04020102020204" pitchFamily="34" charset="0"/>
              </a:rPr>
              <a:t>The Analytics team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A367C8E-4887-4EA5-81F4-97C9BF6FBF5A}"/>
              </a:ext>
            </a:extLst>
          </p:cNvPr>
          <p:cNvGrpSpPr/>
          <p:nvPr/>
        </p:nvGrpSpPr>
        <p:grpSpPr>
          <a:xfrm>
            <a:off x="5160993" y="2880190"/>
            <a:ext cx="989107" cy="1048015"/>
            <a:chOff x="5709610" y="514351"/>
            <a:chExt cx="1180481" cy="1108527"/>
          </a:xfrm>
        </p:grpSpPr>
        <p:grpSp>
          <p:nvGrpSpPr>
            <p:cNvPr id="42" name="Group 16">
              <a:extLst>
                <a:ext uri="{FF2B5EF4-FFF2-40B4-BE49-F238E27FC236}">
                  <a16:creationId xmlns:a16="http://schemas.microsoft.com/office/drawing/2014/main" id="{C648E112-FBF2-4D19-A782-BBD08D3FD1A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47523" y="580310"/>
              <a:ext cx="1042568" cy="1042568"/>
              <a:chOff x="0" y="0"/>
              <a:chExt cx="6350000" cy="6350000"/>
            </a:xfrm>
          </p:grpSpPr>
          <p:sp>
            <p:nvSpPr>
              <p:cNvPr id="46" name="Freeform 17">
                <a:extLst>
                  <a:ext uri="{FF2B5EF4-FFF2-40B4-BE49-F238E27FC236}">
                    <a16:creationId xmlns:a16="http://schemas.microsoft.com/office/drawing/2014/main" id="{D5418EAA-DC5B-4FC6-9D3F-5D1CB4790439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0070C0"/>
              </a:solidFill>
            </p:spPr>
          </p:sp>
        </p:grpSp>
        <p:grpSp>
          <p:nvGrpSpPr>
            <p:cNvPr id="43" name="Group 18">
              <a:extLst>
                <a:ext uri="{FF2B5EF4-FFF2-40B4-BE49-F238E27FC236}">
                  <a16:creationId xmlns:a16="http://schemas.microsoft.com/office/drawing/2014/main" id="{4EE83792-F869-4A38-8D85-BEB040E8499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09610" y="514351"/>
              <a:ext cx="1087021" cy="1082774"/>
              <a:chOff x="0" y="0"/>
              <a:chExt cx="6502400" cy="6477000"/>
            </a:xfrm>
          </p:grpSpPr>
          <p:sp>
            <p:nvSpPr>
              <p:cNvPr id="44" name="Freeform 19">
                <a:extLst>
                  <a:ext uri="{FF2B5EF4-FFF2-40B4-BE49-F238E27FC236}">
                    <a16:creationId xmlns:a16="http://schemas.microsoft.com/office/drawing/2014/main" id="{8AE965F4-F136-4B39-B0ED-8F975BDA862A}"/>
                  </a:ext>
                </a:extLst>
              </p:cNvPr>
              <p:cNvSpPr/>
              <p:nvPr/>
            </p:nvSpPr>
            <p:spPr>
              <a:xfrm>
                <a:off x="-23042" y="119185"/>
                <a:ext cx="6542159" cy="6244242"/>
              </a:xfrm>
              <a:custGeom>
                <a:avLst/>
                <a:gdLst/>
                <a:ahLst/>
                <a:cxnLst/>
                <a:rect l="l" t="t" r="r" b="b"/>
                <a:pathLst>
                  <a:path w="6542159" h="6244242">
                    <a:moveTo>
                      <a:pt x="3271080" y="4996"/>
                    </a:moveTo>
                    <a:cubicBezTo>
                      <a:pt x="2154117" y="0"/>
                      <a:pt x="1119857" y="593026"/>
                      <a:pt x="559929" y="1559521"/>
                    </a:cubicBezTo>
                    <a:cubicBezTo>
                      <a:pt x="0" y="2526015"/>
                      <a:pt x="0" y="3718228"/>
                      <a:pt x="559929" y="4684723"/>
                    </a:cubicBezTo>
                    <a:cubicBezTo>
                      <a:pt x="1119857" y="5651217"/>
                      <a:pt x="2154117" y="6244243"/>
                      <a:pt x="3271080" y="6239248"/>
                    </a:cubicBezTo>
                    <a:cubicBezTo>
                      <a:pt x="4388043" y="6244243"/>
                      <a:pt x="5422303" y="5651217"/>
                      <a:pt x="5982231" y="4684723"/>
                    </a:cubicBezTo>
                    <a:cubicBezTo>
                      <a:pt x="6542160" y="3718229"/>
                      <a:pt x="6542160" y="2526015"/>
                      <a:pt x="5982231" y="1559521"/>
                    </a:cubicBezTo>
                    <a:cubicBezTo>
                      <a:pt x="5422303" y="593027"/>
                      <a:pt x="4388043" y="1"/>
                      <a:pt x="3271080" y="4996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-136837" t="-28774" r="-84967" b="-86469"/>
                </a:stretch>
              </a:blipFill>
              <a:ln>
                <a:solidFill>
                  <a:srgbClr val="00BAFF"/>
                </a:solidFill>
              </a:ln>
            </p:spPr>
            <p:txBody>
              <a:bodyPr/>
              <a:lstStyle/>
              <a:p>
                <a:pPr defTabSz="457223"/>
                <a:endParaRPr lang="en-AU" sz="9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5" name="Freeform 20">
                <a:extLst>
                  <a:ext uri="{FF2B5EF4-FFF2-40B4-BE49-F238E27FC236}">
                    <a16:creationId xmlns:a16="http://schemas.microsoft.com/office/drawing/2014/main" id="{107A04A8-2671-4A14-B83A-DD53767AADEC}"/>
                  </a:ext>
                </a:extLst>
              </p:cNvPr>
              <p:cNvSpPr/>
              <p:nvPr/>
            </p:nvSpPr>
            <p:spPr>
              <a:xfrm>
                <a:off x="73038" y="66269"/>
                <a:ext cx="6350000" cy="6349987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87">
                    <a:moveTo>
                      <a:pt x="3175000" y="6349987"/>
                    </a:moveTo>
                    <a:cubicBezTo>
                      <a:pt x="1424279" y="6349987"/>
                      <a:pt x="0" y="4925733"/>
                      <a:pt x="0" y="3175038"/>
                    </a:cubicBezTo>
                    <a:cubicBezTo>
                      <a:pt x="0" y="1424317"/>
                      <a:pt x="1424292" y="0"/>
                      <a:pt x="3175000" y="0"/>
                    </a:cubicBezTo>
                    <a:cubicBezTo>
                      <a:pt x="4925733" y="0"/>
                      <a:pt x="6350000" y="1424330"/>
                      <a:pt x="6350000" y="3175038"/>
                    </a:cubicBezTo>
                    <a:cubicBezTo>
                      <a:pt x="6350000" y="4925720"/>
                      <a:pt x="4925733" y="6349987"/>
                      <a:pt x="3175000" y="6349987"/>
                    </a:cubicBezTo>
                    <a:close/>
                    <a:moveTo>
                      <a:pt x="3175000" y="115760"/>
                    </a:moveTo>
                    <a:cubicBezTo>
                      <a:pt x="1488135" y="115760"/>
                      <a:pt x="115760" y="1488148"/>
                      <a:pt x="115760" y="3175038"/>
                    </a:cubicBezTo>
                    <a:cubicBezTo>
                      <a:pt x="115760" y="4861915"/>
                      <a:pt x="1488135" y="6234265"/>
                      <a:pt x="3175000" y="6234265"/>
                    </a:cubicBezTo>
                    <a:cubicBezTo>
                      <a:pt x="4861852" y="6234265"/>
                      <a:pt x="6234265" y="4861890"/>
                      <a:pt x="6234265" y="3175038"/>
                    </a:cubicBezTo>
                    <a:cubicBezTo>
                      <a:pt x="6234265" y="1488148"/>
                      <a:pt x="4861852" y="115760"/>
                      <a:pt x="3175000" y="115760"/>
                    </a:cubicBezTo>
                    <a:close/>
                  </a:path>
                </a:pathLst>
              </a:custGeom>
              <a:solidFill>
                <a:srgbClr val="2E44D8"/>
              </a:solidFill>
            </p:spPr>
          </p:sp>
        </p:grpSp>
      </p:grpSp>
      <p:sp>
        <p:nvSpPr>
          <p:cNvPr id="47" name="Shape 70">
            <a:extLst>
              <a:ext uri="{FF2B5EF4-FFF2-40B4-BE49-F238E27FC236}">
                <a16:creationId xmlns:a16="http://schemas.microsoft.com/office/drawing/2014/main" id="{81DBA689-CD02-40EA-8993-18448E7C4C76}"/>
              </a:ext>
            </a:extLst>
          </p:cNvPr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ED13105-289D-434C-8710-B20F9C4EDEF2}"/>
              </a:ext>
            </a:extLst>
          </p:cNvPr>
          <p:cNvGrpSpPr/>
          <p:nvPr/>
        </p:nvGrpSpPr>
        <p:grpSpPr>
          <a:xfrm>
            <a:off x="5158268" y="4029218"/>
            <a:ext cx="1063875" cy="1058136"/>
            <a:chOff x="7607677" y="2668049"/>
            <a:chExt cx="1607200" cy="1476031"/>
          </a:xfrm>
        </p:grpSpPr>
        <p:grpSp>
          <p:nvGrpSpPr>
            <p:cNvPr id="49" name="Group 21">
              <a:extLst>
                <a:ext uri="{FF2B5EF4-FFF2-40B4-BE49-F238E27FC236}">
                  <a16:creationId xmlns:a16="http://schemas.microsoft.com/office/drawing/2014/main" id="{C32B5337-A465-403E-9526-818222AA10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24786" y="2753989"/>
              <a:ext cx="1390091" cy="1390091"/>
              <a:chOff x="0" y="0"/>
              <a:chExt cx="6350000" cy="6350000"/>
            </a:xfrm>
          </p:grpSpPr>
          <p:sp>
            <p:nvSpPr>
              <p:cNvPr id="53" name="Freeform 22">
                <a:extLst>
                  <a:ext uri="{FF2B5EF4-FFF2-40B4-BE49-F238E27FC236}">
                    <a16:creationId xmlns:a16="http://schemas.microsoft.com/office/drawing/2014/main" id="{EB8591E3-0214-445B-B1A1-108068A6905D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0070C0"/>
              </a:solidFill>
            </p:spPr>
            <p:txBody>
              <a:bodyPr/>
              <a:lstStyle/>
              <a:p>
                <a:pPr defTabSz="609630"/>
                <a:endParaRPr lang="en-AU" sz="120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50" name="Group 23">
              <a:extLst>
                <a:ext uri="{FF2B5EF4-FFF2-40B4-BE49-F238E27FC236}">
                  <a16:creationId xmlns:a16="http://schemas.microsoft.com/office/drawing/2014/main" id="{51B92AA8-1864-456F-AE33-196BE86A669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07677" y="2668049"/>
              <a:ext cx="1458223" cy="1415388"/>
              <a:chOff x="-23042" y="66269"/>
              <a:chExt cx="6542158" cy="6349987"/>
            </a:xfrm>
          </p:grpSpPr>
          <p:sp>
            <p:nvSpPr>
              <p:cNvPr id="51" name="Freeform 24">
                <a:extLst>
                  <a:ext uri="{FF2B5EF4-FFF2-40B4-BE49-F238E27FC236}">
                    <a16:creationId xmlns:a16="http://schemas.microsoft.com/office/drawing/2014/main" id="{1D6D0108-80CE-4BC3-81EC-BC13B5D7CC1A}"/>
                  </a:ext>
                </a:extLst>
              </p:cNvPr>
              <p:cNvSpPr/>
              <p:nvPr/>
            </p:nvSpPr>
            <p:spPr>
              <a:xfrm>
                <a:off x="-23042" y="119185"/>
                <a:ext cx="6542158" cy="6244242"/>
              </a:xfrm>
              <a:custGeom>
                <a:avLst/>
                <a:gdLst/>
                <a:ahLst/>
                <a:cxnLst/>
                <a:rect l="l" t="t" r="r" b="b"/>
                <a:pathLst>
                  <a:path w="6542159" h="6244242">
                    <a:moveTo>
                      <a:pt x="3271080" y="4996"/>
                    </a:moveTo>
                    <a:cubicBezTo>
                      <a:pt x="2154117" y="0"/>
                      <a:pt x="1119857" y="593026"/>
                      <a:pt x="559929" y="1559521"/>
                    </a:cubicBezTo>
                    <a:cubicBezTo>
                      <a:pt x="0" y="2526015"/>
                      <a:pt x="0" y="3718228"/>
                      <a:pt x="559929" y="4684723"/>
                    </a:cubicBezTo>
                    <a:cubicBezTo>
                      <a:pt x="1119857" y="5651217"/>
                      <a:pt x="2154117" y="6244243"/>
                      <a:pt x="3271080" y="6239248"/>
                    </a:cubicBezTo>
                    <a:cubicBezTo>
                      <a:pt x="4388043" y="6244243"/>
                      <a:pt x="5422303" y="5651217"/>
                      <a:pt x="5982231" y="4684723"/>
                    </a:cubicBezTo>
                    <a:cubicBezTo>
                      <a:pt x="6542160" y="3718229"/>
                      <a:pt x="6542160" y="2526015"/>
                      <a:pt x="5982231" y="1559521"/>
                    </a:cubicBezTo>
                    <a:cubicBezTo>
                      <a:pt x="5422303" y="593027"/>
                      <a:pt x="4388043" y="1"/>
                      <a:pt x="3271080" y="4996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 l="-162891" t="-16684" r="-160683" b="-166629"/>
                </a:stretch>
              </a:blipFill>
              <a:ln>
                <a:solidFill>
                  <a:srgbClr val="00BAFF"/>
                </a:solidFill>
              </a:ln>
            </p:spPr>
          </p:sp>
          <p:sp>
            <p:nvSpPr>
              <p:cNvPr id="52" name="Freeform 25">
                <a:extLst>
                  <a:ext uri="{FF2B5EF4-FFF2-40B4-BE49-F238E27FC236}">
                    <a16:creationId xmlns:a16="http://schemas.microsoft.com/office/drawing/2014/main" id="{4952439F-1DF1-47D4-B99C-793198C5B794}"/>
                  </a:ext>
                </a:extLst>
              </p:cNvPr>
              <p:cNvSpPr/>
              <p:nvPr/>
            </p:nvSpPr>
            <p:spPr>
              <a:xfrm>
                <a:off x="73038" y="66269"/>
                <a:ext cx="6350000" cy="6349987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87">
                    <a:moveTo>
                      <a:pt x="3175000" y="6349987"/>
                    </a:moveTo>
                    <a:cubicBezTo>
                      <a:pt x="1424279" y="6349987"/>
                      <a:pt x="0" y="4925733"/>
                      <a:pt x="0" y="3175038"/>
                    </a:cubicBezTo>
                    <a:cubicBezTo>
                      <a:pt x="0" y="1424317"/>
                      <a:pt x="1424292" y="0"/>
                      <a:pt x="3175000" y="0"/>
                    </a:cubicBezTo>
                    <a:cubicBezTo>
                      <a:pt x="4925733" y="0"/>
                      <a:pt x="6350000" y="1424330"/>
                      <a:pt x="6350000" y="3175038"/>
                    </a:cubicBezTo>
                    <a:cubicBezTo>
                      <a:pt x="6350000" y="4925720"/>
                      <a:pt x="4925733" y="6349987"/>
                      <a:pt x="3175000" y="6349987"/>
                    </a:cubicBezTo>
                    <a:close/>
                    <a:moveTo>
                      <a:pt x="3175000" y="115760"/>
                    </a:moveTo>
                    <a:cubicBezTo>
                      <a:pt x="1488135" y="115760"/>
                      <a:pt x="115760" y="1488148"/>
                      <a:pt x="115760" y="3175038"/>
                    </a:cubicBezTo>
                    <a:cubicBezTo>
                      <a:pt x="115760" y="4861915"/>
                      <a:pt x="1488135" y="6234265"/>
                      <a:pt x="3175000" y="6234265"/>
                    </a:cubicBezTo>
                    <a:cubicBezTo>
                      <a:pt x="4861852" y="6234265"/>
                      <a:pt x="6234265" y="4861890"/>
                      <a:pt x="6234265" y="3175038"/>
                    </a:cubicBezTo>
                    <a:cubicBezTo>
                      <a:pt x="6234265" y="1488148"/>
                      <a:pt x="4861852" y="115760"/>
                      <a:pt x="3175000" y="115760"/>
                    </a:cubicBezTo>
                    <a:close/>
                  </a:path>
                </a:pathLst>
              </a:custGeom>
              <a:solidFill>
                <a:srgbClr val="2E44D8"/>
              </a:solidFill>
            </p:spPr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E4F19CB-7CD0-4514-B23E-3B7E664B847B}"/>
              </a:ext>
            </a:extLst>
          </p:cNvPr>
          <p:cNvGrpSpPr/>
          <p:nvPr/>
        </p:nvGrpSpPr>
        <p:grpSpPr>
          <a:xfrm>
            <a:off x="5093116" y="1777371"/>
            <a:ext cx="1052062" cy="1028972"/>
            <a:chOff x="7607677" y="2668049"/>
            <a:chExt cx="1607200" cy="1476031"/>
          </a:xfrm>
        </p:grpSpPr>
        <p:grpSp>
          <p:nvGrpSpPr>
            <p:cNvPr id="55" name="Group 21">
              <a:extLst>
                <a:ext uri="{FF2B5EF4-FFF2-40B4-BE49-F238E27FC236}">
                  <a16:creationId xmlns:a16="http://schemas.microsoft.com/office/drawing/2014/main" id="{FD7D8CFF-D278-4CF3-A994-11E53D0660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24786" y="2753989"/>
              <a:ext cx="1390091" cy="1390091"/>
              <a:chOff x="0" y="0"/>
              <a:chExt cx="6350000" cy="6350000"/>
            </a:xfrm>
          </p:grpSpPr>
          <p:sp>
            <p:nvSpPr>
              <p:cNvPr id="59" name="Freeform 22">
                <a:extLst>
                  <a:ext uri="{FF2B5EF4-FFF2-40B4-BE49-F238E27FC236}">
                    <a16:creationId xmlns:a16="http://schemas.microsoft.com/office/drawing/2014/main" id="{6EC8D62B-F390-4A64-AB58-A67D0212E527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0070C0"/>
              </a:solidFill>
            </p:spPr>
            <p:txBody>
              <a:bodyPr/>
              <a:lstStyle/>
              <a:p>
                <a:pPr defTabSz="609630"/>
                <a:endParaRPr lang="en-AU" sz="120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56" name="Group 23">
              <a:extLst>
                <a:ext uri="{FF2B5EF4-FFF2-40B4-BE49-F238E27FC236}">
                  <a16:creationId xmlns:a16="http://schemas.microsoft.com/office/drawing/2014/main" id="{7F716903-0A03-42D9-B1B7-2B3997002BD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07677" y="2668049"/>
              <a:ext cx="1458223" cy="1415388"/>
              <a:chOff x="-23042" y="66269"/>
              <a:chExt cx="6542158" cy="6349987"/>
            </a:xfrm>
          </p:grpSpPr>
          <p:sp>
            <p:nvSpPr>
              <p:cNvPr id="57" name="Freeform 24">
                <a:extLst>
                  <a:ext uri="{FF2B5EF4-FFF2-40B4-BE49-F238E27FC236}">
                    <a16:creationId xmlns:a16="http://schemas.microsoft.com/office/drawing/2014/main" id="{F579C7DE-771C-4BBB-A68B-79023E25BA8F}"/>
                  </a:ext>
                </a:extLst>
              </p:cNvPr>
              <p:cNvSpPr/>
              <p:nvPr/>
            </p:nvSpPr>
            <p:spPr>
              <a:xfrm>
                <a:off x="-23042" y="119185"/>
                <a:ext cx="6542158" cy="6244242"/>
              </a:xfrm>
              <a:custGeom>
                <a:avLst/>
                <a:gdLst/>
                <a:ahLst/>
                <a:cxnLst/>
                <a:rect l="l" t="t" r="r" b="b"/>
                <a:pathLst>
                  <a:path w="6542159" h="6244242">
                    <a:moveTo>
                      <a:pt x="3271080" y="4996"/>
                    </a:moveTo>
                    <a:cubicBezTo>
                      <a:pt x="2154117" y="0"/>
                      <a:pt x="1119857" y="593026"/>
                      <a:pt x="559929" y="1559521"/>
                    </a:cubicBezTo>
                    <a:cubicBezTo>
                      <a:pt x="0" y="2526015"/>
                      <a:pt x="0" y="3718228"/>
                      <a:pt x="559929" y="4684723"/>
                    </a:cubicBezTo>
                    <a:cubicBezTo>
                      <a:pt x="1119857" y="5651217"/>
                      <a:pt x="2154117" y="6244243"/>
                      <a:pt x="3271080" y="6239248"/>
                    </a:cubicBezTo>
                    <a:cubicBezTo>
                      <a:pt x="4388043" y="6244243"/>
                      <a:pt x="5422303" y="5651217"/>
                      <a:pt x="5982231" y="4684723"/>
                    </a:cubicBezTo>
                    <a:cubicBezTo>
                      <a:pt x="6542160" y="3718229"/>
                      <a:pt x="6542160" y="2526015"/>
                      <a:pt x="5982231" y="1559521"/>
                    </a:cubicBezTo>
                    <a:cubicBezTo>
                      <a:pt x="5422303" y="593027"/>
                      <a:pt x="4388043" y="1"/>
                      <a:pt x="3271080" y="4996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 l="-162891" t="-16684" r="-160683" b="-166629"/>
                </a:stretch>
              </a:blipFill>
              <a:ln>
                <a:solidFill>
                  <a:srgbClr val="00BAFF"/>
                </a:solidFill>
              </a:ln>
            </p:spPr>
          </p:sp>
          <p:sp>
            <p:nvSpPr>
              <p:cNvPr id="58" name="Freeform 25">
                <a:extLst>
                  <a:ext uri="{FF2B5EF4-FFF2-40B4-BE49-F238E27FC236}">
                    <a16:creationId xmlns:a16="http://schemas.microsoft.com/office/drawing/2014/main" id="{AB874ABA-1695-4BB9-AB69-C7878BF05F4F}"/>
                  </a:ext>
                </a:extLst>
              </p:cNvPr>
              <p:cNvSpPr/>
              <p:nvPr/>
            </p:nvSpPr>
            <p:spPr>
              <a:xfrm>
                <a:off x="73038" y="66269"/>
                <a:ext cx="6350000" cy="6349987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87">
                    <a:moveTo>
                      <a:pt x="3175000" y="6349987"/>
                    </a:moveTo>
                    <a:cubicBezTo>
                      <a:pt x="1424279" y="6349987"/>
                      <a:pt x="0" y="4925733"/>
                      <a:pt x="0" y="3175038"/>
                    </a:cubicBezTo>
                    <a:cubicBezTo>
                      <a:pt x="0" y="1424317"/>
                      <a:pt x="1424292" y="0"/>
                      <a:pt x="3175000" y="0"/>
                    </a:cubicBezTo>
                    <a:cubicBezTo>
                      <a:pt x="4925733" y="0"/>
                      <a:pt x="6350000" y="1424330"/>
                      <a:pt x="6350000" y="3175038"/>
                    </a:cubicBezTo>
                    <a:cubicBezTo>
                      <a:pt x="6350000" y="4925720"/>
                      <a:pt x="4925733" y="6349987"/>
                      <a:pt x="3175000" y="6349987"/>
                    </a:cubicBezTo>
                    <a:close/>
                    <a:moveTo>
                      <a:pt x="3175000" y="115760"/>
                    </a:moveTo>
                    <a:cubicBezTo>
                      <a:pt x="1488135" y="115760"/>
                      <a:pt x="115760" y="1488148"/>
                      <a:pt x="115760" y="3175038"/>
                    </a:cubicBezTo>
                    <a:cubicBezTo>
                      <a:pt x="115760" y="4861915"/>
                      <a:pt x="1488135" y="6234265"/>
                      <a:pt x="3175000" y="6234265"/>
                    </a:cubicBezTo>
                    <a:cubicBezTo>
                      <a:pt x="4861852" y="6234265"/>
                      <a:pt x="6234265" y="4861890"/>
                      <a:pt x="6234265" y="3175038"/>
                    </a:cubicBezTo>
                    <a:cubicBezTo>
                      <a:pt x="6234265" y="1488148"/>
                      <a:pt x="4861852" y="115760"/>
                      <a:pt x="3175000" y="115760"/>
                    </a:cubicBezTo>
                    <a:close/>
                  </a:path>
                </a:pathLst>
              </a:custGeom>
              <a:solidFill>
                <a:srgbClr val="2E44D8"/>
              </a:solidFill>
            </p:spPr>
          </p:sp>
        </p:grpSp>
      </p:grp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5C7A633-1440-44D4-969C-C27D8C04178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6278746" y="988829"/>
            <a:ext cx="2667320" cy="3944176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Sakiru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Habibat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Omotola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5240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Alerah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Happines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Nnendah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Omachi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Grace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Ogunola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Hiqmat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Omotayo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Essien Grace Mighty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Chukwu Grace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Chioma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Grace Bright Gracious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Onyedibe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Harriet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Ikahyere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Hannah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Hameedat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Opeyemi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V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95667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7879420" y="-508245"/>
            <a:ext cx="1772754" cy="1685151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0070C0"/>
              </a:solidFill>
            </p:spPr>
            <p:txBody>
              <a:bodyPr/>
              <a:lstStyle/>
              <a:p>
                <a:endParaRPr lang="en-VG" dirty="0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-1057531" y="4186624"/>
            <a:ext cx="1772754" cy="1685151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0070C0"/>
              </a:solidFill>
            </p:spPr>
            <p:txBody>
              <a:bodyPr/>
              <a:lstStyle/>
              <a:p>
                <a:endParaRPr lang="en-VG" dirty="0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463778" y="203077"/>
            <a:ext cx="1126900" cy="4737347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26" name="Shape 79">
            <a:extLst>
              <a:ext uri="{FF2B5EF4-FFF2-40B4-BE49-F238E27FC236}">
                <a16:creationId xmlns:a16="http://schemas.microsoft.com/office/drawing/2014/main" id="{DACA6363-AC25-4E49-993A-D2B6E8EA17B5}"/>
              </a:ext>
            </a:extLst>
          </p:cNvPr>
          <p:cNvSpPr/>
          <p:nvPr/>
        </p:nvSpPr>
        <p:spPr>
          <a:xfrm>
            <a:off x="0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7" name="Shape 80">
            <a:extLst>
              <a:ext uri="{FF2B5EF4-FFF2-40B4-BE49-F238E27FC236}">
                <a16:creationId xmlns:a16="http://schemas.microsoft.com/office/drawing/2014/main" id="{24A079B5-3392-4973-BBAC-95C4C430B9DF}"/>
              </a:ext>
            </a:extLst>
          </p:cNvPr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US" dirty="0"/>
              <a:t> and Insight</a:t>
            </a:r>
            <a:endParaRPr dirty="0"/>
          </a:p>
        </p:txBody>
      </p:sp>
      <p:sp>
        <p:nvSpPr>
          <p:cNvPr id="30" name="TextBox 41">
            <a:extLst>
              <a:ext uri="{FF2B5EF4-FFF2-40B4-BE49-F238E27FC236}">
                <a16:creationId xmlns:a16="http://schemas.microsoft.com/office/drawing/2014/main" id="{20F3BD5F-CA70-40C6-BDEA-0FCB101A62C5}"/>
              </a:ext>
            </a:extLst>
          </p:cNvPr>
          <p:cNvSpPr txBox="1"/>
          <p:nvPr/>
        </p:nvSpPr>
        <p:spPr>
          <a:xfrm>
            <a:off x="6487868" y="1233040"/>
            <a:ext cx="1531228" cy="37099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BBCBBE-684F-4440-BC15-75C73DACEA15}" type="TxLink">
              <a:rPr lang="en-US" sz="1600" b="1" i="0" u="none" strike="noStrike">
                <a:solidFill>
                  <a:srgbClr val="002060"/>
                </a:solidFill>
                <a:latin typeface="Calibri"/>
                <a:cs typeface="Calibri"/>
              </a:rPr>
              <a:pPr/>
              <a:t>$23,141,512</a:t>
            </a:fld>
            <a:endParaRPr lang="en-VG" sz="1600" dirty="0">
              <a:solidFill>
                <a:srgbClr val="002060"/>
              </a:solidFill>
            </a:endParaRPr>
          </a:p>
        </p:txBody>
      </p:sp>
      <p:sp>
        <p:nvSpPr>
          <p:cNvPr id="31" name="TextBox 4">
            <a:extLst>
              <a:ext uri="{FF2B5EF4-FFF2-40B4-BE49-F238E27FC236}">
                <a16:creationId xmlns:a16="http://schemas.microsoft.com/office/drawing/2014/main" id="{C602E79E-E0ED-4272-A54F-7B1BA8FD6EF6}"/>
              </a:ext>
            </a:extLst>
          </p:cNvPr>
          <p:cNvSpPr txBox="1"/>
          <p:nvPr/>
        </p:nvSpPr>
        <p:spPr>
          <a:xfrm>
            <a:off x="5558524" y="1270359"/>
            <a:ext cx="1531227" cy="25838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200" b="1"/>
            </a:lvl1pPr>
            <a:lvl2pPr marL="457200">
              <a:defRPr sz="1100"/>
            </a:lvl2pPr>
            <a:lvl3pPr marL="914400">
              <a:defRPr sz="1100"/>
            </a:lvl3pPr>
            <a:lvl4pPr marL="1371600">
              <a:defRPr sz="1100"/>
            </a:lvl4pPr>
            <a:lvl5pPr marL="1828800">
              <a:defRPr sz="1100"/>
            </a:lvl5pPr>
            <a:lvl6pPr marL="2286000">
              <a:defRPr sz="1100"/>
            </a:lvl6pPr>
            <a:lvl7pPr marL="2743200">
              <a:defRPr sz="1100"/>
            </a:lvl7pPr>
            <a:lvl8pPr marL="3200400">
              <a:defRPr sz="1100"/>
            </a:lvl8pPr>
            <a:lvl9pPr marL="3657600">
              <a:defRPr sz="1100"/>
            </a:lvl9pPr>
          </a:lstStyle>
          <a:p>
            <a:r>
              <a:rPr lang="en-US" dirty="0"/>
              <a:t>Total Sales </a:t>
            </a:r>
            <a:endParaRPr lang="en-VG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195CF7A-BF96-48F3-B57D-D4FD374EFF3E}"/>
              </a:ext>
            </a:extLst>
          </p:cNvPr>
          <p:cNvPicPr/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974" y="1281829"/>
            <a:ext cx="351420" cy="25838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TextBox 7">
            <a:extLst>
              <a:ext uri="{FF2B5EF4-FFF2-40B4-BE49-F238E27FC236}">
                <a16:creationId xmlns:a16="http://schemas.microsoft.com/office/drawing/2014/main" id="{F6FEB160-F428-4083-942B-2C40B40821E0}"/>
              </a:ext>
            </a:extLst>
          </p:cNvPr>
          <p:cNvSpPr txBox="1"/>
          <p:nvPr/>
        </p:nvSpPr>
        <p:spPr>
          <a:xfrm>
            <a:off x="5507113" y="1812274"/>
            <a:ext cx="2630128" cy="37099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b="1"/>
            </a:lvl1pPr>
            <a:lvl2pPr marL="457200">
              <a:defRPr sz="1100"/>
            </a:lvl2pPr>
            <a:lvl3pPr marL="914400">
              <a:defRPr sz="1100"/>
            </a:lvl3pPr>
            <a:lvl4pPr marL="1371600">
              <a:defRPr sz="1100"/>
            </a:lvl4pPr>
            <a:lvl5pPr marL="1828800">
              <a:defRPr sz="1100"/>
            </a:lvl5pPr>
            <a:lvl6pPr marL="2286000">
              <a:defRPr sz="1100"/>
            </a:lvl6pPr>
            <a:lvl7pPr marL="2743200">
              <a:defRPr sz="1100"/>
            </a:lvl7pPr>
            <a:lvl8pPr marL="3200400">
              <a:defRPr sz="1100"/>
            </a:lvl8pPr>
            <a:lvl9pPr marL="3657600">
              <a:defRPr sz="1100"/>
            </a:lvl9pPr>
          </a:lstStyle>
          <a:p>
            <a:r>
              <a:rPr lang="en-US" sz="1200" dirty="0"/>
              <a:t>Total Sales on Standard Paper</a:t>
            </a:r>
            <a:endParaRPr lang="en-VG" sz="12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424B7BF-BC4D-4005-9E17-7573674F6462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42" y="1784736"/>
            <a:ext cx="465287" cy="29152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TextBox 44">
            <a:extLst>
              <a:ext uri="{FF2B5EF4-FFF2-40B4-BE49-F238E27FC236}">
                <a16:creationId xmlns:a16="http://schemas.microsoft.com/office/drawing/2014/main" id="{02D722CF-F9DD-4988-97B8-7B2F1A00CD85}"/>
              </a:ext>
            </a:extLst>
          </p:cNvPr>
          <p:cNvSpPr txBox="1"/>
          <p:nvPr/>
        </p:nvSpPr>
        <p:spPr>
          <a:xfrm>
            <a:off x="7812410" y="1746092"/>
            <a:ext cx="1331590" cy="36215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600" b="1">
                <a:solidFill>
                  <a:srgbClr val="002060"/>
                </a:solidFill>
                <a:latin typeface="Calibri"/>
                <a:cs typeface="Calibri"/>
              </a:defRPr>
            </a:lvl1pPr>
            <a:lvl2pPr marL="457200">
              <a:defRPr sz="1100"/>
            </a:lvl2pPr>
            <a:lvl3pPr marL="914400">
              <a:defRPr sz="1100"/>
            </a:lvl3pPr>
            <a:lvl4pPr marL="1371600">
              <a:defRPr sz="1100"/>
            </a:lvl4pPr>
            <a:lvl5pPr marL="1828800">
              <a:defRPr sz="1100"/>
            </a:lvl5pPr>
            <a:lvl6pPr marL="2286000">
              <a:defRPr sz="1100"/>
            </a:lvl6pPr>
            <a:lvl7pPr marL="2743200">
              <a:defRPr sz="1100"/>
            </a:lvl7pPr>
            <a:lvl8pPr marL="3200400">
              <a:defRPr sz="1100"/>
            </a:lvl8pPr>
            <a:lvl9pPr marL="3657600">
              <a:defRPr sz="1100"/>
            </a:lvl9pPr>
          </a:lstStyle>
          <a:p>
            <a:fld id="{23757817-D4DA-45A9-A6DD-8BF6B31BA3FB}" type="TxLink">
              <a:rPr lang="en-US"/>
              <a:pPr/>
              <a:t>$9,672,347</a:t>
            </a:fld>
            <a:endParaRPr lang="en-VG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1F121BD-FCDD-4B9D-836A-BE7B33A8D6C7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786" y="2372888"/>
            <a:ext cx="454114" cy="272123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TextBox 46">
            <a:extLst>
              <a:ext uri="{FF2B5EF4-FFF2-40B4-BE49-F238E27FC236}">
                <a16:creationId xmlns:a16="http://schemas.microsoft.com/office/drawing/2014/main" id="{A6171437-16BD-4C32-BF96-6FFD27D73DA9}"/>
              </a:ext>
            </a:extLst>
          </p:cNvPr>
          <p:cNvSpPr txBox="1"/>
          <p:nvPr/>
        </p:nvSpPr>
        <p:spPr>
          <a:xfrm>
            <a:off x="7879420" y="2328630"/>
            <a:ext cx="1379535" cy="287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600" b="1">
                <a:solidFill>
                  <a:srgbClr val="002060"/>
                </a:solidFill>
                <a:latin typeface="Calibri"/>
                <a:cs typeface="Calibri"/>
              </a:defRPr>
            </a:lvl1pPr>
            <a:lvl2pPr marL="457200">
              <a:defRPr sz="1100"/>
            </a:lvl2pPr>
            <a:lvl3pPr marL="914400">
              <a:defRPr sz="1100"/>
            </a:lvl3pPr>
            <a:lvl4pPr marL="1371600">
              <a:defRPr sz="1100"/>
            </a:lvl4pPr>
            <a:lvl5pPr marL="1828800">
              <a:defRPr sz="1100"/>
            </a:lvl5pPr>
            <a:lvl6pPr marL="2286000">
              <a:defRPr sz="1100"/>
            </a:lvl6pPr>
            <a:lvl7pPr marL="2743200">
              <a:defRPr sz="1100"/>
            </a:lvl7pPr>
            <a:lvl8pPr marL="3200400">
              <a:defRPr sz="1100"/>
            </a:lvl8pPr>
            <a:lvl9pPr marL="3657600">
              <a:defRPr sz="1100"/>
            </a:lvl9pPr>
          </a:lstStyle>
          <a:p>
            <a:fld id="{EA8B7FF5-0D3B-4D32-8298-D39610CF8AAD}" type="TxLink">
              <a:rPr lang="en-US"/>
              <a:pPr/>
              <a:t>$7,593,160</a:t>
            </a:fld>
            <a:endParaRPr lang="en-VG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3D7809E-8AEC-45C9-98AD-224D55928129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717" y="3096652"/>
            <a:ext cx="398252" cy="273676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TextBox 48">
            <a:extLst>
              <a:ext uri="{FF2B5EF4-FFF2-40B4-BE49-F238E27FC236}">
                <a16:creationId xmlns:a16="http://schemas.microsoft.com/office/drawing/2014/main" id="{37494F2D-FE4A-4DEA-8401-AB606B7E8C15}"/>
              </a:ext>
            </a:extLst>
          </p:cNvPr>
          <p:cNvSpPr txBox="1"/>
          <p:nvPr/>
        </p:nvSpPr>
        <p:spPr>
          <a:xfrm>
            <a:off x="7879420" y="3021736"/>
            <a:ext cx="1235949" cy="256233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600" b="1">
                <a:solidFill>
                  <a:srgbClr val="002060"/>
                </a:solidFill>
                <a:latin typeface="Calibri"/>
                <a:cs typeface="Calibri"/>
              </a:defRPr>
            </a:lvl1pPr>
            <a:lvl2pPr marL="457200">
              <a:defRPr sz="1100"/>
            </a:lvl2pPr>
            <a:lvl3pPr marL="914400">
              <a:defRPr sz="1100"/>
            </a:lvl3pPr>
            <a:lvl4pPr marL="1371600">
              <a:defRPr sz="1100"/>
            </a:lvl4pPr>
            <a:lvl5pPr marL="1828800">
              <a:defRPr sz="1100"/>
            </a:lvl5pPr>
            <a:lvl6pPr marL="2286000">
              <a:defRPr sz="1100"/>
            </a:lvl6pPr>
            <a:lvl7pPr marL="2743200">
              <a:defRPr sz="1100"/>
            </a:lvl7pPr>
            <a:lvl8pPr marL="3200400">
              <a:defRPr sz="1100"/>
            </a:lvl8pPr>
            <a:lvl9pPr marL="3657600">
              <a:defRPr sz="1100"/>
            </a:lvl9pPr>
          </a:lstStyle>
          <a:p>
            <a:fld id="{A8E6F030-B825-43F6-A77C-D53F964C32E4}" type="TxLink">
              <a:rPr lang="en-US"/>
              <a:pPr/>
              <a:t>$5,876,006</a:t>
            </a:fld>
            <a:endParaRPr lang="en-VG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9A78984-2406-4ABD-8B83-944311AF0E00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993" y="3768967"/>
            <a:ext cx="375907" cy="263978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TextBox 50">
            <a:extLst>
              <a:ext uri="{FF2B5EF4-FFF2-40B4-BE49-F238E27FC236}">
                <a16:creationId xmlns:a16="http://schemas.microsoft.com/office/drawing/2014/main" id="{BCFF68C8-6539-4D2F-9080-327E2B077451}"/>
              </a:ext>
            </a:extLst>
          </p:cNvPr>
          <p:cNvSpPr txBox="1"/>
          <p:nvPr/>
        </p:nvSpPr>
        <p:spPr>
          <a:xfrm>
            <a:off x="7440660" y="3752758"/>
            <a:ext cx="927285" cy="315403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600" b="1">
                <a:solidFill>
                  <a:srgbClr val="002060"/>
                </a:solidFill>
                <a:latin typeface="Calibri"/>
                <a:cs typeface="Calibri"/>
              </a:defRPr>
            </a:lvl1pPr>
            <a:lvl2pPr marL="457200">
              <a:defRPr sz="1100"/>
            </a:lvl2pPr>
            <a:lvl3pPr marL="914400">
              <a:defRPr sz="1100"/>
            </a:lvl3pPr>
            <a:lvl4pPr marL="1371600">
              <a:defRPr sz="1100"/>
            </a:lvl4pPr>
            <a:lvl5pPr marL="1828800">
              <a:defRPr sz="1100"/>
            </a:lvl5pPr>
            <a:lvl6pPr marL="2286000">
              <a:defRPr sz="1100"/>
            </a:lvl6pPr>
            <a:lvl7pPr marL="2743200">
              <a:defRPr sz="1100"/>
            </a:lvl7pPr>
            <a:lvl8pPr marL="3200400">
              <a:defRPr sz="1100"/>
            </a:lvl8pPr>
            <a:lvl9pPr marL="3657600">
              <a:defRPr sz="1100"/>
            </a:lvl9pPr>
          </a:lstStyle>
          <a:p>
            <a:fld id="{AECF3576-AB4B-4352-97D0-C9B69E6DABDB}" type="TxLink">
              <a:rPr lang="en-US"/>
              <a:pPr/>
              <a:t>351</a:t>
            </a:fld>
            <a:endParaRPr lang="en-VG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269C3A9-6DC4-4240-9A92-AD6D6DA81759}"/>
              </a:ext>
            </a:extLst>
          </p:cNvPr>
          <p:cNvPicPr/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819" y="4378289"/>
            <a:ext cx="398254" cy="310356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TextBox 52">
            <a:extLst>
              <a:ext uri="{FF2B5EF4-FFF2-40B4-BE49-F238E27FC236}">
                <a16:creationId xmlns:a16="http://schemas.microsoft.com/office/drawing/2014/main" id="{47A38065-5ABD-41AB-BEBA-3145C6C2C3DC}"/>
              </a:ext>
            </a:extLst>
          </p:cNvPr>
          <p:cNvSpPr txBox="1"/>
          <p:nvPr/>
        </p:nvSpPr>
        <p:spPr>
          <a:xfrm>
            <a:off x="7465795" y="4357137"/>
            <a:ext cx="692671" cy="28484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600" b="1">
                <a:solidFill>
                  <a:srgbClr val="002060"/>
                </a:solidFill>
                <a:latin typeface="Calibri"/>
                <a:cs typeface="Calibri"/>
              </a:defRPr>
            </a:lvl1pPr>
            <a:lvl2pPr marL="457200">
              <a:defRPr sz="1100"/>
            </a:lvl2pPr>
            <a:lvl3pPr marL="914400">
              <a:defRPr sz="1100"/>
            </a:lvl3pPr>
            <a:lvl4pPr marL="1371600">
              <a:defRPr sz="1100"/>
            </a:lvl4pPr>
            <a:lvl5pPr marL="1828800">
              <a:defRPr sz="1100"/>
            </a:lvl5pPr>
            <a:lvl6pPr marL="2286000">
              <a:defRPr sz="1100"/>
            </a:lvl6pPr>
            <a:lvl7pPr marL="2743200">
              <a:defRPr sz="1100"/>
            </a:lvl7pPr>
            <a:lvl8pPr marL="3200400">
              <a:defRPr sz="1100"/>
            </a:lvl8pPr>
            <a:lvl9pPr marL="3657600">
              <a:defRPr sz="1100"/>
            </a:lvl9pPr>
          </a:lstStyle>
          <a:p>
            <a:fld id="{67D85F01-36E8-4A66-ACE9-5A732F9A8661}" type="TxLink">
              <a:rPr lang="en-US"/>
              <a:pPr/>
              <a:t>50</a:t>
            </a:fld>
            <a:endParaRPr lang="en-VG" dirty="0"/>
          </a:p>
        </p:txBody>
      </p:sp>
      <p:sp>
        <p:nvSpPr>
          <p:cNvPr id="45" name="TextBox 53">
            <a:extLst>
              <a:ext uri="{FF2B5EF4-FFF2-40B4-BE49-F238E27FC236}">
                <a16:creationId xmlns:a16="http://schemas.microsoft.com/office/drawing/2014/main" id="{7E489E79-3CA2-4309-B154-972D5D7C4070}"/>
              </a:ext>
            </a:extLst>
          </p:cNvPr>
          <p:cNvSpPr txBox="1"/>
          <p:nvPr/>
        </p:nvSpPr>
        <p:spPr>
          <a:xfrm>
            <a:off x="5712234" y="2382177"/>
            <a:ext cx="1951356" cy="24082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200" b="1"/>
            </a:lvl1pPr>
            <a:lvl2pPr marL="457200">
              <a:defRPr sz="1100"/>
            </a:lvl2pPr>
            <a:lvl3pPr marL="914400">
              <a:defRPr sz="1100"/>
            </a:lvl3pPr>
            <a:lvl4pPr marL="1371600">
              <a:defRPr sz="1100"/>
            </a:lvl4pPr>
            <a:lvl5pPr marL="1828800">
              <a:defRPr sz="1100"/>
            </a:lvl5pPr>
            <a:lvl6pPr marL="2286000">
              <a:defRPr sz="1100"/>
            </a:lvl6pPr>
            <a:lvl7pPr marL="2743200">
              <a:defRPr sz="1100"/>
            </a:lvl7pPr>
            <a:lvl8pPr marL="3200400">
              <a:defRPr sz="1100"/>
            </a:lvl8pPr>
            <a:lvl9pPr marL="3657600">
              <a:defRPr sz="1100"/>
            </a:lvl9pPr>
          </a:lstStyle>
          <a:p>
            <a:r>
              <a:rPr lang="en-US" dirty="0"/>
              <a:t>Total Sales on Gloss Paper</a:t>
            </a:r>
            <a:endParaRPr lang="en-VG" dirty="0"/>
          </a:p>
        </p:txBody>
      </p:sp>
      <p:sp>
        <p:nvSpPr>
          <p:cNvPr id="46" name="TextBox 54">
            <a:extLst>
              <a:ext uri="{FF2B5EF4-FFF2-40B4-BE49-F238E27FC236}">
                <a16:creationId xmlns:a16="http://schemas.microsoft.com/office/drawing/2014/main" id="{64C0B256-3D10-4F92-89F1-1D6409AE65E8}"/>
              </a:ext>
            </a:extLst>
          </p:cNvPr>
          <p:cNvSpPr txBox="1"/>
          <p:nvPr/>
        </p:nvSpPr>
        <p:spPr>
          <a:xfrm>
            <a:off x="5636521" y="3068055"/>
            <a:ext cx="2027069" cy="25054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200" b="1"/>
            </a:lvl1pPr>
            <a:lvl2pPr marL="457200">
              <a:defRPr sz="1100"/>
            </a:lvl2pPr>
            <a:lvl3pPr marL="914400">
              <a:defRPr sz="1100"/>
            </a:lvl3pPr>
            <a:lvl4pPr marL="1371600">
              <a:defRPr sz="1100"/>
            </a:lvl4pPr>
            <a:lvl5pPr marL="1828800">
              <a:defRPr sz="1100"/>
            </a:lvl5pPr>
            <a:lvl6pPr marL="2286000">
              <a:defRPr sz="1100"/>
            </a:lvl6pPr>
            <a:lvl7pPr marL="2743200">
              <a:defRPr sz="1100"/>
            </a:lvl7pPr>
            <a:lvl8pPr marL="3200400">
              <a:defRPr sz="1100"/>
            </a:lvl8pPr>
            <a:lvl9pPr marL="3657600">
              <a:defRPr sz="1100"/>
            </a:lvl9pPr>
          </a:lstStyle>
          <a:p>
            <a:r>
              <a:rPr lang="en-US" dirty="0"/>
              <a:t>Total Sales on Poster Paper</a:t>
            </a:r>
            <a:endParaRPr lang="en-VG" dirty="0"/>
          </a:p>
        </p:txBody>
      </p:sp>
      <p:sp>
        <p:nvSpPr>
          <p:cNvPr id="47" name="TextBox 55">
            <a:extLst>
              <a:ext uri="{FF2B5EF4-FFF2-40B4-BE49-F238E27FC236}">
                <a16:creationId xmlns:a16="http://schemas.microsoft.com/office/drawing/2014/main" id="{07E4CBB8-9CF3-45A9-87FD-CF6B9BF03BB4}"/>
              </a:ext>
            </a:extLst>
          </p:cNvPr>
          <p:cNvSpPr txBox="1"/>
          <p:nvPr/>
        </p:nvSpPr>
        <p:spPr>
          <a:xfrm>
            <a:off x="5636521" y="3800659"/>
            <a:ext cx="1585143" cy="24082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200" b="1"/>
            </a:lvl1pPr>
            <a:lvl2pPr marL="457200">
              <a:defRPr sz="1100"/>
            </a:lvl2pPr>
            <a:lvl3pPr marL="914400">
              <a:defRPr sz="1100"/>
            </a:lvl3pPr>
            <a:lvl4pPr marL="1371600">
              <a:defRPr sz="1100"/>
            </a:lvl4pPr>
            <a:lvl5pPr marL="1828800">
              <a:defRPr sz="1100"/>
            </a:lvl5pPr>
            <a:lvl6pPr marL="2286000">
              <a:defRPr sz="1100"/>
            </a:lvl6pPr>
            <a:lvl7pPr marL="2743200">
              <a:defRPr sz="1100"/>
            </a:lvl7pPr>
            <a:lvl8pPr marL="3200400">
              <a:defRPr sz="1100"/>
            </a:lvl8pPr>
            <a:lvl9pPr marL="3657600">
              <a:defRPr sz="1100"/>
            </a:lvl9pPr>
          </a:lstStyle>
          <a:p>
            <a:r>
              <a:rPr lang="en-US" dirty="0"/>
              <a:t>Total No of Accounts</a:t>
            </a:r>
            <a:endParaRPr lang="en-VG" dirty="0"/>
          </a:p>
        </p:txBody>
      </p:sp>
      <p:sp>
        <p:nvSpPr>
          <p:cNvPr id="48" name="TextBox 56">
            <a:extLst>
              <a:ext uri="{FF2B5EF4-FFF2-40B4-BE49-F238E27FC236}">
                <a16:creationId xmlns:a16="http://schemas.microsoft.com/office/drawing/2014/main" id="{20D839A1-F389-4FA4-A3AB-189287701B98}"/>
              </a:ext>
            </a:extLst>
          </p:cNvPr>
          <p:cNvSpPr txBox="1"/>
          <p:nvPr/>
        </p:nvSpPr>
        <p:spPr>
          <a:xfrm>
            <a:off x="5675740" y="4413054"/>
            <a:ext cx="1652812" cy="24082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200" b="1"/>
            </a:lvl1pPr>
            <a:lvl2pPr marL="457200">
              <a:defRPr sz="1100"/>
            </a:lvl2pPr>
            <a:lvl3pPr marL="914400">
              <a:defRPr sz="1100"/>
            </a:lvl3pPr>
            <a:lvl4pPr marL="1371600">
              <a:defRPr sz="1100"/>
            </a:lvl4pPr>
            <a:lvl5pPr marL="1828800">
              <a:defRPr sz="1100"/>
            </a:lvl5pPr>
            <a:lvl6pPr marL="2286000">
              <a:defRPr sz="1100"/>
            </a:lvl6pPr>
            <a:lvl7pPr marL="2743200">
              <a:defRPr sz="1100"/>
            </a:lvl7pPr>
            <a:lvl8pPr marL="3200400">
              <a:defRPr sz="1100"/>
            </a:lvl8pPr>
            <a:lvl9pPr marL="3657600">
              <a:defRPr sz="1100"/>
            </a:lvl9pPr>
          </a:lstStyle>
          <a:p>
            <a:r>
              <a:rPr lang="en-US" dirty="0"/>
              <a:t>Number of Sales Reps</a:t>
            </a:r>
            <a:endParaRPr lang="en-V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FEA55-F998-4CE6-ADF1-795D7B027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451" y="555273"/>
            <a:ext cx="2808001" cy="755700"/>
          </a:xfrm>
        </p:spPr>
        <p:txBody>
          <a:bodyPr>
            <a:normAutofit/>
          </a:bodyPr>
          <a:lstStyle/>
          <a:p>
            <a:r>
              <a:rPr lang="en-US" sz="2000" b="1" dirty="0"/>
              <a:t>Data Overview</a:t>
            </a:r>
            <a:endParaRPr lang="en-VG" sz="2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5A9BA-9CBC-4682-BD29-77720969A84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767323" y="1251093"/>
            <a:ext cx="4279969" cy="41766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total sales made between 2013 and 2017 is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fld id="{2EBBCBBE-684F-4440-BC15-75C73DACEA15}" type="TxLink">
              <a:rPr lang="en-US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pPr/>
              <a:t>$23,141,512</a:t>
            </a:fld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total sales on standard paper in the four years is </a:t>
            </a:r>
            <a:fld id="{23757817-D4DA-45A9-A6DD-8BF6B31BA3FB}" type="TxLink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$9,672,347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total sales on gloss paper is</a:t>
            </a:r>
            <a:r>
              <a:rPr lang="en-US" dirty="0"/>
              <a:t> </a:t>
            </a:r>
            <a:fld id="{EA8B7FF5-0D3B-4D32-8298-D39610CF8AAD}" type="TxLink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$7,593,160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Poster paper the total sales for the four years is</a:t>
            </a:r>
            <a:r>
              <a:rPr lang="en-US" dirty="0"/>
              <a:t> </a:t>
            </a:r>
            <a:fld id="{A8E6F030-B825-43F6-A77C-D53F964C32E4}" type="TxLink"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$5,876,006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There are 351 customer accounts 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50 sales reps all through the company’s locations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company is located in 4 region namely West, Southeast, Midwest and Northeast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52400" indent="0">
              <a:buNone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V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39420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US" dirty="0"/>
              <a:t> and Insight</a:t>
            </a: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ED6E35-8869-4141-B344-E9F514220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98" y="902014"/>
            <a:ext cx="2808001" cy="503301"/>
          </a:xfrm>
        </p:spPr>
        <p:txBody>
          <a:bodyPr>
            <a:normAutofit fontScale="90000"/>
          </a:bodyPr>
          <a:lstStyle/>
          <a:p>
            <a:r>
              <a:rPr lang="en-US" dirty="0"/>
              <a:t>Revenue By Year</a:t>
            </a:r>
            <a:endParaRPr lang="en-V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7EB5CA-24D4-4C19-8FCF-84562AB497E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7425" y="1405315"/>
            <a:ext cx="4165255" cy="3656696"/>
          </a:xfrm>
        </p:spPr>
        <p:txBody>
          <a:bodyPr>
            <a:normAutofit/>
          </a:bodyPr>
          <a:lstStyle/>
          <a:p>
            <a:r>
              <a:rPr lang="en-US" sz="1400" dirty="0"/>
              <a:t>The data shows increase in revenue from the year 2014 to 2015</a:t>
            </a:r>
          </a:p>
          <a:p>
            <a:pPr marL="152400" indent="0">
              <a:buNone/>
            </a:pPr>
            <a:endParaRPr lang="en-US" sz="1400" dirty="0"/>
          </a:p>
          <a:p>
            <a:r>
              <a:rPr lang="en-US" sz="1400" dirty="0"/>
              <a:t>The year 2016 shows the peak in revenue for the three paper types</a:t>
            </a:r>
          </a:p>
          <a:p>
            <a:pPr marL="152400" indent="0">
              <a:buNone/>
            </a:pPr>
            <a:endParaRPr lang="en-US" sz="1400" dirty="0"/>
          </a:p>
          <a:p>
            <a:r>
              <a:rPr lang="en-US" sz="1400" dirty="0"/>
              <a:t>From this data it can also be deduced that Standard paper generates the highest revenue of the 3 paper types</a:t>
            </a:r>
          </a:p>
          <a:p>
            <a:pPr marL="152400" indent="0">
              <a:buNone/>
            </a:pPr>
            <a:endParaRPr lang="en-US" sz="1400" dirty="0"/>
          </a:p>
          <a:p>
            <a:r>
              <a:rPr lang="en-US" sz="1400" dirty="0"/>
              <a:t>Poster paper generates the least revenue of the 3 and Gloss paper brings more sales than poster paper </a:t>
            </a:r>
            <a:endParaRPr lang="en-VG" sz="1400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5C147D2-25F3-4678-B1ED-CF9844C22D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567442"/>
              </p:ext>
            </p:extLst>
          </p:nvPr>
        </p:nvGraphicFramePr>
        <p:xfrm>
          <a:off x="4284922" y="910834"/>
          <a:ext cx="4783298" cy="4170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US" dirty="0"/>
              <a:t> and Insight</a:t>
            </a: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ED6E35-8869-4141-B344-E9F514220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5" y="927277"/>
            <a:ext cx="3470030" cy="353394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Revenue by Months &amp; Years</a:t>
            </a:r>
            <a:endParaRPr lang="en-VG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7EB5CA-24D4-4C19-8FCF-84562AB497E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7426" y="1280671"/>
            <a:ext cx="3640746" cy="3781340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data shows a surge in the sales of the 3 paper type from 2014 to 2016</a:t>
            </a:r>
          </a:p>
          <a:p>
            <a:pPr marL="152400" indent="0">
              <a:buNone/>
            </a:pP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year 2017 and 2013 shows the lowest sales for the three paper types this is due to the fact that:</a:t>
            </a:r>
          </a:p>
          <a:p>
            <a:pPr marL="152400" indent="0">
              <a:buNone/>
            </a:pP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company was launched in Dec. 2013 only few sales was made.</a:t>
            </a:r>
          </a:p>
          <a:p>
            <a:pPr marL="152400" indent="0">
              <a:buNone/>
            </a:pP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2017 sales is also low and its shows a sharp decline in the sales of the 3 paper for the last data entry in Jan. 2017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FDC7E36-00F7-497B-A97E-E1E4939B7F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8742353"/>
              </p:ext>
            </p:extLst>
          </p:nvPr>
        </p:nvGraphicFramePr>
        <p:xfrm>
          <a:off x="3707497" y="820525"/>
          <a:ext cx="5419078" cy="2160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E19597A-DED5-4FB8-9517-00825CB973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7381834"/>
              </p:ext>
            </p:extLst>
          </p:nvPr>
        </p:nvGraphicFramePr>
        <p:xfrm>
          <a:off x="3707497" y="2980762"/>
          <a:ext cx="5419077" cy="2162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0225163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978771"/>
            <a:ext cx="2984742" cy="345209"/>
          </a:xfrm>
        </p:spPr>
        <p:txBody>
          <a:bodyPr>
            <a:noAutofit/>
          </a:bodyPr>
          <a:lstStyle/>
          <a:p>
            <a:pPr>
              <a:defRPr sz="1200" b="1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Top 10  Accounts By Patronage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"/>
          </p:nvPr>
        </p:nvSpPr>
        <p:spPr>
          <a:xfrm>
            <a:off x="106326" y="1463126"/>
            <a:ext cx="3999902" cy="34164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Data shows EOG Resources as the leading account in the patronage of the 3 paper types</a:t>
            </a:r>
          </a:p>
          <a:p>
            <a:endParaRPr lang="en-US" dirty="0"/>
          </a:p>
          <a:p>
            <a:r>
              <a:rPr lang="en-US" dirty="0"/>
              <a:t>These accounts contain mostly the Platinum and Gold customers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r>
              <a:rPr lang="en-US" dirty="0"/>
              <a:t>The chart also shows the 10 leading accounts in terms of paper patronage</a:t>
            </a:r>
          </a:p>
        </p:txBody>
      </p:sp>
      <p:sp>
        <p:nvSpPr>
          <p:cNvPr id="4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2624BAB-ABA5-474D-8CD3-6F0848E3CC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388478"/>
              </p:ext>
            </p:extLst>
          </p:nvPr>
        </p:nvGraphicFramePr>
        <p:xfrm>
          <a:off x="4311600" y="820525"/>
          <a:ext cx="4726074" cy="432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8294462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874621"/>
            <a:ext cx="3455581" cy="572701"/>
          </a:xfrm>
        </p:spPr>
        <p:txBody>
          <a:bodyPr>
            <a:noAutofit/>
          </a:bodyPr>
          <a:lstStyle/>
          <a:p>
            <a:r>
              <a:rPr lang="en-US" sz="1400" b="1" dirty="0"/>
              <a:t>Top 10 Accounts by the quantity of paper ordered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"/>
          </p:nvPr>
        </p:nvSpPr>
        <p:spPr>
          <a:xfrm>
            <a:off x="74428" y="1447323"/>
            <a:ext cx="3779463" cy="3696178"/>
          </a:xfrm>
        </p:spPr>
        <p:txBody>
          <a:bodyPr>
            <a:normAutofit/>
          </a:bodyPr>
          <a:lstStyle/>
          <a:p>
            <a:r>
              <a:rPr lang="en-US" dirty="0"/>
              <a:t>Apart from Mosaic account, it can be observed that majority of the top 10 accounts order for gloss paper</a:t>
            </a:r>
          </a:p>
          <a:p>
            <a:endParaRPr lang="en-US" dirty="0"/>
          </a:p>
          <a:p>
            <a:r>
              <a:rPr lang="en-US" dirty="0"/>
              <a:t>Leucadia National is a leading account in terms of Counts of ordered</a:t>
            </a:r>
          </a:p>
          <a:p>
            <a:endParaRPr lang="en-US" dirty="0"/>
          </a:p>
          <a:p>
            <a:r>
              <a:rPr lang="en-US" dirty="0"/>
              <a:t>General Dynamics ordered Gloss paper the most</a:t>
            </a:r>
          </a:p>
          <a:p>
            <a:endParaRPr lang="en-US" dirty="0"/>
          </a:p>
          <a:p>
            <a:r>
              <a:rPr lang="en-US" dirty="0"/>
              <a:t>Mosaic account ordered poster and Standard paper the most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D3FDCC4-DEAA-44C0-85F0-A458F2085F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0876076"/>
              </p:ext>
            </p:extLst>
          </p:nvPr>
        </p:nvGraphicFramePr>
        <p:xfrm>
          <a:off x="3853891" y="874622"/>
          <a:ext cx="5215681" cy="4268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032729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971</Words>
  <Application>Microsoft Office PowerPoint</Application>
  <PresentationFormat>On-screen Show (16:9)</PresentationFormat>
  <Paragraphs>207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Data Overview</vt:lpstr>
      <vt:lpstr>Revenue By Year</vt:lpstr>
      <vt:lpstr>Revenue by Months &amp; Years</vt:lpstr>
      <vt:lpstr>Top 10  Accounts By Patronage</vt:lpstr>
      <vt:lpstr>Top 10 Accounts by the quantity of paper ordered</vt:lpstr>
      <vt:lpstr>Revenue By Region</vt:lpstr>
      <vt:lpstr>Sales Reps Performance</vt:lpstr>
      <vt:lpstr>Channels  for Web Events  </vt:lpstr>
      <vt:lpstr>Customer Classification – Targeting High Value Customers</vt:lpstr>
      <vt:lpstr>Customer Classification – Targeting High Value Customers by Region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Habibat Omotola Sakiru</cp:lastModifiedBy>
  <cp:revision>69</cp:revision>
  <dcterms:created xsi:type="dcterms:W3CDTF">2023-08-27T19:34:50Z</dcterms:created>
  <dcterms:modified xsi:type="dcterms:W3CDTF">2023-10-23T21:31:54Z</dcterms:modified>
</cp:coreProperties>
</file>