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1" r:id="rId8"/>
    <p:sldId id="262" r:id="rId9"/>
    <p:sldId id="265" r:id="rId10"/>
    <p:sldId id="266" r:id="rId11"/>
    <p:sldId id="267" r:id="rId12"/>
    <p:sldId id="268" r:id="rId13"/>
    <p:sldId id="269" r:id="rId14"/>
    <p:sldId id="27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46"/>
    <p:restoredTop sz="94681"/>
  </p:normalViewPr>
  <p:slideViewPr>
    <p:cSldViewPr>
      <p:cViewPr varScale="1">
        <p:scale>
          <a:sx n="215" d="100"/>
          <a:sy n="215" d="100"/>
        </p:scale>
        <p:origin x="1016"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404040"/>
                </a:solidFill>
                <a:latin typeface="Bookman Uralic"/>
                <a:cs typeface="Bookman Uralic"/>
              </a:defRPr>
            </a:lvl1pPr>
          </a:lstStyle>
          <a:p>
            <a:endParaRPr/>
          </a:p>
        </p:txBody>
      </p:sp>
      <p:sp>
        <p:nvSpPr>
          <p:cNvPr id="3" name="Holder 3"/>
          <p:cNvSpPr>
            <a:spLocks noGrp="1"/>
          </p:cNvSpPr>
          <p:nvPr>
            <p:ph type="body" idx="1"/>
          </p:nvPr>
        </p:nvSpPr>
        <p:spPr/>
        <p:txBody>
          <a:bodyPr lIns="0" tIns="0" rIns="0" bIns="0"/>
          <a:lstStyle>
            <a:lvl1pPr>
              <a:defRPr sz="1700" b="0" i="0">
                <a:solidFill>
                  <a:schemeClr val="tx1"/>
                </a:solidFill>
                <a:latin typeface="Palladio Uralic"/>
                <a:cs typeface="Palladio Ural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404040"/>
                </a:solidFill>
                <a:latin typeface="Bookman Uralic"/>
                <a:cs typeface="Bookman Ural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404040"/>
                </a:solidFill>
                <a:latin typeface="Bookman Uralic"/>
                <a:cs typeface="Bookman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22731" y="521208"/>
            <a:ext cx="11146790" cy="5815965"/>
          </a:xfrm>
          <a:custGeom>
            <a:avLst/>
            <a:gdLst/>
            <a:ahLst/>
            <a:cxnLst/>
            <a:rect l="l" t="t" r="r" b="b"/>
            <a:pathLst>
              <a:path w="11146790" h="5815965">
                <a:moveTo>
                  <a:pt x="0" y="5815584"/>
                </a:moveTo>
                <a:lnTo>
                  <a:pt x="11146536" y="5815584"/>
                </a:lnTo>
                <a:lnTo>
                  <a:pt x="11146536" y="0"/>
                </a:lnTo>
                <a:lnTo>
                  <a:pt x="0" y="0"/>
                </a:lnTo>
                <a:lnTo>
                  <a:pt x="0" y="5815584"/>
                </a:lnTo>
                <a:close/>
              </a:path>
            </a:pathLst>
          </a:custGeom>
          <a:ln w="69850">
            <a:solidFill>
              <a:srgbClr val="40404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252525"/>
          </a:solidFill>
        </p:spPr>
        <p:txBody>
          <a:bodyPr wrap="square" lIns="0" tIns="0" rIns="0" bIns="0" rtlCol="0"/>
          <a:lstStyle/>
          <a:p>
            <a:endParaRPr/>
          </a:p>
        </p:txBody>
      </p:sp>
      <p:sp>
        <p:nvSpPr>
          <p:cNvPr id="17" name="bg object 17"/>
          <p:cNvSpPr/>
          <p:nvPr/>
        </p:nvSpPr>
        <p:spPr>
          <a:xfrm>
            <a:off x="1193291" y="1897379"/>
            <a:ext cx="9966960" cy="0"/>
          </a:xfrm>
          <a:custGeom>
            <a:avLst/>
            <a:gdLst/>
            <a:ahLst/>
            <a:cxnLst/>
            <a:rect l="l" t="t" r="r" b="b"/>
            <a:pathLst>
              <a:path w="9966960">
                <a:moveTo>
                  <a:pt x="0" y="0"/>
                </a:moveTo>
                <a:lnTo>
                  <a:pt x="9966960" y="0"/>
                </a:lnTo>
              </a:path>
            </a:pathLst>
          </a:custGeom>
          <a:ln w="12700">
            <a:solidFill>
              <a:srgbClr val="404040"/>
            </a:solidFill>
          </a:ln>
        </p:spPr>
        <p:txBody>
          <a:bodyPr wrap="square" lIns="0" tIns="0" rIns="0" bIns="0" rtlCol="0"/>
          <a:lstStyle/>
          <a:p>
            <a:endParaRPr/>
          </a:p>
        </p:txBody>
      </p:sp>
      <p:sp>
        <p:nvSpPr>
          <p:cNvPr id="2" name="Holder 2"/>
          <p:cNvSpPr>
            <a:spLocks noGrp="1"/>
          </p:cNvSpPr>
          <p:nvPr>
            <p:ph type="title"/>
          </p:nvPr>
        </p:nvSpPr>
        <p:spPr>
          <a:xfrm>
            <a:off x="1176324" y="703326"/>
            <a:ext cx="9839350" cy="1068070"/>
          </a:xfrm>
          <a:prstGeom prst="rect">
            <a:avLst/>
          </a:prstGeom>
        </p:spPr>
        <p:txBody>
          <a:bodyPr wrap="square" lIns="0" tIns="0" rIns="0" bIns="0">
            <a:spAutoFit/>
          </a:bodyPr>
          <a:lstStyle>
            <a:lvl1pPr>
              <a:defRPr sz="3600" b="1" i="0">
                <a:solidFill>
                  <a:srgbClr val="404040"/>
                </a:solidFill>
                <a:latin typeface="Bookman Uralic"/>
                <a:cs typeface="Bookman Uralic"/>
              </a:defRPr>
            </a:lvl1pPr>
          </a:lstStyle>
          <a:p>
            <a:endParaRPr/>
          </a:p>
        </p:txBody>
      </p:sp>
      <p:sp>
        <p:nvSpPr>
          <p:cNvPr id="3" name="Holder 3"/>
          <p:cNvSpPr>
            <a:spLocks noGrp="1"/>
          </p:cNvSpPr>
          <p:nvPr>
            <p:ph type="body" idx="1"/>
          </p:nvPr>
        </p:nvSpPr>
        <p:spPr>
          <a:xfrm>
            <a:off x="1052829" y="2100452"/>
            <a:ext cx="10086340" cy="3684904"/>
          </a:xfrm>
          <a:prstGeom prst="rect">
            <a:avLst/>
          </a:prstGeom>
        </p:spPr>
        <p:txBody>
          <a:bodyPr wrap="square" lIns="0" tIns="0" rIns="0" bIns="0">
            <a:spAutoFit/>
          </a:bodyPr>
          <a:lstStyle>
            <a:lvl1pPr>
              <a:defRPr sz="1700" b="0" i="0">
                <a:solidFill>
                  <a:schemeClr val="tx1"/>
                </a:solidFill>
                <a:latin typeface="Palladio Uralic"/>
                <a:cs typeface="Palladio Uralic"/>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3712" y="4498847"/>
            <a:ext cx="5636260" cy="0"/>
          </a:xfrm>
          <a:custGeom>
            <a:avLst/>
            <a:gdLst/>
            <a:ahLst/>
            <a:cxnLst/>
            <a:rect l="l" t="t" r="r" b="b"/>
            <a:pathLst>
              <a:path w="5636260">
                <a:moveTo>
                  <a:pt x="0" y="0"/>
                </a:moveTo>
                <a:lnTo>
                  <a:pt x="5636133" y="0"/>
                </a:lnTo>
              </a:path>
            </a:pathLst>
          </a:custGeom>
          <a:ln w="12700">
            <a:solidFill>
              <a:srgbClr val="404040"/>
            </a:solidFill>
          </a:ln>
        </p:spPr>
        <p:txBody>
          <a:bodyPr wrap="square" lIns="0" tIns="0" rIns="0" bIns="0" rtlCol="0"/>
          <a:lstStyle/>
          <a:p>
            <a:endParaRPr/>
          </a:p>
        </p:txBody>
      </p:sp>
      <p:sp>
        <p:nvSpPr>
          <p:cNvPr id="4" name="object 4"/>
          <p:cNvSpPr txBox="1">
            <a:spLocks noGrp="1"/>
          </p:cNvSpPr>
          <p:nvPr>
            <p:ph type="title"/>
          </p:nvPr>
        </p:nvSpPr>
        <p:spPr>
          <a:xfrm>
            <a:off x="304800" y="718185"/>
            <a:ext cx="5867400" cy="1736373"/>
          </a:xfrm>
          <a:prstGeom prst="rect">
            <a:avLst/>
          </a:prstGeom>
        </p:spPr>
        <p:txBody>
          <a:bodyPr vert="horz" wrap="square" lIns="0" tIns="81280" rIns="0" bIns="0" rtlCol="0">
            <a:spAutoFit/>
          </a:bodyPr>
          <a:lstStyle/>
          <a:p>
            <a:pPr marL="12700" marR="5080" indent="487045" algn="ctr">
              <a:lnSpc>
                <a:spcPts val="4320"/>
              </a:lnSpc>
              <a:spcBef>
                <a:spcPts val="640"/>
              </a:spcBef>
            </a:pPr>
            <a:r>
              <a:rPr lang="en-US" sz="4000" dirty="0"/>
              <a:t>ARTIFICIAL INTELLIGENCE IN THE  INSURANCE INDUSTRY</a:t>
            </a:r>
          </a:p>
        </p:txBody>
      </p:sp>
      <p:sp>
        <p:nvSpPr>
          <p:cNvPr id="5" name="object 5"/>
          <p:cNvSpPr txBox="1"/>
          <p:nvPr/>
        </p:nvSpPr>
        <p:spPr>
          <a:xfrm>
            <a:off x="76200" y="2590571"/>
            <a:ext cx="6303772" cy="2326534"/>
          </a:xfrm>
          <a:prstGeom prst="rect">
            <a:avLst/>
          </a:prstGeom>
        </p:spPr>
        <p:txBody>
          <a:bodyPr vert="horz" wrap="square" lIns="0" tIns="137795" rIns="0" bIns="0" rtlCol="0">
            <a:spAutoFit/>
          </a:bodyPr>
          <a:lstStyle/>
          <a:p>
            <a:pPr marL="8890" algn="ctr">
              <a:lnSpc>
                <a:spcPct val="100000"/>
              </a:lnSpc>
              <a:spcBef>
                <a:spcPts val="1085"/>
              </a:spcBef>
            </a:pPr>
            <a:r>
              <a:rPr sz="1600" b="1" spc="-5" dirty="0">
                <a:cs typeface="Palladio Uralic"/>
              </a:rPr>
              <a:t>P</a:t>
            </a:r>
            <a:r>
              <a:rPr sz="1600" b="1" spc="-215" dirty="0">
                <a:cs typeface="Palladio Uralic"/>
              </a:rPr>
              <a:t> </a:t>
            </a:r>
            <a:r>
              <a:rPr sz="1600" b="1" spc="-5" dirty="0">
                <a:cs typeface="Palladio Uralic"/>
              </a:rPr>
              <a:t>R</a:t>
            </a:r>
            <a:r>
              <a:rPr sz="1600" b="1" spc="-204" dirty="0">
                <a:cs typeface="Palladio Uralic"/>
              </a:rPr>
              <a:t> </a:t>
            </a:r>
            <a:r>
              <a:rPr sz="1600" b="1" spc="-5" dirty="0">
                <a:cs typeface="Palladio Uralic"/>
              </a:rPr>
              <a:t>E</a:t>
            </a:r>
            <a:r>
              <a:rPr sz="1600" b="1" spc="-210" dirty="0">
                <a:cs typeface="Palladio Uralic"/>
              </a:rPr>
              <a:t> </a:t>
            </a:r>
            <a:r>
              <a:rPr sz="1600" b="1" spc="-5" dirty="0">
                <a:cs typeface="Palladio Uralic"/>
              </a:rPr>
              <a:t>S</a:t>
            </a:r>
            <a:r>
              <a:rPr sz="1600" b="1" spc="-200" dirty="0">
                <a:cs typeface="Palladio Uralic"/>
              </a:rPr>
              <a:t> </a:t>
            </a:r>
            <a:r>
              <a:rPr sz="1600" b="1" spc="-5" dirty="0">
                <a:cs typeface="Palladio Uralic"/>
              </a:rPr>
              <a:t>E</a:t>
            </a:r>
            <a:r>
              <a:rPr sz="1600" b="1" spc="-210" dirty="0">
                <a:cs typeface="Palladio Uralic"/>
              </a:rPr>
              <a:t> </a:t>
            </a:r>
            <a:r>
              <a:rPr sz="1600" b="1" spc="-5" dirty="0">
                <a:cs typeface="Palladio Uralic"/>
              </a:rPr>
              <a:t>N</a:t>
            </a:r>
            <a:r>
              <a:rPr sz="1600" b="1" spc="-204" dirty="0">
                <a:cs typeface="Palladio Uralic"/>
              </a:rPr>
              <a:t> </a:t>
            </a:r>
            <a:r>
              <a:rPr sz="1600" b="1" spc="-5" dirty="0">
                <a:cs typeface="Palladio Uralic"/>
              </a:rPr>
              <a:t>T</a:t>
            </a:r>
            <a:r>
              <a:rPr sz="1600" b="1" spc="-200" dirty="0">
                <a:cs typeface="Palladio Uralic"/>
              </a:rPr>
              <a:t> </a:t>
            </a:r>
            <a:r>
              <a:rPr sz="1600" b="1" spc="-5" dirty="0">
                <a:cs typeface="Palladio Uralic"/>
              </a:rPr>
              <a:t>E</a:t>
            </a:r>
            <a:r>
              <a:rPr sz="1600" b="1" spc="-210" dirty="0">
                <a:cs typeface="Palladio Uralic"/>
              </a:rPr>
              <a:t> </a:t>
            </a:r>
            <a:r>
              <a:rPr sz="1600" b="1" spc="-5" dirty="0">
                <a:cs typeface="Palladio Uralic"/>
              </a:rPr>
              <a:t>D</a:t>
            </a:r>
            <a:r>
              <a:rPr sz="1600" b="1" spc="340" dirty="0">
                <a:cs typeface="Palladio Uralic"/>
              </a:rPr>
              <a:t> </a:t>
            </a:r>
            <a:r>
              <a:rPr sz="1600" b="1" spc="-5" dirty="0">
                <a:cs typeface="Palladio Uralic"/>
              </a:rPr>
              <a:t>B</a:t>
            </a:r>
            <a:r>
              <a:rPr sz="1600" b="1" spc="-210" dirty="0">
                <a:cs typeface="Palladio Uralic"/>
              </a:rPr>
              <a:t> </a:t>
            </a:r>
            <a:r>
              <a:rPr sz="1600" b="1" spc="-5" dirty="0">
                <a:cs typeface="Palladio Uralic"/>
              </a:rPr>
              <a:t>Y</a:t>
            </a:r>
            <a:endParaRPr sz="1600" b="1" dirty="0">
              <a:cs typeface="Palladio Uralic"/>
            </a:endParaRPr>
          </a:p>
          <a:p>
            <a:pPr marL="1878964" marR="1864995" algn="ctr">
              <a:lnSpc>
                <a:spcPct val="146900"/>
              </a:lnSpc>
              <a:spcBef>
                <a:spcPts val="80"/>
              </a:spcBef>
            </a:pPr>
            <a:r>
              <a:rPr lang="en-US" sz="1600" b="1" spc="-5" dirty="0">
                <a:cs typeface="Palladio Uralic"/>
              </a:rPr>
              <a:t>OMOYENI OGUNDIPE &amp; OLAYEMI SHITTU</a:t>
            </a:r>
            <a:endParaRPr lang="en-US" sz="1600" b="1" dirty="0">
              <a:cs typeface="Palladio Uralic"/>
            </a:endParaRPr>
          </a:p>
          <a:p>
            <a:pPr>
              <a:lnSpc>
                <a:spcPct val="100000"/>
              </a:lnSpc>
            </a:pPr>
            <a:endParaRPr sz="1900" dirty="0">
              <a:latin typeface="Palladio Uralic"/>
              <a:cs typeface="Palladio Uralic"/>
            </a:endParaRPr>
          </a:p>
          <a:p>
            <a:pPr>
              <a:lnSpc>
                <a:spcPct val="100000"/>
              </a:lnSpc>
              <a:spcBef>
                <a:spcPts val="55"/>
              </a:spcBef>
            </a:pPr>
            <a:endParaRPr sz="1650" dirty="0">
              <a:latin typeface="Palladio Uralic"/>
              <a:cs typeface="Palladio Uralic"/>
            </a:endParaRPr>
          </a:p>
          <a:p>
            <a:pPr marL="649605" marR="639445" algn="ctr">
              <a:lnSpc>
                <a:spcPct val="110000"/>
              </a:lnSpc>
            </a:pPr>
            <a:r>
              <a:rPr sz="1600" b="1" spc="-5" dirty="0">
                <a:latin typeface="Palladio Uralic"/>
                <a:cs typeface="Palladio Uralic"/>
              </a:rPr>
              <a:t>D</a:t>
            </a:r>
            <a:r>
              <a:rPr sz="1600" b="1" spc="-204" dirty="0">
                <a:latin typeface="Palladio Uralic"/>
                <a:cs typeface="Palladio Uralic"/>
              </a:rPr>
              <a:t> </a:t>
            </a:r>
            <a:r>
              <a:rPr sz="1600" b="1" spc="-5" dirty="0">
                <a:latin typeface="Palladio Uralic"/>
                <a:cs typeface="Palladio Uralic"/>
              </a:rPr>
              <a:t>E</a:t>
            </a:r>
            <a:r>
              <a:rPr sz="1600" b="1" spc="-204" dirty="0">
                <a:latin typeface="Palladio Uralic"/>
                <a:cs typeface="Palladio Uralic"/>
              </a:rPr>
              <a:t> </a:t>
            </a:r>
            <a:r>
              <a:rPr sz="1600" b="1" spc="-5" dirty="0">
                <a:latin typeface="Palladio Uralic"/>
                <a:cs typeface="Palladio Uralic"/>
              </a:rPr>
              <a:t>P</a:t>
            </a:r>
            <a:r>
              <a:rPr sz="1600" b="1" spc="-204" dirty="0">
                <a:latin typeface="Palladio Uralic"/>
                <a:cs typeface="Palladio Uralic"/>
              </a:rPr>
              <a:t> </a:t>
            </a:r>
            <a:r>
              <a:rPr sz="1600" b="1" spc="90" dirty="0">
                <a:latin typeface="Palladio Uralic"/>
                <a:cs typeface="Palladio Uralic"/>
              </a:rPr>
              <a:t>AR</a:t>
            </a:r>
            <a:r>
              <a:rPr sz="1600" b="1" spc="-200" dirty="0">
                <a:latin typeface="Palladio Uralic"/>
                <a:cs typeface="Palladio Uralic"/>
              </a:rPr>
              <a:t> </a:t>
            </a:r>
            <a:r>
              <a:rPr sz="1600" b="1" spc="-5" dirty="0">
                <a:latin typeface="Palladio Uralic"/>
                <a:cs typeface="Palladio Uralic"/>
              </a:rPr>
              <a:t>T</a:t>
            </a:r>
            <a:r>
              <a:rPr sz="1600" b="1" spc="-200" dirty="0">
                <a:latin typeface="Palladio Uralic"/>
                <a:cs typeface="Palladio Uralic"/>
              </a:rPr>
              <a:t> </a:t>
            </a:r>
            <a:r>
              <a:rPr sz="1600" b="1" spc="-5" dirty="0">
                <a:latin typeface="Palladio Uralic"/>
                <a:cs typeface="Palladio Uralic"/>
              </a:rPr>
              <a:t>M</a:t>
            </a:r>
            <a:r>
              <a:rPr sz="1600" b="1" spc="-204" dirty="0">
                <a:latin typeface="Palladio Uralic"/>
                <a:cs typeface="Palladio Uralic"/>
              </a:rPr>
              <a:t> </a:t>
            </a:r>
            <a:r>
              <a:rPr sz="1600" b="1" spc="-5" dirty="0">
                <a:latin typeface="Palladio Uralic"/>
                <a:cs typeface="Palladio Uralic"/>
              </a:rPr>
              <a:t>E</a:t>
            </a:r>
            <a:r>
              <a:rPr sz="1600" b="1" spc="-204" dirty="0">
                <a:latin typeface="Palladio Uralic"/>
                <a:cs typeface="Palladio Uralic"/>
              </a:rPr>
              <a:t> </a:t>
            </a:r>
            <a:r>
              <a:rPr sz="1600" b="1" spc="-5" dirty="0">
                <a:latin typeface="Palladio Uralic"/>
                <a:cs typeface="Palladio Uralic"/>
              </a:rPr>
              <a:t>N</a:t>
            </a:r>
            <a:r>
              <a:rPr sz="1600" b="1" spc="-200" dirty="0">
                <a:latin typeface="Palladio Uralic"/>
                <a:cs typeface="Palladio Uralic"/>
              </a:rPr>
              <a:t> </a:t>
            </a:r>
            <a:r>
              <a:rPr sz="1600" b="1" spc="-5" dirty="0">
                <a:latin typeface="Palladio Uralic"/>
                <a:cs typeface="Palladio Uralic"/>
              </a:rPr>
              <a:t>T</a:t>
            </a:r>
            <a:r>
              <a:rPr sz="1600" b="1" spc="385" dirty="0">
                <a:latin typeface="Palladio Uralic"/>
                <a:cs typeface="Palladio Uralic"/>
              </a:rPr>
              <a:t> </a:t>
            </a:r>
            <a:r>
              <a:rPr sz="1600" b="1" spc="-5" dirty="0">
                <a:latin typeface="Palladio Uralic"/>
                <a:cs typeface="Palladio Uralic"/>
              </a:rPr>
              <a:t>O</a:t>
            </a:r>
            <a:r>
              <a:rPr sz="1600" b="1" spc="-204" dirty="0">
                <a:latin typeface="Palladio Uralic"/>
                <a:cs typeface="Palladio Uralic"/>
              </a:rPr>
              <a:t> </a:t>
            </a:r>
            <a:r>
              <a:rPr sz="1600" b="1" spc="-5" dirty="0">
                <a:latin typeface="Palladio Uralic"/>
                <a:cs typeface="Palladio Uralic"/>
              </a:rPr>
              <a:t>F</a:t>
            </a:r>
            <a:r>
              <a:rPr sz="1600" b="1" dirty="0">
                <a:latin typeface="Palladio Uralic"/>
                <a:cs typeface="Palladio Uralic"/>
              </a:rPr>
              <a:t> </a:t>
            </a:r>
            <a:r>
              <a:rPr sz="1600" b="1" spc="-5" dirty="0">
                <a:latin typeface="Palladio Uralic"/>
                <a:cs typeface="Palladio Uralic"/>
              </a:rPr>
              <a:t>M</a:t>
            </a:r>
            <a:r>
              <a:rPr sz="1600" b="1" spc="-204" dirty="0">
                <a:latin typeface="Palladio Uralic"/>
                <a:cs typeface="Palladio Uralic"/>
              </a:rPr>
              <a:t> </a:t>
            </a:r>
            <a:r>
              <a:rPr sz="1600" b="1" spc="90" dirty="0">
                <a:latin typeface="Palladio Uralic"/>
                <a:cs typeface="Palladio Uralic"/>
              </a:rPr>
              <a:t>AT</a:t>
            </a:r>
            <a:r>
              <a:rPr sz="1600" b="1" spc="-200" dirty="0">
                <a:latin typeface="Palladio Uralic"/>
                <a:cs typeface="Palladio Uralic"/>
              </a:rPr>
              <a:t> </a:t>
            </a:r>
            <a:r>
              <a:rPr sz="1600" b="1" spc="-5" dirty="0">
                <a:latin typeface="Palladio Uralic"/>
                <a:cs typeface="Palladio Uralic"/>
              </a:rPr>
              <a:t>H</a:t>
            </a:r>
            <a:r>
              <a:rPr sz="1600" b="1" spc="-200" dirty="0">
                <a:latin typeface="Palladio Uralic"/>
                <a:cs typeface="Palladio Uralic"/>
              </a:rPr>
              <a:t> </a:t>
            </a:r>
            <a:r>
              <a:rPr sz="1600" b="1" spc="-5" dirty="0">
                <a:latin typeface="Palladio Uralic"/>
                <a:cs typeface="Palladio Uralic"/>
              </a:rPr>
              <a:t>E</a:t>
            </a:r>
            <a:r>
              <a:rPr sz="1600" b="1" spc="-204" dirty="0">
                <a:latin typeface="Palladio Uralic"/>
                <a:cs typeface="Palladio Uralic"/>
              </a:rPr>
              <a:t> </a:t>
            </a:r>
            <a:r>
              <a:rPr sz="1600" b="1" spc="-5" dirty="0">
                <a:latin typeface="Palladio Uralic"/>
                <a:cs typeface="Palladio Uralic"/>
              </a:rPr>
              <a:t>M</a:t>
            </a:r>
            <a:r>
              <a:rPr sz="1600" b="1" spc="-200" dirty="0">
                <a:latin typeface="Palladio Uralic"/>
                <a:cs typeface="Palladio Uralic"/>
              </a:rPr>
              <a:t> </a:t>
            </a:r>
            <a:r>
              <a:rPr sz="1600" b="1" spc="90" dirty="0">
                <a:latin typeface="Palladio Uralic"/>
                <a:cs typeface="Palladio Uralic"/>
              </a:rPr>
              <a:t>AT</a:t>
            </a:r>
            <a:r>
              <a:rPr sz="1600" b="1" spc="-200" dirty="0">
                <a:latin typeface="Palladio Uralic"/>
                <a:cs typeface="Palladio Uralic"/>
              </a:rPr>
              <a:t> </a:t>
            </a:r>
            <a:r>
              <a:rPr sz="1600" b="1" spc="-5" dirty="0">
                <a:latin typeface="Palladio Uralic"/>
                <a:cs typeface="Palladio Uralic"/>
              </a:rPr>
              <a:t>I</a:t>
            </a:r>
            <a:r>
              <a:rPr sz="1600" b="1" spc="-204" dirty="0">
                <a:latin typeface="Palladio Uralic"/>
                <a:cs typeface="Palladio Uralic"/>
              </a:rPr>
              <a:t> </a:t>
            </a:r>
            <a:r>
              <a:rPr sz="1600" b="1" spc="-5" dirty="0">
                <a:latin typeface="Palladio Uralic"/>
                <a:cs typeface="Palladio Uralic"/>
              </a:rPr>
              <a:t>C</a:t>
            </a:r>
            <a:r>
              <a:rPr sz="1600" b="1" spc="-200" dirty="0">
                <a:latin typeface="Palladio Uralic"/>
                <a:cs typeface="Palladio Uralic"/>
              </a:rPr>
              <a:t> </a:t>
            </a:r>
            <a:r>
              <a:rPr sz="1600" b="1" spc="-5" dirty="0">
                <a:latin typeface="Palladio Uralic"/>
                <a:cs typeface="Palladio Uralic"/>
              </a:rPr>
              <a:t>S</a:t>
            </a:r>
            <a:r>
              <a:rPr sz="1600" b="1" spc="380" dirty="0">
                <a:latin typeface="Palladio Uralic"/>
                <a:cs typeface="Palladio Uralic"/>
              </a:rPr>
              <a:t> </a:t>
            </a:r>
            <a:r>
              <a:rPr sz="1600" b="1" spc="90" dirty="0">
                <a:latin typeface="Palladio Uralic"/>
                <a:cs typeface="Palladio Uralic"/>
              </a:rPr>
              <a:t>AN</a:t>
            </a:r>
            <a:r>
              <a:rPr sz="1600" b="1" spc="-200" dirty="0">
                <a:latin typeface="Palladio Uralic"/>
                <a:cs typeface="Palladio Uralic"/>
              </a:rPr>
              <a:t> </a:t>
            </a:r>
            <a:r>
              <a:rPr sz="1600" b="1" spc="-5" dirty="0">
                <a:latin typeface="Palladio Uralic"/>
                <a:cs typeface="Palladio Uralic"/>
              </a:rPr>
              <a:t>D  S</a:t>
            </a:r>
            <a:r>
              <a:rPr sz="1600" b="1" spc="-210" dirty="0">
                <a:latin typeface="Palladio Uralic"/>
                <a:cs typeface="Palladio Uralic"/>
              </a:rPr>
              <a:t> </a:t>
            </a:r>
            <a:r>
              <a:rPr sz="1600" b="1" spc="-5" dirty="0">
                <a:latin typeface="Palladio Uralic"/>
                <a:cs typeface="Palladio Uralic"/>
              </a:rPr>
              <a:t>T</a:t>
            </a:r>
            <a:r>
              <a:rPr sz="1600" b="1" spc="-200" dirty="0">
                <a:latin typeface="Palladio Uralic"/>
                <a:cs typeface="Palladio Uralic"/>
              </a:rPr>
              <a:t> </a:t>
            </a:r>
            <a:r>
              <a:rPr sz="1600" b="1" spc="90" dirty="0">
                <a:latin typeface="Palladio Uralic"/>
                <a:cs typeface="Palladio Uralic"/>
              </a:rPr>
              <a:t>AT</a:t>
            </a:r>
            <a:r>
              <a:rPr sz="1600" b="1" spc="-200" dirty="0">
                <a:latin typeface="Palladio Uralic"/>
                <a:cs typeface="Palladio Uralic"/>
              </a:rPr>
              <a:t> </a:t>
            </a:r>
            <a:r>
              <a:rPr sz="1600" b="1" spc="-5" dirty="0">
                <a:latin typeface="Palladio Uralic"/>
                <a:cs typeface="Palladio Uralic"/>
              </a:rPr>
              <a:t>I</a:t>
            </a:r>
            <a:r>
              <a:rPr sz="1600" b="1" spc="-200" dirty="0">
                <a:latin typeface="Palladio Uralic"/>
                <a:cs typeface="Palladio Uralic"/>
              </a:rPr>
              <a:t> </a:t>
            </a:r>
            <a:r>
              <a:rPr sz="1600" b="1" spc="-5" dirty="0">
                <a:latin typeface="Palladio Uralic"/>
                <a:cs typeface="Palladio Uralic"/>
              </a:rPr>
              <a:t>S</a:t>
            </a:r>
            <a:r>
              <a:rPr sz="1600" b="1" spc="-204" dirty="0">
                <a:latin typeface="Palladio Uralic"/>
                <a:cs typeface="Palladio Uralic"/>
              </a:rPr>
              <a:t> </a:t>
            </a:r>
            <a:r>
              <a:rPr sz="1600" b="1" spc="-5" dirty="0">
                <a:latin typeface="Palladio Uralic"/>
                <a:cs typeface="Palladio Uralic"/>
              </a:rPr>
              <a:t>T</a:t>
            </a:r>
            <a:r>
              <a:rPr sz="1600" b="1" spc="-204" dirty="0">
                <a:latin typeface="Palladio Uralic"/>
                <a:cs typeface="Palladio Uralic"/>
              </a:rPr>
              <a:t> </a:t>
            </a:r>
            <a:r>
              <a:rPr sz="1600" b="1" spc="-5" dirty="0">
                <a:latin typeface="Palladio Uralic"/>
                <a:cs typeface="Palladio Uralic"/>
              </a:rPr>
              <a:t>I</a:t>
            </a:r>
            <a:r>
              <a:rPr sz="1600" b="1" spc="-200" dirty="0">
                <a:latin typeface="Palladio Uralic"/>
                <a:cs typeface="Palladio Uralic"/>
              </a:rPr>
              <a:t> </a:t>
            </a:r>
            <a:r>
              <a:rPr sz="1600" b="1" spc="-5" dirty="0">
                <a:latin typeface="Palladio Uralic"/>
                <a:cs typeface="Palladio Uralic"/>
              </a:rPr>
              <a:t>C</a:t>
            </a:r>
            <a:r>
              <a:rPr sz="1600" b="1" spc="-200" dirty="0">
                <a:latin typeface="Palladio Uralic"/>
                <a:cs typeface="Palladio Uralic"/>
              </a:rPr>
              <a:t> </a:t>
            </a:r>
            <a:r>
              <a:rPr sz="1600" b="1" spc="-5" dirty="0">
                <a:latin typeface="Palladio Uralic"/>
                <a:cs typeface="Palladio Uralic"/>
              </a:rPr>
              <a:t>S</a:t>
            </a:r>
            <a:endParaRPr sz="1600" dirty="0">
              <a:latin typeface="Palladio Uralic"/>
              <a:cs typeface="Palladio Uralic"/>
            </a:endParaRPr>
          </a:p>
          <a:p>
            <a:pPr algn="ctr">
              <a:lnSpc>
                <a:spcPct val="100000"/>
              </a:lnSpc>
              <a:spcBef>
                <a:spcPts val="994"/>
              </a:spcBef>
            </a:pPr>
            <a:r>
              <a:rPr lang="en-US" sz="1600" b="1" spc="-5" dirty="0">
                <a:latin typeface="Palladio Uralic"/>
                <a:cs typeface="Palladio Uralic"/>
              </a:rPr>
              <a:t>SUPERVISO</a:t>
            </a:r>
            <a:r>
              <a:rPr sz="1600" b="1" spc="-5" dirty="0">
                <a:latin typeface="Palladio Uralic"/>
                <a:cs typeface="Palladio Uralic"/>
              </a:rPr>
              <a:t>R</a:t>
            </a:r>
            <a:r>
              <a:rPr sz="1600" b="1" spc="-200" dirty="0">
                <a:latin typeface="Palladio Uralic"/>
                <a:cs typeface="Palladio Uralic"/>
              </a:rPr>
              <a:t> </a:t>
            </a:r>
            <a:r>
              <a:rPr sz="1600" b="1" spc="-5" dirty="0">
                <a:latin typeface="Palladio Uralic"/>
                <a:cs typeface="Palladio Uralic"/>
              </a:rPr>
              <a:t>:</a:t>
            </a:r>
            <a:r>
              <a:rPr sz="1600" b="1" spc="370" dirty="0">
                <a:latin typeface="Palladio Uralic"/>
                <a:cs typeface="Palladio Uralic"/>
              </a:rPr>
              <a:t> </a:t>
            </a:r>
            <a:r>
              <a:rPr sz="1600" b="1" spc="-5" dirty="0">
                <a:latin typeface="Palladio Uralic"/>
                <a:cs typeface="Palladio Uralic"/>
              </a:rPr>
              <a:t>D</a:t>
            </a:r>
            <a:r>
              <a:rPr sz="1600" b="1" spc="-200" dirty="0">
                <a:latin typeface="Palladio Uralic"/>
                <a:cs typeface="Palladio Uralic"/>
              </a:rPr>
              <a:t> </a:t>
            </a:r>
            <a:r>
              <a:rPr sz="1600" b="1" spc="-5" dirty="0">
                <a:latin typeface="Palladio Uralic"/>
                <a:cs typeface="Palladio Uralic"/>
              </a:rPr>
              <a:t>R</a:t>
            </a:r>
            <a:r>
              <a:rPr sz="1600" b="1" spc="-204" dirty="0">
                <a:latin typeface="Palladio Uralic"/>
                <a:cs typeface="Palladio Uralic"/>
              </a:rPr>
              <a:t> </a:t>
            </a:r>
            <a:r>
              <a:rPr sz="1600" b="1" spc="-5" dirty="0">
                <a:latin typeface="Palladio Uralic"/>
                <a:cs typeface="Palladio Uralic"/>
              </a:rPr>
              <a:t>.</a:t>
            </a:r>
            <a:r>
              <a:rPr sz="1600" b="1" spc="380" dirty="0">
                <a:latin typeface="Palladio Uralic"/>
                <a:cs typeface="Palladio Uralic"/>
              </a:rPr>
              <a:t> </a:t>
            </a:r>
            <a:r>
              <a:rPr sz="1600" b="1" spc="-5" dirty="0">
                <a:latin typeface="Palladio Uralic"/>
                <a:cs typeface="Palladio Uralic"/>
              </a:rPr>
              <a:t>S</a:t>
            </a:r>
            <a:r>
              <a:rPr sz="1600" b="1" spc="-204" dirty="0">
                <a:latin typeface="Palladio Uralic"/>
                <a:cs typeface="Palladio Uralic"/>
              </a:rPr>
              <a:t> </a:t>
            </a:r>
            <a:r>
              <a:rPr sz="1600" b="1" spc="90" dirty="0">
                <a:latin typeface="Palladio Uralic"/>
                <a:cs typeface="Palladio Uralic"/>
              </a:rPr>
              <a:t>AH</a:t>
            </a:r>
            <a:r>
              <a:rPr sz="1600" b="1" spc="-200" dirty="0">
                <a:latin typeface="Palladio Uralic"/>
                <a:cs typeface="Palladio Uralic"/>
              </a:rPr>
              <a:t> </a:t>
            </a:r>
            <a:r>
              <a:rPr sz="1600" b="1" spc="-5" dirty="0">
                <a:latin typeface="Palladio Uralic"/>
                <a:cs typeface="Palladio Uralic"/>
              </a:rPr>
              <a:t>I</a:t>
            </a:r>
            <a:r>
              <a:rPr sz="1600" b="1" spc="-200" dirty="0">
                <a:latin typeface="Palladio Uralic"/>
                <a:cs typeface="Palladio Uralic"/>
              </a:rPr>
              <a:t> </a:t>
            </a:r>
            <a:r>
              <a:rPr sz="1600" b="1" spc="-5" dirty="0">
                <a:latin typeface="Palladio Uralic"/>
                <a:cs typeface="Palladio Uralic"/>
              </a:rPr>
              <a:t>.</a:t>
            </a:r>
            <a:r>
              <a:rPr sz="1600" b="1" spc="-204" dirty="0">
                <a:latin typeface="Palladio Uralic"/>
                <a:cs typeface="Palladio Uralic"/>
              </a:rPr>
              <a:t> </a:t>
            </a:r>
            <a:r>
              <a:rPr sz="1600" b="1" spc="95" dirty="0">
                <a:latin typeface="Palladio Uralic"/>
                <a:cs typeface="Palladio Uralic"/>
              </a:rPr>
              <a:t>K.</a:t>
            </a:r>
            <a:r>
              <a:rPr sz="1600" b="1" spc="-204" dirty="0">
                <a:latin typeface="Palladio Uralic"/>
                <a:cs typeface="Palladio Uralic"/>
              </a:rPr>
              <a:t> </a:t>
            </a:r>
            <a:r>
              <a:rPr sz="1600" b="1" spc="-5" dirty="0">
                <a:latin typeface="Palladio Uralic"/>
                <a:cs typeface="Palladio Uralic"/>
              </a:rPr>
              <a:t>R</a:t>
            </a:r>
            <a:r>
              <a:rPr sz="1600" b="1" spc="-200" dirty="0">
                <a:latin typeface="Palladio Uralic"/>
                <a:cs typeface="Palladio Uralic"/>
              </a:rPr>
              <a:t> </a:t>
            </a:r>
            <a:r>
              <a:rPr sz="1600" b="1" spc="90" dirty="0">
                <a:latin typeface="Palladio Uralic"/>
                <a:cs typeface="Palladio Uralic"/>
              </a:rPr>
              <a:t>AM</a:t>
            </a:r>
            <a:r>
              <a:rPr sz="1600" b="1" spc="-200" dirty="0">
                <a:latin typeface="Palladio Uralic"/>
                <a:cs typeface="Palladio Uralic"/>
              </a:rPr>
              <a:t> </a:t>
            </a:r>
            <a:r>
              <a:rPr sz="1600" b="1" spc="90" dirty="0">
                <a:latin typeface="Palladio Uralic"/>
                <a:cs typeface="Palladio Uralic"/>
              </a:rPr>
              <a:t>AN</a:t>
            </a:r>
            <a:r>
              <a:rPr sz="1600" b="1" spc="-200" dirty="0">
                <a:latin typeface="Palladio Uralic"/>
                <a:cs typeface="Palladio Uralic"/>
              </a:rPr>
              <a:t> </a:t>
            </a:r>
            <a:r>
              <a:rPr sz="1600" b="1" spc="-5" dirty="0">
                <a:latin typeface="Palladio Uralic"/>
                <a:cs typeface="Palladio Uralic"/>
              </a:rPr>
              <a:t>J</a:t>
            </a:r>
            <a:r>
              <a:rPr sz="1600" b="1" spc="-200" dirty="0">
                <a:latin typeface="Palladio Uralic"/>
                <a:cs typeface="Palladio Uralic"/>
              </a:rPr>
              <a:t> </a:t>
            </a:r>
            <a:r>
              <a:rPr sz="1600" b="1" spc="-5" dirty="0">
                <a:latin typeface="Palladio Uralic"/>
                <a:cs typeface="Palladio Uralic"/>
              </a:rPr>
              <a:t>I</a:t>
            </a:r>
            <a:r>
              <a:rPr sz="1600" b="1" spc="-200" dirty="0">
                <a:latin typeface="Palladio Uralic"/>
                <a:cs typeface="Palladio Uralic"/>
              </a:rPr>
              <a:t> </a:t>
            </a:r>
            <a:r>
              <a:rPr sz="1600" b="1" spc="-5" dirty="0">
                <a:latin typeface="Palladio Uralic"/>
                <a:cs typeface="Palladio Uralic"/>
              </a:rPr>
              <a:t>T  </a:t>
            </a:r>
            <a:r>
              <a:rPr lang="en-US" sz="1600" b="1" spc="-5" dirty="0">
                <a:latin typeface="Palladio Uralic"/>
                <a:cs typeface="Palladio Uralic"/>
              </a:rPr>
              <a:t>DECEM</a:t>
            </a:r>
            <a:r>
              <a:rPr sz="1600" b="1" spc="-200" dirty="0">
                <a:latin typeface="Palladio Uralic"/>
                <a:cs typeface="Palladio Uralic"/>
              </a:rPr>
              <a:t> </a:t>
            </a:r>
            <a:r>
              <a:rPr sz="1600" b="1" spc="-5" dirty="0">
                <a:latin typeface="Palladio Uralic"/>
                <a:cs typeface="Palladio Uralic"/>
              </a:rPr>
              <a:t>B</a:t>
            </a:r>
            <a:r>
              <a:rPr sz="1600" b="1" spc="-204" dirty="0">
                <a:latin typeface="Palladio Uralic"/>
                <a:cs typeface="Palladio Uralic"/>
              </a:rPr>
              <a:t> </a:t>
            </a:r>
            <a:r>
              <a:rPr sz="1600" b="1" spc="-5" dirty="0">
                <a:latin typeface="Palladio Uralic"/>
                <a:cs typeface="Palladio Uralic"/>
              </a:rPr>
              <a:t>E</a:t>
            </a:r>
            <a:r>
              <a:rPr sz="1600" b="1" spc="-204" dirty="0">
                <a:latin typeface="Palladio Uralic"/>
                <a:cs typeface="Palladio Uralic"/>
              </a:rPr>
              <a:t> </a:t>
            </a:r>
            <a:r>
              <a:rPr sz="1600" b="1" spc="-5" dirty="0">
                <a:latin typeface="Palladio Uralic"/>
                <a:cs typeface="Palladio Uralic"/>
              </a:rPr>
              <a:t>R </a:t>
            </a:r>
            <a:r>
              <a:rPr lang="en-US" sz="1600" b="1" spc="-5" dirty="0">
                <a:latin typeface="Palladio Uralic"/>
                <a:cs typeface="Palladio Uralic"/>
              </a:rPr>
              <a:t>1</a:t>
            </a:r>
            <a:r>
              <a:rPr lang="en-US" sz="1600" b="1" spc="-5" baseline="30000" dirty="0">
                <a:latin typeface="Palladio Uralic"/>
                <a:cs typeface="Palladio Uralic"/>
              </a:rPr>
              <a:t>st</a:t>
            </a:r>
            <a:r>
              <a:rPr sz="1575" b="1" spc="165" baseline="26455" dirty="0">
                <a:latin typeface="Palladio Uralic"/>
                <a:cs typeface="Palladio Uralic"/>
              </a:rPr>
              <a:t> </a:t>
            </a:r>
            <a:r>
              <a:rPr sz="1600" b="1" spc="155" dirty="0">
                <a:latin typeface="Palladio Uralic"/>
                <a:cs typeface="Palladio Uralic"/>
              </a:rPr>
              <a:t>2022</a:t>
            </a:r>
            <a:r>
              <a:rPr sz="1600" b="1" spc="-195" dirty="0">
                <a:latin typeface="Palladio Uralic"/>
                <a:cs typeface="Palladio Uralic"/>
              </a:rPr>
              <a:t> </a:t>
            </a:r>
            <a:endParaRPr sz="1600" dirty="0">
              <a:latin typeface="Palladio Uralic"/>
              <a:cs typeface="Palladio Uralic"/>
            </a:endParaRPr>
          </a:p>
        </p:txBody>
      </p:sp>
      <p:pic>
        <p:nvPicPr>
          <p:cNvPr id="6" name="Picture 5">
            <a:extLst>
              <a:ext uri="{FF2B5EF4-FFF2-40B4-BE49-F238E27FC236}">
                <a16:creationId xmlns:a16="http://schemas.microsoft.com/office/drawing/2014/main" id="{794E157B-E987-DCBF-7B6B-DBC476049F39}"/>
              </a:ext>
            </a:extLst>
          </p:cNvPr>
          <p:cNvPicPr>
            <a:picLocks noChangeAspect="1"/>
          </p:cNvPicPr>
          <p:nvPr/>
        </p:nvPicPr>
        <p:blipFill>
          <a:blip r:embed="rId2"/>
          <a:stretch>
            <a:fillRect/>
          </a:stretch>
        </p:blipFill>
        <p:spPr>
          <a:xfrm>
            <a:off x="6324600" y="0"/>
            <a:ext cx="58674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D716B0-A832-3AD1-62D9-2818F56E8669}"/>
              </a:ext>
            </a:extLst>
          </p:cNvPr>
          <p:cNvPicPr>
            <a:picLocks noChangeAspect="1"/>
          </p:cNvPicPr>
          <p:nvPr/>
        </p:nvPicPr>
        <p:blipFill>
          <a:blip r:embed="rId2"/>
          <a:stretch>
            <a:fillRect/>
          </a:stretch>
        </p:blipFill>
        <p:spPr>
          <a:xfrm>
            <a:off x="1638300" y="1409700"/>
            <a:ext cx="8915399" cy="4038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113790"/>
            <a:ext cx="2618105" cy="574040"/>
          </a:xfrm>
          <a:prstGeom prst="rect">
            <a:avLst/>
          </a:prstGeom>
        </p:spPr>
        <p:txBody>
          <a:bodyPr vert="horz" wrap="square" lIns="0" tIns="12700" rIns="0" bIns="0" rtlCol="0">
            <a:spAutoFit/>
          </a:bodyPr>
          <a:lstStyle/>
          <a:p>
            <a:pPr marL="12700">
              <a:lnSpc>
                <a:spcPct val="100000"/>
              </a:lnSpc>
              <a:spcBef>
                <a:spcPts val="100"/>
              </a:spcBef>
            </a:pPr>
            <a:r>
              <a:rPr spc="-50" dirty="0"/>
              <a:t>Conclusion</a:t>
            </a:r>
          </a:p>
        </p:txBody>
      </p:sp>
      <p:sp>
        <p:nvSpPr>
          <p:cNvPr id="4" name="TextBox 3">
            <a:extLst>
              <a:ext uri="{FF2B5EF4-FFF2-40B4-BE49-F238E27FC236}">
                <a16:creationId xmlns:a16="http://schemas.microsoft.com/office/drawing/2014/main" id="{954FF9B9-CC0E-9834-0401-1F5A5B8E697A}"/>
              </a:ext>
            </a:extLst>
          </p:cNvPr>
          <p:cNvSpPr txBox="1"/>
          <p:nvPr/>
        </p:nvSpPr>
        <p:spPr>
          <a:xfrm>
            <a:off x="1176324" y="1981200"/>
            <a:ext cx="10220352" cy="4515082"/>
          </a:xfrm>
          <a:prstGeom prst="rect">
            <a:avLst/>
          </a:prstGeom>
          <a:noFill/>
        </p:spPr>
        <p:txBody>
          <a:bodyPr wrap="square">
            <a:spAutoFit/>
          </a:bodyPr>
          <a:lstStyle/>
          <a:p>
            <a:pPr marL="38100" marR="30480" indent="91440">
              <a:lnSpc>
                <a:spcPct val="150000"/>
              </a:lnSpc>
              <a:spcBef>
                <a:spcPts val="100"/>
              </a:spcBef>
              <a:spcAft>
                <a:spcPts val="1200"/>
              </a:spcAft>
            </a:pPr>
            <a:r>
              <a:rPr lang="en-US" sz="1900" dirty="0">
                <a:solidFill>
                  <a:srgbClr val="404040"/>
                </a:solidFill>
                <a:latin typeface="Palladio Uralic"/>
              </a:rPr>
              <a:t>Rapid advances in technologies are already leading to disruptive changes in the insurance industry. The winning Insurance companies will be those that use new technologies to create innovative products, streamline processes, build automated powerful fraud detection systems and exceed customer expectations. </a:t>
            </a:r>
          </a:p>
          <a:p>
            <a:pPr marL="38100" marR="30480" indent="91440">
              <a:lnSpc>
                <a:spcPct val="150000"/>
              </a:lnSpc>
              <a:spcBef>
                <a:spcPts val="100"/>
              </a:spcBef>
              <a:spcAft>
                <a:spcPts val="1200"/>
              </a:spcAft>
            </a:pPr>
            <a:r>
              <a:rPr lang="en-US" sz="1900" dirty="0">
                <a:solidFill>
                  <a:srgbClr val="404040"/>
                </a:solidFill>
                <a:latin typeface="Palladio Uralic"/>
              </a:rPr>
              <a:t>With the massive number of financial transactions taking place every day, the volume of fraudulent transactions is also increasing. It also means that the old techniques are no more useful. </a:t>
            </a:r>
          </a:p>
          <a:p>
            <a:pPr marL="38100" marR="30480" indent="91440">
              <a:lnSpc>
                <a:spcPct val="150000"/>
              </a:lnSpc>
              <a:spcBef>
                <a:spcPts val="100"/>
              </a:spcBef>
              <a:spcAft>
                <a:spcPts val="1200"/>
              </a:spcAft>
            </a:pPr>
            <a:r>
              <a:rPr lang="en-US" sz="1900" dirty="0">
                <a:solidFill>
                  <a:srgbClr val="404040"/>
                </a:solidFill>
                <a:latin typeface="Palladio Uralic"/>
              </a:rPr>
              <a:t>The good news is that there are sophisticated algorithms that can take advantage of the massive datasets for training and solving these problems.</a:t>
            </a:r>
          </a:p>
          <a:p>
            <a:pPr marL="38100" marR="30480" indent="91440">
              <a:lnSpc>
                <a:spcPct val="150000"/>
              </a:lnSpc>
              <a:spcBef>
                <a:spcPts val="100"/>
              </a:spcBef>
              <a:spcAft>
                <a:spcPts val="1200"/>
              </a:spcAft>
            </a:pPr>
            <a:endParaRPr lang="en-US" sz="2000" dirty="0">
              <a:solidFill>
                <a:srgbClr val="404040"/>
              </a:solidFill>
              <a:latin typeface="Palladio Ural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101597"/>
            <a:ext cx="3947160" cy="574040"/>
          </a:xfrm>
          <a:prstGeom prst="rect">
            <a:avLst/>
          </a:prstGeom>
        </p:spPr>
        <p:txBody>
          <a:bodyPr vert="horz" wrap="square" lIns="0" tIns="12700" rIns="0" bIns="0" rtlCol="0">
            <a:spAutoFit/>
          </a:bodyPr>
          <a:lstStyle/>
          <a:p>
            <a:pPr marL="12700">
              <a:lnSpc>
                <a:spcPct val="100000"/>
              </a:lnSpc>
              <a:spcBef>
                <a:spcPts val="100"/>
              </a:spcBef>
            </a:pPr>
            <a:r>
              <a:rPr spc="-45" dirty="0"/>
              <a:t>Further</a:t>
            </a:r>
            <a:r>
              <a:rPr spc="-70" dirty="0"/>
              <a:t> </a:t>
            </a:r>
            <a:r>
              <a:rPr spc="-50" dirty="0"/>
              <a:t>research</a:t>
            </a:r>
          </a:p>
        </p:txBody>
      </p:sp>
      <p:sp>
        <p:nvSpPr>
          <p:cNvPr id="4" name="TextBox 3">
            <a:extLst>
              <a:ext uri="{FF2B5EF4-FFF2-40B4-BE49-F238E27FC236}">
                <a16:creationId xmlns:a16="http://schemas.microsoft.com/office/drawing/2014/main" id="{5611BF6B-0499-320D-383B-F33FEC46C477}"/>
              </a:ext>
            </a:extLst>
          </p:cNvPr>
          <p:cNvSpPr txBox="1"/>
          <p:nvPr/>
        </p:nvSpPr>
        <p:spPr>
          <a:xfrm>
            <a:off x="1066800" y="2060198"/>
            <a:ext cx="9948876" cy="1362809"/>
          </a:xfrm>
          <a:prstGeom prst="rect">
            <a:avLst/>
          </a:prstGeom>
          <a:noFill/>
        </p:spPr>
        <p:txBody>
          <a:bodyPr wrap="square">
            <a:spAutoFit/>
          </a:bodyPr>
          <a:lstStyle/>
          <a:p>
            <a:pPr marL="38100" marR="30480" indent="91440">
              <a:lnSpc>
                <a:spcPct val="150000"/>
              </a:lnSpc>
              <a:spcBef>
                <a:spcPts val="100"/>
              </a:spcBef>
              <a:spcAft>
                <a:spcPts val="1200"/>
              </a:spcAft>
            </a:pPr>
            <a:r>
              <a:rPr lang="en-US" sz="1900" dirty="0">
                <a:solidFill>
                  <a:srgbClr val="404040"/>
                </a:solidFill>
                <a:latin typeface="Palladio Uralic"/>
              </a:rPr>
              <a:t>Moving on in this research, we would like to investigate how AI can be used to transform other areas in the insurance industry like we highlighted above. For example, how AI can be used to predict and prevent customer churn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176274"/>
            <a:ext cx="2300605" cy="513715"/>
          </a:xfrm>
          <a:prstGeom prst="rect">
            <a:avLst/>
          </a:prstGeom>
        </p:spPr>
        <p:txBody>
          <a:bodyPr vert="horz" wrap="square" lIns="0" tIns="13335" rIns="0" bIns="0" rtlCol="0">
            <a:spAutoFit/>
          </a:bodyPr>
          <a:lstStyle/>
          <a:p>
            <a:pPr marL="12700">
              <a:lnSpc>
                <a:spcPct val="100000"/>
              </a:lnSpc>
              <a:spcBef>
                <a:spcPts val="105"/>
              </a:spcBef>
            </a:pPr>
            <a:r>
              <a:rPr sz="3200" spc="-45" dirty="0"/>
              <a:t>References</a:t>
            </a:r>
            <a:endParaRPr sz="3200"/>
          </a:p>
        </p:txBody>
      </p:sp>
      <p:sp>
        <p:nvSpPr>
          <p:cNvPr id="3" name="object 3"/>
          <p:cNvSpPr txBox="1">
            <a:spLocks noGrp="1"/>
          </p:cNvSpPr>
          <p:nvPr>
            <p:ph type="body" idx="1"/>
          </p:nvPr>
        </p:nvSpPr>
        <p:spPr>
          <a:xfrm>
            <a:off x="1052829" y="2100452"/>
            <a:ext cx="10086340" cy="4153701"/>
          </a:xfrm>
          <a:prstGeom prst="rect">
            <a:avLst/>
          </a:prstGeom>
        </p:spPr>
        <p:txBody>
          <a:bodyPr vert="horz" wrap="square" lIns="0" tIns="41910" rIns="0" bIns="0" rtlCol="0">
            <a:spAutoFit/>
          </a:bodyPr>
          <a:lstStyle/>
          <a:p>
            <a:pPr marL="44450" marR="708025">
              <a:lnSpc>
                <a:spcPts val="1839"/>
              </a:lnSpc>
              <a:spcBef>
                <a:spcPts val="330"/>
              </a:spcBef>
            </a:pPr>
            <a:r>
              <a:rPr lang="en-US" dirty="0"/>
              <a:t>Accenture. (2022, September 5). Transforming claims and underwriting with AI.</a:t>
            </a:r>
          </a:p>
          <a:p>
            <a:pPr marL="44450" marR="708025">
              <a:lnSpc>
                <a:spcPts val="1839"/>
              </a:lnSpc>
              <a:spcBef>
                <a:spcPts val="330"/>
              </a:spcBef>
            </a:pPr>
            <a:r>
              <a:rPr lang="en-US" i="1" dirty="0"/>
              <a:t>https://www.accenture.com/us-en/insightsnew/insurance/ai-transforming-claims-underwriting</a:t>
            </a:r>
          </a:p>
          <a:p>
            <a:pPr marL="44450" marR="466725">
              <a:lnSpc>
                <a:spcPts val="1839"/>
              </a:lnSpc>
              <a:spcBef>
                <a:spcPts val="1390"/>
              </a:spcBef>
            </a:pPr>
            <a:r>
              <a:rPr lang="en-US" dirty="0" err="1"/>
              <a:t>Accern</a:t>
            </a:r>
            <a:r>
              <a:rPr lang="en-US" dirty="0"/>
              <a:t>, T. (2022, September 12). How AI is Transforming Insurance Claims Fraud Detection. </a:t>
            </a:r>
            <a:r>
              <a:rPr lang="en-US" dirty="0" err="1"/>
              <a:t>Accern</a:t>
            </a:r>
            <a:r>
              <a:rPr lang="en-US" dirty="0"/>
              <a:t>. </a:t>
            </a:r>
            <a:r>
              <a:rPr lang="en-US" i="1" dirty="0"/>
              <a:t>https://accern.com/blog/how-ai-is-transforming-insurance-claims-fraud-detection</a:t>
            </a:r>
          </a:p>
          <a:p>
            <a:pPr marL="44450" marR="466725">
              <a:lnSpc>
                <a:spcPts val="1839"/>
              </a:lnSpc>
              <a:spcBef>
                <a:spcPts val="1390"/>
              </a:spcBef>
            </a:pPr>
            <a:r>
              <a:rPr lang="en-US" dirty="0"/>
              <a:t>Background on: Insurance fraud | III. (n.d.). Retrieved October 25, 2022, from </a:t>
            </a:r>
            <a:r>
              <a:rPr lang="en-US" i="1" dirty="0"/>
              <a:t>https://www.iii.org/article/background-on-insurance-fraud</a:t>
            </a:r>
          </a:p>
          <a:p>
            <a:pPr marL="44450" marR="466725">
              <a:spcBef>
                <a:spcPts val="1390"/>
              </a:spcBef>
            </a:pPr>
            <a:r>
              <a:rPr lang="en-US" dirty="0"/>
              <a:t>Balasubramanian, R., </a:t>
            </a:r>
            <a:r>
              <a:rPr lang="en-US" dirty="0" err="1"/>
              <a:t>Libarikian</a:t>
            </a:r>
            <a:r>
              <a:rPr lang="en-US" dirty="0"/>
              <a:t>, A., &amp; McElhaney, D. (2021, July 1). Insurance 2030—The impact of AI on the future of insurance. McKinsey &amp; Company.</a:t>
            </a:r>
          </a:p>
          <a:p>
            <a:pPr marL="44450" marR="466725"/>
            <a:r>
              <a:rPr lang="en-US" i="1" dirty="0"/>
              <a:t>https://www.mckinsey.com/industries/financial-services/our-insights/insurance-2030-the-impact-of-ai-on-the-future-of-insurance</a:t>
            </a:r>
          </a:p>
          <a:p>
            <a:pPr marL="44450" marR="466725">
              <a:lnSpc>
                <a:spcPts val="1839"/>
              </a:lnSpc>
              <a:spcBef>
                <a:spcPts val="1390"/>
              </a:spcBef>
            </a:pPr>
            <a:r>
              <a:rPr lang="en-US" dirty="0" err="1"/>
              <a:t>Joudaki</a:t>
            </a:r>
            <a:r>
              <a:rPr lang="en-US" dirty="0"/>
              <a:t>, H., </a:t>
            </a:r>
            <a:r>
              <a:rPr lang="en-US" dirty="0" err="1"/>
              <a:t>Rashidian</a:t>
            </a:r>
            <a:r>
              <a:rPr lang="en-US" dirty="0"/>
              <a:t>, A., </a:t>
            </a:r>
            <a:r>
              <a:rPr lang="en-US" dirty="0" err="1"/>
              <a:t>Minaei-Bidgoli</a:t>
            </a:r>
            <a:r>
              <a:rPr lang="en-US" dirty="0"/>
              <a:t>, B., Mahmoodi, M., </a:t>
            </a:r>
            <a:r>
              <a:rPr lang="en-US" dirty="0" err="1"/>
              <a:t>Geraili</a:t>
            </a:r>
            <a:r>
              <a:rPr lang="en-US" dirty="0"/>
              <a:t>, B., </a:t>
            </a:r>
            <a:r>
              <a:rPr lang="en-US" dirty="0" err="1"/>
              <a:t>Nasiri</a:t>
            </a:r>
            <a:r>
              <a:rPr lang="en-US" dirty="0"/>
              <a:t>, M., &amp; Arab, M. (2014). Using Data Mining to Detect Health Care Fraud and Abuse: A Review of Literature. </a:t>
            </a:r>
            <a:r>
              <a:rPr lang="en-US" i="1" dirty="0"/>
              <a:t>Global Journal of Health Science, 7(1). </a:t>
            </a:r>
          </a:p>
          <a:p>
            <a:pPr marL="44450" marR="466725">
              <a:lnSpc>
                <a:spcPts val="1839"/>
              </a:lnSpc>
            </a:pPr>
            <a:r>
              <a:rPr lang="en-US" i="1" dirty="0"/>
              <a:t>https://doi.org/10.5539/gjhs.v7n1p194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0284" y="1966192"/>
            <a:ext cx="3107055" cy="1858645"/>
          </a:xfrm>
          <a:prstGeom prst="rect">
            <a:avLst/>
          </a:prstGeom>
        </p:spPr>
        <p:txBody>
          <a:bodyPr vert="horz" wrap="square" lIns="0" tIns="13335" rIns="0" bIns="0" rtlCol="0">
            <a:spAutoFit/>
          </a:bodyPr>
          <a:lstStyle/>
          <a:p>
            <a:pPr marL="552450" marR="5080" indent="-540385">
              <a:lnSpc>
                <a:spcPct val="136600"/>
              </a:lnSpc>
              <a:spcBef>
                <a:spcPts val="105"/>
              </a:spcBef>
            </a:pPr>
            <a:r>
              <a:rPr sz="4400" b="0" dirty="0">
                <a:latin typeface="Trebuchet MS"/>
                <a:cs typeface="Trebuchet MS"/>
              </a:rPr>
              <a:t>THANKS</a:t>
            </a:r>
            <a:r>
              <a:rPr sz="4400" b="0" spc="-325" dirty="0">
                <a:latin typeface="Trebuchet MS"/>
                <a:cs typeface="Trebuchet MS"/>
              </a:rPr>
              <a:t> </a:t>
            </a:r>
            <a:r>
              <a:rPr sz="4400" b="0" spc="-60" dirty="0">
                <a:latin typeface="Trebuchet MS"/>
                <a:cs typeface="Trebuchet MS"/>
              </a:rPr>
              <a:t>FOR  </a:t>
            </a:r>
            <a:r>
              <a:rPr sz="4400" b="0" spc="-70" dirty="0">
                <a:latin typeface="Trebuchet MS"/>
                <a:cs typeface="Trebuchet MS"/>
              </a:rPr>
              <a:t>L</a:t>
            </a:r>
            <a:r>
              <a:rPr sz="4400" b="0" spc="-120" dirty="0">
                <a:latin typeface="Trebuchet MS"/>
                <a:cs typeface="Trebuchet MS"/>
              </a:rPr>
              <a:t>I</a:t>
            </a:r>
            <a:r>
              <a:rPr sz="4400" b="0" spc="315" dirty="0">
                <a:latin typeface="Trebuchet MS"/>
                <a:cs typeface="Trebuchet MS"/>
              </a:rPr>
              <a:t>S</a:t>
            </a:r>
            <a:r>
              <a:rPr sz="4400" b="0" spc="-80" dirty="0">
                <a:latin typeface="Trebuchet MS"/>
                <a:cs typeface="Trebuchet MS"/>
              </a:rPr>
              <a:t>TENING</a:t>
            </a:r>
            <a:endParaRPr sz="44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395476"/>
            <a:ext cx="2573020" cy="330835"/>
          </a:xfrm>
          <a:prstGeom prst="rect">
            <a:avLst/>
          </a:prstGeom>
        </p:spPr>
        <p:txBody>
          <a:bodyPr vert="horz" wrap="square" lIns="0" tIns="13335" rIns="0" bIns="0" rtlCol="0">
            <a:spAutoFit/>
          </a:bodyPr>
          <a:lstStyle/>
          <a:p>
            <a:pPr marL="12700">
              <a:lnSpc>
                <a:spcPct val="100000"/>
              </a:lnSpc>
              <a:spcBef>
                <a:spcPts val="105"/>
              </a:spcBef>
            </a:pPr>
            <a:r>
              <a:rPr sz="2000" spc="-40" dirty="0">
                <a:latin typeface="Palladio Uralic"/>
                <a:cs typeface="Palladio Uralic"/>
              </a:rPr>
              <a:t>TABLE </a:t>
            </a:r>
            <a:r>
              <a:rPr sz="2000" spc="-25" dirty="0">
                <a:latin typeface="Palladio Uralic"/>
                <a:cs typeface="Palladio Uralic"/>
              </a:rPr>
              <a:t>OF</a:t>
            </a:r>
            <a:r>
              <a:rPr sz="2000" spc="-250" dirty="0">
                <a:latin typeface="Palladio Uralic"/>
                <a:cs typeface="Palladio Uralic"/>
              </a:rPr>
              <a:t> </a:t>
            </a:r>
            <a:r>
              <a:rPr sz="2000" spc="-45" dirty="0">
                <a:latin typeface="Palladio Uralic"/>
                <a:cs typeface="Palladio Uralic"/>
              </a:rPr>
              <a:t>CONTENT</a:t>
            </a:r>
            <a:endParaRPr sz="2000">
              <a:latin typeface="Palladio Uralic"/>
              <a:cs typeface="Palladio Uralic"/>
            </a:endParaRPr>
          </a:p>
        </p:txBody>
      </p:sp>
      <p:sp>
        <p:nvSpPr>
          <p:cNvPr id="3" name="object 3"/>
          <p:cNvSpPr txBox="1"/>
          <p:nvPr/>
        </p:nvSpPr>
        <p:spPr>
          <a:xfrm>
            <a:off x="1176324" y="2140076"/>
            <a:ext cx="6548120" cy="3854260"/>
          </a:xfrm>
          <a:prstGeom prst="rect">
            <a:avLst/>
          </a:prstGeom>
        </p:spPr>
        <p:txBody>
          <a:bodyPr vert="horz" wrap="square" lIns="0" tIns="12065" rIns="0" bIns="0" rtlCol="0">
            <a:spAutoFit/>
          </a:bodyPr>
          <a:lstStyle/>
          <a:p>
            <a:pPr marL="12700">
              <a:lnSpc>
                <a:spcPct val="100000"/>
              </a:lnSpc>
              <a:spcBef>
                <a:spcPts val="95"/>
              </a:spcBef>
            </a:pPr>
            <a:r>
              <a:rPr lang="en-US" sz="1900" spc="-5" dirty="0">
                <a:solidFill>
                  <a:srgbClr val="404040"/>
                </a:solidFill>
                <a:latin typeface="Palladio Uralic"/>
                <a:cs typeface="Palladio Uralic"/>
              </a:rPr>
              <a:t>Introduction</a:t>
            </a:r>
            <a:endParaRPr sz="1900" dirty="0">
              <a:latin typeface="Palladio Uralic"/>
              <a:cs typeface="Palladio Uralic"/>
            </a:endParaRPr>
          </a:p>
          <a:p>
            <a:pPr marL="12700" marR="1921510">
              <a:lnSpc>
                <a:spcPts val="3910"/>
              </a:lnSpc>
              <a:spcBef>
                <a:spcPts val="395"/>
              </a:spcBef>
            </a:pPr>
            <a:r>
              <a:rPr lang="en-US" sz="1900" spc="-10" dirty="0">
                <a:solidFill>
                  <a:srgbClr val="404040"/>
                </a:solidFill>
                <a:latin typeface="Palladio Uralic"/>
                <a:cs typeface="Palladio Uralic"/>
              </a:rPr>
              <a:t>Key Areas</a:t>
            </a:r>
          </a:p>
          <a:p>
            <a:pPr marL="12700" marR="1921510">
              <a:lnSpc>
                <a:spcPts val="3910"/>
              </a:lnSpc>
              <a:spcBef>
                <a:spcPts val="395"/>
              </a:spcBef>
            </a:pPr>
            <a:r>
              <a:rPr lang="en-US" sz="1900" spc="-5" dirty="0">
                <a:solidFill>
                  <a:srgbClr val="404040"/>
                </a:solidFill>
                <a:latin typeface="Palladio Uralic"/>
                <a:cs typeface="Palladio Uralic"/>
              </a:rPr>
              <a:t>Traditional Ways Vs Artificial Intelligence</a:t>
            </a:r>
            <a:endParaRPr sz="1900" dirty="0">
              <a:latin typeface="Palladio Uralic"/>
              <a:cs typeface="Palladio Uralic"/>
            </a:endParaRPr>
          </a:p>
          <a:p>
            <a:pPr marL="12700" marR="5080">
              <a:lnSpc>
                <a:spcPts val="3900"/>
              </a:lnSpc>
              <a:spcBef>
                <a:spcPts val="10"/>
              </a:spcBef>
            </a:pPr>
            <a:r>
              <a:rPr lang="en-US" sz="1900" spc="-5" dirty="0">
                <a:solidFill>
                  <a:srgbClr val="404040"/>
                </a:solidFill>
                <a:latin typeface="Palladio Uralic"/>
                <a:cs typeface="Palladio Uralic"/>
              </a:rPr>
              <a:t>Methodology</a:t>
            </a:r>
          </a:p>
          <a:p>
            <a:pPr marL="12700" marR="5080">
              <a:lnSpc>
                <a:spcPts val="3900"/>
              </a:lnSpc>
              <a:spcBef>
                <a:spcPts val="10"/>
              </a:spcBef>
            </a:pPr>
            <a:r>
              <a:rPr lang="en-US" sz="1900" spc="-5" dirty="0">
                <a:solidFill>
                  <a:srgbClr val="404040"/>
                </a:solidFill>
                <a:latin typeface="Palladio Uralic"/>
                <a:cs typeface="Palladio Uralic"/>
              </a:rPr>
              <a:t>Data Analysis</a:t>
            </a:r>
          </a:p>
          <a:p>
            <a:pPr marL="12700" marR="5080">
              <a:lnSpc>
                <a:spcPts val="3900"/>
              </a:lnSpc>
              <a:spcBef>
                <a:spcPts val="10"/>
              </a:spcBef>
            </a:pPr>
            <a:r>
              <a:rPr lang="en-US" sz="1900" spc="-5" dirty="0">
                <a:solidFill>
                  <a:srgbClr val="404040"/>
                </a:solidFill>
                <a:latin typeface="Palladio Uralic"/>
                <a:cs typeface="Palladio Uralic"/>
              </a:rPr>
              <a:t>Results &amp; Model Comparison</a:t>
            </a:r>
          </a:p>
          <a:p>
            <a:pPr marL="12700" marR="5080">
              <a:lnSpc>
                <a:spcPts val="3900"/>
              </a:lnSpc>
              <a:spcBef>
                <a:spcPts val="10"/>
              </a:spcBef>
            </a:pPr>
            <a:r>
              <a:rPr lang="en-US" sz="1900" spc="-5" dirty="0">
                <a:solidFill>
                  <a:srgbClr val="404040"/>
                </a:solidFill>
                <a:latin typeface="Palladio Uralic"/>
                <a:cs typeface="Palladio Uralic"/>
              </a:rPr>
              <a:t>Conclusion and </a:t>
            </a:r>
            <a:r>
              <a:rPr lang="en-US" sz="1900" spc="-10" dirty="0">
                <a:solidFill>
                  <a:srgbClr val="404040"/>
                </a:solidFill>
                <a:latin typeface="Palladio Uralic"/>
                <a:cs typeface="Palladio Uralic"/>
              </a:rPr>
              <a:t>Further</a:t>
            </a:r>
            <a:r>
              <a:rPr lang="en-US" sz="1900" spc="15" dirty="0">
                <a:solidFill>
                  <a:srgbClr val="404040"/>
                </a:solidFill>
                <a:latin typeface="Palladio Uralic"/>
                <a:cs typeface="Palladio Uralic"/>
              </a:rPr>
              <a:t> </a:t>
            </a:r>
            <a:r>
              <a:rPr lang="en-US" sz="1900" spc="-5" dirty="0">
                <a:solidFill>
                  <a:srgbClr val="404040"/>
                </a:solidFill>
                <a:latin typeface="Palladio Uralic"/>
                <a:cs typeface="Palladio Uralic"/>
              </a:rPr>
              <a:t>research</a:t>
            </a:r>
            <a:endParaRPr sz="1900" dirty="0">
              <a:latin typeface="Palladio Uralic"/>
              <a:cs typeface="Palladio Uralic"/>
            </a:endParaRPr>
          </a:p>
          <a:p>
            <a:pPr marL="12700">
              <a:lnSpc>
                <a:spcPct val="100000"/>
              </a:lnSpc>
              <a:spcBef>
                <a:spcPts val="1235"/>
              </a:spcBef>
            </a:pPr>
            <a:r>
              <a:rPr sz="1900" spc="-5" dirty="0">
                <a:solidFill>
                  <a:srgbClr val="404040"/>
                </a:solidFill>
                <a:latin typeface="Palladio Uralic"/>
                <a:cs typeface="Palladio Uralic"/>
              </a:rPr>
              <a:t>References</a:t>
            </a:r>
            <a:endParaRPr sz="1900" dirty="0">
              <a:latin typeface="Palladio Uralic"/>
              <a:cs typeface="Palladio Ural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113790"/>
            <a:ext cx="5729605" cy="566822"/>
          </a:xfrm>
          <a:prstGeom prst="rect">
            <a:avLst/>
          </a:prstGeom>
        </p:spPr>
        <p:txBody>
          <a:bodyPr vert="horz" wrap="square" lIns="0" tIns="12700" rIns="0" bIns="0" rtlCol="0">
            <a:spAutoFit/>
          </a:bodyPr>
          <a:lstStyle/>
          <a:p>
            <a:pPr marL="12700">
              <a:lnSpc>
                <a:spcPct val="100000"/>
              </a:lnSpc>
              <a:spcBef>
                <a:spcPts val="100"/>
              </a:spcBef>
            </a:pPr>
            <a:r>
              <a:rPr lang="en-US" spc="-45" dirty="0"/>
              <a:t>INTRODUCTION</a:t>
            </a:r>
            <a:endParaRPr spc="-45" dirty="0"/>
          </a:p>
        </p:txBody>
      </p:sp>
      <p:sp>
        <p:nvSpPr>
          <p:cNvPr id="3" name="object 3"/>
          <p:cNvSpPr txBox="1"/>
          <p:nvPr/>
        </p:nvSpPr>
        <p:spPr>
          <a:xfrm>
            <a:off x="1084580" y="2167254"/>
            <a:ext cx="9912985" cy="3319498"/>
          </a:xfrm>
          <a:prstGeom prst="rect">
            <a:avLst/>
          </a:prstGeom>
        </p:spPr>
        <p:txBody>
          <a:bodyPr vert="horz" wrap="square" lIns="0" tIns="12700" rIns="0" bIns="0" rtlCol="0">
            <a:spAutoFit/>
          </a:bodyPr>
          <a:lstStyle/>
          <a:p>
            <a:pPr marL="104139" marR="1379855" indent="-92075">
              <a:lnSpc>
                <a:spcPct val="150000"/>
              </a:lnSpc>
              <a:spcBef>
                <a:spcPts val="100"/>
              </a:spcBef>
              <a:buClr>
                <a:srgbClr val="EB6F16"/>
              </a:buClr>
              <a:buFont typeface="Arial"/>
              <a:buChar char="•"/>
              <a:tabLst>
                <a:tab pos="104775" algn="l"/>
              </a:tabLst>
            </a:pPr>
            <a:r>
              <a:rPr lang="en-US" sz="1800" spc="-5" dirty="0">
                <a:latin typeface="Palladio Uralic"/>
                <a:cs typeface="Palladio Uralic"/>
              </a:rPr>
              <a:t>Artificial intelligence is the simulation of human intelligence processes by machines, especially computer systems.</a:t>
            </a:r>
          </a:p>
          <a:p>
            <a:pPr marL="104139" marR="1379855" indent="-92075">
              <a:lnSpc>
                <a:spcPct val="150000"/>
              </a:lnSpc>
              <a:spcBef>
                <a:spcPts val="100"/>
              </a:spcBef>
              <a:buClr>
                <a:srgbClr val="EB6F16"/>
              </a:buClr>
              <a:buFont typeface="Arial"/>
              <a:buChar char="•"/>
              <a:tabLst>
                <a:tab pos="104775" algn="l"/>
              </a:tabLst>
            </a:pPr>
            <a:r>
              <a:rPr lang="en-US" sz="1800" spc="-5" dirty="0">
                <a:latin typeface="Palladio Uralic"/>
                <a:cs typeface="Palladio Uralic"/>
              </a:rPr>
              <a:t>With the power of the cloud and today’s rapidly changing technologies, forward-thinking insurers can leverage Artificial Intelligence to drive faster and more personalized customer experiences, increasing satisfaction with claimants and generating significant efficiencies in insurance underwriting.</a:t>
            </a:r>
          </a:p>
          <a:p>
            <a:pPr marL="104139" marR="1379855" indent="-92075">
              <a:lnSpc>
                <a:spcPct val="150000"/>
              </a:lnSpc>
              <a:spcBef>
                <a:spcPts val="100"/>
              </a:spcBef>
              <a:buClr>
                <a:srgbClr val="EB6F16"/>
              </a:buClr>
              <a:buFont typeface="Arial"/>
              <a:buChar char="•"/>
              <a:tabLst>
                <a:tab pos="104775" algn="l"/>
              </a:tabLst>
            </a:pPr>
            <a:r>
              <a:rPr lang="en-US" spc="-5" dirty="0">
                <a:latin typeface="Palladio Uralic"/>
                <a:cs typeface="Palladio Uralic"/>
              </a:rPr>
              <a:t>Insurance</a:t>
            </a:r>
            <a:r>
              <a:rPr sz="1800" spc="-5" dirty="0">
                <a:latin typeface="Palladio Uralic"/>
                <a:cs typeface="Palladio Uralic"/>
              </a:rPr>
              <a:t> </a:t>
            </a:r>
            <a:r>
              <a:rPr lang="en-US" sz="1800" dirty="0">
                <a:latin typeface="Palladio Uralic"/>
                <a:cs typeface="Palladio Uralic"/>
              </a:rPr>
              <a:t>companies are already experimenting new ways to incorporate AI into their day-to-day operations in anticipation of further technological development.</a:t>
            </a:r>
            <a:endParaRPr sz="1800" dirty="0">
              <a:latin typeface="Palladio Uralic"/>
              <a:cs typeface="Palladio Ural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113790"/>
            <a:ext cx="8801100" cy="574040"/>
          </a:xfrm>
          <a:prstGeom prst="rect">
            <a:avLst/>
          </a:prstGeom>
        </p:spPr>
        <p:txBody>
          <a:bodyPr vert="horz" wrap="square" lIns="0" tIns="12700" rIns="0" bIns="0" rtlCol="0">
            <a:spAutoFit/>
          </a:bodyPr>
          <a:lstStyle/>
          <a:p>
            <a:pPr marL="12700">
              <a:lnSpc>
                <a:spcPct val="100000"/>
              </a:lnSpc>
              <a:spcBef>
                <a:spcPts val="100"/>
              </a:spcBef>
            </a:pPr>
            <a:r>
              <a:rPr lang="en-US" spc="-50" dirty="0"/>
              <a:t>KEY AREAS</a:t>
            </a:r>
            <a:endParaRPr spc="-50" dirty="0"/>
          </a:p>
        </p:txBody>
      </p:sp>
      <p:sp>
        <p:nvSpPr>
          <p:cNvPr id="3" name="object 3"/>
          <p:cNvSpPr txBox="1"/>
          <p:nvPr/>
        </p:nvSpPr>
        <p:spPr>
          <a:xfrm>
            <a:off x="1084580" y="2124836"/>
            <a:ext cx="10198100" cy="3260123"/>
          </a:xfrm>
          <a:prstGeom prst="rect">
            <a:avLst/>
          </a:prstGeom>
        </p:spPr>
        <p:txBody>
          <a:bodyPr vert="horz" wrap="square" lIns="0" tIns="12065" rIns="0" bIns="0" rtlCol="0">
            <a:spAutoFit/>
          </a:bodyPr>
          <a:lstStyle/>
          <a:p>
            <a:pPr marL="12064">
              <a:lnSpc>
                <a:spcPct val="100000"/>
              </a:lnSpc>
              <a:spcBef>
                <a:spcPts val="95"/>
              </a:spcBef>
              <a:buClr>
                <a:srgbClr val="EB6F16"/>
              </a:buClr>
              <a:buSzPct val="94736"/>
              <a:tabLst>
                <a:tab pos="104775" algn="l"/>
              </a:tabLst>
            </a:pPr>
            <a:r>
              <a:rPr lang="en-US" sz="1900" spc="-10" dirty="0">
                <a:solidFill>
                  <a:srgbClr val="56585D"/>
                </a:solidFill>
                <a:latin typeface="Palladio Uralic"/>
                <a:cs typeface="Palladio Uralic"/>
              </a:rPr>
              <a:t>AI and its related technologies will have a seismic impact on all aspects of the insurance industry, from distribution, underwriting and pricing to claims. Some of the key areas include:</a:t>
            </a:r>
          </a:p>
          <a:p>
            <a:pPr marL="104139" indent="-92075">
              <a:lnSpc>
                <a:spcPct val="150000"/>
              </a:lnSpc>
              <a:spcBef>
                <a:spcPts val="95"/>
              </a:spcBef>
              <a:buClr>
                <a:srgbClr val="EB6F16"/>
              </a:buClr>
              <a:buSzPct val="94736"/>
              <a:buFont typeface="Arial"/>
              <a:buChar char="•"/>
              <a:tabLst>
                <a:tab pos="104775" algn="l"/>
              </a:tabLst>
            </a:pPr>
            <a:r>
              <a:rPr lang="en-US" sz="1900" spc="-10" dirty="0">
                <a:solidFill>
                  <a:srgbClr val="56585D"/>
                </a:solidFill>
                <a:latin typeface="Palladio Uralic"/>
                <a:cs typeface="Palladio Uralic"/>
              </a:rPr>
              <a:t> Claim processing</a:t>
            </a:r>
          </a:p>
          <a:p>
            <a:pPr marL="104139" indent="-92075">
              <a:lnSpc>
                <a:spcPct val="150000"/>
              </a:lnSpc>
              <a:spcBef>
                <a:spcPts val="95"/>
              </a:spcBef>
              <a:buClr>
                <a:srgbClr val="EB6F16"/>
              </a:buClr>
              <a:buSzPct val="94736"/>
              <a:buFont typeface="Arial"/>
              <a:buChar char="•"/>
              <a:tabLst>
                <a:tab pos="104775" algn="l"/>
              </a:tabLst>
            </a:pPr>
            <a:r>
              <a:rPr lang="en-US" sz="1900" spc="-10" dirty="0">
                <a:solidFill>
                  <a:srgbClr val="56585D"/>
                </a:solidFill>
                <a:latin typeface="Palladio Uralic"/>
                <a:cs typeface="Palladio Uralic"/>
              </a:rPr>
              <a:t> Client Journey</a:t>
            </a:r>
          </a:p>
          <a:p>
            <a:pPr marL="104139" indent="-92075">
              <a:lnSpc>
                <a:spcPct val="150000"/>
              </a:lnSpc>
              <a:spcBef>
                <a:spcPts val="95"/>
              </a:spcBef>
              <a:buClr>
                <a:srgbClr val="EB6F16"/>
              </a:buClr>
              <a:buSzPct val="94736"/>
              <a:buFont typeface="Arial"/>
              <a:buChar char="•"/>
              <a:tabLst>
                <a:tab pos="104775" algn="l"/>
              </a:tabLst>
            </a:pPr>
            <a:r>
              <a:rPr lang="en-US" sz="1900" spc="-10" dirty="0">
                <a:solidFill>
                  <a:srgbClr val="56585D"/>
                </a:solidFill>
                <a:latin typeface="Palladio Uralic"/>
                <a:cs typeface="Palladio Uralic"/>
              </a:rPr>
              <a:t> Fraud Detection</a:t>
            </a:r>
          </a:p>
          <a:p>
            <a:pPr marL="104139" indent="-92075">
              <a:lnSpc>
                <a:spcPct val="150000"/>
              </a:lnSpc>
              <a:spcBef>
                <a:spcPts val="95"/>
              </a:spcBef>
              <a:buClr>
                <a:srgbClr val="EB6F16"/>
              </a:buClr>
              <a:buSzPct val="94736"/>
              <a:buFont typeface="Arial"/>
              <a:buChar char="•"/>
              <a:tabLst>
                <a:tab pos="104775" algn="l"/>
              </a:tabLst>
            </a:pPr>
            <a:r>
              <a:rPr lang="en-US" sz="1900" spc="-10" dirty="0">
                <a:solidFill>
                  <a:srgbClr val="56585D"/>
                </a:solidFill>
                <a:latin typeface="Palladio Uralic"/>
                <a:cs typeface="Palladio Uralic"/>
              </a:rPr>
              <a:t> Customer retention and churn prediction</a:t>
            </a:r>
          </a:p>
          <a:p>
            <a:pPr marL="104139" indent="-92075">
              <a:lnSpc>
                <a:spcPct val="150000"/>
              </a:lnSpc>
              <a:spcBef>
                <a:spcPts val="95"/>
              </a:spcBef>
              <a:buClr>
                <a:srgbClr val="EB6F16"/>
              </a:buClr>
              <a:buSzPct val="94736"/>
              <a:buFont typeface="Arial"/>
              <a:buChar char="•"/>
              <a:tabLst>
                <a:tab pos="104775" algn="l"/>
              </a:tabLst>
            </a:pPr>
            <a:r>
              <a:rPr lang="en-US" sz="1900" spc="-10" dirty="0">
                <a:solidFill>
                  <a:srgbClr val="56585D"/>
                </a:solidFill>
                <a:latin typeface="Palladio Uralic"/>
                <a:cs typeface="Palladio Uralic"/>
              </a:rPr>
              <a:t> Operation process optimization</a:t>
            </a:r>
          </a:p>
          <a:p>
            <a:pPr marL="104139" indent="-92075">
              <a:lnSpc>
                <a:spcPct val="150000"/>
              </a:lnSpc>
              <a:spcBef>
                <a:spcPts val="95"/>
              </a:spcBef>
              <a:buClr>
                <a:srgbClr val="EB6F16"/>
              </a:buClr>
              <a:buSzPct val="94736"/>
              <a:buFont typeface="Arial"/>
              <a:buChar char="•"/>
              <a:tabLst>
                <a:tab pos="104775" algn="l"/>
              </a:tabLst>
            </a:pPr>
            <a:r>
              <a:rPr lang="en-US" sz="1900" spc="-10" dirty="0">
                <a:solidFill>
                  <a:srgbClr val="56585D"/>
                </a:solidFill>
                <a:latin typeface="Palladio Uralic"/>
                <a:cs typeface="Palladio Uralic"/>
              </a:rPr>
              <a:t> Risk Assessment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113790"/>
            <a:ext cx="5600700" cy="574040"/>
          </a:xfrm>
          <a:prstGeom prst="rect">
            <a:avLst/>
          </a:prstGeom>
        </p:spPr>
        <p:txBody>
          <a:bodyPr vert="horz" wrap="square" lIns="0" tIns="12700" rIns="0" bIns="0" rtlCol="0">
            <a:spAutoFit/>
          </a:bodyPr>
          <a:lstStyle/>
          <a:p>
            <a:pPr marL="12700">
              <a:lnSpc>
                <a:spcPct val="100000"/>
              </a:lnSpc>
              <a:spcBef>
                <a:spcPts val="100"/>
              </a:spcBef>
            </a:pPr>
            <a:r>
              <a:rPr lang="en-US" spc="-40" dirty="0"/>
              <a:t>TRADITIONAL WAYS VS AI</a:t>
            </a:r>
            <a:endParaRPr spc="-45" dirty="0"/>
          </a:p>
        </p:txBody>
      </p:sp>
      <p:graphicFrame>
        <p:nvGraphicFramePr>
          <p:cNvPr id="4" name="Table 4">
            <a:extLst>
              <a:ext uri="{FF2B5EF4-FFF2-40B4-BE49-F238E27FC236}">
                <a16:creationId xmlns:a16="http://schemas.microsoft.com/office/drawing/2014/main" id="{69F6E7A2-8531-5B8C-EF06-DDB2A0686615}"/>
              </a:ext>
            </a:extLst>
          </p:cNvPr>
          <p:cNvGraphicFramePr>
            <a:graphicFrameLocks noGrp="1"/>
          </p:cNvGraphicFramePr>
          <p:nvPr>
            <p:extLst>
              <p:ext uri="{D42A27DB-BD31-4B8C-83A1-F6EECF244321}">
                <p14:modId xmlns:p14="http://schemas.microsoft.com/office/powerpoint/2010/main" val="3260810740"/>
              </p:ext>
            </p:extLst>
          </p:nvPr>
        </p:nvGraphicFramePr>
        <p:xfrm>
          <a:off x="1208003" y="2133600"/>
          <a:ext cx="8621798" cy="3505200"/>
        </p:xfrm>
        <a:graphic>
          <a:graphicData uri="http://schemas.openxmlformats.org/drawingml/2006/table">
            <a:tbl>
              <a:tblPr firstRow="1" bandRow="1">
                <a:tableStyleId>{5C22544A-7EE6-4342-B048-85BDC9FD1C3A}</a:tableStyleId>
              </a:tblPr>
              <a:tblGrid>
                <a:gridCol w="4310899">
                  <a:extLst>
                    <a:ext uri="{9D8B030D-6E8A-4147-A177-3AD203B41FA5}">
                      <a16:colId xmlns:a16="http://schemas.microsoft.com/office/drawing/2014/main" val="2252740729"/>
                    </a:ext>
                  </a:extLst>
                </a:gridCol>
                <a:gridCol w="4310899">
                  <a:extLst>
                    <a:ext uri="{9D8B030D-6E8A-4147-A177-3AD203B41FA5}">
                      <a16:colId xmlns:a16="http://schemas.microsoft.com/office/drawing/2014/main" val="153402602"/>
                    </a:ext>
                  </a:extLst>
                </a:gridCol>
              </a:tblGrid>
              <a:tr h="581015">
                <a:tc>
                  <a:txBody>
                    <a:bodyPr/>
                    <a:lstStyle/>
                    <a:p>
                      <a:pPr algn="ctr"/>
                      <a:r>
                        <a:rPr lang="en-US" dirty="0"/>
                        <a:t>TRADITIONAL</a:t>
                      </a:r>
                    </a:p>
                  </a:txBody>
                  <a:tcPr/>
                </a:tc>
                <a:tc>
                  <a:txBody>
                    <a:bodyPr/>
                    <a:lstStyle/>
                    <a:p>
                      <a:pPr algn="ctr"/>
                      <a:r>
                        <a:rPr lang="en-US" dirty="0"/>
                        <a:t>ARTIFICIAL INTELLIGENCE</a:t>
                      </a:r>
                    </a:p>
                  </a:txBody>
                  <a:tcPr/>
                </a:tc>
                <a:extLst>
                  <a:ext uri="{0D108BD9-81ED-4DB2-BD59-A6C34878D82A}">
                    <a16:rowId xmlns:a16="http://schemas.microsoft.com/office/drawing/2014/main" val="4021476446"/>
                  </a:ext>
                </a:extLst>
              </a:tr>
              <a:tr h="635803">
                <a:tc>
                  <a:txBody>
                    <a:bodyPr/>
                    <a:lstStyle/>
                    <a:p>
                      <a:pPr lvl="0"/>
                      <a:r>
                        <a:rPr lang="en-US" dirty="0"/>
                        <a:t>MANUAL ANALYSIS OF CLAIM HISTORY</a:t>
                      </a:r>
                    </a:p>
                  </a:txBody>
                  <a:tcPr/>
                </a:tc>
                <a:tc>
                  <a:txBody>
                    <a:bodyPr/>
                    <a:lstStyle/>
                    <a:p>
                      <a:r>
                        <a:rPr lang="en-US" dirty="0"/>
                        <a:t>PREDICTIVE ANALYTICS</a:t>
                      </a:r>
                    </a:p>
                  </a:txBody>
                  <a:tcPr/>
                </a:tc>
                <a:extLst>
                  <a:ext uri="{0D108BD9-81ED-4DB2-BD59-A6C34878D82A}">
                    <a16:rowId xmlns:a16="http://schemas.microsoft.com/office/drawing/2014/main" val="3856864977"/>
                  </a:ext>
                </a:extLst>
              </a:tr>
              <a:tr h="635803">
                <a:tc>
                  <a:txBody>
                    <a:bodyPr/>
                    <a:lstStyle/>
                    <a:p>
                      <a:r>
                        <a:rPr lang="en-US" dirty="0"/>
                        <a:t>HIRING PRIVATE INVESTIGATORS</a:t>
                      </a:r>
                    </a:p>
                  </a:txBody>
                  <a:tcPr/>
                </a:tc>
                <a:tc>
                  <a:txBody>
                    <a:bodyPr/>
                    <a:lstStyle/>
                    <a:p>
                      <a:r>
                        <a:rPr lang="en-US" dirty="0"/>
                        <a:t>NATURAL LANGUAGE PROCESS (NLP)</a:t>
                      </a:r>
                    </a:p>
                  </a:txBody>
                  <a:tcPr/>
                </a:tc>
                <a:extLst>
                  <a:ext uri="{0D108BD9-81ED-4DB2-BD59-A6C34878D82A}">
                    <a16:rowId xmlns:a16="http://schemas.microsoft.com/office/drawing/2014/main" val="3847245784"/>
                  </a:ext>
                </a:extLst>
              </a:tr>
              <a:tr h="1016776">
                <a:tc>
                  <a:txBody>
                    <a:bodyPr/>
                    <a:lstStyle/>
                    <a:p>
                      <a:r>
                        <a:rPr lang="en-US" dirty="0"/>
                        <a:t>HANDING CASES TO SPECIAL INVESTIGATION UNITS</a:t>
                      </a:r>
                    </a:p>
                  </a:txBody>
                  <a:tcPr/>
                </a:tc>
                <a:tc>
                  <a:txBody>
                    <a:bodyPr/>
                    <a:lstStyle/>
                    <a:p>
                      <a:r>
                        <a:rPr lang="en-US" dirty="0"/>
                        <a:t>DATA MINING </a:t>
                      </a:r>
                    </a:p>
                  </a:txBody>
                  <a:tcPr/>
                </a:tc>
                <a:extLst>
                  <a:ext uri="{0D108BD9-81ED-4DB2-BD59-A6C34878D82A}">
                    <a16:rowId xmlns:a16="http://schemas.microsoft.com/office/drawing/2014/main" val="3428116568"/>
                  </a:ext>
                </a:extLst>
              </a:tr>
              <a:tr h="635803">
                <a:tc>
                  <a:txBody>
                    <a:bodyPr/>
                    <a:lstStyle/>
                    <a:p>
                      <a:r>
                        <a:rPr lang="en-US" dirty="0"/>
                        <a:t>MANUALLY EVALUATE CREDIT HISTORY</a:t>
                      </a:r>
                    </a:p>
                  </a:txBody>
                  <a:tcPr/>
                </a:tc>
                <a:tc>
                  <a:txBody>
                    <a:bodyPr/>
                    <a:lstStyle/>
                    <a:p>
                      <a:r>
                        <a:rPr lang="en-US" dirty="0"/>
                        <a:t>REAL TIME NOTIFICATION</a:t>
                      </a:r>
                    </a:p>
                  </a:txBody>
                  <a:tcPr/>
                </a:tc>
                <a:extLst>
                  <a:ext uri="{0D108BD9-81ED-4DB2-BD59-A6C34878D82A}">
                    <a16:rowId xmlns:a16="http://schemas.microsoft.com/office/drawing/2014/main" val="38331382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113790"/>
            <a:ext cx="5962015" cy="574040"/>
          </a:xfrm>
          <a:prstGeom prst="rect">
            <a:avLst/>
          </a:prstGeom>
        </p:spPr>
        <p:txBody>
          <a:bodyPr vert="horz" wrap="square" lIns="0" tIns="12700" rIns="0" bIns="0" rtlCol="0">
            <a:spAutoFit/>
          </a:bodyPr>
          <a:lstStyle/>
          <a:p>
            <a:pPr marL="12700">
              <a:lnSpc>
                <a:spcPct val="100000"/>
              </a:lnSpc>
              <a:spcBef>
                <a:spcPts val="100"/>
              </a:spcBef>
            </a:pPr>
            <a:r>
              <a:rPr lang="en-US" spc="-40" dirty="0"/>
              <a:t>METHODOLOGY</a:t>
            </a:r>
            <a:endParaRPr spc="-50" dirty="0"/>
          </a:p>
        </p:txBody>
      </p:sp>
      <p:sp>
        <p:nvSpPr>
          <p:cNvPr id="3" name="object 3"/>
          <p:cNvSpPr txBox="1"/>
          <p:nvPr/>
        </p:nvSpPr>
        <p:spPr>
          <a:xfrm>
            <a:off x="1084580" y="2149221"/>
            <a:ext cx="9434195" cy="1726114"/>
          </a:xfrm>
          <a:prstGeom prst="rect">
            <a:avLst/>
          </a:prstGeom>
        </p:spPr>
        <p:txBody>
          <a:bodyPr vert="horz" wrap="square" lIns="0" tIns="12700" rIns="0" bIns="0" rtlCol="0">
            <a:spAutoFit/>
          </a:bodyPr>
          <a:lstStyle/>
          <a:p>
            <a:pPr marL="297815" indent="-285750">
              <a:lnSpc>
                <a:spcPct val="100000"/>
              </a:lnSpc>
              <a:spcBef>
                <a:spcPts val="100"/>
              </a:spcBef>
              <a:buClr>
                <a:srgbClr val="EB6F16"/>
              </a:buClr>
              <a:buSzPct val="55555"/>
              <a:buFont typeface="Arial" panose="020B0604020202020204" pitchFamily="34" charset="0"/>
              <a:buChar char="•"/>
              <a:tabLst>
                <a:tab pos="355600" algn="l"/>
                <a:tab pos="356235" algn="l"/>
              </a:tabLst>
            </a:pPr>
            <a:r>
              <a:rPr lang="en-US" sz="1800" spc="-5" dirty="0">
                <a:solidFill>
                  <a:srgbClr val="111111"/>
                </a:solidFill>
                <a:latin typeface="Palladio Uralic"/>
                <a:cs typeface="Palladio Uralic"/>
              </a:rPr>
              <a:t>Historical insurance claim data including normal and fraudulent ones, Was used to investigate the normal/fraud behavior features</a:t>
            </a:r>
          </a:p>
          <a:p>
            <a:pPr marL="297815" indent="-285750">
              <a:lnSpc>
                <a:spcPct val="100000"/>
              </a:lnSpc>
              <a:spcBef>
                <a:spcPts val="100"/>
              </a:spcBef>
              <a:buClr>
                <a:srgbClr val="EB6F16"/>
              </a:buClr>
              <a:buSzPct val="55555"/>
              <a:buFont typeface="Arial" panose="020B0604020202020204" pitchFamily="34" charset="0"/>
              <a:buChar char="•"/>
              <a:tabLst>
                <a:tab pos="355600" algn="l"/>
                <a:tab pos="356235" algn="l"/>
              </a:tabLst>
            </a:pPr>
            <a:endParaRPr lang="en-US" spc="-5" dirty="0">
              <a:solidFill>
                <a:srgbClr val="111111"/>
              </a:solidFill>
              <a:latin typeface="Palladio Uralic"/>
              <a:cs typeface="Palladio Uralic"/>
            </a:endParaRPr>
          </a:p>
          <a:p>
            <a:pPr marL="297815" indent="-285750">
              <a:lnSpc>
                <a:spcPct val="100000"/>
              </a:lnSpc>
              <a:spcBef>
                <a:spcPts val="100"/>
              </a:spcBef>
              <a:buClr>
                <a:srgbClr val="EB6F16"/>
              </a:buClr>
              <a:buSzPct val="55555"/>
              <a:buFont typeface="Arial" panose="020B0604020202020204" pitchFamily="34" charset="0"/>
              <a:buChar char="•"/>
              <a:tabLst>
                <a:tab pos="355600" algn="l"/>
                <a:tab pos="356235" algn="l"/>
              </a:tabLst>
            </a:pPr>
            <a:r>
              <a:rPr lang="en-US" sz="1800" spc="-5" dirty="0">
                <a:solidFill>
                  <a:srgbClr val="111111"/>
                </a:solidFill>
                <a:latin typeface="Palladio Uralic"/>
                <a:cs typeface="Palladio Uralic"/>
              </a:rPr>
              <a:t>Based on ML techniques, and using these features, we checked if a claim is fraudulent or not</a:t>
            </a:r>
          </a:p>
          <a:p>
            <a:pPr marL="297815" indent="-285750">
              <a:lnSpc>
                <a:spcPct val="100000"/>
              </a:lnSpc>
              <a:spcBef>
                <a:spcPts val="100"/>
              </a:spcBef>
              <a:buClr>
                <a:srgbClr val="EB6F16"/>
              </a:buClr>
              <a:buSzPct val="55555"/>
              <a:buFont typeface="Arial" panose="020B0604020202020204" pitchFamily="34" charset="0"/>
              <a:buChar char="•"/>
              <a:tabLst>
                <a:tab pos="355600" algn="l"/>
                <a:tab pos="356235" algn="l"/>
              </a:tabLst>
            </a:pPr>
            <a:endParaRPr lang="en-US" spc="-5" dirty="0">
              <a:solidFill>
                <a:srgbClr val="111111"/>
              </a:solidFill>
              <a:latin typeface="Palladio Uralic"/>
              <a:cs typeface="Palladio Uralic"/>
            </a:endParaRPr>
          </a:p>
          <a:p>
            <a:pPr marL="297815" indent="-285750">
              <a:lnSpc>
                <a:spcPct val="100000"/>
              </a:lnSpc>
              <a:spcBef>
                <a:spcPts val="100"/>
              </a:spcBef>
              <a:buClr>
                <a:srgbClr val="EB6F16"/>
              </a:buClr>
              <a:buSzPct val="55555"/>
              <a:buFont typeface="Arial" panose="020B0604020202020204" pitchFamily="34" charset="0"/>
              <a:buChar char="•"/>
              <a:tabLst>
                <a:tab pos="355600" algn="l"/>
                <a:tab pos="356235" algn="l"/>
              </a:tabLst>
            </a:pPr>
            <a:r>
              <a:rPr lang="en-US" dirty="0">
                <a:latin typeface="Palladio Uralic"/>
                <a:cs typeface="Palladio Uralic"/>
              </a:rPr>
              <a:t>A</a:t>
            </a:r>
            <a:r>
              <a:rPr lang="en-US" sz="1800" dirty="0">
                <a:latin typeface="Palladio Uralic"/>
                <a:cs typeface="Palladio Uralic"/>
              </a:rPr>
              <a:t> comparative study was performed to decide which Machine Learning classifier performed best.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8DC8-73C3-7D6F-D64E-4AB8403B2320}"/>
              </a:ext>
            </a:extLst>
          </p:cNvPr>
          <p:cNvSpPr>
            <a:spLocks noGrp="1"/>
          </p:cNvSpPr>
          <p:nvPr>
            <p:ph type="title"/>
          </p:nvPr>
        </p:nvSpPr>
        <p:spPr>
          <a:xfrm>
            <a:off x="1176324" y="703326"/>
            <a:ext cx="9839350" cy="553998"/>
          </a:xfrm>
        </p:spPr>
        <p:txBody>
          <a:bodyPr/>
          <a:lstStyle/>
          <a:p>
            <a:r>
              <a:rPr lang="en-US" dirty="0"/>
              <a:t>Algorithms</a:t>
            </a:r>
          </a:p>
        </p:txBody>
      </p:sp>
      <p:sp>
        <p:nvSpPr>
          <p:cNvPr id="3" name="Text Placeholder 2">
            <a:extLst>
              <a:ext uri="{FF2B5EF4-FFF2-40B4-BE49-F238E27FC236}">
                <a16:creationId xmlns:a16="http://schemas.microsoft.com/office/drawing/2014/main" id="{584375EA-62DF-011E-9C20-147E45732722}"/>
              </a:ext>
            </a:extLst>
          </p:cNvPr>
          <p:cNvSpPr>
            <a:spLocks noGrp="1"/>
          </p:cNvSpPr>
          <p:nvPr>
            <p:ph type="body" idx="1"/>
          </p:nvPr>
        </p:nvSpPr>
        <p:spPr>
          <a:xfrm>
            <a:off x="1176324" y="2286000"/>
            <a:ext cx="10086340" cy="3570208"/>
          </a:xfrm>
        </p:spPr>
        <p:txBody>
          <a:bodyPr/>
          <a:lstStyle/>
          <a:p>
            <a:r>
              <a:rPr lang="en-US" sz="2000" kern="1200" spc="-5" dirty="0">
                <a:solidFill>
                  <a:srgbClr val="111111"/>
                </a:solidFill>
              </a:rPr>
              <a:t>Some of the 12 Machine Learning Algorithms used in building models for fraud detection are:</a:t>
            </a:r>
          </a:p>
          <a:p>
            <a:pPr marL="297815" indent="-285750" algn="l" rtl="0">
              <a:lnSpc>
                <a:spcPct val="150000"/>
              </a:lnSpc>
              <a:spcBef>
                <a:spcPts val="100"/>
              </a:spcBef>
              <a:buClr>
                <a:srgbClr val="EB6F16"/>
              </a:buClr>
              <a:buSzPct val="55555"/>
              <a:buFont typeface="Arial" panose="020B0604020202020204" pitchFamily="34" charset="0"/>
              <a:buChar char="•"/>
              <a:tabLst>
                <a:tab pos="355600" algn="l"/>
                <a:tab pos="356235" algn="l"/>
              </a:tabLst>
            </a:pPr>
            <a:r>
              <a:rPr lang="en-US" sz="1900" kern="1200" spc="-5" dirty="0">
                <a:solidFill>
                  <a:srgbClr val="111111"/>
                </a:solidFill>
              </a:rPr>
              <a:t>Support Vector Classifier</a:t>
            </a:r>
          </a:p>
          <a:p>
            <a:pPr marL="297815" indent="-285750" algn="l" rtl="0">
              <a:lnSpc>
                <a:spcPct val="150000"/>
              </a:lnSpc>
              <a:spcBef>
                <a:spcPts val="100"/>
              </a:spcBef>
              <a:buClr>
                <a:srgbClr val="EB6F16"/>
              </a:buClr>
              <a:buSzPct val="55555"/>
              <a:buFont typeface="Arial" panose="020B0604020202020204" pitchFamily="34" charset="0"/>
              <a:buChar char="•"/>
              <a:tabLst>
                <a:tab pos="355600" algn="l"/>
                <a:tab pos="356235" algn="l"/>
              </a:tabLst>
            </a:pPr>
            <a:r>
              <a:rPr lang="en-US" sz="1900" kern="1200" spc="-5" dirty="0">
                <a:solidFill>
                  <a:srgbClr val="111111"/>
                </a:solidFill>
              </a:rPr>
              <a:t>KNN</a:t>
            </a:r>
          </a:p>
          <a:p>
            <a:pPr marL="297815" indent="-285750" algn="l" rtl="0">
              <a:lnSpc>
                <a:spcPct val="150000"/>
              </a:lnSpc>
              <a:spcBef>
                <a:spcPts val="100"/>
              </a:spcBef>
              <a:buClr>
                <a:srgbClr val="EB6F16"/>
              </a:buClr>
              <a:buSzPct val="55555"/>
              <a:buFont typeface="Arial" panose="020B0604020202020204" pitchFamily="34" charset="0"/>
              <a:buChar char="•"/>
              <a:tabLst>
                <a:tab pos="355600" algn="l"/>
                <a:tab pos="356235" algn="l"/>
              </a:tabLst>
            </a:pPr>
            <a:r>
              <a:rPr lang="en-US" sz="1900" kern="1200" spc="-5" dirty="0">
                <a:solidFill>
                  <a:srgbClr val="111111"/>
                </a:solidFill>
              </a:rPr>
              <a:t>Decision Tree Classifier</a:t>
            </a:r>
          </a:p>
          <a:p>
            <a:pPr marL="297815" indent="-285750" algn="l" rtl="0">
              <a:lnSpc>
                <a:spcPct val="150000"/>
              </a:lnSpc>
              <a:spcBef>
                <a:spcPts val="100"/>
              </a:spcBef>
              <a:buClr>
                <a:srgbClr val="EB6F16"/>
              </a:buClr>
              <a:buSzPct val="55555"/>
              <a:buFont typeface="Arial" panose="020B0604020202020204" pitchFamily="34" charset="0"/>
              <a:buChar char="•"/>
              <a:tabLst>
                <a:tab pos="355600" algn="l"/>
                <a:tab pos="356235" algn="l"/>
              </a:tabLst>
            </a:pPr>
            <a:r>
              <a:rPr lang="en-US" sz="1900" kern="1200" spc="-5" dirty="0">
                <a:solidFill>
                  <a:srgbClr val="111111"/>
                </a:solidFill>
              </a:rPr>
              <a:t>Random Forest Classifier</a:t>
            </a:r>
          </a:p>
          <a:p>
            <a:pPr marL="297815" indent="-285750" algn="l" rtl="0">
              <a:lnSpc>
                <a:spcPct val="150000"/>
              </a:lnSpc>
              <a:spcBef>
                <a:spcPts val="100"/>
              </a:spcBef>
              <a:buClr>
                <a:srgbClr val="EB6F16"/>
              </a:buClr>
              <a:buSzPct val="55555"/>
              <a:buFont typeface="Arial" panose="020B0604020202020204" pitchFamily="34" charset="0"/>
              <a:buChar char="•"/>
              <a:tabLst>
                <a:tab pos="355600" algn="l"/>
                <a:tab pos="356235" algn="l"/>
              </a:tabLst>
            </a:pPr>
            <a:r>
              <a:rPr lang="en-US" sz="1900" kern="1200" spc="-5" dirty="0">
                <a:solidFill>
                  <a:srgbClr val="111111"/>
                </a:solidFill>
              </a:rPr>
              <a:t>Ada Boost Classifier</a:t>
            </a:r>
          </a:p>
          <a:p>
            <a:pPr marL="297815" indent="-285750" algn="l" rtl="0">
              <a:lnSpc>
                <a:spcPct val="150000"/>
              </a:lnSpc>
              <a:spcBef>
                <a:spcPts val="100"/>
              </a:spcBef>
              <a:buClr>
                <a:srgbClr val="EB6F16"/>
              </a:buClr>
              <a:buSzPct val="55555"/>
              <a:buFont typeface="Arial" panose="020B0604020202020204" pitchFamily="34" charset="0"/>
              <a:buChar char="•"/>
              <a:tabLst>
                <a:tab pos="355600" algn="l"/>
                <a:tab pos="356235" algn="l"/>
              </a:tabLst>
            </a:pPr>
            <a:r>
              <a:rPr lang="en-US" sz="1900" kern="1200" spc="-5" dirty="0">
                <a:solidFill>
                  <a:srgbClr val="111111"/>
                </a:solidFill>
              </a:rPr>
              <a:t>Gradient Boosting Classifier</a:t>
            </a:r>
          </a:p>
          <a:p>
            <a:pPr marL="285750" indent="-285750">
              <a:buFont typeface="Arial" panose="020B0604020202020204" pitchFamily="34" charset="0"/>
              <a:buChar char="•"/>
            </a:pPr>
            <a:endParaRPr lang="en-US" sz="1800" kern="1200" spc="-5" dirty="0">
              <a:solidFill>
                <a:srgbClr val="111111"/>
              </a:solidFill>
            </a:endParaRPr>
          </a:p>
          <a:p>
            <a:r>
              <a:rPr lang="en-US" sz="1800" kern="1200" spc="-5" dirty="0">
                <a:solidFill>
                  <a:srgbClr val="111111"/>
                </a:solidFill>
              </a:rPr>
              <a:t> </a:t>
            </a:r>
          </a:p>
        </p:txBody>
      </p:sp>
    </p:spTree>
    <p:extLst>
      <p:ext uri="{BB962C8B-B14F-4D97-AF65-F5344CB8AC3E}">
        <p14:creationId xmlns:p14="http://schemas.microsoft.com/office/powerpoint/2010/main" val="212552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5" y="1219200"/>
            <a:ext cx="9839350" cy="575157"/>
          </a:xfrm>
          <a:prstGeom prst="rect">
            <a:avLst/>
          </a:prstGeom>
        </p:spPr>
        <p:txBody>
          <a:bodyPr vert="horz" wrap="square" lIns="0" tIns="74295" rIns="0" bIns="0" rtlCol="0">
            <a:spAutoFit/>
          </a:bodyPr>
          <a:lstStyle/>
          <a:p>
            <a:pPr marL="12700" marR="5080">
              <a:lnSpc>
                <a:spcPts val="3890"/>
              </a:lnSpc>
              <a:spcBef>
                <a:spcPts val="585"/>
              </a:spcBef>
            </a:pPr>
            <a:r>
              <a:rPr lang="en-US" spc="-45" dirty="0"/>
              <a:t>DATA ANALYSIS</a:t>
            </a:r>
            <a:endParaRPr spc="-50" dirty="0"/>
          </a:p>
        </p:txBody>
      </p:sp>
      <p:sp>
        <p:nvSpPr>
          <p:cNvPr id="3" name="object 3"/>
          <p:cNvSpPr txBox="1"/>
          <p:nvPr/>
        </p:nvSpPr>
        <p:spPr>
          <a:xfrm>
            <a:off x="1019175" y="2057400"/>
            <a:ext cx="10153650" cy="3248069"/>
          </a:xfrm>
          <a:prstGeom prst="rect">
            <a:avLst/>
          </a:prstGeom>
        </p:spPr>
        <p:txBody>
          <a:bodyPr vert="horz" wrap="square" lIns="0" tIns="12700" rIns="0" bIns="0" rtlCol="0">
            <a:spAutoFit/>
          </a:bodyPr>
          <a:lstStyle/>
          <a:p>
            <a:pPr marL="38100" marR="30480" indent="91440">
              <a:lnSpc>
                <a:spcPct val="150000"/>
              </a:lnSpc>
              <a:spcBef>
                <a:spcPts val="100"/>
              </a:spcBef>
            </a:pPr>
            <a:r>
              <a:rPr lang="en-US" sz="2000" dirty="0">
                <a:solidFill>
                  <a:srgbClr val="404040"/>
                </a:solidFill>
                <a:latin typeface="Palladio Uralic"/>
                <a:cs typeface="Palladio Uralic"/>
              </a:rPr>
              <a:t>The data used for this study is an open data gotten from Kaggle and is extracted from insurance claim settlement. </a:t>
            </a:r>
          </a:p>
          <a:p>
            <a:pPr marL="38100" marR="30480" indent="91440">
              <a:lnSpc>
                <a:spcPct val="150000"/>
              </a:lnSpc>
              <a:spcBef>
                <a:spcPts val="100"/>
              </a:spcBef>
            </a:pPr>
            <a:r>
              <a:rPr lang="en-US" sz="2000" dirty="0">
                <a:solidFill>
                  <a:srgbClr val="404040"/>
                </a:solidFill>
                <a:latin typeface="Palladio Uralic"/>
                <a:cs typeface="Palladio Uralic"/>
              </a:rPr>
              <a:t>The Data Analysis and modeling are subdivided into two steps:</a:t>
            </a:r>
          </a:p>
          <a:p>
            <a:pPr marL="495300" marR="30480" indent="-457200">
              <a:lnSpc>
                <a:spcPct val="150000"/>
              </a:lnSpc>
              <a:spcBef>
                <a:spcPts val="100"/>
              </a:spcBef>
              <a:buFont typeface="Arial" panose="020B0604020202020204" pitchFamily="34" charset="0"/>
              <a:buChar char="•"/>
            </a:pPr>
            <a:r>
              <a:rPr lang="en-US" sz="2000" b="1" u="sng" dirty="0">
                <a:solidFill>
                  <a:srgbClr val="404040"/>
                </a:solidFill>
                <a:latin typeface="Palladio Uralic"/>
                <a:cs typeface="Palladio Uralic"/>
              </a:rPr>
              <a:t>Data Preprocessing</a:t>
            </a:r>
            <a:r>
              <a:rPr lang="en-US" sz="2000" dirty="0">
                <a:solidFill>
                  <a:srgbClr val="404040"/>
                </a:solidFill>
                <a:latin typeface="Palladio Uralic"/>
                <a:cs typeface="Palladio Uralic"/>
              </a:rPr>
              <a:t>: In this stage, we prepared our data for modeling by treating null values, carrying out feature engineering and scaling the data for modeling </a:t>
            </a:r>
          </a:p>
          <a:p>
            <a:pPr marL="495300" marR="30480" indent="-457200">
              <a:lnSpc>
                <a:spcPct val="150000"/>
              </a:lnSpc>
              <a:spcBef>
                <a:spcPts val="100"/>
              </a:spcBef>
              <a:buFont typeface="Arial" panose="020B0604020202020204" pitchFamily="34" charset="0"/>
              <a:buChar char="•"/>
            </a:pPr>
            <a:r>
              <a:rPr lang="en-US" sz="2000" b="1" u="sng" dirty="0">
                <a:solidFill>
                  <a:srgbClr val="404040"/>
                </a:solidFill>
                <a:latin typeface="Palladio Uralic"/>
                <a:cs typeface="Palladio Uralic"/>
              </a:rPr>
              <a:t>Modeling</a:t>
            </a:r>
            <a:r>
              <a:rPr lang="en-US" sz="2000" dirty="0">
                <a:solidFill>
                  <a:srgbClr val="404040"/>
                </a:solidFill>
                <a:latin typeface="Palladio Uralic"/>
                <a:cs typeface="Palladio Uralic"/>
              </a:rPr>
              <a:t>: After preparing the data, we were able to models for fraud prediction</a:t>
            </a:r>
          </a:p>
          <a:p>
            <a:pPr marL="38100" marR="30480" indent="91440">
              <a:lnSpc>
                <a:spcPct val="150000"/>
              </a:lnSpc>
              <a:spcBef>
                <a:spcPts val="100"/>
              </a:spcBef>
            </a:pPr>
            <a:endParaRPr lang="en-US" sz="2000" dirty="0">
              <a:solidFill>
                <a:srgbClr val="404040"/>
              </a:solidFill>
              <a:latin typeface="Palladio Uralic"/>
              <a:cs typeface="Palladio Ural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225628"/>
            <a:ext cx="6824676" cy="566822"/>
          </a:xfrm>
          <a:prstGeom prst="rect">
            <a:avLst/>
          </a:prstGeom>
        </p:spPr>
        <p:txBody>
          <a:bodyPr vert="horz" wrap="square" lIns="0" tIns="12700" rIns="0" bIns="0" rtlCol="0">
            <a:spAutoFit/>
          </a:bodyPr>
          <a:lstStyle/>
          <a:p>
            <a:pPr marL="12700">
              <a:lnSpc>
                <a:spcPct val="100000"/>
              </a:lnSpc>
              <a:spcBef>
                <a:spcPts val="100"/>
              </a:spcBef>
            </a:pPr>
            <a:r>
              <a:rPr lang="en-US" spc="-45" dirty="0"/>
              <a:t>RESULTS &amp; MODEL COMPARISON</a:t>
            </a:r>
            <a:endParaRPr spc="-50" dirty="0"/>
          </a:p>
        </p:txBody>
      </p:sp>
      <p:sp>
        <p:nvSpPr>
          <p:cNvPr id="3" name="object 3"/>
          <p:cNvSpPr txBox="1"/>
          <p:nvPr/>
        </p:nvSpPr>
        <p:spPr>
          <a:xfrm>
            <a:off x="1176324" y="1981200"/>
            <a:ext cx="9587865" cy="1288173"/>
          </a:xfrm>
          <a:prstGeom prst="rect">
            <a:avLst/>
          </a:prstGeom>
        </p:spPr>
        <p:txBody>
          <a:bodyPr vert="horz" wrap="square" lIns="0" tIns="41275" rIns="0" bIns="0" rtlCol="0">
            <a:spAutoFit/>
          </a:bodyPr>
          <a:lstStyle/>
          <a:p>
            <a:pPr marL="12700">
              <a:lnSpc>
                <a:spcPct val="100000"/>
              </a:lnSpc>
              <a:spcBef>
                <a:spcPts val="325"/>
              </a:spcBef>
            </a:pPr>
            <a:r>
              <a:rPr lang="en-US" sz="1900" spc="-5" dirty="0">
                <a:solidFill>
                  <a:srgbClr val="404040"/>
                </a:solidFill>
                <a:latin typeface="Palladio Uralic"/>
                <a:cs typeface="Palladio Uralic"/>
              </a:rPr>
              <a:t>Using the Test accuracy score, we are going to graph a table and plot in descending order from highest score to the lowest test accuracy score. </a:t>
            </a:r>
          </a:p>
          <a:p>
            <a:pPr marL="12700">
              <a:lnSpc>
                <a:spcPct val="100000"/>
              </a:lnSpc>
              <a:spcBef>
                <a:spcPts val="325"/>
              </a:spcBef>
            </a:pPr>
            <a:endParaRPr lang="en-US" sz="1900" spc="-5" dirty="0">
              <a:solidFill>
                <a:srgbClr val="404040"/>
              </a:solidFill>
              <a:latin typeface="Palladio Uralic"/>
              <a:cs typeface="Palladio Uralic"/>
            </a:endParaRPr>
          </a:p>
          <a:p>
            <a:pPr marL="12700">
              <a:lnSpc>
                <a:spcPct val="100000"/>
              </a:lnSpc>
              <a:spcBef>
                <a:spcPts val="325"/>
              </a:spcBef>
            </a:pPr>
            <a:endParaRPr sz="1900" dirty="0">
              <a:latin typeface="Palladio Uralic"/>
              <a:cs typeface="Palladio Uralic"/>
            </a:endParaRPr>
          </a:p>
        </p:txBody>
      </p:sp>
      <p:graphicFrame>
        <p:nvGraphicFramePr>
          <p:cNvPr id="7" name="Table 6">
            <a:extLst>
              <a:ext uri="{FF2B5EF4-FFF2-40B4-BE49-F238E27FC236}">
                <a16:creationId xmlns:a16="http://schemas.microsoft.com/office/drawing/2014/main" id="{199870DA-F48E-4A64-1881-AF17D7D2EB1E}"/>
              </a:ext>
            </a:extLst>
          </p:cNvPr>
          <p:cNvGraphicFramePr>
            <a:graphicFrameLocks noGrp="1"/>
          </p:cNvGraphicFramePr>
          <p:nvPr>
            <p:extLst>
              <p:ext uri="{D42A27DB-BD31-4B8C-83A1-F6EECF244321}">
                <p14:modId xmlns:p14="http://schemas.microsoft.com/office/powerpoint/2010/main" val="2658815279"/>
              </p:ext>
            </p:extLst>
          </p:nvPr>
        </p:nvGraphicFramePr>
        <p:xfrm>
          <a:off x="2743200" y="2667000"/>
          <a:ext cx="6172200" cy="3657587"/>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1706146555"/>
                    </a:ext>
                  </a:extLst>
                </a:gridCol>
                <a:gridCol w="3352800">
                  <a:extLst>
                    <a:ext uri="{9D8B030D-6E8A-4147-A177-3AD203B41FA5}">
                      <a16:colId xmlns:a16="http://schemas.microsoft.com/office/drawing/2014/main" val="620264416"/>
                    </a:ext>
                  </a:extLst>
                </a:gridCol>
                <a:gridCol w="2209800">
                  <a:extLst>
                    <a:ext uri="{9D8B030D-6E8A-4147-A177-3AD203B41FA5}">
                      <a16:colId xmlns:a16="http://schemas.microsoft.com/office/drawing/2014/main" val="3060774799"/>
                    </a:ext>
                  </a:extLst>
                </a:gridCol>
              </a:tblGrid>
              <a:tr h="341551">
                <a:tc>
                  <a:txBody>
                    <a:bodyPr/>
                    <a:lstStyle/>
                    <a:p>
                      <a:pPr marL="0" marR="0">
                        <a:lnSpc>
                          <a:spcPct val="150000"/>
                        </a:lnSpc>
                        <a:spcBef>
                          <a:spcPts val="0"/>
                        </a:spcBef>
                        <a:spcAft>
                          <a:spcPts val="1200"/>
                        </a:spcAft>
                      </a:pPr>
                      <a:r>
                        <a:rPr lang="en-US" sz="1000">
                          <a:effectLst/>
                        </a:rPr>
                        <a:t> </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800" dirty="0">
                          <a:effectLst/>
                        </a:rPr>
                        <a:t>Model</a:t>
                      </a:r>
                      <a:endParaRPr lang="en-US" sz="1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800" dirty="0">
                          <a:effectLst/>
                        </a:rPr>
                        <a:t>Score</a:t>
                      </a:r>
                      <a:endParaRPr lang="en-US" sz="1000" dirty="0">
                        <a:effectLst/>
                      </a:endParaRPr>
                    </a:p>
                  </a:txBody>
                  <a:tcPr marL="57979" marR="57979" marT="0" marB="0" anchor="b"/>
                </a:tc>
                <a:extLst>
                  <a:ext uri="{0D108BD9-81ED-4DB2-BD59-A6C34878D82A}">
                    <a16:rowId xmlns:a16="http://schemas.microsoft.com/office/drawing/2014/main" val="1811158016"/>
                  </a:ext>
                </a:extLst>
              </a:tr>
              <a:tr h="282361">
                <a:tc>
                  <a:txBody>
                    <a:bodyPr/>
                    <a:lstStyle/>
                    <a:p>
                      <a:pPr marL="0" marR="0">
                        <a:lnSpc>
                          <a:spcPct val="150000"/>
                        </a:lnSpc>
                        <a:spcBef>
                          <a:spcPts val="0"/>
                        </a:spcBef>
                        <a:spcAft>
                          <a:spcPts val="1200"/>
                        </a:spcAft>
                      </a:pPr>
                      <a:r>
                        <a:rPr lang="en-US" sz="900">
                          <a:effectLst/>
                        </a:rPr>
                        <a:t>4</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Ada Boost</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0.812</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2816939384"/>
                  </a:ext>
                </a:extLst>
              </a:tr>
              <a:tr h="255799">
                <a:tc>
                  <a:txBody>
                    <a:bodyPr/>
                    <a:lstStyle/>
                    <a:p>
                      <a:pPr marL="0" marR="0">
                        <a:lnSpc>
                          <a:spcPct val="150000"/>
                        </a:lnSpc>
                        <a:spcBef>
                          <a:spcPts val="0"/>
                        </a:spcBef>
                        <a:spcAft>
                          <a:spcPts val="1200"/>
                        </a:spcAft>
                      </a:pPr>
                      <a:r>
                        <a:rPr lang="en-US" sz="900" dirty="0">
                          <a:effectLst/>
                        </a:rPr>
                        <a:t>10</a:t>
                      </a:r>
                      <a:endParaRPr lang="en-US" sz="1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XgBoost</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0.812</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3735794433"/>
                  </a:ext>
                </a:extLst>
              </a:tr>
              <a:tr h="282361">
                <a:tc>
                  <a:txBody>
                    <a:bodyPr/>
                    <a:lstStyle/>
                    <a:p>
                      <a:pPr marL="0" marR="0">
                        <a:lnSpc>
                          <a:spcPct val="150000"/>
                        </a:lnSpc>
                        <a:spcBef>
                          <a:spcPts val="0"/>
                        </a:spcBef>
                        <a:spcAft>
                          <a:spcPts val="1200"/>
                        </a:spcAft>
                      </a:pPr>
                      <a:r>
                        <a:rPr lang="en-US" sz="900">
                          <a:effectLst/>
                        </a:rPr>
                        <a:t>11</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Voting Classifier</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0.772</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518916419"/>
                  </a:ext>
                </a:extLst>
              </a:tr>
              <a:tr h="282361">
                <a:tc>
                  <a:txBody>
                    <a:bodyPr/>
                    <a:lstStyle/>
                    <a:p>
                      <a:pPr marL="0" marR="0">
                        <a:lnSpc>
                          <a:spcPct val="150000"/>
                        </a:lnSpc>
                        <a:spcBef>
                          <a:spcPts val="0"/>
                        </a:spcBef>
                        <a:spcAft>
                          <a:spcPts val="1200"/>
                        </a:spcAft>
                      </a:pPr>
                      <a:r>
                        <a:rPr lang="en-US" sz="900">
                          <a:effectLst/>
                        </a:rPr>
                        <a:t>2</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Decision Tree</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0.752</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651153342"/>
                  </a:ext>
                </a:extLst>
              </a:tr>
              <a:tr h="236627">
                <a:tc>
                  <a:txBody>
                    <a:bodyPr/>
                    <a:lstStyle/>
                    <a:p>
                      <a:pPr marL="0" marR="0">
                        <a:lnSpc>
                          <a:spcPct val="150000"/>
                        </a:lnSpc>
                        <a:spcBef>
                          <a:spcPts val="0"/>
                        </a:spcBef>
                        <a:spcAft>
                          <a:spcPts val="1200"/>
                        </a:spcAft>
                      </a:pPr>
                      <a:r>
                        <a:rPr lang="en-US" sz="900" dirty="0">
                          <a:effectLst/>
                        </a:rPr>
                        <a:t>3</a:t>
                      </a:r>
                      <a:endParaRPr lang="en-US" sz="1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Random Forest</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dirty="0">
                          <a:effectLst/>
                        </a:rPr>
                        <a:t>0.732</a:t>
                      </a:r>
                      <a:endParaRPr lang="en-US" sz="1000" dirty="0">
                        <a:effectLst/>
                      </a:endParaRPr>
                    </a:p>
                  </a:txBody>
                  <a:tcPr marL="57979" marR="57979" marT="0" marB="0" anchor="b"/>
                </a:tc>
                <a:extLst>
                  <a:ext uri="{0D108BD9-81ED-4DB2-BD59-A6C34878D82A}">
                    <a16:rowId xmlns:a16="http://schemas.microsoft.com/office/drawing/2014/main" val="3240523719"/>
                  </a:ext>
                </a:extLst>
              </a:tr>
              <a:tr h="282361">
                <a:tc>
                  <a:txBody>
                    <a:bodyPr/>
                    <a:lstStyle/>
                    <a:p>
                      <a:pPr marL="0" marR="0">
                        <a:lnSpc>
                          <a:spcPct val="150000"/>
                        </a:lnSpc>
                        <a:spcBef>
                          <a:spcPts val="0"/>
                        </a:spcBef>
                        <a:spcAft>
                          <a:spcPts val="1200"/>
                        </a:spcAft>
                      </a:pPr>
                      <a:r>
                        <a:rPr lang="en-US" sz="900">
                          <a:effectLst/>
                        </a:rPr>
                        <a:t>8</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Extra trees</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dirty="0">
                          <a:effectLst/>
                        </a:rPr>
                        <a:t>0.724</a:t>
                      </a:r>
                      <a:endParaRPr lang="en-US" sz="1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2821482244"/>
                  </a:ext>
                </a:extLst>
              </a:tr>
              <a:tr h="282361">
                <a:tc>
                  <a:txBody>
                    <a:bodyPr/>
                    <a:lstStyle/>
                    <a:p>
                      <a:pPr marL="0" marR="0">
                        <a:lnSpc>
                          <a:spcPct val="150000"/>
                        </a:lnSpc>
                        <a:spcBef>
                          <a:spcPts val="0"/>
                        </a:spcBef>
                        <a:spcAft>
                          <a:spcPts val="1200"/>
                        </a:spcAft>
                      </a:pPr>
                      <a:r>
                        <a:rPr lang="en-US" sz="900">
                          <a:effectLst/>
                        </a:rPr>
                        <a:t>0</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SVC</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0.720</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3320236928"/>
                  </a:ext>
                </a:extLst>
              </a:tr>
              <a:tr h="282361">
                <a:tc>
                  <a:txBody>
                    <a:bodyPr/>
                    <a:lstStyle/>
                    <a:p>
                      <a:pPr marL="0" marR="0">
                        <a:lnSpc>
                          <a:spcPct val="150000"/>
                        </a:lnSpc>
                        <a:spcBef>
                          <a:spcPts val="0"/>
                        </a:spcBef>
                        <a:spcAft>
                          <a:spcPts val="1200"/>
                        </a:spcAft>
                      </a:pPr>
                      <a:r>
                        <a:rPr lang="en-US" sz="900" dirty="0">
                          <a:effectLst/>
                        </a:rPr>
                        <a:t>1</a:t>
                      </a:r>
                      <a:endParaRPr lang="en-US" sz="1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KNN</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0.720</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386522604"/>
                  </a:ext>
                </a:extLst>
              </a:tr>
              <a:tr h="282361">
                <a:tc>
                  <a:txBody>
                    <a:bodyPr/>
                    <a:lstStyle/>
                    <a:p>
                      <a:pPr marL="0" marR="0">
                        <a:lnSpc>
                          <a:spcPct val="150000"/>
                        </a:lnSpc>
                        <a:spcBef>
                          <a:spcPts val="0"/>
                        </a:spcBef>
                        <a:spcAft>
                          <a:spcPts val="1200"/>
                        </a:spcAft>
                      </a:pPr>
                      <a:r>
                        <a:rPr lang="en-US" sz="900">
                          <a:effectLst/>
                        </a:rPr>
                        <a:t>9</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LGBM</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0.652</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1323068433"/>
                  </a:ext>
                </a:extLst>
              </a:tr>
              <a:tr h="282361">
                <a:tc>
                  <a:txBody>
                    <a:bodyPr/>
                    <a:lstStyle/>
                    <a:p>
                      <a:pPr marL="0" marR="0">
                        <a:lnSpc>
                          <a:spcPct val="150000"/>
                        </a:lnSpc>
                        <a:spcBef>
                          <a:spcPts val="0"/>
                        </a:spcBef>
                        <a:spcAft>
                          <a:spcPts val="1200"/>
                        </a:spcAft>
                      </a:pPr>
                      <a:r>
                        <a:rPr lang="en-US" sz="900">
                          <a:effectLst/>
                        </a:rPr>
                        <a:t>7</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Cat Boost</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0.640</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3209954218"/>
                  </a:ext>
                </a:extLst>
              </a:tr>
              <a:tr h="282361">
                <a:tc>
                  <a:txBody>
                    <a:bodyPr/>
                    <a:lstStyle/>
                    <a:p>
                      <a:pPr marL="0" marR="0">
                        <a:lnSpc>
                          <a:spcPct val="150000"/>
                        </a:lnSpc>
                        <a:spcBef>
                          <a:spcPts val="0"/>
                        </a:spcBef>
                        <a:spcAft>
                          <a:spcPts val="1200"/>
                        </a:spcAft>
                      </a:pPr>
                      <a:r>
                        <a:rPr lang="en-US" sz="900">
                          <a:effectLst/>
                        </a:rPr>
                        <a:t>6</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SGB</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0.308</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3587304648"/>
                  </a:ext>
                </a:extLst>
              </a:tr>
              <a:tr h="282361">
                <a:tc>
                  <a:txBody>
                    <a:bodyPr/>
                    <a:lstStyle/>
                    <a:p>
                      <a:pPr marL="0" marR="0">
                        <a:lnSpc>
                          <a:spcPct val="150000"/>
                        </a:lnSpc>
                        <a:spcBef>
                          <a:spcPts val="0"/>
                        </a:spcBef>
                        <a:spcAft>
                          <a:spcPts val="1200"/>
                        </a:spcAft>
                      </a:pPr>
                      <a:r>
                        <a:rPr lang="en-US" sz="900">
                          <a:effectLst/>
                        </a:rPr>
                        <a:t>5</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Gradient Boost</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dirty="0">
                          <a:effectLst/>
                        </a:rPr>
                        <a:t>0.288</a:t>
                      </a:r>
                      <a:endParaRPr lang="en-US" sz="1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34194372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TotalTime>
  <Words>877</Words>
  <Application>Microsoft Macintosh PowerPoint</Application>
  <PresentationFormat>Widescreen</PresentationFormat>
  <Paragraphs>117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Bookman Uralic</vt:lpstr>
      <vt:lpstr>Palladio Uralic</vt:lpstr>
      <vt:lpstr>Arial</vt:lpstr>
      <vt:lpstr>Calibri</vt:lpstr>
      <vt:lpstr>Times New Roman</vt:lpstr>
      <vt:lpstr>Trebuchet MS</vt:lpstr>
      <vt:lpstr>Office Theme</vt:lpstr>
      <vt:lpstr>ARTIFICIAL INTELLIGENCE IN THE  INSURANCE INDUSTRY</vt:lpstr>
      <vt:lpstr>TABLE OF CONTENT</vt:lpstr>
      <vt:lpstr>INTRODUCTION</vt:lpstr>
      <vt:lpstr>KEY AREAS</vt:lpstr>
      <vt:lpstr>TRADITIONAL WAYS VS AI</vt:lpstr>
      <vt:lpstr>METHODOLOGY</vt:lpstr>
      <vt:lpstr>Algorithms</vt:lpstr>
      <vt:lpstr>DATA ANALYSIS</vt:lpstr>
      <vt:lpstr>RESULTS &amp; MODEL COMPARISON</vt:lpstr>
      <vt:lpstr>PowerPoint Presentation</vt:lpstr>
      <vt:lpstr>Conclusion</vt:lpstr>
      <vt:lpstr>Further research</vt:lpstr>
      <vt:lpstr>References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Aremora, Samuel</dc:creator>
  <cp:lastModifiedBy>Ogundipe, Omoyeni M.</cp:lastModifiedBy>
  <cp:revision>6</cp:revision>
  <dcterms:created xsi:type="dcterms:W3CDTF">2022-11-30T22:37:30Z</dcterms:created>
  <dcterms:modified xsi:type="dcterms:W3CDTF">2022-12-01T06:14:51Z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2022-11-29T00:00:00Z</vt:filetime>
  </property>
  <property fmtid="{D5CDD505-2E9C-101B-9397-08002B2CF9AE}" pid="3" name="Creator">
    <vt:lpwstr>Microsoft® PowerPoint® for Microsoft 365</vt:lpwstr>
  </property>
  <property fmtid="{D5CDD505-2E9C-101B-9397-08002B2CF9AE}" pid="4" name="LastSaved">
    <vt:filetime>2022-11-30T00:00:00Z</vt:filetime>
  </property>
</Properties>
</file>