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4" r:id="rId8"/>
    <p:sldId id="265" r:id="rId9"/>
    <p:sldId id="266" r:id="rId10"/>
    <p:sldId id="267" r:id="rId11"/>
  </p:sldIdLst>
  <p:sldSz cx="9144000" cy="5143500" type="screen16x9"/>
  <p:notesSz cx="6858000" cy="9144000"/>
  <p:embeddedFontLst>
    <p:embeddedFont>
      <p:font typeface="Arial Narrow" panose="020B0606020202030204" pitchFamily="34" charset="0"/>
      <p:regular r:id="rId13"/>
      <p:bold r:id="rId14"/>
      <p:italic r:id="rId15"/>
      <p:boldItalic r:id="rId16"/>
    </p:embeddedFont>
    <p:embeddedFont>
      <p:font typeface="Open Sans" panose="020B0606030504020204" pitchFamily="34" charset="0"/>
      <p:regular r:id="rId17"/>
      <p:bold r:id="rId18"/>
      <p:italic r:id="rId19"/>
      <p:boldItalic r:id="rId20"/>
    </p:embeddedFont>
    <p:embeddedFont>
      <p:font typeface="PT Sans Narrow" panose="020B0506020203020204" pitchFamily="3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f270aea8db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f270aea8db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f270aea8db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f270aea8db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f270aea8db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f270aea8db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f270aea8db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f270aea8db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f270aea8db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f270aea8db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f270aea8db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f270aea8db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f270aea8db_0_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f270aea8db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f270aea8db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f270aea8db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2400" b="1">
                <a:solidFill>
                  <a:srgbClr val="000000"/>
                </a:solidFill>
                <a:latin typeface="Arial"/>
                <a:ea typeface="Arial"/>
                <a:cs typeface="Arial"/>
                <a:sym typeface="Arial"/>
              </a:rPr>
              <a:t>Unveiling the Intricacies of Predictive Modelling for House Prices Utilizing Advanced Regression Techniques</a:t>
            </a:r>
            <a:endParaRPr sz="2400"/>
          </a:p>
        </p:txBody>
      </p:sp>
      <p:sp>
        <p:nvSpPr>
          <p:cNvPr id="67" name="Google Shape;67;p13"/>
          <p:cNvSpPr txBox="1">
            <a:spLocks noGrp="1"/>
          </p:cNvSpPr>
          <p:nvPr>
            <p:ph type="subTitle" idx="1"/>
          </p:nvPr>
        </p:nvSpPr>
        <p:spPr>
          <a:xfrm>
            <a:off x="2137225" y="2850038"/>
            <a:ext cx="4870500" cy="1150461"/>
          </a:xfrm>
          <a:prstGeom prst="rect">
            <a:avLst/>
          </a:prstGeom>
        </p:spPr>
        <p:txBody>
          <a:bodyPr spcFirstLastPara="1" wrap="square" lIns="91425" tIns="91425" rIns="91425" bIns="91425" anchor="t" anchorCtr="0">
            <a:normAutofit fontScale="25000" lnSpcReduction="20000"/>
          </a:bodyPr>
          <a:lstStyle/>
          <a:p>
            <a:pPr marL="0" lvl="0" indent="0" algn="l" rtl="0">
              <a:lnSpc>
                <a:spcPct val="115000"/>
              </a:lnSpc>
              <a:spcBef>
                <a:spcPts val="1200"/>
              </a:spcBef>
              <a:spcAft>
                <a:spcPts val="0"/>
              </a:spcAft>
              <a:buNone/>
            </a:pPr>
            <a:r>
              <a:rPr lang="en" sz="5600" dirty="0">
                <a:solidFill>
                  <a:srgbClr val="000000"/>
                </a:solidFill>
                <a:latin typeface="Arial"/>
                <a:ea typeface="Arial"/>
                <a:cs typeface="Arial"/>
                <a:sym typeface="Arial"/>
              </a:rPr>
              <a:t> Enhancing Real Estate Valuation with Data-Driven Insights</a:t>
            </a:r>
            <a:endParaRPr sz="5600" dirty="0">
              <a:solidFill>
                <a:srgbClr val="000000"/>
              </a:solidFill>
              <a:latin typeface="Arial"/>
              <a:ea typeface="Arial"/>
              <a:cs typeface="Arial"/>
              <a:sym typeface="Arial"/>
            </a:endParaRPr>
          </a:p>
          <a:p>
            <a:pPr marL="0" lvl="0" indent="0" algn="ctr" rtl="0">
              <a:spcBef>
                <a:spcPts val="1200"/>
              </a:spcBef>
              <a:spcAft>
                <a:spcPts val="0"/>
              </a:spcAft>
              <a:buNone/>
            </a:pPr>
            <a:r>
              <a:rPr lang="en" sz="5600" dirty="0"/>
              <a:t>EGBULE OMOZE MERCY</a:t>
            </a:r>
            <a:endParaRPr sz="5600" dirty="0"/>
          </a:p>
          <a:p>
            <a:pPr marL="0" lvl="0" indent="0" algn="ctr" rtl="0">
              <a:spcBef>
                <a:spcPts val="0"/>
              </a:spcBef>
              <a:spcAft>
                <a:spcPts val="0"/>
              </a:spcAft>
              <a:buNone/>
            </a:pPr>
            <a:endParaRPr sz="5600" dirty="0"/>
          </a:p>
          <a:p>
            <a:pPr marL="0" lvl="0" indent="0" algn="ctr" rtl="0">
              <a:spcBef>
                <a:spcPts val="0"/>
              </a:spcBef>
              <a:spcAft>
                <a:spcPts val="0"/>
              </a:spcAft>
              <a:buNone/>
            </a:pPr>
            <a:r>
              <a:rPr lang="en" sz="5600" dirty="0"/>
              <a:t>16-08-2024</a:t>
            </a:r>
            <a:endParaRPr sz="5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5B2A-4EEF-4EBD-4C86-6D415EAB8612}"/>
              </a:ext>
            </a:extLst>
          </p:cNvPr>
          <p:cNvSpPr>
            <a:spLocks noGrp="1"/>
          </p:cNvSpPr>
          <p:nvPr>
            <p:ph type="title"/>
          </p:nvPr>
        </p:nvSpPr>
        <p:spPr/>
        <p:txBody>
          <a:bodyPr>
            <a:normAutofit fontScale="90000"/>
          </a:bodyPr>
          <a:lstStyle/>
          <a:p>
            <a:endParaRPr lang="en-US"/>
          </a:p>
        </p:txBody>
      </p:sp>
      <p:pic>
        <p:nvPicPr>
          <p:cNvPr id="4" name="Picture 3">
            <a:extLst>
              <a:ext uri="{FF2B5EF4-FFF2-40B4-BE49-F238E27FC236}">
                <a16:creationId xmlns:a16="http://schemas.microsoft.com/office/drawing/2014/main" id="{558F957B-F296-287B-F5CE-6C4A5F1DC937}"/>
              </a:ext>
            </a:extLst>
          </p:cNvPr>
          <p:cNvPicPr>
            <a:picLocks noChangeAspect="1"/>
          </p:cNvPicPr>
          <p:nvPr/>
        </p:nvPicPr>
        <p:blipFill>
          <a:blip r:embed="rId2"/>
          <a:stretch>
            <a:fillRect/>
          </a:stretch>
        </p:blipFill>
        <p:spPr>
          <a:xfrm>
            <a:off x="0" y="0"/>
            <a:ext cx="9194006" cy="5143500"/>
          </a:xfrm>
          <a:prstGeom prst="rect">
            <a:avLst/>
          </a:prstGeom>
        </p:spPr>
      </p:pic>
      <p:sp>
        <p:nvSpPr>
          <p:cNvPr id="5" name="TextBox 4">
            <a:extLst>
              <a:ext uri="{FF2B5EF4-FFF2-40B4-BE49-F238E27FC236}">
                <a16:creationId xmlns:a16="http://schemas.microsoft.com/office/drawing/2014/main" id="{1A2B4405-CEFC-D3D6-9701-A9B89D423A06}"/>
              </a:ext>
            </a:extLst>
          </p:cNvPr>
          <p:cNvSpPr txBox="1"/>
          <p:nvPr/>
        </p:nvSpPr>
        <p:spPr>
          <a:xfrm>
            <a:off x="1250156" y="1074995"/>
            <a:ext cx="6429375" cy="1215717"/>
          </a:xfrm>
          <a:prstGeom prst="rect">
            <a:avLst/>
          </a:prstGeom>
          <a:noFill/>
        </p:spPr>
        <p:txBody>
          <a:bodyPr wrap="square" rtlCol="0">
            <a:spAutoFit/>
          </a:bodyPr>
          <a:lstStyle/>
          <a:p>
            <a:pPr algn="ctr"/>
            <a:r>
              <a:rPr lang="en-US" sz="7300" b="1" dirty="0">
                <a:solidFill>
                  <a:schemeClr val="tx1">
                    <a:lumMod val="20000"/>
                    <a:lumOff val="80000"/>
                  </a:schemeClr>
                </a:solidFill>
                <a:latin typeface="Arial Narrow" panose="020B0606020202030204" pitchFamily="34" charset="0"/>
              </a:rPr>
              <a:t>CONCLUSION</a:t>
            </a:r>
          </a:p>
        </p:txBody>
      </p:sp>
    </p:spTree>
    <p:extLst>
      <p:ext uri="{BB962C8B-B14F-4D97-AF65-F5344CB8AC3E}">
        <p14:creationId xmlns:p14="http://schemas.microsoft.com/office/powerpoint/2010/main" val="2243811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Outline</a:t>
            </a:r>
            <a:endParaRPr/>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1200"/>
              </a:spcBef>
              <a:spcAft>
                <a:spcPts val="0"/>
              </a:spcAft>
              <a:buClr>
                <a:srgbClr val="000000"/>
              </a:buClr>
              <a:buSzPts val="1400"/>
              <a:buFont typeface="Arial"/>
              <a:buChar char="●"/>
            </a:pPr>
            <a:r>
              <a:rPr lang="en" sz="1400" dirty="0">
                <a:solidFill>
                  <a:srgbClr val="000000"/>
                </a:solidFill>
                <a:latin typeface="Arial"/>
                <a:ea typeface="Arial"/>
                <a:cs typeface="Arial"/>
                <a:sym typeface="Arial"/>
              </a:rPr>
              <a:t>Project Overview</a:t>
            </a:r>
            <a:endParaRPr sz="1400" dirty="0">
              <a:solidFill>
                <a:srgbClr val="000000"/>
              </a:solidFill>
              <a:latin typeface="Arial"/>
              <a:ea typeface="Arial"/>
              <a:cs typeface="Arial"/>
              <a:sym typeface="Arial"/>
            </a:endParaRPr>
          </a:p>
          <a:p>
            <a:pPr marL="457200" lvl="0" indent="-317500" algn="l" rtl="0">
              <a:lnSpc>
                <a:spcPct val="115000"/>
              </a:lnSpc>
              <a:spcBef>
                <a:spcPts val="1200"/>
              </a:spcBef>
              <a:spcAft>
                <a:spcPts val="0"/>
              </a:spcAft>
              <a:buClr>
                <a:srgbClr val="000000"/>
              </a:buClr>
              <a:buSzPts val="1400"/>
              <a:buFont typeface="Arial"/>
              <a:buChar char="●"/>
            </a:pPr>
            <a:r>
              <a:rPr lang="en" sz="1400" dirty="0">
                <a:solidFill>
                  <a:srgbClr val="000000"/>
                </a:solidFill>
                <a:latin typeface="Arial"/>
                <a:ea typeface="Arial"/>
                <a:cs typeface="Arial"/>
                <a:sym typeface="Arial"/>
              </a:rPr>
              <a:t>Data Collection and Data Cleaning</a:t>
            </a:r>
            <a:endParaRPr sz="1400" dirty="0">
              <a:solidFill>
                <a:srgbClr val="000000"/>
              </a:solidFill>
              <a:latin typeface="Arial"/>
              <a:ea typeface="Arial"/>
              <a:cs typeface="Arial"/>
              <a:sym typeface="Arial"/>
            </a:endParaRPr>
          </a:p>
          <a:p>
            <a:pPr marL="457200" lvl="0" indent="-317500" algn="l" rtl="0">
              <a:lnSpc>
                <a:spcPct val="115000"/>
              </a:lnSpc>
              <a:spcBef>
                <a:spcPts val="1200"/>
              </a:spcBef>
              <a:spcAft>
                <a:spcPts val="0"/>
              </a:spcAft>
              <a:buClr>
                <a:srgbClr val="000000"/>
              </a:buClr>
              <a:buSzPts val="1400"/>
              <a:buFont typeface="Arial"/>
              <a:buChar char="●"/>
            </a:pPr>
            <a:r>
              <a:rPr lang="en" sz="1400" dirty="0">
                <a:solidFill>
                  <a:srgbClr val="000000"/>
                </a:solidFill>
                <a:latin typeface="Arial"/>
                <a:ea typeface="Arial"/>
                <a:cs typeface="Arial"/>
                <a:sym typeface="Arial"/>
              </a:rPr>
              <a:t>Exploratory Data Analysis (EDA)</a:t>
            </a:r>
            <a:endParaRPr sz="1400" dirty="0">
              <a:solidFill>
                <a:srgbClr val="000000"/>
              </a:solidFill>
              <a:latin typeface="Arial"/>
              <a:ea typeface="Arial"/>
              <a:cs typeface="Arial"/>
              <a:sym typeface="Arial"/>
            </a:endParaRPr>
          </a:p>
          <a:p>
            <a:pPr marL="457200" lvl="0" indent="-317500" algn="l" rtl="0">
              <a:lnSpc>
                <a:spcPct val="115000"/>
              </a:lnSpc>
              <a:spcBef>
                <a:spcPts val="1200"/>
              </a:spcBef>
              <a:spcAft>
                <a:spcPts val="0"/>
              </a:spcAft>
              <a:buClr>
                <a:srgbClr val="000000"/>
              </a:buClr>
              <a:buSzPts val="1400"/>
              <a:buFont typeface="Arial"/>
              <a:buChar char="●"/>
            </a:pPr>
            <a:r>
              <a:rPr lang="en" sz="1400" dirty="0">
                <a:solidFill>
                  <a:srgbClr val="000000"/>
                </a:solidFill>
                <a:latin typeface="Arial"/>
                <a:ea typeface="Arial"/>
                <a:cs typeface="Arial"/>
                <a:sym typeface="Arial"/>
              </a:rPr>
              <a:t>Feature Engineering and Feature Preprocessing</a:t>
            </a:r>
            <a:endParaRPr sz="1400" dirty="0">
              <a:solidFill>
                <a:srgbClr val="000000"/>
              </a:solidFill>
              <a:latin typeface="Arial"/>
              <a:ea typeface="Arial"/>
              <a:cs typeface="Arial"/>
              <a:sym typeface="Arial"/>
            </a:endParaRPr>
          </a:p>
          <a:p>
            <a:pPr marL="457200" lvl="0" indent="-317500" algn="l" rtl="0">
              <a:lnSpc>
                <a:spcPct val="115000"/>
              </a:lnSpc>
              <a:spcBef>
                <a:spcPts val="1200"/>
              </a:spcBef>
              <a:spcAft>
                <a:spcPts val="0"/>
              </a:spcAft>
              <a:buClr>
                <a:srgbClr val="000000"/>
              </a:buClr>
              <a:buSzPts val="1400"/>
              <a:buFont typeface="Arial"/>
              <a:buChar char="●"/>
            </a:pPr>
            <a:r>
              <a:rPr lang="en" sz="1400" dirty="0">
                <a:solidFill>
                  <a:srgbClr val="000000"/>
                </a:solidFill>
                <a:latin typeface="Arial"/>
                <a:ea typeface="Arial"/>
                <a:cs typeface="Arial"/>
                <a:sym typeface="Arial"/>
              </a:rPr>
              <a:t>Building Predictive Models and Evaluation</a:t>
            </a:r>
            <a:endParaRPr sz="1400" dirty="0">
              <a:solidFill>
                <a:srgbClr val="000000"/>
              </a:solidFill>
              <a:latin typeface="Arial"/>
              <a:ea typeface="Arial"/>
              <a:cs typeface="Arial"/>
              <a:sym typeface="Arial"/>
            </a:endParaRPr>
          </a:p>
          <a:p>
            <a:pPr marL="457200" lvl="0" indent="-317500" algn="l" rtl="0">
              <a:lnSpc>
                <a:spcPct val="115000"/>
              </a:lnSpc>
              <a:spcBef>
                <a:spcPts val="1200"/>
              </a:spcBef>
              <a:spcAft>
                <a:spcPts val="0"/>
              </a:spcAft>
              <a:buClr>
                <a:srgbClr val="000000"/>
              </a:buClr>
              <a:buSzPts val="1400"/>
              <a:buFont typeface="Arial"/>
              <a:buChar char="●"/>
            </a:pPr>
            <a:r>
              <a:rPr lang="en" sz="1400" dirty="0">
                <a:solidFill>
                  <a:srgbClr val="000000"/>
                </a:solidFill>
                <a:latin typeface="Arial"/>
                <a:ea typeface="Arial"/>
                <a:cs typeface="Arial"/>
                <a:sym typeface="Arial"/>
              </a:rPr>
              <a:t>Results and Insights</a:t>
            </a:r>
            <a:endParaRPr sz="1400" dirty="0">
              <a:solidFill>
                <a:srgbClr val="000000"/>
              </a:solidFill>
              <a:latin typeface="Arial"/>
              <a:ea typeface="Arial"/>
              <a:cs typeface="Arial"/>
              <a:sym typeface="Arial"/>
            </a:endParaRPr>
          </a:p>
          <a:p>
            <a:pPr marL="457200" lvl="0" indent="-317500" algn="l" rtl="0">
              <a:lnSpc>
                <a:spcPct val="115000"/>
              </a:lnSpc>
              <a:spcBef>
                <a:spcPts val="1200"/>
              </a:spcBef>
              <a:spcAft>
                <a:spcPts val="0"/>
              </a:spcAft>
              <a:buClr>
                <a:srgbClr val="000000"/>
              </a:buClr>
              <a:buSzPts val="1400"/>
              <a:buFont typeface="Arial"/>
              <a:buChar char="●"/>
            </a:pPr>
            <a:r>
              <a:rPr lang="en" sz="1400" dirty="0">
                <a:solidFill>
                  <a:srgbClr val="000000"/>
                </a:solidFill>
                <a:latin typeface="Arial"/>
                <a:ea typeface="Arial"/>
                <a:cs typeface="Arial"/>
                <a:sym typeface="Arial"/>
              </a:rPr>
              <a:t>Conclusion and Recommendations</a:t>
            </a:r>
            <a:endParaRPr sz="1400" dirty="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 sz="1400" dirty="0">
                <a:solidFill>
                  <a:srgbClr val="000000"/>
                </a:solidFill>
                <a:latin typeface="Arial"/>
                <a:ea typeface="Arial"/>
                <a:cs typeface="Arial"/>
                <a:sym typeface="Arial"/>
              </a:rPr>
              <a:t> </a:t>
            </a:r>
            <a:endParaRPr sz="1400"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dirty="0">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D99A74A5-B9CD-9987-03DF-C863D3A0F535}"/>
              </a:ext>
            </a:extLst>
          </p:cNvPr>
          <p:cNvPicPr>
            <a:picLocks noChangeAspect="1"/>
          </p:cNvPicPr>
          <p:nvPr/>
        </p:nvPicPr>
        <p:blipFill>
          <a:blip r:embed="rId3"/>
          <a:srcRect l="29111" r="11642" b="-3"/>
          <a:stretch/>
        </p:blipFill>
        <p:spPr>
          <a:xfrm>
            <a:off x="4892894" y="-11263"/>
            <a:ext cx="4251106" cy="508332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85725"/>
            <a:ext cx="8520600" cy="857250"/>
          </a:xfrm>
          <a:prstGeom prst="rect">
            <a:avLst/>
          </a:prstGeom>
        </p:spPr>
        <p:txBody>
          <a:bodyPr spcFirstLastPara="1" wrap="square" lIns="91425" tIns="91425" rIns="91425" bIns="91425" anchor="t" anchorCtr="0">
            <a:noAutofit/>
          </a:bodyPr>
          <a:lstStyle/>
          <a:p>
            <a:pPr marL="0" lvl="0" indent="0" algn="ctr" rtl="0">
              <a:lnSpc>
                <a:spcPct val="115000"/>
              </a:lnSpc>
              <a:spcBef>
                <a:spcPts val="1200"/>
              </a:spcBef>
              <a:spcAft>
                <a:spcPts val="0"/>
              </a:spcAft>
              <a:buNone/>
            </a:pPr>
            <a:r>
              <a:rPr lang="en-US" sz="2800" dirty="0">
                <a:latin typeface="Arial"/>
                <a:ea typeface="Arial"/>
                <a:cs typeface="Arial"/>
                <a:sym typeface="Arial"/>
              </a:rPr>
              <a:t>PROJECT OVERVIEW</a:t>
            </a:r>
            <a:endParaRPr sz="2800" dirty="0">
              <a:latin typeface="Arial"/>
              <a:ea typeface="Arial"/>
              <a:cs typeface="Arial"/>
              <a:sym typeface="Arial"/>
            </a:endParaRPr>
          </a:p>
          <a:p>
            <a:pPr marL="0" lvl="0" indent="0" algn="l" rtl="0">
              <a:spcBef>
                <a:spcPts val="1200"/>
              </a:spcBef>
              <a:spcAft>
                <a:spcPts val="0"/>
              </a:spcAft>
              <a:buNone/>
            </a:pPr>
            <a:endParaRPr dirty="0"/>
          </a:p>
        </p:txBody>
      </p:sp>
      <p:sp>
        <p:nvSpPr>
          <p:cNvPr id="79" name="Google Shape;79;p15"/>
          <p:cNvSpPr txBox="1">
            <a:spLocks noGrp="1"/>
          </p:cNvSpPr>
          <p:nvPr>
            <p:ph type="body" idx="1"/>
          </p:nvPr>
        </p:nvSpPr>
        <p:spPr>
          <a:xfrm>
            <a:off x="311700" y="814388"/>
            <a:ext cx="8520600" cy="3884087"/>
          </a:xfrm>
          <a:prstGeom prst="rect">
            <a:avLst/>
          </a:prstGeom>
        </p:spPr>
        <p:txBody>
          <a:bodyPr spcFirstLastPara="1" wrap="square" lIns="91425" tIns="91425" rIns="91425" bIns="91425" anchor="t" anchorCtr="0">
            <a:normAutofit fontScale="25000" lnSpcReduction="20000"/>
          </a:bodyPr>
          <a:lstStyle/>
          <a:p>
            <a:pPr marL="0" lvl="0" indent="0" algn="ctr" rtl="0">
              <a:spcBef>
                <a:spcPts val="1200"/>
              </a:spcBef>
              <a:spcAft>
                <a:spcPts val="0"/>
              </a:spcAft>
              <a:buNone/>
            </a:pPr>
            <a:r>
              <a:rPr lang="en" sz="4800" dirty="0">
                <a:solidFill>
                  <a:schemeClr val="accent1"/>
                </a:solidFill>
                <a:latin typeface="Times New Roman"/>
                <a:ea typeface="Times New Roman"/>
                <a:cs typeface="Times New Roman"/>
                <a:sym typeface="Times New Roman"/>
              </a:rPr>
              <a:t> </a:t>
            </a:r>
            <a:r>
              <a:rPr lang="en" sz="8000" b="1" dirty="0">
                <a:solidFill>
                  <a:schemeClr val="accent1"/>
                </a:solidFill>
                <a:latin typeface="Arial"/>
                <a:ea typeface="Arial"/>
                <a:cs typeface="Arial"/>
                <a:sym typeface="Arial"/>
              </a:rPr>
              <a:t>PROBLEM STATEMENT</a:t>
            </a:r>
            <a:endParaRPr sz="8000" dirty="0">
              <a:solidFill>
                <a:schemeClr val="accent1"/>
              </a:solidFill>
              <a:latin typeface="Times New Roman"/>
              <a:ea typeface="Times New Roman"/>
              <a:cs typeface="Times New Roman"/>
              <a:sym typeface="Times New Roman"/>
            </a:endParaRPr>
          </a:p>
          <a:p>
            <a:pPr marL="0" lvl="0" indent="0" algn="ctr" rtl="0">
              <a:spcBef>
                <a:spcPts val="1200"/>
              </a:spcBef>
              <a:spcAft>
                <a:spcPts val="0"/>
              </a:spcAft>
              <a:buNone/>
            </a:pPr>
            <a:r>
              <a:rPr lang="en" sz="8000" dirty="0">
                <a:solidFill>
                  <a:srgbClr val="000000"/>
                </a:solidFill>
                <a:latin typeface="Arial"/>
                <a:ea typeface="Arial"/>
                <a:cs typeface="Arial"/>
                <a:sym typeface="Arial"/>
              </a:rPr>
              <a:t>Given a dataset containing various residential property features, the challenge is to develop a predictive model that accurately estimates house sale prices, aiding buyers, sellers, and real estate professionals in making informed decisions.</a:t>
            </a:r>
          </a:p>
          <a:p>
            <a:pPr marL="0" lvl="0" indent="0" algn="ctr" rtl="0">
              <a:spcBef>
                <a:spcPts val="1200"/>
              </a:spcBef>
              <a:spcAft>
                <a:spcPts val="0"/>
              </a:spcAft>
              <a:buNone/>
            </a:pPr>
            <a:r>
              <a:rPr lang="en" sz="8000" b="1" dirty="0">
                <a:solidFill>
                  <a:schemeClr val="accent1"/>
                </a:solidFill>
                <a:latin typeface="Arial"/>
                <a:ea typeface="Arial"/>
                <a:cs typeface="Arial"/>
                <a:sym typeface="Arial"/>
              </a:rPr>
              <a:t>OBJECTIVE</a:t>
            </a:r>
          </a:p>
          <a:p>
            <a:pPr marL="0" lvl="0" indent="0" algn="ctr" rtl="0">
              <a:spcBef>
                <a:spcPts val="1200"/>
              </a:spcBef>
              <a:spcAft>
                <a:spcPts val="0"/>
              </a:spcAft>
              <a:buNone/>
            </a:pPr>
            <a:r>
              <a:rPr lang="en" sz="8000" dirty="0">
                <a:solidFill>
                  <a:srgbClr val="000000"/>
                </a:solidFill>
                <a:latin typeface="Arial"/>
                <a:ea typeface="Arial"/>
                <a:cs typeface="Arial"/>
                <a:sym typeface="Arial"/>
              </a:rPr>
              <a:t>To build and evaluate a predictive model for house prices using advanced regression techniques, ensuring high accuracy and reliability in estimating property values based on key features.</a:t>
            </a:r>
            <a:endParaRPr sz="8000" dirty="0">
              <a:solidFill>
                <a:srgbClr val="000000"/>
              </a:solidFill>
              <a:latin typeface="Arial"/>
              <a:ea typeface="Arial"/>
              <a:cs typeface="Arial"/>
              <a:sym typeface="Arial"/>
            </a:endParaRPr>
          </a:p>
          <a:p>
            <a:pPr marL="0" lvl="0" indent="0" algn="ctr" rtl="0">
              <a:spcBef>
                <a:spcPts val="1200"/>
              </a:spcBef>
              <a:spcAft>
                <a:spcPts val="0"/>
              </a:spcAft>
              <a:buNone/>
            </a:pPr>
            <a:endParaRPr sz="1400" dirty="0">
              <a:solidFill>
                <a:srgbClr val="000000"/>
              </a:solidFill>
              <a:latin typeface="Arial"/>
              <a:ea typeface="Arial"/>
              <a:cs typeface="Arial"/>
              <a:sym typeface="Arial"/>
            </a:endParaRPr>
          </a:p>
          <a:p>
            <a:pPr marL="914400" lvl="0" indent="0" algn="l" rtl="0">
              <a:spcBef>
                <a:spcPts val="1200"/>
              </a:spcBef>
              <a:spcAft>
                <a:spcPts val="0"/>
              </a:spcAft>
              <a:buNone/>
            </a:pPr>
            <a:r>
              <a:rPr lang="en" sz="1100" dirty="0">
                <a:solidFill>
                  <a:srgbClr val="000000"/>
                </a:solidFill>
                <a:latin typeface="Arial"/>
                <a:ea typeface="Arial"/>
                <a:cs typeface="Arial"/>
                <a:sym typeface="Arial"/>
              </a:rPr>
              <a:t> </a:t>
            </a:r>
            <a:endParaRPr sz="1100" dirty="0">
              <a:solidFill>
                <a:srgbClr val="000000"/>
              </a:solidFill>
              <a:latin typeface="Arial"/>
              <a:ea typeface="Arial"/>
              <a:cs typeface="Arial"/>
              <a:sym typeface="Arial"/>
            </a:endParaRPr>
          </a:p>
          <a:p>
            <a:pPr marL="0" lvl="0" indent="0" algn="l" rtl="0">
              <a:spcBef>
                <a:spcPts val="1200"/>
              </a:spcBef>
              <a:spcAft>
                <a:spcPts val="1200"/>
              </a:spcAft>
              <a:buNone/>
            </a:pPr>
            <a:endParaRPr sz="1100" dirty="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93875"/>
            <a:ext cx="8520600" cy="634788"/>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DATA COLLECTION </a:t>
            </a:r>
            <a:endParaRPr dirty="0"/>
          </a:p>
        </p:txBody>
      </p:sp>
      <p:sp>
        <p:nvSpPr>
          <p:cNvPr id="85" name="Google Shape;85;p16"/>
          <p:cNvSpPr txBox="1">
            <a:spLocks noGrp="1"/>
          </p:cNvSpPr>
          <p:nvPr>
            <p:ph type="body" idx="1"/>
          </p:nvPr>
        </p:nvSpPr>
        <p:spPr>
          <a:xfrm>
            <a:off x="692944" y="621506"/>
            <a:ext cx="7400925" cy="4143375"/>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250" b="1" dirty="0">
                <a:solidFill>
                  <a:srgbClr val="000000"/>
                </a:solidFill>
                <a:latin typeface="Arial"/>
                <a:ea typeface="Arial"/>
                <a:cs typeface="Arial"/>
                <a:sym typeface="Arial"/>
              </a:rPr>
              <a:t>Data Source:</a:t>
            </a:r>
            <a:r>
              <a:rPr lang="en" sz="1250" dirty="0">
                <a:solidFill>
                  <a:srgbClr val="000000"/>
                </a:solidFill>
                <a:latin typeface="Arial"/>
                <a:ea typeface="Arial"/>
                <a:cs typeface="Arial"/>
                <a:sym typeface="Arial"/>
              </a:rPr>
              <a:t> Kaggle competition dataset on house price</a:t>
            </a:r>
            <a:endParaRPr sz="1250" dirty="0">
              <a:solidFill>
                <a:srgbClr val="000000"/>
              </a:solidFill>
              <a:latin typeface="Arial"/>
              <a:ea typeface="Arial"/>
              <a:cs typeface="Arial"/>
              <a:sym typeface="Arial"/>
            </a:endParaRPr>
          </a:p>
          <a:p>
            <a:pPr marL="0" lvl="0" indent="0" algn="l" rtl="0">
              <a:spcBef>
                <a:spcPts val="1200"/>
              </a:spcBef>
              <a:spcAft>
                <a:spcPts val="0"/>
              </a:spcAft>
              <a:buNone/>
            </a:pPr>
            <a:r>
              <a:rPr lang="en" sz="1250" b="1" dirty="0">
                <a:solidFill>
                  <a:srgbClr val="000000"/>
                </a:solidFill>
                <a:latin typeface="Arial"/>
                <a:ea typeface="Arial"/>
                <a:cs typeface="Arial"/>
                <a:sym typeface="Arial"/>
              </a:rPr>
              <a:t>Data Description:</a:t>
            </a:r>
            <a:endParaRPr sz="1250" b="1" dirty="0">
              <a:solidFill>
                <a:srgbClr val="000000"/>
              </a:solidFill>
              <a:latin typeface="Arial"/>
              <a:ea typeface="Arial"/>
              <a:cs typeface="Arial"/>
              <a:sym typeface="Arial"/>
            </a:endParaRPr>
          </a:p>
          <a:p>
            <a:pPr marL="457200" lvl="0" indent="-307975" algn="l" rtl="0">
              <a:spcBef>
                <a:spcPts val="1200"/>
              </a:spcBef>
              <a:spcAft>
                <a:spcPts val="0"/>
              </a:spcAft>
              <a:buClr>
                <a:srgbClr val="000000"/>
              </a:buClr>
              <a:buSzPts val="1250"/>
              <a:buFont typeface="Arial"/>
              <a:buChar char="●"/>
            </a:pPr>
            <a:r>
              <a:rPr lang="en" sz="1250" dirty="0">
                <a:solidFill>
                  <a:srgbClr val="000000"/>
                </a:solidFill>
                <a:latin typeface="Arial"/>
                <a:ea typeface="Arial"/>
                <a:cs typeface="Arial"/>
                <a:sym typeface="Arial"/>
              </a:rPr>
              <a:t>Training set: 81 columns, 1,460 rows.</a:t>
            </a:r>
            <a:endParaRPr sz="1250" dirty="0">
              <a:solidFill>
                <a:srgbClr val="000000"/>
              </a:solidFill>
              <a:latin typeface="Arial"/>
              <a:ea typeface="Arial"/>
              <a:cs typeface="Arial"/>
              <a:sym typeface="Arial"/>
            </a:endParaRPr>
          </a:p>
          <a:p>
            <a:pPr marL="457200" lvl="0" indent="-307975" algn="l" rtl="0">
              <a:spcBef>
                <a:spcPts val="0"/>
              </a:spcBef>
              <a:spcAft>
                <a:spcPts val="0"/>
              </a:spcAft>
              <a:buClr>
                <a:srgbClr val="000000"/>
              </a:buClr>
              <a:buSzPts val="1250"/>
              <a:buFont typeface="Arial"/>
              <a:buChar char="●"/>
            </a:pPr>
            <a:r>
              <a:rPr lang="en" sz="1250" dirty="0">
                <a:solidFill>
                  <a:srgbClr val="000000"/>
                </a:solidFill>
                <a:latin typeface="Arial"/>
                <a:ea typeface="Arial"/>
                <a:cs typeface="Arial"/>
                <a:sym typeface="Arial"/>
              </a:rPr>
              <a:t>Test set: 80 columns, 1,459 rows.</a:t>
            </a:r>
            <a:endParaRPr sz="1250" dirty="0">
              <a:solidFill>
                <a:srgbClr val="000000"/>
              </a:solidFill>
              <a:latin typeface="Arial"/>
              <a:ea typeface="Arial"/>
              <a:cs typeface="Arial"/>
              <a:sym typeface="Arial"/>
            </a:endParaRPr>
          </a:p>
          <a:p>
            <a:pPr marL="457200" lvl="0" indent="-307975" algn="l" rtl="0">
              <a:spcBef>
                <a:spcPts val="0"/>
              </a:spcBef>
              <a:spcAft>
                <a:spcPts val="0"/>
              </a:spcAft>
              <a:buClr>
                <a:srgbClr val="000000"/>
              </a:buClr>
              <a:buSzPts val="1250"/>
              <a:buFont typeface="Arial"/>
              <a:buChar char="●"/>
            </a:pPr>
            <a:r>
              <a:rPr lang="en" sz="1250" dirty="0">
                <a:solidFill>
                  <a:srgbClr val="000000"/>
                </a:solidFill>
                <a:latin typeface="Arial"/>
                <a:ea typeface="Arial"/>
                <a:cs typeface="Arial"/>
                <a:sym typeface="Arial"/>
              </a:rPr>
              <a:t>Features Highlight: MSSUbclass, MSZoning, Utilities Type, Lot Frontage, YearBuilt and Neighborhood</a:t>
            </a:r>
            <a:endParaRPr sz="1250" dirty="0">
              <a:solidFill>
                <a:srgbClr val="000000"/>
              </a:solidFill>
              <a:latin typeface="Arial"/>
              <a:ea typeface="Arial"/>
              <a:cs typeface="Arial"/>
              <a:sym typeface="Arial"/>
            </a:endParaRPr>
          </a:p>
          <a:p>
            <a:pPr marL="0" lvl="0" indent="0" algn="l" rtl="0">
              <a:spcBef>
                <a:spcPts val="1200"/>
              </a:spcBef>
              <a:spcAft>
                <a:spcPts val="0"/>
              </a:spcAft>
              <a:buNone/>
            </a:pPr>
            <a:r>
              <a:rPr lang="en" sz="1250" b="1" dirty="0">
                <a:solidFill>
                  <a:srgbClr val="000000"/>
                </a:solidFill>
                <a:latin typeface="Arial"/>
                <a:ea typeface="Arial"/>
                <a:cs typeface="Arial"/>
                <a:sym typeface="Arial"/>
              </a:rPr>
              <a:t>Data Cleaning:</a:t>
            </a:r>
            <a:endParaRPr sz="1250" dirty="0">
              <a:solidFill>
                <a:srgbClr val="000000"/>
              </a:solidFill>
              <a:latin typeface="Arial"/>
              <a:ea typeface="Arial"/>
              <a:cs typeface="Arial"/>
              <a:sym typeface="Arial"/>
            </a:endParaRPr>
          </a:p>
          <a:p>
            <a:pPr marL="457200" lvl="0" indent="-307975" algn="l" rtl="0">
              <a:spcBef>
                <a:spcPts val="1200"/>
              </a:spcBef>
              <a:spcAft>
                <a:spcPts val="0"/>
              </a:spcAft>
              <a:buClr>
                <a:srgbClr val="000000"/>
              </a:buClr>
              <a:buSzPts val="1250"/>
              <a:buFont typeface="Arial"/>
              <a:buChar char="●"/>
            </a:pPr>
            <a:r>
              <a:rPr lang="en" sz="1250" b="1" dirty="0">
                <a:solidFill>
                  <a:srgbClr val="000000"/>
                </a:solidFill>
                <a:latin typeface="Arial"/>
                <a:ea typeface="Arial"/>
                <a:cs typeface="Arial"/>
                <a:sym typeface="Arial"/>
              </a:rPr>
              <a:t>Duplicates: </a:t>
            </a:r>
            <a:r>
              <a:rPr lang="en" sz="1250" dirty="0">
                <a:solidFill>
                  <a:srgbClr val="000000"/>
                </a:solidFill>
                <a:latin typeface="Arial"/>
                <a:ea typeface="Arial"/>
                <a:cs typeface="Arial"/>
                <a:sym typeface="Arial"/>
              </a:rPr>
              <a:t>There was no duplicates in the dataset</a:t>
            </a:r>
            <a:endParaRPr sz="1250" dirty="0">
              <a:solidFill>
                <a:srgbClr val="000000"/>
              </a:solidFill>
              <a:latin typeface="Arial"/>
              <a:ea typeface="Arial"/>
              <a:cs typeface="Arial"/>
              <a:sym typeface="Arial"/>
            </a:endParaRPr>
          </a:p>
          <a:p>
            <a:pPr marL="457200" lvl="0" indent="-307975" algn="l" rtl="0">
              <a:spcBef>
                <a:spcPts val="0"/>
              </a:spcBef>
              <a:spcAft>
                <a:spcPts val="0"/>
              </a:spcAft>
              <a:buClr>
                <a:srgbClr val="000000"/>
              </a:buClr>
              <a:buSzPts val="1250"/>
              <a:buFont typeface="Arial"/>
              <a:buChar char="●"/>
            </a:pPr>
            <a:r>
              <a:rPr lang="en" sz="1250" b="1" dirty="0">
                <a:solidFill>
                  <a:srgbClr val="000000"/>
                </a:solidFill>
                <a:latin typeface="Arial"/>
                <a:ea typeface="Arial"/>
                <a:cs typeface="Arial"/>
                <a:sym typeface="Arial"/>
              </a:rPr>
              <a:t>Missing Values:</a:t>
            </a:r>
            <a:r>
              <a:rPr lang="en" sz="1250" dirty="0">
                <a:solidFill>
                  <a:srgbClr val="000000"/>
                </a:solidFill>
                <a:latin typeface="Arial"/>
                <a:ea typeface="Arial"/>
                <a:cs typeface="Arial"/>
                <a:sym typeface="Arial"/>
              </a:rPr>
              <a:t> There are 19 columns with missing values,PoolQC being the column with the highest number of missing values.</a:t>
            </a:r>
            <a:endParaRPr sz="1250" dirty="0">
              <a:solidFill>
                <a:srgbClr val="000000"/>
              </a:solidFill>
              <a:latin typeface="Arial"/>
              <a:ea typeface="Arial"/>
              <a:cs typeface="Arial"/>
              <a:sym typeface="Arial"/>
            </a:endParaRPr>
          </a:p>
          <a:p>
            <a:pPr marL="457200" lvl="0" indent="-307975" algn="l" rtl="0">
              <a:spcBef>
                <a:spcPts val="0"/>
              </a:spcBef>
              <a:spcAft>
                <a:spcPts val="0"/>
              </a:spcAft>
              <a:buClr>
                <a:srgbClr val="000000"/>
              </a:buClr>
              <a:buSzPts val="1250"/>
              <a:buFont typeface="Arial"/>
              <a:buChar char="●"/>
            </a:pPr>
            <a:r>
              <a:rPr lang="en" sz="1250" b="1" dirty="0">
                <a:solidFill>
                  <a:srgbClr val="000000"/>
                </a:solidFill>
                <a:latin typeface="Arial"/>
                <a:ea typeface="Arial"/>
                <a:cs typeface="Arial"/>
                <a:sym typeface="Arial"/>
              </a:rPr>
              <a:t>Handling Missing Values:</a:t>
            </a:r>
            <a:r>
              <a:rPr lang="en" sz="1250" dirty="0">
                <a:solidFill>
                  <a:srgbClr val="000000"/>
                </a:solidFill>
                <a:latin typeface="Arial"/>
                <a:ea typeface="Arial"/>
                <a:cs typeface="Arial"/>
                <a:sym typeface="Arial"/>
              </a:rPr>
              <a:t> Filled categorical columns with "NIL" and numerical columns with 0, because the missing values might be due to unavailability of such column.</a:t>
            </a:r>
            <a:endParaRPr sz="1250" dirty="0">
              <a:solidFill>
                <a:srgbClr val="000000"/>
              </a:solidFill>
              <a:latin typeface="Arial"/>
              <a:ea typeface="Arial"/>
              <a:cs typeface="Arial"/>
              <a:sym typeface="Arial"/>
            </a:endParaRPr>
          </a:p>
          <a:p>
            <a:pPr marL="457200" lvl="0" indent="-307975" algn="l" rtl="0">
              <a:spcBef>
                <a:spcPts val="0"/>
              </a:spcBef>
              <a:spcAft>
                <a:spcPts val="0"/>
              </a:spcAft>
              <a:buClr>
                <a:srgbClr val="000000"/>
              </a:buClr>
              <a:buSzPts val="1250"/>
              <a:buFont typeface="Arial"/>
              <a:buChar char="●"/>
            </a:pPr>
            <a:r>
              <a:rPr lang="en" sz="1250" b="1" dirty="0">
                <a:solidFill>
                  <a:srgbClr val="000000"/>
                </a:solidFill>
                <a:latin typeface="Arial"/>
                <a:ea typeface="Arial"/>
                <a:cs typeface="Arial"/>
                <a:sym typeface="Arial"/>
              </a:rPr>
              <a:t>Outliers:</a:t>
            </a:r>
            <a:r>
              <a:rPr lang="en" sz="1250" dirty="0">
                <a:solidFill>
                  <a:srgbClr val="000000"/>
                </a:solidFill>
                <a:latin typeface="Arial"/>
                <a:ea typeface="Arial"/>
                <a:cs typeface="Arial"/>
                <a:sym typeface="Arial"/>
              </a:rPr>
              <a:t> Identified using boxplots and handled using the Interquartile Range (IQR) method and filled using the clip method</a:t>
            </a:r>
            <a:endParaRPr sz="1250" dirty="0">
              <a:solidFill>
                <a:srgbClr val="000000"/>
              </a:solidFill>
              <a:latin typeface="Arial"/>
              <a:ea typeface="Arial"/>
              <a:cs typeface="Arial"/>
              <a:sym typeface="Arial"/>
            </a:endParaRPr>
          </a:p>
          <a:p>
            <a:pPr marL="0" lvl="0" indent="0" algn="l" rtl="0">
              <a:spcBef>
                <a:spcPts val="1200"/>
              </a:spcBef>
              <a:spcAft>
                <a:spcPts val="0"/>
              </a:spcAft>
              <a:buNone/>
            </a:pPr>
            <a:endParaRPr sz="1250" dirty="0"/>
          </a:p>
          <a:p>
            <a:pPr marL="457200" lvl="0" indent="0" algn="l" rtl="0">
              <a:spcBef>
                <a:spcPts val="1200"/>
              </a:spcBef>
              <a:spcAft>
                <a:spcPts val="0"/>
              </a:spcAft>
              <a:buNone/>
            </a:pPr>
            <a:endParaRPr sz="1250" dirty="0">
              <a:solidFill>
                <a:srgbClr val="000000"/>
              </a:solidFill>
              <a:latin typeface="Arial"/>
              <a:ea typeface="Arial"/>
              <a:cs typeface="Arial"/>
              <a:sym typeface="Arial"/>
            </a:endParaRPr>
          </a:p>
          <a:p>
            <a:pPr marL="0" lvl="0" indent="0" algn="l" rtl="0">
              <a:spcBef>
                <a:spcPts val="1200"/>
              </a:spcBef>
              <a:spcAft>
                <a:spcPts val="1200"/>
              </a:spcAft>
              <a:buNone/>
            </a:pPr>
            <a:endParaRPr sz="12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1"/>
            <a:ext cx="8520600" cy="8001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1400"/>
              </a:spcBef>
              <a:spcAft>
                <a:spcPts val="400"/>
              </a:spcAft>
              <a:buNone/>
            </a:pPr>
            <a:r>
              <a:rPr lang="en" sz="3200" dirty="0">
                <a:latin typeface="Arial"/>
                <a:ea typeface="Arial"/>
                <a:cs typeface="Arial"/>
                <a:sym typeface="Arial"/>
              </a:rPr>
              <a:t>Exploratory Data Analysis</a:t>
            </a:r>
            <a:endParaRPr sz="3200" dirty="0"/>
          </a:p>
        </p:txBody>
      </p:sp>
      <p:sp>
        <p:nvSpPr>
          <p:cNvPr id="91" name="Google Shape;91;p17"/>
          <p:cNvSpPr txBox="1">
            <a:spLocks noGrp="1"/>
          </p:cNvSpPr>
          <p:nvPr>
            <p:ph type="body" idx="1"/>
          </p:nvPr>
        </p:nvSpPr>
        <p:spPr>
          <a:xfrm>
            <a:off x="164306" y="800101"/>
            <a:ext cx="8667994" cy="4014788"/>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dirty="0">
                <a:solidFill>
                  <a:srgbClr val="000000"/>
                </a:solidFill>
              </a:rPr>
              <a:t>Univariate Analysis</a:t>
            </a:r>
            <a:endParaRPr dirty="0">
              <a:solidFill>
                <a:srgbClr val="000000"/>
              </a:solidFill>
            </a:endParaRPr>
          </a:p>
          <a:p>
            <a:pPr marL="0" lvl="0" indent="0" algn="l" rtl="0">
              <a:spcBef>
                <a:spcPts val="1200"/>
              </a:spcBef>
              <a:spcAft>
                <a:spcPts val="0"/>
              </a:spcAft>
              <a:buNone/>
            </a:pPr>
            <a:endParaRPr dirty="0">
              <a:solidFill>
                <a:srgbClr val="000000"/>
              </a:solidFill>
            </a:endParaRPr>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pic>
        <p:nvPicPr>
          <p:cNvPr id="93" name="Google Shape;93;p17"/>
          <p:cNvPicPr preferRelativeResize="0"/>
          <p:nvPr/>
        </p:nvPicPr>
        <p:blipFill>
          <a:blip r:embed="rId3">
            <a:alphaModFix/>
          </a:blip>
          <a:stretch>
            <a:fillRect/>
          </a:stretch>
        </p:blipFill>
        <p:spPr>
          <a:xfrm>
            <a:off x="4748989" y="1531719"/>
            <a:ext cx="4066400" cy="3071813"/>
          </a:xfrm>
          <a:prstGeom prst="rect">
            <a:avLst/>
          </a:prstGeom>
          <a:noFill/>
          <a:ln>
            <a:noFill/>
          </a:ln>
        </p:spPr>
      </p:pic>
      <p:pic>
        <p:nvPicPr>
          <p:cNvPr id="2" name="Google Shape;100;p18">
            <a:extLst>
              <a:ext uri="{FF2B5EF4-FFF2-40B4-BE49-F238E27FC236}">
                <a16:creationId xmlns:a16="http://schemas.microsoft.com/office/drawing/2014/main" id="{528FACCE-16D3-0B02-639A-DC4AD0C4D734}"/>
              </a:ext>
            </a:extLst>
          </p:cNvPr>
          <p:cNvPicPr preferRelativeResize="0"/>
          <p:nvPr/>
        </p:nvPicPr>
        <p:blipFill>
          <a:blip r:embed="rId4">
            <a:alphaModFix/>
          </a:blip>
          <a:stretch>
            <a:fillRect/>
          </a:stretch>
        </p:blipFill>
        <p:spPr>
          <a:xfrm>
            <a:off x="414338" y="1531719"/>
            <a:ext cx="4066400" cy="32045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100825"/>
            <a:ext cx="8520600" cy="906444"/>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1400"/>
              </a:spcBef>
              <a:spcAft>
                <a:spcPts val="400"/>
              </a:spcAft>
              <a:buNone/>
            </a:pPr>
            <a:r>
              <a:rPr lang="en" sz="3200" dirty="0">
                <a:latin typeface="Arial"/>
                <a:ea typeface="Arial"/>
                <a:cs typeface="Arial"/>
                <a:sym typeface="Arial"/>
              </a:rPr>
              <a:t>Exploratory Data Analysis</a:t>
            </a:r>
            <a:endParaRPr dirty="0"/>
          </a:p>
        </p:txBody>
      </p:sp>
      <p:sp>
        <p:nvSpPr>
          <p:cNvPr id="99" name="Google Shape;99;p18"/>
          <p:cNvSpPr txBox="1">
            <a:spLocks noGrp="1"/>
          </p:cNvSpPr>
          <p:nvPr>
            <p:ph type="body" idx="1"/>
          </p:nvPr>
        </p:nvSpPr>
        <p:spPr>
          <a:xfrm>
            <a:off x="235744" y="955549"/>
            <a:ext cx="8748631" cy="4087125"/>
          </a:xfrm>
          <a:prstGeom prst="rect">
            <a:avLst/>
          </a:prstGeom>
        </p:spPr>
        <p:txBody>
          <a:bodyPr spcFirstLastPara="1" wrap="square" lIns="91425" tIns="91425" rIns="91425" bIns="91425" anchor="t" anchorCtr="0">
            <a:normAutofit/>
          </a:bodyPr>
          <a:lstStyle/>
          <a:p>
            <a:pPr marL="742950" indent="-285750">
              <a:spcAft>
                <a:spcPts val="1200"/>
              </a:spcAft>
            </a:pPr>
            <a:r>
              <a:rPr lang="en-US" dirty="0"/>
              <a:t>Bivariate Analysis with respect to the target feature </a:t>
            </a:r>
            <a:endParaRPr dirty="0"/>
          </a:p>
        </p:txBody>
      </p:sp>
      <p:pic>
        <p:nvPicPr>
          <p:cNvPr id="2" name="Google Shape;108;p19">
            <a:extLst>
              <a:ext uri="{FF2B5EF4-FFF2-40B4-BE49-F238E27FC236}">
                <a16:creationId xmlns:a16="http://schemas.microsoft.com/office/drawing/2014/main" id="{BD305EF6-C47A-2308-1519-18A7642F10C7}"/>
              </a:ext>
            </a:extLst>
          </p:cNvPr>
          <p:cNvPicPr preferRelativeResize="0"/>
          <p:nvPr/>
        </p:nvPicPr>
        <p:blipFill>
          <a:blip r:embed="rId3">
            <a:alphaModFix/>
          </a:blip>
          <a:stretch>
            <a:fillRect/>
          </a:stretch>
        </p:blipFill>
        <p:spPr>
          <a:xfrm>
            <a:off x="159625" y="1414248"/>
            <a:ext cx="4352675" cy="3169725"/>
          </a:xfrm>
          <a:prstGeom prst="rect">
            <a:avLst/>
          </a:prstGeom>
          <a:noFill/>
          <a:ln>
            <a:noFill/>
          </a:ln>
        </p:spPr>
      </p:pic>
      <p:pic>
        <p:nvPicPr>
          <p:cNvPr id="3" name="Google Shape;109;p19">
            <a:extLst>
              <a:ext uri="{FF2B5EF4-FFF2-40B4-BE49-F238E27FC236}">
                <a16:creationId xmlns:a16="http://schemas.microsoft.com/office/drawing/2014/main" id="{67BE5268-43AE-9DE0-0195-CCD57CA39FE5}"/>
              </a:ext>
            </a:extLst>
          </p:cNvPr>
          <p:cNvPicPr preferRelativeResize="0"/>
          <p:nvPr/>
        </p:nvPicPr>
        <p:blipFill>
          <a:blip r:embed="rId4">
            <a:alphaModFix/>
          </a:blip>
          <a:stretch>
            <a:fillRect/>
          </a:stretch>
        </p:blipFill>
        <p:spPr>
          <a:xfrm>
            <a:off x="4853406" y="1491968"/>
            <a:ext cx="3978894" cy="306600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168825" y="500062"/>
            <a:ext cx="8520600" cy="742951"/>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Feature Engineering &amp; Feature Preprocessing</a:t>
            </a:r>
            <a:endParaRPr dirty="0"/>
          </a:p>
        </p:txBody>
      </p:sp>
      <p:sp>
        <p:nvSpPr>
          <p:cNvPr id="122" name="Google Shape;122;p21"/>
          <p:cNvSpPr txBox="1">
            <a:spLocks noGrp="1"/>
          </p:cNvSpPr>
          <p:nvPr>
            <p:ph type="body" idx="1"/>
          </p:nvPr>
        </p:nvSpPr>
        <p:spPr>
          <a:xfrm>
            <a:off x="678656" y="1193006"/>
            <a:ext cx="6958013" cy="2921793"/>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450" b="1" dirty="0">
                <a:solidFill>
                  <a:srgbClr val="000000"/>
                </a:solidFill>
                <a:latin typeface="Arial"/>
                <a:ea typeface="Arial"/>
                <a:cs typeface="Arial"/>
                <a:sym typeface="Arial"/>
              </a:rPr>
              <a:t>Feature Engineering:  </a:t>
            </a:r>
            <a:r>
              <a:rPr lang="en" sz="1450" dirty="0">
                <a:solidFill>
                  <a:srgbClr val="000000"/>
                </a:solidFill>
                <a:latin typeface="Arial"/>
                <a:ea typeface="Arial"/>
                <a:cs typeface="Arial"/>
                <a:sym typeface="Arial"/>
              </a:rPr>
              <a:t>Created 5 new features (e.g., house age, remodel age, total square footage) from the existing features in our dataset.</a:t>
            </a:r>
            <a:endParaRPr sz="1450" dirty="0">
              <a:solidFill>
                <a:srgbClr val="000000"/>
              </a:solidFill>
              <a:latin typeface="Arial"/>
              <a:ea typeface="Arial"/>
              <a:cs typeface="Arial"/>
              <a:sym typeface="Arial"/>
            </a:endParaRPr>
          </a:p>
          <a:p>
            <a:pPr marL="0" lvl="0" indent="0" algn="l" rtl="0">
              <a:spcBef>
                <a:spcPts val="1200"/>
              </a:spcBef>
              <a:spcAft>
                <a:spcPts val="0"/>
              </a:spcAft>
              <a:buNone/>
            </a:pPr>
            <a:r>
              <a:rPr lang="en" sz="1450" b="1" dirty="0">
                <a:solidFill>
                  <a:srgbClr val="000000"/>
                </a:solidFill>
                <a:latin typeface="Arial"/>
                <a:ea typeface="Arial"/>
                <a:cs typeface="Arial"/>
                <a:sym typeface="Arial"/>
              </a:rPr>
              <a:t>Feature Preprocessing: </a:t>
            </a:r>
            <a:r>
              <a:rPr lang="en" sz="1450" dirty="0">
                <a:solidFill>
                  <a:srgbClr val="000000"/>
                </a:solidFill>
                <a:latin typeface="Arial"/>
                <a:ea typeface="Arial"/>
                <a:cs typeface="Arial"/>
                <a:sym typeface="Arial"/>
              </a:rPr>
              <a:t>One-hot encoder, LabelEncoder, </a:t>
            </a:r>
            <a:r>
              <a:rPr lang="en-US" sz="1450" dirty="0">
                <a:solidFill>
                  <a:srgbClr val="000000"/>
                </a:solidFill>
                <a:latin typeface="Arial"/>
                <a:ea typeface="Arial"/>
                <a:cs typeface="Arial"/>
                <a:sym typeface="Arial"/>
              </a:rPr>
              <a:t>StandardScaler </a:t>
            </a:r>
          </a:p>
          <a:p>
            <a:pPr marL="0" lvl="0" indent="0" algn="l" rtl="0">
              <a:spcBef>
                <a:spcPts val="1200"/>
              </a:spcBef>
              <a:spcAft>
                <a:spcPts val="0"/>
              </a:spcAft>
              <a:buNone/>
            </a:pPr>
            <a:r>
              <a:rPr lang="en" sz="1450" b="1" dirty="0">
                <a:solidFill>
                  <a:srgbClr val="000000"/>
                </a:solidFill>
                <a:latin typeface="Arial"/>
                <a:ea typeface="Arial"/>
                <a:cs typeface="Arial"/>
                <a:sym typeface="Arial"/>
              </a:rPr>
              <a:t>Feature Selection: </a:t>
            </a:r>
            <a:r>
              <a:rPr lang="en" sz="1450" dirty="0">
                <a:solidFill>
                  <a:srgbClr val="000000"/>
                </a:solidFill>
                <a:latin typeface="Arial"/>
                <a:ea typeface="Arial"/>
                <a:cs typeface="Arial"/>
                <a:sym typeface="Arial"/>
              </a:rPr>
              <a:t>Principal component Analysis(PCA) was used for feature selection by reducing features from 210 to 5 components.</a:t>
            </a:r>
            <a:endParaRPr sz="1450" dirty="0">
              <a:solidFill>
                <a:srgbClr val="000000"/>
              </a:solidFill>
              <a:latin typeface="Arial"/>
              <a:ea typeface="Arial"/>
              <a:cs typeface="Arial"/>
              <a:sym typeface="Arial"/>
            </a:endParaRPr>
          </a:p>
          <a:p>
            <a:pPr marL="457200" lvl="0" indent="0" algn="l" rtl="0">
              <a:spcBef>
                <a:spcPts val="1200"/>
              </a:spcBef>
              <a:spcAft>
                <a:spcPts val="0"/>
              </a:spcAft>
              <a:buNone/>
            </a:pPr>
            <a:endParaRPr sz="1450" dirty="0">
              <a:solidFill>
                <a:srgbClr val="000000"/>
              </a:solidFill>
              <a:latin typeface="Arial"/>
              <a:ea typeface="Arial"/>
              <a:cs typeface="Arial"/>
              <a:sym typeface="Arial"/>
            </a:endParaRPr>
          </a:p>
          <a:p>
            <a:pPr marL="0" lvl="0" indent="0" algn="l" rtl="0">
              <a:spcBef>
                <a:spcPts val="1200"/>
              </a:spcBef>
              <a:spcAft>
                <a:spcPts val="1200"/>
              </a:spcAft>
              <a:buNone/>
            </a:pPr>
            <a:endParaRPr sz="14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1400"/>
              </a:spcBef>
              <a:spcAft>
                <a:spcPts val="400"/>
              </a:spcAft>
              <a:buNone/>
            </a:pPr>
            <a:r>
              <a:rPr lang="en" sz="3300" dirty="0">
                <a:latin typeface="Arial"/>
                <a:ea typeface="Arial"/>
                <a:cs typeface="Arial"/>
                <a:sym typeface="Arial"/>
              </a:rPr>
              <a:t>Model Training and Evaluation</a:t>
            </a:r>
            <a:endParaRPr dirty="0"/>
          </a:p>
        </p:txBody>
      </p:sp>
      <p:sp>
        <p:nvSpPr>
          <p:cNvPr id="128" name="Google Shape;128;p22"/>
          <p:cNvSpPr txBox="1">
            <a:spLocks noGrp="1"/>
          </p:cNvSpPr>
          <p:nvPr>
            <p:ph type="body" idx="1"/>
          </p:nvPr>
        </p:nvSpPr>
        <p:spPr>
          <a:xfrm>
            <a:off x="850107" y="1215781"/>
            <a:ext cx="6629400" cy="3249064"/>
          </a:xfrm>
          <a:prstGeom prst="rect">
            <a:avLst/>
          </a:prstGeom>
        </p:spPr>
        <p:txBody>
          <a:bodyPr spcFirstLastPara="1" wrap="square" lIns="91425" tIns="91425" rIns="91425" bIns="91425" anchor="t" anchorCtr="0">
            <a:normAutofit/>
          </a:bodyPr>
          <a:lstStyle/>
          <a:p>
            <a:pPr marL="457200" lvl="0" indent="-298450" algn="l" rtl="0">
              <a:spcBef>
                <a:spcPts val="1200"/>
              </a:spcBef>
              <a:spcAft>
                <a:spcPts val="0"/>
              </a:spcAft>
              <a:buClr>
                <a:srgbClr val="000000"/>
              </a:buClr>
              <a:buSzPts val="1100"/>
              <a:buFont typeface="Arial"/>
              <a:buChar char="●"/>
            </a:pPr>
            <a:r>
              <a:rPr lang="en" sz="1100" b="1" dirty="0">
                <a:solidFill>
                  <a:srgbClr val="000000"/>
                </a:solidFill>
                <a:latin typeface="Arial"/>
                <a:ea typeface="Arial"/>
                <a:cs typeface="Arial"/>
                <a:sym typeface="Arial"/>
              </a:rPr>
              <a:t>Models Used:</a:t>
            </a:r>
            <a:r>
              <a:rPr lang="en" sz="1100" dirty="0">
                <a:solidFill>
                  <a:srgbClr val="000000"/>
                </a:solidFill>
                <a:latin typeface="Arial"/>
                <a:ea typeface="Arial"/>
                <a:cs typeface="Arial"/>
                <a:sym typeface="Arial"/>
              </a:rPr>
              <a:t> Linear Regression, Decision Tree, Random Forest, Gradient Boosting, SVR.The model was built with the default parameters in order to ascertain the base model. Random Forest outperforms other models which was used as the base mode</a:t>
            </a:r>
            <a:endParaRPr sz="1100" dirty="0">
              <a:solidFill>
                <a:srgbClr val="000000"/>
              </a:solidFill>
              <a:latin typeface="Arial"/>
              <a:ea typeface="Arial"/>
              <a:cs typeface="Arial"/>
              <a:sym typeface="Arial"/>
            </a:endParaRPr>
          </a:p>
          <a:p>
            <a:pPr marL="457200" lvl="0" indent="-298450" algn="l" rtl="0">
              <a:spcBef>
                <a:spcPts val="1000"/>
              </a:spcBef>
              <a:spcAft>
                <a:spcPts val="0"/>
              </a:spcAft>
              <a:buClr>
                <a:srgbClr val="000000"/>
              </a:buClr>
              <a:buSzPts val="1100"/>
              <a:buFont typeface="Arial"/>
              <a:buChar char="●"/>
            </a:pPr>
            <a:r>
              <a:rPr lang="en" sz="1100" b="1" dirty="0">
                <a:solidFill>
                  <a:srgbClr val="000000"/>
                </a:solidFill>
                <a:latin typeface="Arial"/>
                <a:ea typeface="Arial"/>
                <a:cs typeface="Arial"/>
                <a:sym typeface="Arial"/>
              </a:rPr>
              <a:t>Hyperparameter Tuning:</a:t>
            </a:r>
            <a:r>
              <a:rPr lang="en" sz="1100" dirty="0">
                <a:solidFill>
                  <a:srgbClr val="000000"/>
                </a:solidFill>
                <a:latin typeface="Arial"/>
                <a:ea typeface="Arial"/>
                <a:cs typeface="Arial"/>
                <a:sym typeface="Arial"/>
              </a:rPr>
              <a:t> Tuning was carried out on each model using Random search because of its less process time. The tuning was on 3 parameters of each model. The model performed better after tuning</a:t>
            </a:r>
            <a:endParaRPr sz="1100" dirty="0">
              <a:solidFill>
                <a:srgbClr val="000000"/>
              </a:solidFill>
              <a:latin typeface="Arial"/>
              <a:ea typeface="Arial"/>
              <a:cs typeface="Arial"/>
              <a:sym typeface="Arial"/>
            </a:endParaRPr>
          </a:p>
          <a:p>
            <a:pPr marL="457200" lvl="0" indent="-298450" algn="l" rtl="0">
              <a:spcBef>
                <a:spcPts val="1000"/>
              </a:spcBef>
              <a:spcAft>
                <a:spcPts val="0"/>
              </a:spcAft>
              <a:buClr>
                <a:srgbClr val="000000"/>
              </a:buClr>
              <a:buSzPts val="1100"/>
              <a:buFont typeface="Arial"/>
              <a:buChar char="●"/>
            </a:pPr>
            <a:r>
              <a:rPr lang="en" sz="1100" b="1" dirty="0">
                <a:solidFill>
                  <a:srgbClr val="000000"/>
                </a:solidFill>
                <a:latin typeface="Arial"/>
                <a:ea typeface="Arial"/>
                <a:cs typeface="Arial"/>
                <a:sym typeface="Arial"/>
              </a:rPr>
              <a:t>Evaluation Metrics:</a:t>
            </a:r>
            <a:r>
              <a:rPr lang="en" sz="1100" dirty="0">
                <a:solidFill>
                  <a:srgbClr val="000000"/>
                </a:solidFill>
                <a:latin typeface="Arial"/>
                <a:ea typeface="Arial"/>
                <a:cs typeface="Arial"/>
                <a:sym typeface="Arial"/>
              </a:rPr>
              <a:t> RMSE, MAE,R².</a:t>
            </a:r>
            <a:endParaRPr sz="1100" dirty="0">
              <a:solidFill>
                <a:srgbClr val="000000"/>
              </a:solidFill>
              <a:latin typeface="Arial"/>
              <a:ea typeface="Arial"/>
              <a:cs typeface="Arial"/>
              <a:sym typeface="Arial"/>
            </a:endParaRPr>
          </a:p>
          <a:p>
            <a:pPr marL="457200" lvl="0" indent="-298450" algn="l" rtl="0">
              <a:spcBef>
                <a:spcPts val="1000"/>
              </a:spcBef>
              <a:spcAft>
                <a:spcPts val="0"/>
              </a:spcAft>
              <a:buClr>
                <a:srgbClr val="000000"/>
              </a:buClr>
              <a:buSzPts val="1100"/>
              <a:buFont typeface="Arial"/>
              <a:buChar char="●"/>
            </a:pPr>
            <a:r>
              <a:rPr lang="en" sz="1100" b="1" dirty="0">
                <a:solidFill>
                  <a:srgbClr val="000000"/>
                </a:solidFill>
                <a:latin typeface="Arial"/>
                <a:ea typeface="Arial"/>
                <a:cs typeface="Arial"/>
                <a:sym typeface="Arial"/>
              </a:rPr>
              <a:t>Best Model:</a:t>
            </a:r>
            <a:r>
              <a:rPr lang="en" sz="1100" dirty="0">
                <a:solidFill>
                  <a:srgbClr val="000000"/>
                </a:solidFill>
                <a:latin typeface="Arial"/>
                <a:ea typeface="Arial"/>
                <a:cs typeface="Arial"/>
                <a:sym typeface="Arial"/>
              </a:rPr>
              <a:t> Random Forest.</a:t>
            </a:r>
            <a:endParaRPr sz="1100" dirty="0">
              <a:solidFill>
                <a:srgbClr val="000000"/>
              </a:solidFill>
              <a:latin typeface="Arial"/>
              <a:ea typeface="Arial"/>
              <a:cs typeface="Arial"/>
              <a:sym typeface="Arial"/>
            </a:endParaRPr>
          </a:p>
          <a:p>
            <a:pPr marL="457200" lvl="0" indent="-298450" algn="l" rtl="0">
              <a:spcBef>
                <a:spcPts val="1000"/>
              </a:spcBef>
              <a:spcAft>
                <a:spcPts val="0"/>
              </a:spcAft>
              <a:buClr>
                <a:srgbClr val="000000"/>
              </a:buClr>
              <a:buSzPts val="1100"/>
              <a:buFont typeface="Arial"/>
              <a:buChar char="●"/>
            </a:pPr>
            <a:r>
              <a:rPr lang="en" sz="1100" b="1" dirty="0">
                <a:solidFill>
                  <a:srgbClr val="000000"/>
                </a:solidFill>
                <a:latin typeface="Arial"/>
                <a:ea typeface="Arial"/>
                <a:cs typeface="Arial"/>
                <a:sym typeface="Arial"/>
              </a:rPr>
              <a:t>Best Model Performance after Tuning:</a:t>
            </a:r>
            <a:r>
              <a:rPr lang="en" sz="1100" dirty="0">
                <a:solidFill>
                  <a:srgbClr val="000000"/>
                </a:solidFill>
                <a:latin typeface="Arial"/>
                <a:ea typeface="Arial"/>
                <a:cs typeface="Arial"/>
                <a:sym typeface="Arial"/>
              </a:rPr>
              <a:t>The best performing model was based on lower RMSE, MAE and higher R2 score.</a:t>
            </a:r>
            <a:r>
              <a:rPr lang="en" sz="1100" b="1" dirty="0">
                <a:solidFill>
                  <a:srgbClr val="000000"/>
                </a:solidFill>
                <a:latin typeface="Arial"/>
                <a:ea typeface="Arial"/>
                <a:cs typeface="Arial"/>
                <a:sym typeface="Arial"/>
              </a:rPr>
              <a:t>     RMSE</a:t>
            </a:r>
            <a:r>
              <a:rPr lang="en" sz="1100" dirty="0">
                <a:solidFill>
                  <a:srgbClr val="000000"/>
                </a:solidFill>
                <a:latin typeface="Arial"/>
                <a:ea typeface="Arial"/>
                <a:cs typeface="Arial"/>
                <a:sym typeface="Arial"/>
              </a:rPr>
              <a:t>: 23,426.85, </a:t>
            </a:r>
            <a:r>
              <a:rPr lang="en" sz="1100" b="1" dirty="0">
                <a:solidFill>
                  <a:srgbClr val="000000"/>
                </a:solidFill>
                <a:latin typeface="Arial"/>
                <a:ea typeface="Arial"/>
                <a:cs typeface="Arial"/>
                <a:sym typeface="Arial"/>
              </a:rPr>
              <a:t>MAE</a:t>
            </a:r>
            <a:r>
              <a:rPr lang="en" sz="1100" dirty="0">
                <a:solidFill>
                  <a:srgbClr val="000000"/>
                </a:solidFill>
                <a:latin typeface="Arial"/>
                <a:ea typeface="Arial"/>
                <a:cs typeface="Arial"/>
                <a:sym typeface="Arial"/>
              </a:rPr>
              <a:t>: 16,883.95, </a:t>
            </a:r>
            <a:r>
              <a:rPr lang="en" sz="1100" b="1" dirty="0">
                <a:solidFill>
                  <a:srgbClr val="000000"/>
                </a:solidFill>
                <a:latin typeface="Arial"/>
                <a:ea typeface="Arial"/>
                <a:cs typeface="Arial"/>
                <a:sym typeface="Arial"/>
              </a:rPr>
              <a:t>R²</a:t>
            </a:r>
            <a:r>
              <a:rPr lang="en" sz="1100" dirty="0">
                <a:solidFill>
                  <a:srgbClr val="000000"/>
                </a:solidFill>
                <a:latin typeface="Arial"/>
                <a:ea typeface="Arial"/>
                <a:cs typeface="Arial"/>
                <a:sym typeface="Arial"/>
              </a:rPr>
              <a:t>: 0.887</a:t>
            </a:r>
            <a:endParaRPr sz="1100" dirty="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204544" y="0"/>
            <a:ext cx="8520600" cy="792955"/>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1400"/>
              </a:spcBef>
              <a:spcAft>
                <a:spcPts val="0"/>
              </a:spcAft>
              <a:buNone/>
            </a:pPr>
            <a:r>
              <a:rPr lang="en" sz="3300" dirty="0">
                <a:latin typeface="Arial"/>
                <a:ea typeface="Arial"/>
                <a:cs typeface="Arial"/>
                <a:sym typeface="Arial"/>
              </a:rPr>
              <a:t>Results and Insights</a:t>
            </a:r>
            <a:endParaRPr sz="3300" b="0" dirty="0">
              <a:latin typeface="Arial"/>
              <a:ea typeface="Arial"/>
              <a:cs typeface="Arial"/>
              <a:sym typeface="Arial"/>
            </a:endParaRPr>
          </a:p>
          <a:p>
            <a:pPr marL="0" lvl="0" indent="0" algn="l" rtl="0">
              <a:spcBef>
                <a:spcPts val="400"/>
              </a:spcBef>
              <a:spcAft>
                <a:spcPts val="0"/>
              </a:spcAft>
              <a:buNone/>
            </a:pPr>
            <a:endParaRPr dirty="0"/>
          </a:p>
        </p:txBody>
      </p:sp>
      <p:sp>
        <p:nvSpPr>
          <p:cNvPr id="134" name="Google Shape;134;p23"/>
          <p:cNvSpPr txBox="1">
            <a:spLocks noGrp="1"/>
          </p:cNvSpPr>
          <p:nvPr>
            <p:ph type="body" idx="1"/>
          </p:nvPr>
        </p:nvSpPr>
        <p:spPr>
          <a:xfrm>
            <a:off x="471487" y="742950"/>
            <a:ext cx="8253657" cy="4287925"/>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sz="1350" dirty="0">
                <a:solidFill>
                  <a:srgbClr val="000000"/>
                </a:solidFill>
                <a:latin typeface="Arial"/>
                <a:ea typeface="Arial"/>
                <a:cs typeface="Arial"/>
                <a:sym typeface="Arial"/>
              </a:rPr>
              <a:t>Random Forest model provides accurate predictions and explains 89% of the variance in house prices.The type of Neighborhood, Year built, utilities type has an influences the price of a house.</a:t>
            </a:r>
            <a:endParaRPr sz="1350" b="1" dirty="0">
              <a:solidFill>
                <a:srgbClr val="000000"/>
              </a:solidFill>
              <a:latin typeface="Arial"/>
              <a:ea typeface="Arial"/>
              <a:cs typeface="Arial"/>
              <a:sym typeface="Arial"/>
            </a:endParaRPr>
          </a:p>
          <a:p>
            <a:pPr marL="0" lvl="0" indent="0" algn="l" rtl="0">
              <a:spcBef>
                <a:spcPts val="1200"/>
              </a:spcBef>
              <a:spcAft>
                <a:spcPts val="0"/>
              </a:spcAft>
              <a:buNone/>
            </a:pPr>
            <a:r>
              <a:rPr lang="en" sz="1350" b="1" dirty="0">
                <a:solidFill>
                  <a:srgbClr val="000000"/>
                </a:solidFill>
                <a:latin typeface="Arial"/>
                <a:ea typeface="Arial"/>
                <a:cs typeface="Arial"/>
                <a:sym typeface="Arial"/>
              </a:rPr>
              <a:t>Actual vs. Predicted Plot: </a:t>
            </a:r>
            <a:r>
              <a:rPr lang="en" sz="1350" dirty="0">
                <a:solidFill>
                  <a:srgbClr val="000000"/>
                </a:solidFill>
                <a:latin typeface="Arial"/>
                <a:ea typeface="Arial"/>
                <a:cs typeface="Arial"/>
                <a:sym typeface="Arial"/>
              </a:rPr>
              <a:t>Shows how well the predicted values match the actual values. The red dashed line represents a perfect prediction.</a:t>
            </a:r>
            <a:endParaRPr sz="1350" dirty="0">
              <a:solidFill>
                <a:srgbClr val="000000"/>
              </a:solidFill>
              <a:latin typeface="Arial"/>
              <a:ea typeface="Arial"/>
              <a:cs typeface="Arial"/>
              <a:sym typeface="Arial"/>
            </a:endParaRPr>
          </a:p>
          <a:p>
            <a:pPr marL="0" lvl="0" indent="0" algn="l" rtl="0">
              <a:spcBef>
                <a:spcPts val="1200"/>
              </a:spcBef>
              <a:spcAft>
                <a:spcPts val="0"/>
              </a:spcAft>
              <a:buNone/>
            </a:pPr>
            <a:endParaRPr sz="1350" dirty="0">
              <a:solidFill>
                <a:srgbClr val="000000"/>
              </a:solidFill>
              <a:latin typeface="Arial"/>
              <a:ea typeface="Arial"/>
              <a:cs typeface="Arial"/>
              <a:sym typeface="Arial"/>
            </a:endParaRPr>
          </a:p>
          <a:p>
            <a:pPr marL="0" lvl="0" indent="0" algn="l" rtl="0">
              <a:spcBef>
                <a:spcPts val="1200"/>
              </a:spcBef>
              <a:spcAft>
                <a:spcPts val="0"/>
              </a:spcAft>
              <a:buNone/>
            </a:pPr>
            <a:endParaRPr sz="1350" dirty="0">
              <a:solidFill>
                <a:srgbClr val="000000"/>
              </a:solidFill>
              <a:latin typeface="Arial"/>
              <a:ea typeface="Arial"/>
              <a:cs typeface="Arial"/>
              <a:sym typeface="Arial"/>
            </a:endParaRPr>
          </a:p>
          <a:p>
            <a:pPr marL="0" lvl="0" indent="0" algn="l" rtl="0">
              <a:spcBef>
                <a:spcPts val="1200"/>
              </a:spcBef>
              <a:spcAft>
                <a:spcPts val="0"/>
              </a:spcAft>
              <a:buNone/>
            </a:pPr>
            <a:endParaRPr sz="1350" dirty="0">
              <a:solidFill>
                <a:srgbClr val="000000"/>
              </a:solidFill>
              <a:latin typeface="Arial"/>
              <a:ea typeface="Arial"/>
              <a:cs typeface="Arial"/>
              <a:sym typeface="Arial"/>
            </a:endParaRPr>
          </a:p>
          <a:p>
            <a:pPr marL="0" lvl="0" indent="0" algn="l" rtl="0">
              <a:spcBef>
                <a:spcPts val="1200"/>
              </a:spcBef>
              <a:spcAft>
                <a:spcPts val="1200"/>
              </a:spcAft>
              <a:buNone/>
            </a:pPr>
            <a:endParaRPr dirty="0"/>
          </a:p>
        </p:txBody>
      </p:sp>
      <p:pic>
        <p:nvPicPr>
          <p:cNvPr id="135" name="Google Shape;135;p23"/>
          <p:cNvPicPr preferRelativeResize="0"/>
          <p:nvPr/>
        </p:nvPicPr>
        <p:blipFill>
          <a:blip r:embed="rId3">
            <a:alphaModFix/>
          </a:blip>
          <a:stretch>
            <a:fillRect/>
          </a:stretch>
        </p:blipFill>
        <p:spPr>
          <a:xfrm>
            <a:off x="1672655" y="2058056"/>
            <a:ext cx="4998589" cy="2908525"/>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TotalTime>
  <Words>546</Words>
  <Application>Microsoft Office PowerPoint</Application>
  <PresentationFormat>On-screen Show (16:9)</PresentationFormat>
  <Paragraphs>54</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PT Sans Narrow</vt:lpstr>
      <vt:lpstr>Open Sans</vt:lpstr>
      <vt:lpstr>Arial Narrow</vt:lpstr>
      <vt:lpstr>Times New Roman</vt:lpstr>
      <vt:lpstr>Tropic</vt:lpstr>
      <vt:lpstr>Unveiling the Intricacies of Predictive Modelling for House Prices Utilizing Advanced Regression Techniques</vt:lpstr>
      <vt:lpstr>Outline</vt:lpstr>
      <vt:lpstr>PROJECT OVERVIEW </vt:lpstr>
      <vt:lpstr>DATA COLLECTION </vt:lpstr>
      <vt:lpstr>Exploratory Data Analysis</vt:lpstr>
      <vt:lpstr>Exploratory Data Analysis</vt:lpstr>
      <vt:lpstr>Feature Engineering &amp; Feature Preprocessing</vt:lpstr>
      <vt:lpstr>Model Training and Evaluation</vt:lpstr>
      <vt:lpstr>Results and Insights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OMOZE EGBULE</cp:lastModifiedBy>
  <cp:revision>6</cp:revision>
  <dcterms:modified xsi:type="dcterms:W3CDTF">2024-08-15T13:51:57Z</dcterms:modified>
</cp:coreProperties>
</file>