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 Bold" panose="02020804030307010803" pitchFamily="18" charset="0"/>
      <p:bold r:id="rId14"/>
    </p:embeddedFont>
    <p:embeddedFont>
      <p:font typeface="League Sparta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4EC8A-984D-48E5-8D31-C3F912C098F2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8F56-1860-4F38-B348-72C12ABEA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0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78F56-1860-4F38-B348-72C12ABEAD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1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12909" y="1224333"/>
            <a:ext cx="18158809" cy="9125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marL="759867" lvl="2" indent="-253289">
              <a:lnSpc>
                <a:spcPct val="15000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</a:t>
            </a: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IN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Lack </a:t>
            </a:r>
            <a:r>
              <a:rPr lang="en-IN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of Real-Time KPI </a:t>
            </a:r>
            <a:r>
              <a:rPr lang="en-IN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Visibility	</a:t>
            </a:r>
          </a:p>
          <a:p>
            <a:pPr marL="1878178" lvl="5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       Track – 2</a:t>
            </a:r>
          </a:p>
          <a:p>
            <a:pPr marL="1878178" lvl="5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	</a:t>
            </a:r>
            <a:r>
              <a:rPr lang="en-US" sz="3600" dirty="0" err="1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Stmt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No - 7</a:t>
            </a: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Name – 405Found</a:t>
            </a: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ct val="15000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Members –  1. Om Varma (TL) </a:t>
            </a:r>
          </a:p>
          <a:p>
            <a:pPr marL="963930" lvl="3" algn="just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	   2. Om </a:t>
            </a:r>
            <a:r>
              <a:rPr lang="en-US" sz="3600" dirty="0" err="1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Patil</a:t>
            </a:r>
            <a:endParaRPr lang="en-US" sz="3600" dirty="0" smtClean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963930" lvl="3" algn="just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	   3. Anway Shimpne</a:t>
            </a:r>
          </a:p>
          <a:p>
            <a:pPr marL="963930" lvl="3" algn="just"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	   4. </a:t>
            </a:r>
            <a:r>
              <a:rPr lang="en-US" sz="3600" dirty="0" err="1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Pralhad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Chape</a:t>
            </a:r>
            <a:endParaRPr lang="en-US" sz="3600" dirty="0" smtClean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963930" lvl="3"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	</a:t>
            </a: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9843" y="-535781"/>
            <a:ext cx="15949120" cy="3585692"/>
            <a:chOff x="-539093" y="0"/>
            <a:chExt cx="21265493" cy="47809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539093" y="589925"/>
              <a:ext cx="20726400" cy="41909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IN" sz="6000" b="1" dirty="0" smtClean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</a:rPr>
                <a:t>Lack </a:t>
              </a:r>
              <a:r>
                <a:rPr lang="en-IN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</a:rPr>
                <a:t>of Real-Time KPI Visibility</a:t>
              </a:r>
              <a:endParaRPr lang="en-US" sz="60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7928" y="2593181"/>
            <a:ext cx="15911274" cy="645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Current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Challenge:</a:t>
            </a:r>
          </a:p>
          <a:p>
            <a:r>
              <a:rPr lang="en-IN" sz="28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Campaign</a:t>
            </a:r>
            <a:r>
              <a:rPr lang="en-IN" sz="3200" dirty="0" smtClean="0"/>
              <a:t> </a:t>
            </a:r>
            <a:r>
              <a:rPr lang="en-IN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performance data is scattered across multiple tools</a:t>
            </a:r>
            <a:r>
              <a:rPr lang="en-IN" sz="28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.</a:t>
            </a:r>
          </a:p>
          <a:p>
            <a:endParaRPr lang="en-US" sz="28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r>
              <a:rPr lang="en-US" sz="40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Issue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Fragmented reporting leads to delayed insights.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Absence of centralized metrics slows down decision-making</a:t>
            </a:r>
            <a:r>
              <a:rPr lang="en-IN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Hard </a:t>
            </a:r>
            <a:r>
              <a:rPr lang="en-IN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to track KPIs like clicks, impressions, conversions, and ROI in real time</a:t>
            </a:r>
            <a:r>
              <a:rPr lang="en-IN" sz="28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.</a:t>
            </a:r>
          </a:p>
          <a:p>
            <a:endParaRPr lang="en-IN" sz="2800" dirty="0">
              <a:solidFill>
                <a:srgbClr val="FFFFFF"/>
              </a:solidFill>
              <a:latin typeface="League Spartan"/>
              <a:ea typeface="League Spartan"/>
              <a:cs typeface="League Spartan"/>
            </a:endParaRPr>
          </a:p>
          <a:p>
            <a:r>
              <a:rPr lang="en-US" sz="40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Marketing teams struggle to optimize campaigns efficiently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Risk of overspending or underperforming campaigns due to delayed insights.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173200" y="2788815"/>
            <a:ext cx="5665848" cy="6088856"/>
            <a:chOff x="4645411" y="0"/>
            <a:chExt cx="7554464" cy="8118475"/>
          </a:xfrm>
        </p:grpSpPr>
        <p:sp>
          <p:nvSpPr>
            <p:cNvPr id="9" name="Freeform 9"/>
            <p:cNvSpPr/>
            <p:nvPr/>
          </p:nvSpPr>
          <p:spPr>
            <a:xfrm>
              <a:off x="4645411" y="0"/>
              <a:ext cx="755446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rcRect/>
              <a:stretch>
                <a:fillRect l="-61492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9843" y="-535781"/>
            <a:ext cx="15949120" cy="3128962"/>
            <a:chOff x="-539093" y="0"/>
            <a:chExt cx="21265493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539093" y="589925"/>
              <a:ext cx="20726400" cy="25198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IN" sz="6000" b="1" dirty="0" smtClean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</a:rPr>
                <a:t>Lack </a:t>
              </a:r>
              <a:r>
                <a:rPr lang="en-IN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</a:rPr>
                <a:t>of Real-Time KPI Visibility</a:t>
              </a:r>
              <a:endParaRPr lang="en-US" sz="60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8" t="5442" r="32609" b="5668"/>
          <a:stretch/>
        </p:blipFill>
        <p:spPr>
          <a:xfrm>
            <a:off x="12113122" y="1796543"/>
            <a:ext cx="6174878" cy="8490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928" y="1796543"/>
            <a:ext cx="1100563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</a:rPr>
              <a:t>Proposed Solution:</a:t>
            </a:r>
          </a:p>
          <a:p>
            <a:pPr algn="ctr">
              <a:spcAft>
                <a:spcPts val="2400"/>
              </a:spcAft>
            </a:pPr>
            <a:r>
              <a:rPr lang="en-IN" sz="2400" dirty="0" smtClean="0">
                <a:solidFill>
                  <a:schemeClr val="bg1"/>
                </a:solidFill>
                <a:latin typeface="League Spartan" panose="020B0604020202020204" charset="0"/>
              </a:rPr>
              <a:t>Centralized </a:t>
            </a: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Real-Time KPI </a:t>
            </a:r>
            <a:r>
              <a:rPr lang="en-IN" sz="2400" dirty="0" smtClean="0">
                <a:solidFill>
                  <a:schemeClr val="bg1"/>
                </a:solidFill>
                <a:latin typeface="League Spartan" panose="020B0604020202020204" charset="0"/>
              </a:rPr>
              <a:t>Dashboard</a:t>
            </a:r>
            <a:endParaRPr lang="en-US" sz="24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League Spartan" panose="020B0604020202020204" charset="0"/>
              </a:rPr>
              <a:t>Idea:</a:t>
            </a: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Build a centralized dashboard that consolidates campaign data from all sources in real time</a:t>
            </a:r>
            <a:r>
              <a:rPr lang="en-IN" sz="24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  <a:endParaRPr lang="en-US" sz="24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bg1"/>
                </a:solidFill>
                <a:latin typeface="League Spartan" panose="020B0604020202020204" charset="0"/>
              </a:rPr>
              <a:t>Key Features: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Collect data from CSV files, APIs (Google Ads, Facebook Ads, etc.), and internal tools.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Clean and validate data for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Compute KPIs like CTR, conversions, spend efficiency, and ROI.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Visualize insights with charts, tables, and filters for easy decision-making.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Predict campaign performance using ML/analytics</a:t>
            </a:r>
            <a:r>
              <a:rPr lang="en-IN" sz="2400" dirty="0"/>
              <a:t>.</a:t>
            </a:r>
            <a:endParaRPr lang="en-IN" sz="2400" dirty="0">
              <a:solidFill>
                <a:schemeClr val="bg1"/>
              </a:solidFill>
              <a:latin typeface="League Spart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4843" y="250834"/>
            <a:ext cx="15544800" cy="1598026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94855" y="1563836"/>
            <a:ext cx="13863568" cy="783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4000" dirty="0" smtClean="0">
                <a:solidFill>
                  <a:srgbClr val="FFFFFF"/>
                </a:solidFill>
                <a:latin typeface="League Spartan" panose="020B0604020202020204" charset="0"/>
                <a:ea typeface="League Spartan"/>
                <a:cs typeface="League Spartan"/>
                <a:sym typeface="League Spartan"/>
              </a:rPr>
              <a:t>Tech Stack</a:t>
            </a:r>
          </a:p>
          <a:p>
            <a:pPr algn="l">
              <a:lnSpc>
                <a:spcPts val="8640"/>
              </a:lnSpc>
            </a:pPr>
            <a:endParaRPr lang="en-US" sz="2800" dirty="0" smtClean="0">
              <a:solidFill>
                <a:srgbClr val="FFFFFF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8640"/>
              </a:lnSpc>
            </a:pPr>
            <a:r>
              <a:rPr lang="en-US" sz="4000" dirty="0" smtClean="0">
                <a:solidFill>
                  <a:srgbClr val="FFFFFF"/>
                </a:solidFill>
                <a:latin typeface="League Spartan" panose="020B0604020202020204" charset="0"/>
                <a:ea typeface="League Spartan"/>
                <a:cs typeface="League Spartan"/>
                <a:sym typeface="League Spartan"/>
              </a:rPr>
              <a:t>Methodology: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League Spartan" panose="020B0604020202020204" charset="0"/>
              </a:rPr>
              <a:t>Requirement &amp; Data Analysis: Identify data sources, KPIs, and collect via ETL into MySQL</a:t>
            </a:r>
            <a:r>
              <a:rPr lang="en-IN" sz="280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League Spartan" panose="020B0604020202020204" charset="0"/>
              </a:rPr>
              <a:t>Data Cleaning &amp; KPI </a:t>
            </a:r>
            <a:r>
              <a:rPr lang="en-IN" sz="2800" b="1" dirty="0" smtClean="0">
                <a:solidFill>
                  <a:schemeClr val="bg1"/>
                </a:solidFill>
                <a:latin typeface="League Spartan" panose="020B0604020202020204" charset="0"/>
              </a:rPr>
              <a:t>Calculation: Handle missing values, duplicates, and compute CTR, ROI, conversions, CPC.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League Spartan" panose="020B0604020202020204" charset="0"/>
              </a:rPr>
              <a:t>Predictive Insights: Forecast performance using ML.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League Spartan" panose="020B0604020202020204" charset="0"/>
              </a:rPr>
              <a:t>Dashboard &amp; Deployment: Build React-based real-time visualizations, validate, </a:t>
            </a:r>
            <a:r>
              <a:rPr lang="en-IN" sz="2800" b="1" dirty="0">
                <a:solidFill>
                  <a:schemeClr val="bg1"/>
                </a:solidFill>
                <a:latin typeface="League Spartan" panose="020B0604020202020204" charset="0"/>
              </a:rPr>
              <a:t>and automate updates.</a:t>
            </a:r>
            <a:endParaRPr lang="en-US" sz="2800" b="1" dirty="0">
              <a:solidFill>
                <a:schemeClr val="bg1"/>
              </a:solidFill>
              <a:latin typeface="League Spartan" panose="020B0604020202020204" charset="0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249400" y="2788815"/>
            <a:ext cx="5589648" cy="6088856"/>
            <a:chOff x="4747011" y="0"/>
            <a:chExt cx="7452864" cy="8118475"/>
          </a:xfrm>
        </p:grpSpPr>
        <p:sp>
          <p:nvSpPr>
            <p:cNvPr id="9" name="Freeform 9"/>
            <p:cNvSpPr/>
            <p:nvPr/>
          </p:nvSpPr>
          <p:spPr>
            <a:xfrm>
              <a:off x="4747011" y="0"/>
              <a:ext cx="745286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rcRect/>
              <a:stretch>
                <a:fillRect l="-6369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3" b="16850"/>
          <a:stretch/>
        </p:blipFill>
        <p:spPr>
          <a:xfrm>
            <a:off x="9532268" y="1561661"/>
            <a:ext cx="8755706" cy="3200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23137" y="1705411"/>
            <a:ext cx="14730702" cy="8212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IN" sz="4000" dirty="0">
                <a:solidFill>
                  <a:schemeClr val="bg1"/>
                </a:solidFill>
                <a:latin typeface="League Spartan" panose="020B0604020202020204" charset="0"/>
              </a:rPr>
              <a:t>Feasibility: </a:t>
            </a:r>
            <a:endParaRPr lang="en-IN" sz="4000" dirty="0" smtClean="0">
              <a:solidFill>
                <a:schemeClr val="bg1"/>
              </a:solidFill>
              <a:latin typeface="League Spartan" panose="020B0604020202020204" charset="0"/>
            </a:endParaRPr>
          </a:p>
          <a:p>
            <a:pPr algn="just">
              <a:spcAft>
                <a:spcPts val="2800"/>
              </a:spcAft>
            </a:pP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Centralizing campaign data is practical with ETL, MySQL, and React; existing APIs support </a:t>
            </a:r>
          </a:p>
          <a:p>
            <a:pPr algn="just">
              <a:lnSpc>
                <a:spcPts val="8640"/>
              </a:lnSpc>
            </a:pPr>
            <a:r>
              <a:rPr lang="en-IN" sz="4000" dirty="0" smtClean="0">
                <a:solidFill>
                  <a:schemeClr val="bg1"/>
                </a:solidFill>
                <a:latin typeface="League Spartan" panose="020B0604020202020204" charset="0"/>
              </a:rPr>
              <a:t>Challenges</a:t>
            </a:r>
            <a:r>
              <a:rPr lang="en-IN" sz="4000" dirty="0">
                <a:solidFill>
                  <a:schemeClr val="bg1"/>
                </a:solidFill>
                <a:latin typeface="League Spartan" panose="020B0604020202020204" charset="0"/>
              </a:rPr>
              <a:t>: </a:t>
            </a:r>
            <a:endParaRPr lang="en-IN" sz="4000" dirty="0" smtClean="0">
              <a:solidFill>
                <a:schemeClr val="bg1"/>
              </a:solidFill>
              <a:latin typeface="League Spartan" panose="020B0604020202020204" charset="0"/>
            </a:endParaRPr>
          </a:p>
          <a:p>
            <a:pPr algn="just">
              <a:spcAft>
                <a:spcPts val="2800"/>
              </a:spcAft>
            </a:pP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Data inconsistency, API limitations, large data volume, real-time update delay.</a:t>
            </a:r>
          </a:p>
          <a:p>
            <a:pPr algn="just">
              <a:lnSpc>
                <a:spcPts val="8640"/>
              </a:lnSpc>
            </a:pPr>
            <a:r>
              <a:rPr lang="en-IN" sz="4000" dirty="0">
                <a:solidFill>
                  <a:schemeClr val="bg1"/>
                </a:solidFill>
                <a:latin typeface="League Spartan" panose="020B0604020202020204" charset="0"/>
              </a:rPr>
              <a:t>Strategies: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Implement robust data cleaning and </a:t>
            </a:r>
            <a:r>
              <a:rPr lang="en-IN" sz="3200" dirty="0">
                <a:solidFill>
                  <a:schemeClr val="bg1"/>
                </a:solidFill>
                <a:latin typeface="League Spartan" panose="020B0604020202020204" charset="0"/>
              </a:rPr>
              <a:t>validation</a:t>
            </a:r>
            <a:r>
              <a:rPr lang="en-IN" sz="32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Use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sandbox/test environments for APIs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Schedule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incremental ETL updates and optimize database queries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Provide </a:t>
            </a:r>
            <a:r>
              <a:rPr lang="en-IN" sz="2800" dirty="0" err="1">
                <a:solidFill>
                  <a:schemeClr val="bg1"/>
                </a:solidFill>
                <a:latin typeface="League Spartan" panose="020B0604020202020204" charset="0"/>
              </a:rPr>
              <a:t>fallback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 mechanisms for missing or delayed </a:t>
            </a:r>
            <a:r>
              <a:rPr lang="en-IN" sz="2400" dirty="0">
                <a:solidFill>
                  <a:schemeClr val="bg1"/>
                </a:solidFill>
                <a:latin typeface="League Spartan" panose="020B0604020202020204" charset="0"/>
              </a:rPr>
              <a:t>data.</a:t>
            </a:r>
            <a:endParaRPr lang="en-US" sz="2400" dirty="0">
              <a:solidFill>
                <a:schemeClr val="bg1"/>
              </a:solidFill>
              <a:latin typeface="League Spartan" panose="020B0604020202020204" charset="0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4249400" y="2788815"/>
            <a:ext cx="5589648" cy="6088856"/>
            <a:chOff x="4747011" y="0"/>
            <a:chExt cx="7452864" cy="8118475"/>
          </a:xfrm>
        </p:grpSpPr>
        <p:sp>
          <p:nvSpPr>
            <p:cNvPr id="13" name="Freeform 13"/>
            <p:cNvSpPr/>
            <p:nvPr/>
          </p:nvSpPr>
          <p:spPr>
            <a:xfrm>
              <a:off x="4747011" y="0"/>
              <a:ext cx="745286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rcRect/>
              <a:stretch>
                <a:fillRect l="-63694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25253" y="1803468"/>
            <a:ext cx="16069949" cy="644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IN" sz="4000" dirty="0">
                <a:solidFill>
                  <a:schemeClr val="bg1"/>
                </a:solidFill>
                <a:latin typeface="League Spartan" panose="020B0604020202020204" charset="0"/>
              </a:rPr>
              <a:t>Potential Impact: </a:t>
            </a:r>
            <a:endParaRPr lang="en-IN" sz="4000" dirty="0" smtClean="0">
              <a:solidFill>
                <a:schemeClr val="bg1"/>
              </a:solidFill>
              <a:latin typeface="League Spartan" panose="020B0604020202020204" charset="0"/>
            </a:endParaRPr>
          </a:p>
          <a:p>
            <a:pPr algn="just">
              <a:lnSpc>
                <a:spcPct val="150000"/>
              </a:lnSpc>
              <a:spcAft>
                <a:spcPts val="2800"/>
              </a:spcAft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Real-time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KPI visibility enables faster, data-driven decisions and improves campaign performance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.</a:t>
            </a:r>
          </a:p>
          <a:p>
            <a:pPr algn="just">
              <a:lnSpc>
                <a:spcPts val="8640"/>
              </a:lnSpc>
            </a:pPr>
            <a:r>
              <a:rPr lang="en-IN" sz="4000" dirty="0" smtClean="0">
                <a:solidFill>
                  <a:schemeClr val="bg1"/>
                </a:solidFill>
                <a:latin typeface="League Spartan" panose="020B0604020202020204" charset="0"/>
              </a:rPr>
              <a:t>Benefits</a:t>
            </a:r>
            <a:r>
              <a:rPr lang="en-IN" sz="2400" dirty="0" smtClean="0">
                <a:solidFill>
                  <a:schemeClr val="bg1"/>
                </a:solidFill>
                <a:latin typeface="League Spartan" panose="020B060402020202020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Centralized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dashboard for all 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campaigns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Accurate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and consistent 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metrics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Reduced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reporting </a:t>
            </a: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delays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League Spartan" panose="020B0604020202020204" charset="0"/>
              </a:rPr>
              <a:t>Improved </a:t>
            </a:r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ROI and optimization of marketing efforts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173200" y="2788815"/>
            <a:ext cx="5665848" cy="6088856"/>
            <a:chOff x="4645411" y="0"/>
            <a:chExt cx="7554464" cy="8118475"/>
          </a:xfrm>
        </p:grpSpPr>
        <p:sp>
          <p:nvSpPr>
            <p:cNvPr id="9" name="Freeform 9"/>
            <p:cNvSpPr/>
            <p:nvPr/>
          </p:nvSpPr>
          <p:spPr>
            <a:xfrm>
              <a:off x="4645411" y="0"/>
              <a:ext cx="755446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rcRect/>
              <a:stretch>
                <a:fillRect l="-61492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356</Words>
  <Application>Microsoft Office PowerPoint</Application>
  <PresentationFormat>Custom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 Bold</vt:lpstr>
      <vt:lpstr>Arial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OM</cp:lastModifiedBy>
  <cp:revision>14</cp:revision>
  <dcterms:created xsi:type="dcterms:W3CDTF">2006-08-16T00:00:00Z</dcterms:created>
  <dcterms:modified xsi:type="dcterms:W3CDTF">2025-09-16T13:04:52Z</dcterms:modified>
  <dc:identifier>DAGyy09PZKM</dc:identifier>
</cp:coreProperties>
</file>