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70" r:id="rId4"/>
    <p:sldId id="269" r:id="rId5"/>
    <p:sldId id="259" r:id="rId6"/>
    <p:sldId id="260" r:id="rId7"/>
    <p:sldId id="271" r:id="rId8"/>
    <p:sldId id="261" r:id="rId9"/>
    <p:sldId id="262" r:id="rId10"/>
    <p:sldId id="266" r:id="rId11"/>
    <p:sldId id="26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3"/>
    <a:srgbClr val="F39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E74C3-52DA-E640-BB53-9B15150C380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9FE97-3491-1B49-B079-DF908E18A4C7}">
      <dgm:prSet custT="1"/>
      <dgm:spPr>
        <a:solidFill>
          <a:srgbClr val="F3960D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Step I: Attribute &amp; Gather Data</a:t>
          </a:r>
          <a:endParaRPr lang="en-US" sz="2000" dirty="0"/>
        </a:p>
      </dgm:t>
    </dgm:pt>
    <dgm:pt modelId="{65C074B9-56C6-B54E-BD21-75E2859768AE}" type="parTrans" cxnId="{FCBBAD3E-8CFC-9245-9E11-30025BA3FC32}">
      <dgm:prSet/>
      <dgm:spPr/>
      <dgm:t>
        <a:bodyPr/>
        <a:lstStyle/>
        <a:p>
          <a:endParaRPr lang="en-US"/>
        </a:p>
      </dgm:t>
    </dgm:pt>
    <dgm:pt modelId="{0EEC895F-7536-A74A-902C-235675C444BE}" type="sibTrans" cxnId="{FCBBAD3E-8CFC-9245-9E11-30025BA3FC32}">
      <dgm:prSet/>
      <dgm:spPr/>
      <dgm:t>
        <a:bodyPr/>
        <a:lstStyle/>
        <a:p>
          <a:endParaRPr lang="en-US"/>
        </a:p>
      </dgm:t>
    </dgm:pt>
    <dgm:pt modelId="{59961AA5-F964-5042-893E-6B2802175AE0}">
      <dgm:prSet custT="1"/>
      <dgm:spPr>
        <a:solidFill>
          <a:srgbClr val="F3960D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Step II: Standardize &amp; Weigh</a:t>
          </a:r>
          <a:endParaRPr lang="en-US" sz="2000" dirty="0"/>
        </a:p>
      </dgm:t>
    </dgm:pt>
    <dgm:pt modelId="{4D28DCFB-9066-2241-93FB-2565F983DC62}" type="parTrans" cxnId="{1D736D33-2136-324A-B5E6-88DF88AC31C7}">
      <dgm:prSet/>
      <dgm:spPr/>
      <dgm:t>
        <a:bodyPr/>
        <a:lstStyle/>
        <a:p>
          <a:endParaRPr lang="en-US"/>
        </a:p>
      </dgm:t>
    </dgm:pt>
    <dgm:pt modelId="{D2E3D280-C047-1C4D-968C-AC7CAE4D9813}" type="sibTrans" cxnId="{1D736D33-2136-324A-B5E6-88DF88AC31C7}">
      <dgm:prSet/>
      <dgm:spPr/>
      <dgm:t>
        <a:bodyPr/>
        <a:lstStyle/>
        <a:p>
          <a:endParaRPr lang="en-US"/>
        </a:p>
      </dgm:t>
    </dgm:pt>
    <dgm:pt modelId="{2738BE79-1DC3-4E46-A35C-D3D23705ABAB}">
      <dgm:prSet custT="1"/>
      <dgm:spPr>
        <a:solidFill>
          <a:srgbClr val="F3960D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Step III: Aggregate</a:t>
          </a:r>
        </a:p>
        <a:p>
          <a:endParaRPr lang="en-US" sz="2000" dirty="0"/>
        </a:p>
      </dgm:t>
    </dgm:pt>
    <dgm:pt modelId="{84D984E3-3A67-124B-B120-C8BA5FA07479}" type="parTrans" cxnId="{CE3B66A7-4A41-7C43-AE2F-9CDAEB5650B9}">
      <dgm:prSet/>
      <dgm:spPr/>
      <dgm:t>
        <a:bodyPr/>
        <a:lstStyle/>
        <a:p>
          <a:endParaRPr lang="en-US"/>
        </a:p>
      </dgm:t>
    </dgm:pt>
    <dgm:pt modelId="{C691AA81-7DA0-1E40-AAE9-5E739B6FBE96}" type="sibTrans" cxnId="{CE3B66A7-4A41-7C43-AE2F-9CDAEB5650B9}">
      <dgm:prSet/>
      <dgm:spPr/>
      <dgm:t>
        <a:bodyPr/>
        <a:lstStyle/>
        <a:p>
          <a:endParaRPr lang="en-US"/>
        </a:p>
      </dgm:t>
    </dgm:pt>
    <dgm:pt modelId="{DAE2DBD3-4024-484B-8B93-AF87A33660DF}">
      <dgm:prSet/>
      <dgm:spPr>
        <a:solidFill>
          <a:srgbClr val="F3960D"/>
        </a:solidFill>
        <a:ln w="38100"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Step V: Future Considerations</a:t>
          </a:r>
        </a:p>
      </dgm:t>
    </dgm:pt>
    <dgm:pt modelId="{76213EB1-77AF-48EB-AA76-62B6AF08C553}" type="parTrans" cxnId="{01738845-E170-464D-867D-19FCCC1F8834}">
      <dgm:prSet/>
      <dgm:spPr/>
      <dgm:t>
        <a:bodyPr/>
        <a:lstStyle/>
        <a:p>
          <a:endParaRPr lang="en-US"/>
        </a:p>
      </dgm:t>
    </dgm:pt>
    <dgm:pt modelId="{F8D5D552-D32D-4D42-92AE-FBA6C6CABEF0}" type="sibTrans" cxnId="{01738845-E170-464D-867D-19FCCC1F8834}">
      <dgm:prSet/>
      <dgm:spPr/>
      <dgm:t>
        <a:bodyPr/>
        <a:lstStyle/>
        <a:p>
          <a:endParaRPr lang="en-US"/>
        </a:p>
      </dgm:t>
    </dgm:pt>
    <dgm:pt modelId="{19EF88D8-976F-F64C-8683-3BA796AD79F0}" type="pres">
      <dgm:prSet presAssocID="{FF8E74C3-52DA-E640-BB53-9B15150C3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16AB5-011D-6F44-944D-DB7D9CE9EA06}" type="pres">
      <dgm:prSet presAssocID="{C979FE97-3491-1B49-B079-DF908E18A4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B9D3B-723A-5C46-A140-D14358345DF1}" type="pres">
      <dgm:prSet presAssocID="{0EEC895F-7536-A74A-902C-235675C444BE}" presName="parTxOnlySpace" presStyleCnt="0"/>
      <dgm:spPr/>
    </dgm:pt>
    <dgm:pt modelId="{784D74D2-3057-534E-94AE-62DCF379F422}" type="pres">
      <dgm:prSet presAssocID="{59961AA5-F964-5042-893E-6B2802175AE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D78C6-F763-8248-AEB3-D6AC59D49EF4}" type="pres">
      <dgm:prSet presAssocID="{D2E3D280-C047-1C4D-968C-AC7CAE4D9813}" presName="parTxOnlySpace" presStyleCnt="0"/>
      <dgm:spPr/>
    </dgm:pt>
    <dgm:pt modelId="{8F0A5EFD-6D06-1444-A70B-B0EF5AA64F98}" type="pres">
      <dgm:prSet presAssocID="{2738BE79-1DC3-4E46-A35C-D3D23705ABA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4A97B-A0BB-5B4D-9D0A-B9AA53766CF1}" type="pres">
      <dgm:prSet presAssocID="{C691AA81-7DA0-1E40-AAE9-5E739B6FBE96}" presName="parTxOnlySpace" presStyleCnt="0"/>
      <dgm:spPr/>
    </dgm:pt>
    <dgm:pt modelId="{87FD7CD2-3E4D-4220-98E1-B3E2A0F4A38F}" type="pres">
      <dgm:prSet presAssocID="{DAE2DBD3-4024-484B-8B93-AF87A33660DF}" presName="parTxOnly" presStyleLbl="node1" presStyleIdx="3" presStyleCnt="4" custLinFactNeighborY="15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0721D-EACA-48C9-88F0-8D41B9E90989}" type="presOf" srcId="{DAE2DBD3-4024-484B-8B93-AF87A33660DF}" destId="{87FD7CD2-3E4D-4220-98E1-B3E2A0F4A38F}" srcOrd="0" destOrd="0" presId="urn:microsoft.com/office/officeart/2005/8/layout/chevron1"/>
    <dgm:cxn modelId="{CE3B66A7-4A41-7C43-AE2F-9CDAEB5650B9}" srcId="{FF8E74C3-52DA-E640-BB53-9B15150C380B}" destId="{2738BE79-1DC3-4E46-A35C-D3D23705ABAB}" srcOrd="2" destOrd="0" parTransId="{84D984E3-3A67-124B-B120-C8BA5FA07479}" sibTransId="{C691AA81-7DA0-1E40-AAE9-5E739B6FBE96}"/>
    <dgm:cxn modelId="{1D736D33-2136-324A-B5E6-88DF88AC31C7}" srcId="{FF8E74C3-52DA-E640-BB53-9B15150C380B}" destId="{59961AA5-F964-5042-893E-6B2802175AE0}" srcOrd="1" destOrd="0" parTransId="{4D28DCFB-9066-2241-93FB-2565F983DC62}" sibTransId="{D2E3D280-C047-1C4D-968C-AC7CAE4D9813}"/>
    <dgm:cxn modelId="{D494CF76-6E5E-4B96-8B44-272E250744CF}" type="presOf" srcId="{59961AA5-F964-5042-893E-6B2802175AE0}" destId="{784D74D2-3057-534E-94AE-62DCF379F422}" srcOrd="0" destOrd="0" presId="urn:microsoft.com/office/officeart/2005/8/layout/chevron1"/>
    <dgm:cxn modelId="{38EF5F91-3F4D-4BA7-B6A1-0C5EFAB30F7C}" type="presOf" srcId="{FF8E74C3-52DA-E640-BB53-9B15150C380B}" destId="{19EF88D8-976F-F64C-8683-3BA796AD79F0}" srcOrd="0" destOrd="0" presId="urn:microsoft.com/office/officeart/2005/8/layout/chevron1"/>
    <dgm:cxn modelId="{EB85D786-B880-4D39-9F38-3C8D8D3EBD03}" type="presOf" srcId="{2738BE79-1DC3-4E46-A35C-D3D23705ABAB}" destId="{8F0A5EFD-6D06-1444-A70B-B0EF5AA64F98}" srcOrd="0" destOrd="0" presId="urn:microsoft.com/office/officeart/2005/8/layout/chevron1"/>
    <dgm:cxn modelId="{FCBBAD3E-8CFC-9245-9E11-30025BA3FC32}" srcId="{FF8E74C3-52DA-E640-BB53-9B15150C380B}" destId="{C979FE97-3491-1B49-B079-DF908E18A4C7}" srcOrd="0" destOrd="0" parTransId="{65C074B9-56C6-B54E-BD21-75E2859768AE}" sibTransId="{0EEC895F-7536-A74A-902C-235675C444BE}"/>
    <dgm:cxn modelId="{01738845-E170-464D-867D-19FCCC1F8834}" srcId="{FF8E74C3-52DA-E640-BB53-9B15150C380B}" destId="{DAE2DBD3-4024-484B-8B93-AF87A33660DF}" srcOrd="3" destOrd="0" parTransId="{76213EB1-77AF-48EB-AA76-62B6AF08C553}" sibTransId="{F8D5D552-D32D-4D42-92AE-FBA6C6CABEF0}"/>
    <dgm:cxn modelId="{0A09ACE4-690E-4FD3-887C-338648173FD0}" type="presOf" srcId="{C979FE97-3491-1B49-B079-DF908E18A4C7}" destId="{4D316AB5-011D-6F44-944D-DB7D9CE9EA06}" srcOrd="0" destOrd="0" presId="urn:microsoft.com/office/officeart/2005/8/layout/chevron1"/>
    <dgm:cxn modelId="{56253766-8B33-4330-B484-66CF3B20E04B}" type="presParOf" srcId="{19EF88D8-976F-F64C-8683-3BA796AD79F0}" destId="{4D316AB5-011D-6F44-944D-DB7D9CE9EA06}" srcOrd="0" destOrd="0" presId="urn:microsoft.com/office/officeart/2005/8/layout/chevron1"/>
    <dgm:cxn modelId="{C210CED5-1B73-41D7-8757-A3C8B6BF9EF5}" type="presParOf" srcId="{19EF88D8-976F-F64C-8683-3BA796AD79F0}" destId="{DB7B9D3B-723A-5C46-A140-D14358345DF1}" srcOrd="1" destOrd="0" presId="urn:microsoft.com/office/officeart/2005/8/layout/chevron1"/>
    <dgm:cxn modelId="{D2ABDEAE-6456-431A-9715-4C0DCF56EE86}" type="presParOf" srcId="{19EF88D8-976F-F64C-8683-3BA796AD79F0}" destId="{784D74D2-3057-534E-94AE-62DCF379F422}" srcOrd="2" destOrd="0" presId="urn:microsoft.com/office/officeart/2005/8/layout/chevron1"/>
    <dgm:cxn modelId="{72A75498-3FA1-468F-8A25-2DA908271D16}" type="presParOf" srcId="{19EF88D8-976F-F64C-8683-3BA796AD79F0}" destId="{985D78C6-F763-8248-AEB3-D6AC59D49EF4}" srcOrd="3" destOrd="0" presId="urn:microsoft.com/office/officeart/2005/8/layout/chevron1"/>
    <dgm:cxn modelId="{E05F2318-AF05-40E4-BF6D-7BABC0038A69}" type="presParOf" srcId="{19EF88D8-976F-F64C-8683-3BA796AD79F0}" destId="{8F0A5EFD-6D06-1444-A70B-B0EF5AA64F98}" srcOrd="4" destOrd="0" presId="urn:microsoft.com/office/officeart/2005/8/layout/chevron1"/>
    <dgm:cxn modelId="{6E2EE067-93D9-4BA8-A541-64FBF4FF75CB}" type="presParOf" srcId="{19EF88D8-976F-F64C-8683-3BA796AD79F0}" destId="{82D4A97B-A0BB-5B4D-9D0A-B9AA53766CF1}" srcOrd="5" destOrd="0" presId="urn:microsoft.com/office/officeart/2005/8/layout/chevron1"/>
    <dgm:cxn modelId="{C9A33266-18C1-4905-8DDD-11A0AA8C949C}" type="presParOf" srcId="{19EF88D8-976F-F64C-8683-3BA796AD79F0}" destId="{87FD7CD2-3E4D-4220-98E1-B3E2A0F4A38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E74C3-52DA-E640-BB53-9B15150C380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2AEFA-1B1D-324D-BA55-99DC425B4A3A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IV: Future Considerations</a:t>
          </a:r>
          <a:endParaRPr lang="en-US" sz="2000" dirty="0">
            <a:solidFill>
              <a:schemeClr val="tx1"/>
            </a:solidFill>
          </a:endParaRPr>
        </a:p>
      </dgm:t>
    </dgm:pt>
    <dgm:pt modelId="{CF9F3ACA-FA45-B741-AE71-4CD8A460B1C8}" type="parTrans" cxnId="{413EF527-0600-544B-8B6A-F69897634D58}">
      <dgm:prSet/>
      <dgm:spPr/>
      <dgm:t>
        <a:bodyPr/>
        <a:lstStyle/>
        <a:p>
          <a:endParaRPr lang="en-US"/>
        </a:p>
      </dgm:t>
    </dgm:pt>
    <dgm:pt modelId="{1D5D9D5B-F7FE-2F49-947A-4C204DB2047A}" type="sibTrans" cxnId="{413EF527-0600-544B-8B6A-F69897634D58}">
      <dgm:prSet/>
      <dgm:spPr/>
      <dgm:t>
        <a:bodyPr/>
        <a:lstStyle/>
        <a:p>
          <a:endParaRPr lang="en-US"/>
        </a:p>
      </dgm:t>
    </dgm:pt>
    <dgm:pt modelId="{C979FE97-3491-1B49-B079-DF908E18A4C7}">
      <dgm:prSet custT="1"/>
      <dgm:spPr>
        <a:solidFill>
          <a:srgbClr val="F3960D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Step I: Attribute &amp; Gather Data</a:t>
          </a:r>
          <a:endParaRPr lang="en-US" sz="2000" dirty="0"/>
        </a:p>
      </dgm:t>
    </dgm:pt>
    <dgm:pt modelId="{65C074B9-56C6-B54E-BD21-75E2859768AE}" type="parTrans" cxnId="{FCBBAD3E-8CFC-9245-9E11-30025BA3FC32}">
      <dgm:prSet/>
      <dgm:spPr/>
      <dgm:t>
        <a:bodyPr/>
        <a:lstStyle/>
        <a:p>
          <a:endParaRPr lang="en-US"/>
        </a:p>
      </dgm:t>
    </dgm:pt>
    <dgm:pt modelId="{0EEC895F-7536-A74A-902C-235675C444BE}" type="sibTrans" cxnId="{FCBBAD3E-8CFC-9245-9E11-30025BA3FC32}">
      <dgm:prSet/>
      <dgm:spPr/>
      <dgm:t>
        <a:bodyPr/>
        <a:lstStyle/>
        <a:p>
          <a:endParaRPr lang="en-US"/>
        </a:p>
      </dgm:t>
    </dgm:pt>
    <dgm:pt modelId="{59961AA5-F964-5042-893E-6B2802175AE0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II: Standardize &amp; Weigh</a:t>
          </a:r>
          <a:endParaRPr lang="en-US" sz="2000" dirty="0">
            <a:solidFill>
              <a:schemeClr val="tx1"/>
            </a:solidFill>
          </a:endParaRPr>
        </a:p>
      </dgm:t>
    </dgm:pt>
    <dgm:pt modelId="{4D28DCFB-9066-2241-93FB-2565F983DC62}" type="parTrans" cxnId="{1D736D33-2136-324A-B5E6-88DF88AC31C7}">
      <dgm:prSet/>
      <dgm:spPr/>
      <dgm:t>
        <a:bodyPr/>
        <a:lstStyle/>
        <a:p>
          <a:endParaRPr lang="en-US"/>
        </a:p>
      </dgm:t>
    </dgm:pt>
    <dgm:pt modelId="{D2E3D280-C047-1C4D-968C-AC7CAE4D9813}" type="sibTrans" cxnId="{1D736D33-2136-324A-B5E6-88DF88AC31C7}">
      <dgm:prSet/>
      <dgm:spPr/>
      <dgm:t>
        <a:bodyPr/>
        <a:lstStyle/>
        <a:p>
          <a:endParaRPr lang="en-US"/>
        </a:p>
      </dgm:t>
    </dgm:pt>
    <dgm:pt modelId="{3249C71B-DA0D-4118-8403-CF1681285467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III: Aggregate</a:t>
          </a:r>
          <a:endParaRPr lang="en-US" sz="2000" dirty="0">
            <a:solidFill>
              <a:schemeClr val="tx1"/>
            </a:solidFill>
          </a:endParaRPr>
        </a:p>
      </dgm:t>
    </dgm:pt>
    <dgm:pt modelId="{0818CB25-D38A-45D5-8E74-BAF2A8845FA8}" type="parTrans" cxnId="{314777A7-6025-4388-B10D-F51CACD3439F}">
      <dgm:prSet/>
      <dgm:spPr/>
      <dgm:t>
        <a:bodyPr/>
        <a:lstStyle/>
        <a:p>
          <a:endParaRPr lang="en-US"/>
        </a:p>
      </dgm:t>
    </dgm:pt>
    <dgm:pt modelId="{BEF5675F-8795-4EA8-A4C5-887E810F9FA6}" type="sibTrans" cxnId="{314777A7-6025-4388-B10D-F51CACD3439F}">
      <dgm:prSet/>
      <dgm:spPr/>
      <dgm:t>
        <a:bodyPr/>
        <a:lstStyle/>
        <a:p>
          <a:endParaRPr lang="en-US"/>
        </a:p>
      </dgm:t>
    </dgm:pt>
    <dgm:pt modelId="{19EF88D8-976F-F64C-8683-3BA796AD79F0}" type="pres">
      <dgm:prSet presAssocID="{FF8E74C3-52DA-E640-BB53-9B15150C3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16AB5-011D-6F44-944D-DB7D9CE9EA06}" type="pres">
      <dgm:prSet presAssocID="{C979FE97-3491-1B49-B079-DF908E18A4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B9D3B-723A-5C46-A140-D14358345DF1}" type="pres">
      <dgm:prSet presAssocID="{0EEC895F-7536-A74A-902C-235675C444BE}" presName="parTxOnlySpace" presStyleCnt="0"/>
      <dgm:spPr/>
    </dgm:pt>
    <dgm:pt modelId="{784D74D2-3057-534E-94AE-62DCF379F422}" type="pres">
      <dgm:prSet presAssocID="{59961AA5-F964-5042-893E-6B2802175AE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D78C6-F763-8248-AEB3-D6AC59D49EF4}" type="pres">
      <dgm:prSet presAssocID="{D2E3D280-C047-1C4D-968C-AC7CAE4D9813}" presName="parTxOnlySpace" presStyleCnt="0"/>
      <dgm:spPr/>
    </dgm:pt>
    <dgm:pt modelId="{A8C92F98-4532-4A04-9E62-454D74CB2600}" type="pres">
      <dgm:prSet presAssocID="{3249C71B-DA0D-4118-8403-CF168128546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1A3B2-EB7A-455D-8393-882DE81420DF}" type="pres">
      <dgm:prSet presAssocID="{BEF5675F-8795-4EA8-A4C5-887E810F9FA6}" presName="parTxOnlySpace" presStyleCnt="0"/>
      <dgm:spPr/>
    </dgm:pt>
    <dgm:pt modelId="{B6D8A3E9-5472-EC4D-B784-B4E240604DBF}" type="pres">
      <dgm:prSet presAssocID="{66D2AEFA-1B1D-324D-BA55-99DC425B4A3A}" presName="parTxOnly" presStyleLbl="node1" presStyleIdx="3" presStyleCnt="4" custLinFactNeighborY="9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3EF527-0600-544B-8B6A-F69897634D58}" srcId="{FF8E74C3-52DA-E640-BB53-9B15150C380B}" destId="{66D2AEFA-1B1D-324D-BA55-99DC425B4A3A}" srcOrd="3" destOrd="0" parTransId="{CF9F3ACA-FA45-B741-AE71-4CD8A460B1C8}" sibTransId="{1D5D9D5B-F7FE-2F49-947A-4C204DB2047A}"/>
    <dgm:cxn modelId="{D83930BB-54A4-49CE-85B5-C82E7A757C87}" type="presOf" srcId="{66D2AEFA-1B1D-324D-BA55-99DC425B4A3A}" destId="{B6D8A3E9-5472-EC4D-B784-B4E240604DBF}" srcOrd="0" destOrd="0" presId="urn:microsoft.com/office/officeart/2005/8/layout/chevron1"/>
    <dgm:cxn modelId="{9C7CAB1E-1329-43F8-BC01-C570EC7C8E63}" type="presOf" srcId="{3249C71B-DA0D-4118-8403-CF1681285467}" destId="{A8C92F98-4532-4A04-9E62-454D74CB2600}" srcOrd="0" destOrd="0" presId="urn:microsoft.com/office/officeart/2005/8/layout/chevron1"/>
    <dgm:cxn modelId="{1D736D33-2136-324A-B5E6-88DF88AC31C7}" srcId="{FF8E74C3-52DA-E640-BB53-9B15150C380B}" destId="{59961AA5-F964-5042-893E-6B2802175AE0}" srcOrd="1" destOrd="0" parTransId="{4D28DCFB-9066-2241-93FB-2565F983DC62}" sibTransId="{D2E3D280-C047-1C4D-968C-AC7CAE4D9813}"/>
    <dgm:cxn modelId="{4E26B2CD-013B-44FB-AE28-2EF5DC702F87}" type="presOf" srcId="{59961AA5-F964-5042-893E-6B2802175AE0}" destId="{784D74D2-3057-534E-94AE-62DCF379F422}" srcOrd="0" destOrd="0" presId="urn:microsoft.com/office/officeart/2005/8/layout/chevron1"/>
    <dgm:cxn modelId="{18EE7F02-BD6B-42FA-9483-0B10A397E7C5}" type="presOf" srcId="{FF8E74C3-52DA-E640-BB53-9B15150C380B}" destId="{19EF88D8-976F-F64C-8683-3BA796AD79F0}" srcOrd="0" destOrd="0" presId="urn:microsoft.com/office/officeart/2005/8/layout/chevron1"/>
    <dgm:cxn modelId="{314777A7-6025-4388-B10D-F51CACD3439F}" srcId="{FF8E74C3-52DA-E640-BB53-9B15150C380B}" destId="{3249C71B-DA0D-4118-8403-CF1681285467}" srcOrd="2" destOrd="0" parTransId="{0818CB25-D38A-45D5-8E74-BAF2A8845FA8}" sibTransId="{BEF5675F-8795-4EA8-A4C5-887E810F9FA6}"/>
    <dgm:cxn modelId="{1D983876-20A3-44BC-A24B-4DE271CA6870}" type="presOf" srcId="{C979FE97-3491-1B49-B079-DF908E18A4C7}" destId="{4D316AB5-011D-6F44-944D-DB7D9CE9EA06}" srcOrd="0" destOrd="0" presId="urn:microsoft.com/office/officeart/2005/8/layout/chevron1"/>
    <dgm:cxn modelId="{FCBBAD3E-8CFC-9245-9E11-30025BA3FC32}" srcId="{FF8E74C3-52DA-E640-BB53-9B15150C380B}" destId="{C979FE97-3491-1B49-B079-DF908E18A4C7}" srcOrd="0" destOrd="0" parTransId="{65C074B9-56C6-B54E-BD21-75E2859768AE}" sibTransId="{0EEC895F-7536-A74A-902C-235675C444BE}"/>
    <dgm:cxn modelId="{0836528B-2A1D-4C0C-AA5A-9D6392CC4900}" type="presParOf" srcId="{19EF88D8-976F-F64C-8683-3BA796AD79F0}" destId="{4D316AB5-011D-6F44-944D-DB7D9CE9EA06}" srcOrd="0" destOrd="0" presId="urn:microsoft.com/office/officeart/2005/8/layout/chevron1"/>
    <dgm:cxn modelId="{C22841AC-9782-4D8D-8D28-1FDE0FC382CD}" type="presParOf" srcId="{19EF88D8-976F-F64C-8683-3BA796AD79F0}" destId="{DB7B9D3B-723A-5C46-A140-D14358345DF1}" srcOrd="1" destOrd="0" presId="urn:microsoft.com/office/officeart/2005/8/layout/chevron1"/>
    <dgm:cxn modelId="{896D882A-5D55-4708-95B9-242C0CEBBE03}" type="presParOf" srcId="{19EF88D8-976F-F64C-8683-3BA796AD79F0}" destId="{784D74D2-3057-534E-94AE-62DCF379F422}" srcOrd="2" destOrd="0" presId="urn:microsoft.com/office/officeart/2005/8/layout/chevron1"/>
    <dgm:cxn modelId="{4161C7CB-182F-4428-83A0-39E3559C70C7}" type="presParOf" srcId="{19EF88D8-976F-F64C-8683-3BA796AD79F0}" destId="{985D78C6-F763-8248-AEB3-D6AC59D49EF4}" srcOrd="3" destOrd="0" presId="urn:microsoft.com/office/officeart/2005/8/layout/chevron1"/>
    <dgm:cxn modelId="{64ECC304-4259-43E1-BC45-22A1DC042126}" type="presParOf" srcId="{19EF88D8-976F-F64C-8683-3BA796AD79F0}" destId="{A8C92F98-4532-4A04-9E62-454D74CB2600}" srcOrd="4" destOrd="0" presId="urn:microsoft.com/office/officeart/2005/8/layout/chevron1"/>
    <dgm:cxn modelId="{83FE8910-B4CF-4890-92B5-84022E74E2D4}" type="presParOf" srcId="{19EF88D8-976F-F64C-8683-3BA796AD79F0}" destId="{9641A3B2-EB7A-455D-8393-882DE81420DF}" srcOrd="5" destOrd="0" presId="urn:microsoft.com/office/officeart/2005/8/layout/chevron1"/>
    <dgm:cxn modelId="{F11DBCE6-50B2-4867-875F-BEEE78FDCD05}" type="presParOf" srcId="{19EF88D8-976F-F64C-8683-3BA796AD79F0}" destId="{B6D8A3E9-5472-EC4D-B784-B4E240604DB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8E74C3-52DA-E640-BB53-9B15150C380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2AEFA-1B1D-324D-BA55-99DC425B4A3A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IV: Future Considerations</a:t>
          </a:r>
          <a:endParaRPr lang="en-US" sz="2000" dirty="0">
            <a:solidFill>
              <a:schemeClr val="tx1"/>
            </a:solidFill>
          </a:endParaRPr>
        </a:p>
      </dgm:t>
    </dgm:pt>
    <dgm:pt modelId="{CF9F3ACA-FA45-B741-AE71-4CD8A460B1C8}" type="parTrans" cxnId="{413EF527-0600-544B-8B6A-F69897634D58}">
      <dgm:prSet/>
      <dgm:spPr/>
      <dgm:t>
        <a:bodyPr/>
        <a:lstStyle/>
        <a:p>
          <a:endParaRPr lang="en-US"/>
        </a:p>
      </dgm:t>
    </dgm:pt>
    <dgm:pt modelId="{1D5D9D5B-F7FE-2F49-947A-4C204DB2047A}" type="sibTrans" cxnId="{413EF527-0600-544B-8B6A-F69897634D58}">
      <dgm:prSet/>
      <dgm:spPr/>
      <dgm:t>
        <a:bodyPr/>
        <a:lstStyle/>
        <a:p>
          <a:endParaRPr lang="en-US"/>
        </a:p>
      </dgm:t>
    </dgm:pt>
    <dgm:pt modelId="{C979FE97-3491-1B49-B079-DF908E18A4C7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I: Attribute &amp; Gather Data</a:t>
          </a:r>
          <a:endParaRPr lang="en-US" sz="2000" dirty="0">
            <a:solidFill>
              <a:schemeClr val="tx1"/>
            </a:solidFill>
          </a:endParaRPr>
        </a:p>
      </dgm:t>
    </dgm:pt>
    <dgm:pt modelId="{65C074B9-56C6-B54E-BD21-75E2859768AE}" type="parTrans" cxnId="{FCBBAD3E-8CFC-9245-9E11-30025BA3FC32}">
      <dgm:prSet/>
      <dgm:spPr/>
      <dgm:t>
        <a:bodyPr/>
        <a:lstStyle/>
        <a:p>
          <a:endParaRPr lang="en-US"/>
        </a:p>
      </dgm:t>
    </dgm:pt>
    <dgm:pt modelId="{0EEC895F-7536-A74A-902C-235675C444BE}" type="sibTrans" cxnId="{FCBBAD3E-8CFC-9245-9E11-30025BA3FC32}">
      <dgm:prSet/>
      <dgm:spPr/>
      <dgm:t>
        <a:bodyPr/>
        <a:lstStyle/>
        <a:p>
          <a:endParaRPr lang="en-US"/>
        </a:p>
      </dgm:t>
    </dgm:pt>
    <dgm:pt modelId="{59961AA5-F964-5042-893E-6B2802175AE0}">
      <dgm:prSet custT="1"/>
      <dgm:spPr>
        <a:solidFill>
          <a:srgbClr val="F3960D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Step II: Standardize &amp; weigh</a:t>
          </a:r>
          <a:endParaRPr lang="en-US" sz="2000" dirty="0"/>
        </a:p>
      </dgm:t>
    </dgm:pt>
    <dgm:pt modelId="{4D28DCFB-9066-2241-93FB-2565F983DC62}" type="parTrans" cxnId="{1D736D33-2136-324A-B5E6-88DF88AC31C7}">
      <dgm:prSet/>
      <dgm:spPr/>
      <dgm:t>
        <a:bodyPr/>
        <a:lstStyle/>
        <a:p>
          <a:endParaRPr lang="en-US"/>
        </a:p>
      </dgm:t>
    </dgm:pt>
    <dgm:pt modelId="{D2E3D280-C047-1C4D-968C-AC7CAE4D9813}" type="sibTrans" cxnId="{1D736D33-2136-324A-B5E6-88DF88AC31C7}">
      <dgm:prSet/>
      <dgm:spPr/>
      <dgm:t>
        <a:bodyPr/>
        <a:lstStyle/>
        <a:p>
          <a:endParaRPr lang="en-US"/>
        </a:p>
      </dgm:t>
    </dgm:pt>
    <dgm:pt modelId="{2738BE79-1DC3-4E46-A35C-D3D23705ABAB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III: Aggregate</a:t>
          </a:r>
          <a:endParaRPr lang="en-US" sz="2000" dirty="0">
            <a:solidFill>
              <a:schemeClr val="tx1"/>
            </a:solidFill>
          </a:endParaRPr>
        </a:p>
      </dgm:t>
    </dgm:pt>
    <dgm:pt modelId="{84D984E3-3A67-124B-B120-C8BA5FA07479}" type="parTrans" cxnId="{CE3B66A7-4A41-7C43-AE2F-9CDAEB5650B9}">
      <dgm:prSet/>
      <dgm:spPr/>
      <dgm:t>
        <a:bodyPr/>
        <a:lstStyle/>
        <a:p>
          <a:endParaRPr lang="en-US"/>
        </a:p>
      </dgm:t>
    </dgm:pt>
    <dgm:pt modelId="{C691AA81-7DA0-1E40-AAE9-5E739B6FBE96}" type="sibTrans" cxnId="{CE3B66A7-4A41-7C43-AE2F-9CDAEB5650B9}">
      <dgm:prSet/>
      <dgm:spPr/>
      <dgm:t>
        <a:bodyPr/>
        <a:lstStyle/>
        <a:p>
          <a:endParaRPr lang="en-US"/>
        </a:p>
      </dgm:t>
    </dgm:pt>
    <dgm:pt modelId="{19EF88D8-976F-F64C-8683-3BA796AD79F0}" type="pres">
      <dgm:prSet presAssocID="{FF8E74C3-52DA-E640-BB53-9B15150C3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16AB5-011D-6F44-944D-DB7D9CE9EA06}" type="pres">
      <dgm:prSet presAssocID="{C979FE97-3491-1B49-B079-DF908E18A4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B9D3B-723A-5C46-A140-D14358345DF1}" type="pres">
      <dgm:prSet presAssocID="{0EEC895F-7536-A74A-902C-235675C444BE}" presName="parTxOnlySpace" presStyleCnt="0"/>
      <dgm:spPr/>
    </dgm:pt>
    <dgm:pt modelId="{784D74D2-3057-534E-94AE-62DCF379F422}" type="pres">
      <dgm:prSet presAssocID="{59961AA5-F964-5042-893E-6B2802175AE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D78C6-F763-8248-AEB3-D6AC59D49EF4}" type="pres">
      <dgm:prSet presAssocID="{D2E3D280-C047-1C4D-968C-AC7CAE4D9813}" presName="parTxOnlySpace" presStyleCnt="0"/>
      <dgm:spPr/>
    </dgm:pt>
    <dgm:pt modelId="{8F0A5EFD-6D06-1444-A70B-B0EF5AA64F98}" type="pres">
      <dgm:prSet presAssocID="{2738BE79-1DC3-4E46-A35C-D3D23705ABAB}" presName="parTxOnly" presStyleLbl="node1" presStyleIdx="2" presStyleCnt="4" custLinFactNeighborY="-9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4A97B-A0BB-5B4D-9D0A-B9AA53766CF1}" type="pres">
      <dgm:prSet presAssocID="{C691AA81-7DA0-1E40-AAE9-5E739B6FBE96}" presName="parTxOnlySpace" presStyleCnt="0"/>
      <dgm:spPr/>
    </dgm:pt>
    <dgm:pt modelId="{B6D8A3E9-5472-EC4D-B784-B4E240604DBF}" type="pres">
      <dgm:prSet presAssocID="{66D2AEFA-1B1D-324D-BA55-99DC425B4A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3EF527-0600-544B-8B6A-F69897634D58}" srcId="{FF8E74C3-52DA-E640-BB53-9B15150C380B}" destId="{66D2AEFA-1B1D-324D-BA55-99DC425B4A3A}" srcOrd="3" destOrd="0" parTransId="{CF9F3ACA-FA45-B741-AE71-4CD8A460B1C8}" sibTransId="{1D5D9D5B-F7FE-2F49-947A-4C204DB2047A}"/>
    <dgm:cxn modelId="{DACCFBED-C0EF-490C-8EEF-0EE208248329}" type="presOf" srcId="{2738BE79-1DC3-4E46-A35C-D3D23705ABAB}" destId="{8F0A5EFD-6D06-1444-A70B-B0EF5AA64F98}" srcOrd="0" destOrd="0" presId="urn:microsoft.com/office/officeart/2005/8/layout/chevron1"/>
    <dgm:cxn modelId="{7DEC9EA8-1802-43EE-821D-0AB0AEF752B5}" type="presOf" srcId="{FF8E74C3-52DA-E640-BB53-9B15150C380B}" destId="{19EF88D8-976F-F64C-8683-3BA796AD79F0}" srcOrd="0" destOrd="0" presId="urn:microsoft.com/office/officeart/2005/8/layout/chevron1"/>
    <dgm:cxn modelId="{CE3B66A7-4A41-7C43-AE2F-9CDAEB5650B9}" srcId="{FF8E74C3-52DA-E640-BB53-9B15150C380B}" destId="{2738BE79-1DC3-4E46-A35C-D3D23705ABAB}" srcOrd="2" destOrd="0" parTransId="{84D984E3-3A67-124B-B120-C8BA5FA07479}" sibTransId="{C691AA81-7DA0-1E40-AAE9-5E739B6FBE96}"/>
    <dgm:cxn modelId="{1D736D33-2136-324A-B5E6-88DF88AC31C7}" srcId="{FF8E74C3-52DA-E640-BB53-9B15150C380B}" destId="{59961AA5-F964-5042-893E-6B2802175AE0}" srcOrd="1" destOrd="0" parTransId="{4D28DCFB-9066-2241-93FB-2565F983DC62}" sibTransId="{D2E3D280-C047-1C4D-968C-AC7CAE4D9813}"/>
    <dgm:cxn modelId="{15F7E5DA-8B05-4DB1-B1DB-1DC5D081DA6A}" type="presOf" srcId="{59961AA5-F964-5042-893E-6B2802175AE0}" destId="{784D74D2-3057-534E-94AE-62DCF379F422}" srcOrd="0" destOrd="0" presId="urn:microsoft.com/office/officeart/2005/8/layout/chevron1"/>
    <dgm:cxn modelId="{E418DDAF-9B11-4ECB-8676-B6EF1A916E02}" type="presOf" srcId="{C979FE97-3491-1B49-B079-DF908E18A4C7}" destId="{4D316AB5-011D-6F44-944D-DB7D9CE9EA06}" srcOrd="0" destOrd="0" presId="urn:microsoft.com/office/officeart/2005/8/layout/chevron1"/>
    <dgm:cxn modelId="{9196DDD8-5B4E-425E-98A3-13B5560C5639}" type="presOf" srcId="{66D2AEFA-1B1D-324D-BA55-99DC425B4A3A}" destId="{B6D8A3E9-5472-EC4D-B784-B4E240604DBF}" srcOrd="0" destOrd="0" presId="urn:microsoft.com/office/officeart/2005/8/layout/chevron1"/>
    <dgm:cxn modelId="{FCBBAD3E-8CFC-9245-9E11-30025BA3FC32}" srcId="{FF8E74C3-52DA-E640-BB53-9B15150C380B}" destId="{C979FE97-3491-1B49-B079-DF908E18A4C7}" srcOrd="0" destOrd="0" parTransId="{65C074B9-56C6-B54E-BD21-75E2859768AE}" sibTransId="{0EEC895F-7536-A74A-902C-235675C444BE}"/>
    <dgm:cxn modelId="{18B0B09F-1392-4B39-9670-827278F3032C}" type="presParOf" srcId="{19EF88D8-976F-F64C-8683-3BA796AD79F0}" destId="{4D316AB5-011D-6F44-944D-DB7D9CE9EA06}" srcOrd="0" destOrd="0" presId="urn:microsoft.com/office/officeart/2005/8/layout/chevron1"/>
    <dgm:cxn modelId="{0132F3E6-7478-407F-8E1C-53D36DBC49D5}" type="presParOf" srcId="{19EF88D8-976F-F64C-8683-3BA796AD79F0}" destId="{DB7B9D3B-723A-5C46-A140-D14358345DF1}" srcOrd="1" destOrd="0" presId="urn:microsoft.com/office/officeart/2005/8/layout/chevron1"/>
    <dgm:cxn modelId="{C6F906FB-7361-4AD3-B80A-5102CEC92E87}" type="presParOf" srcId="{19EF88D8-976F-F64C-8683-3BA796AD79F0}" destId="{784D74D2-3057-534E-94AE-62DCF379F422}" srcOrd="2" destOrd="0" presId="urn:microsoft.com/office/officeart/2005/8/layout/chevron1"/>
    <dgm:cxn modelId="{36848C43-5742-4555-B257-470D9F163FC2}" type="presParOf" srcId="{19EF88D8-976F-F64C-8683-3BA796AD79F0}" destId="{985D78C6-F763-8248-AEB3-D6AC59D49EF4}" srcOrd="3" destOrd="0" presId="urn:microsoft.com/office/officeart/2005/8/layout/chevron1"/>
    <dgm:cxn modelId="{6F58D45F-14F0-420F-8F8E-7D170642D2AB}" type="presParOf" srcId="{19EF88D8-976F-F64C-8683-3BA796AD79F0}" destId="{8F0A5EFD-6D06-1444-A70B-B0EF5AA64F98}" srcOrd="4" destOrd="0" presId="urn:microsoft.com/office/officeart/2005/8/layout/chevron1"/>
    <dgm:cxn modelId="{0D8CDA9C-D5B3-44C8-8F6F-4751A4B18199}" type="presParOf" srcId="{19EF88D8-976F-F64C-8683-3BA796AD79F0}" destId="{82D4A97B-A0BB-5B4D-9D0A-B9AA53766CF1}" srcOrd="5" destOrd="0" presId="urn:microsoft.com/office/officeart/2005/8/layout/chevron1"/>
    <dgm:cxn modelId="{3A3A5249-F969-4511-A595-049A771F863C}" type="presParOf" srcId="{19EF88D8-976F-F64C-8683-3BA796AD79F0}" destId="{B6D8A3E9-5472-EC4D-B784-B4E240604DB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8E74C3-52DA-E640-BB53-9B15150C380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2AEFA-1B1D-324D-BA55-99DC425B4A3A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IV: Future Considerations</a:t>
          </a:r>
          <a:endParaRPr lang="en-US" sz="2000" dirty="0">
            <a:solidFill>
              <a:schemeClr val="tx1"/>
            </a:solidFill>
          </a:endParaRPr>
        </a:p>
      </dgm:t>
    </dgm:pt>
    <dgm:pt modelId="{CF9F3ACA-FA45-B741-AE71-4CD8A460B1C8}" type="parTrans" cxnId="{413EF527-0600-544B-8B6A-F69897634D58}">
      <dgm:prSet/>
      <dgm:spPr/>
      <dgm:t>
        <a:bodyPr/>
        <a:lstStyle/>
        <a:p>
          <a:endParaRPr lang="en-US"/>
        </a:p>
      </dgm:t>
    </dgm:pt>
    <dgm:pt modelId="{1D5D9D5B-F7FE-2F49-947A-4C204DB2047A}" type="sibTrans" cxnId="{413EF527-0600-544B-8B6A-F69897634D58}">
      <dgm:prSet/>
      <dgm:spPr/>
      <dgm:t>
        <a:bodyPr/>
        <a:lstStyle/>
        <a:p>
          <a:endParaRPr lang="en-US"/>
        </a:p>
      </dgm:t>
    </dgm:pt>
    <dgm:pt modelId="{C979FE97-3491-1B49-B079-DF908E18A4C7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I: Attribute &amp; Gather Data</a:t>
          </a:r>
          <a:endParaRPr lang="en-US" sz="2000" dirty="0">
            <a:solidFill>
              <a:schemeClr val="tx1"/>
            </a:solidFill>
          </a:endParaRPr>
        </a:p>
      </dgm:t>
    </dgm:pt>
    <dgm:pt modelId="{65C074B9-56C6-B54E-BD21-75E2859768AE}" type="parTrans" cxnId="{FCBBAD3E-8CFC-9245-9E11-30025BA3FC32}">
      <dgm:prSet/>
      <dgm:spPr/>
      <dgm:t>
        <a:bodyPr/>
        <a:lstStyle/>
        <a:p>
          <a:endParaRPr lang="en-US"/>
        </a:p>
      </dgm:t>
    </dgm:pt>
    <dgm:pt modelId="{0EEC895F-7536-A74A-902C-235675C444BE}" type="sibTrans" cxnId="{FCBBAD3E-8CFC-9245-9E11-30025BA3FC32}">
      <dgm:prSet/>
      <dgm:spPr/>
      <dgm:t>
        <a:bodyPr/>
        <a:lstStyle/>
        <a:p>
          <a:endParaRPr lang="en-US"/>
        </a:p>
      </dgm:t>
    </dgm:pt>
    <dgm:pt modelId="{59961AA5-F964-5042-893E-6B2802175AE0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II: Standardize &amp; Weigh </a:t>
          </a:r>
          <a:endParaRPr lang="en-US" sz="2000" dirty="0">
            <a:solidFill>
              <a:schemeClr val="tx1"/>
            </a:solidFill>
          </a:endParaRPr>
        </a:p>
      </dgm:t>
    </dgm:pt>
    <dgm:pt modelId="{4D28DCFB-9066-2241-93FB-2565F983DC62}" type="parTrans" cxnId="{1D736D33-2136-324A-B5E6-88DF88AC31C7}">
      <dgm:prSet/>
      <dgm:spPr/>
      <dgm:t>
        <a:bodyPr/>
        <a:lstStyle/>
        <a:p>
          <a:endParaRPr lang="en-US"/>
        </a:p>
      </dgm:t>
    </dgm:pt>
    <dgm:pt modelId="{D2E3D280-C047-1C4D-968C-AC7CAE4D9813}" type="sibTrans" cxnId="{1D736D33-2136-324A-B5E6-88DF88AC31C7}">
      <dgm:prSet/>
      <dgm:spPr/>
      <dgm:t>
        <a:bodyPr/>
        <a:lstStyle/>
        <a:p>
          <a:endParaRPr lang="en-US"/>
        </a:p>
      </dgm:t>
    </dgm:pt>
    <dgm:pt modelId="{2738BE79-1DC3-4E46-A35C-D3D23705ABAB}">
      <dgm:prSet custT="1"/>
      <dgm:spPr>
        <a:solidFill>
          <a:srgbClr val="F3960D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Step III: Aggregate</a:t>
          </a:r>
          <a:endParaRPr lang="en-US" sz="2000" dirty="0"/>
        </a:p>
      </dgm:t>
    </dgm:pt>
    <dgm:pt modelId="{84D984E3-3A67-124B-B120-C8BA5FA07479}" type="parTrans" cxnId="{CE3B66A7-4A41-7C43-AE2F-9CDAEB5650B9}">
      <dgm:prSet/>
      <dgm:spPr/>
      <dgm:t>
        <a:bodyPr/>
        <a:lstStyle/>
        <a:p>
          <a:endParaRPr lang="en-US"/>
        </a:p>
      </dgm:t>
    </dgm:pt>
    <dgm:pt modelId="{C691AA81-7DA0-1E40-AAE9-5E739B6FBE96}" type="sibTrans" cxnId="{CE3B66A7-4A41-7C43-AE2F-9CDAEB5650B9}">
      <dgm:prSet/>
      <dgm:spPr/>
      <dgm:t>
        <a:bodyPr/>
        <a:lstStyle/>
        <a:p>
          <a:endParaRPr lang="en-US"/>
        </a:p>
      </dgm:t>
    </dgm:pt>
    <dgm:pt modelId="{19EF88D8-976F-F64C-8683-3BA796AD79F0}" type="pres">
      <dgm:prSet presAssocID="{FF8E74C3-52DA-E640-BB53-9B15150C3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16AB5-011D-6F44-944D-DB7D9CE9EA06}" type="pres">
      <dgm:prSet presAssocID="{C979FE97-3491-1B49-B079-DF908E18A4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B9D3B-723A-5C46-A140-D14358345DF1}" type="pres">
      <dgm:prSet presAssocID="{0EEC895F-7536-A74A-902C-235675C444BE}" presName="parTxOnlySpace" presStyleCnt="0"/>
      <dgm:spPr/>
    </dgm:pt>
    <dgm:pt modelId="{784D74D2-3057-534E-94AE-62DCF379F422}" type="pres">
      <dgm:prSet presAssocID="{59961AA5-F964-5042-893E-6B2802175AE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D78C6-F763-8248-AEB3-D6AC59D49EF4}" type="pres">
      <dgm:prSet presAssocID="{D2E3D280-C047-1C4D-968C-AC7CAE4D9813}" presName="parTxOnlySpace" presStyleCnt="0"/>
      <dgm:spPr/>
    </dgm:pt>
    <dgm:pt modelId="{8F0A5EFD-6D06-1444-A70B-B0EF5AA64F98}" type="pres">
      <dgm:prSet presAssocID="{2738BE79-1DC3-4E46-A35C-D3D23705ABA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4A97B-A0BB-5B4D-9D0A-B9AA53766CF1}" type="pres">
      <dgm:prSet presAssocID="{C691AA81-7DA0-1E40-AAE9-5E739B6FBE96}" presName="parTxOnlySpace" presStyleCnt="0"/>
      <dgm:spPr/>
    </dgm:pt>
    <dgm:pt modelId="{B6D8A3E9-5472-EC4D-B784-B4E240604DBF}" type="pres">
      <dgm:prSet presAssocID="{66D2AEFA-1B1D-324D-BA55-99DC425B4A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3B66A7-4A41-7C43-AE2F-9CDAEB5650B9}" srcId="{FF8E74C3-52DA-E640-BB53-9B15150C380B}" destId="{2738BE79-1DC3-4E46-A35C-D3D23705ABAB}" srcOrd="2" destOrd="0" parTransId="{84D984E3-3A67-124B-B120-C8BA5FA07479}" sibTransId="{C691AA81-7DA0-1E40-AAE9-5E739B6FBE96}"/>
    <dgm:cxn modelId="{1D736D33-2136-324A-B5E6-88DF88AC31C7}" srcId="{FF8E74C3-52DA-E640-BB53-9B15150C380B}" destId="{59961AA5-F964-5042-893E-6B2802175AE0}" srcOrd="1" destOrd="0" parTransId="{4D28DCFB-9066-2241-93FB-2565F983DC62}" sibTransId="{D2E3D280-C047-1C4D-968C-AC7CAE4D9813}"/>
    <dgm:cxn modelId="{FCBBAD3E-8CFC-9245-9E11-30025BA3FC32}" srcId="{FF8E74C3-52DA-E640-BB53-9B15150C380B}" destId="{C979FE97-3491-1B49-B079-DF908E18A4C7}" srcOrd="0" destOrd="0" parTransId="{65C074B9-56C6-B54E-BD21-75E2859768AE}" sibTransId="{0EEC895F-7536-A74A-902C-235675C444BE}"/>
    <dgm:cxn modelId="{413EF527-0600-544B-8B6A-F69897634D58}" srcId="{FF8E74C3-52DA-E640-BB53-9B15150C380B}" destId="{66D2AEFA-1B1D-324D-BA55-99DC425B4A3A}" srcOrd="3" destOrd="0" parTransId="{CF9F3ACA-FA45-B741-AE71-4CD8A460B1C8}" sibTransId="{1D5D9D5B-F7FE-2F49-947A-4C204DB2047A}"/>
    <dgm:cxn modelId="{445E203A-6291-41C1-AF74-E13547E5C029}" type="presOf" srcId="{59961AA5-F964-5042-893E-6B2802175AE0}" destId="{784D74D2-3057-534E-94AE-62DCF379F422}" srcOrd="0" destOrd="0" presId="urn:microsoft.com/office/officeart/2005/8/layout/chevron1"/>
    <dgm:cxn modelId="{7F050C31-8898-4389-B7A8-B8FFEE290442}" type="presOf" srcId="{2738BE79-1DC3-4E46-A35C-D3D23705ABAB}" destId="{8F0A5EFD-6D06-1444-A70B-B0EF5AA64F98}" srcOrd="0" destOrd="0" presId="urn:microsoft.com/office/officeart/2005/8/layout/chevron1"/>
    <dgm:cxn modelId="{8CF2A469-622C-4365-B704-9BD6B2AABFCC}" type="presOf" srcId="{FF8E74C3-52DA-E640-BB53-9B15150C380B}" destId="{19EF88D8-976F-F64C-8683-3BA796AD79F0}" srcOrd="0" destOrd="0" presId="urn:microsoft.com/office/officeart/2005/8/layout/chevron1"/>
    <dgm:cxn modelId="{1D902A6C-6A67-4F9E-A314-067A5FE48792}" type="presOf" srcId="{66D2AEFA-1B1D-324D-BA55-99DC425B4A3A}" destId="{B6D8A3E9-5472-EC4D-B784-B4E240604DBF}" srcOrd="0" destOrd="0" presId="urn:microsoft.com/office/officeart/2005/8/layout/chevron1"/>
    <dgm:cxn modelId="{1E1299CF-5B81-47C6-A732-E42BF836BF7F}" type="presOf" srcId="{C979FE97-3491-1B49-B079-DF908E18A4C7}" destId="{4D316AB5-011D-6F44-944D-DB7D9CE9EA06}" srcOrd="0" destOrd="0" presId="urn:microsoft.com/office/officeart/2005/8/layout/chevron1"/>
    <dgm:cxn modelId="{817BD393-86D9-45F9-99F5-3DA2BD4325D3}" type="presParOf" srcId="{19EF88D8-976F-F64C-8683-3BA796AD79F0}" destId="{4D316AB5-011D-6F44-944D-DB7D9CE9EA06}" srcOrd="0" destOrd="0" presId="urn:microsoft.com/office/officeart/2005/8/layout/chevron1"/>
    <dgm:cxn modelId="{F8D52AAF-6052-4E7E-A251-3B0BC5DDA832}" type="presParOf" srcId="{19EF88D8-976F-F64C-8683-3BA796AD79F0}" destId="{DB7B9D3B-723A-5C46-A140-D14358345DF1}" srcOrd="1" destOrd="0" presId="urn:microsoft.com/office/officeart/2005/8/layout/chevron1"/>
    <dgm:cxn modelId="{69BFB8FF-3C76-403D-AAB0-7FE3BEDE87AC}" type="presParOf" srcId="{19EF88D8-976F-F64C-8683-3BA796AD79F0}" destId="{784D74D2-3057-534E-94AE-62DCF379F422}" srcOrd="2" destOrd="0" presId="urn:microsoft.com/office/officeart/2005/8/layout/chevron1"/>
    <dgm:cxn modelId="{8000BB54-F337-44D0-B01B-49571BA9C693}" type="presParOf" srcId="{19EF88D8-976F-F64C-8683-3BA796AD79F0}" destId="{985D78C6-F763-8248-AEB3-D6AC59D49EF4}" srcOrd="3" destOrd="0" presId="urn:microsoft.com/office/officeart/2005/8/layout/chevron1"/>
    <dgm:cxn modelId="{EE8D72D8-1290-48D9-8AC0-A2EA62E60B98}" type="presParOf" srcId="{19EF88D8-976F-F64C-8683-3BA796AD79F0}" destId="{8F0A5EFD-6D06-1444-A70B-B0EF5AA64F98}" srcOrd="4" destOrd="0" presId="urn:microsoft.com/office/officeart/2005/8/layout/chevron1"/>
    <dgm:cxn modelId="{F4AC6F24-428E-4D25-A97C-ADB917EDA92E}" type="presParOf" srcId="{19EF88D8-976F-F64C-8683-3BA796AD79F0}" destId="{82D4A97B-A0BB-5B4D-9D0A-B9AA53766CF1}" srcOrd="5" destOrd="0" presId="urn:microsoft.com/office/officeart/2005/8/layout/chevron1"/>
    <dgm:cxn modelId="{78966158-8298-4F81-BDE0-6524438CA3C4}" type="presParOf" srcId="{19EF88D8-976F-F64C-8683-3BA796AD79F0}" destId="{B6D8A3E9-5472-EC4D-B784-B4E240604DB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8E74C3-52DA-E640-BB53-9B15150C380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2AEFA-1B1D-324D-BA55-99DC425B4A3A}">
      <dgm:prSet custT="1"/>
      <dgm:spPr>
        <a:solidFill>
          <a:srgbClr val="F3960D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2000" dirty="0" smtClean="0"/>
            <a:t>Step IV: Future Considerations</a:t>
          </a:r>
          <a:endParaRPr lang="en-US" sz="2000" dirty="0"/>
        </a:p>
      </dgm:t>
    </dgm:pt>
    <dgm:pt modelId="{CF9F3ACA-FA45-B741-AE71-4CD8A460B1C8}" type="parTrans" cxnId="{413EF527-0600-544B-8B6A-F69897634D58}">
      <dgm:prSet/>
      <dgm:spPr/>
      <dgm:t>
        <a:bodyPr/>
        <a:lstStyle/>
        <a:p>
          <a:endParaRPr lang="en-US"/>
        </a:p>
      </dgm:t>
    </dgm:pt>
    <dgm:pt modelId="{1D5D9D5B-F7FE-2F49-947A-4C204DB2047A}" type="sibTrans" cxnId="{413EF527-0600-544B-8B6A-F69897634D58}">
      <dgm:prSet/>
      <dgm:spPr/>
      <dgm:t>
        <a:bodyPr/>
        <a:lstStyle/>
        <a:p>
          <a:endParaRPr lang="en-US"/>
        </a:p>
      </dgm:t>
    </dgm:pt>
    <dgm:pt modelId="{C979FE97-3491-1B49-B079-DF908E18A4C7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I: Attribute &amp; Gather Data</a:t>
          </a:r>
          <a:endParaRPr lang="en-US" sz="2000" dirty="0">
            <a:solidFill>
              <a:schemeClr val="tx1"/>
            </a:solidFill>
          </a:endParaRPr>
        </a:p>
      </dgm:t>
    </dgm:pt>
    <dgm:pt modelId="{65C074B9-56C6-B54E-BD21-75E2859768AE}" type="parTrans" cxnId="{FCBBAD3E-8CFC-9245-9E11-30025BA3FC32}">
      <dgm:prSet/>
      <dgm:spPr/>
      <dgm:t>
        <a:bodyPr/>
        <a:lstStyle/>
        <a:p>
          <a:endParaRPr lang="en-US"/>
        </a:p>
      </dgm:t>
    </dgm:pt>
    <dgm:pt modelId="{0EEC895F-7536-A74A-902C-235675C444BE}" type="sibTrans" cxnId="{FCBBAD3E-8CFC-9245-9E11-30025BA3FC32}">
      <dgm:prSet/>
      <dgm:spPr/>
      <dgm:t>
        <a:bodyPr/>
        <a:lstStyle/>
        <a:p>
          <a:endParaRPr lang="en-US"/>
        </a:p>
      </dgm:t>
    </dgm:pt>
    <dgm:pt modelId="{59961AA5-F964-5042-893E-6B2802175AE0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II: Standardize &amp; Weigh</a:t>
          </a:r>
          <a:endParaRPr lang="en-US" sz="2000" dirty="0">
            <a:solidFill>
              <a:schemeClr val="tx1"/>
            </a:solidFill>
          </a:endParaRPr>
        </a:p>
      </dgm:t>
    </dgm:pt>
    <dgm:pt modelId="{4D28DCFB-9066-2241-93FB-2565F983DC62}" type="parTrans" cxnId="{1D736D33-2136-324A-B5E6-88DF88AC31C7}">
      <dgm:prSet/>
      <dgm:spPr/>
      <dgm:t>
        <a:bodyPr/>
        <a:lstStyle/>
        <a:p>
          <a:endParaRPr lang="en-US"/>
        </a:p>
      </dgm:t>
    </dgm:pt>
    <dgm:pt modelId="{D2E3D280-C047-1C4D-968C-AC7CAE4D9813}" type="sibTrans" cxnId="{1D736D33-2136-324A-B5E6-88DF88AC31C7}">
      <dgm:prSet/>
      <dgm:spPr/>
      <dgm:t>
        <a:bodyPr/>
        <a:lstStyle/>
        <a:p>
          <a:endParaRPr lang="en-US"/>
        </a:p>
      </dgm:t>
    </dgm:pt>
    <dgm:pt modelId="{2738BE79-1DC3-4E46-A35C-D3D23705ABAB}">
      <dgm:prSet custT="1"/>
      <dgm:spPr>
        <a:solidFill>
          <a:srgbClr val="FFE777"/>
        </a:solidFill>
        <a:ln w="38100">
          <a:noFill/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Step III: Aggregate</a:t>
          </a:r>
          <a:endParaRPr lang="en-US" sz="2000" dirty="0">
            <a:solidFill>
              <a:schemeClr val="tx1"/>
            </a:solidFill>
          </a:endParaRPr>
        </a:p>
      </dgm:t>
    </dgm:pt>
    <dgm:pt modelId="{84D984E3-3A67-124B-B120-C8BA5FA07479}" type="parTrans" cxnId="{CE3B66A7-4A41-7C43-AE2F-9CDAEB5650B9}">
      <dgm:prSet/>
      <dgm:spPr/>
      <dgm:t>
        <a:bodyPr/>
        <a:lstStyle/>
        <a:p>
          <a:endParaRPr lang="en-US"/>
        </a:p>
      </dgm:t>
    </dgm:pt>
    <dgm:pt modelId="{C691AA81-7DA0-1E40-AAE9-5E739B6FBE96}" type="sibTrans" cxnId="{CE3B66A7-4A41-7C43-AE2F-9CDAEB5650B9}">
      <dgm:prSet/>
      <dgm:spPr/>
      <dgm:t>
        <a:bodyPr/>
        <a:lstStyle/>
        <a:p>
          <a:endParaRPr lang="en-US"/>
        </a:p>
      </dgm:t>
    </dgm:pt>
    <dgm:pt modelId="{19EF88D8-976F-F64C-8683-3BA796AD79F0}" type="pres">
      <dgm:prSet presAssocID="{FF8E74C3-52DA-E640-BB53-9B15150C3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16AB5-011D-6F44-944D-DB7D9CE9EA06}" type="pres">
      <dgm:prSet presAssocID="{C979FE97-3491-1B49-B079-DF908E18A4C7}" presName="parTxOnly" presStyleLbl="node1" presStyleIdx="0" presStyleCnt="4" custLinFactNeighborY="-9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B9D3B-723A-5C46-A140-D14358345DF1}" type="pres">
      <dgm:prSet presAssocID="{0EEC895F-7536-A74A-902C-235675C444BE}" presName="parTxOnlySpace" presStyleCnt="0"/>
      <dgm:spPr/>
    </dgm:pt>
    <dgm:pt modelId="{784D74D2-3057-534E-94AE-62DCF379F422}" type="pres">
      <dgm:prSet presAssocID="{59961AA5-F964-5042-893E-6B2802175AE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D78C6-F763-8248-AEB3-D6AC59D49EF4}" type="pres">
      <dgm:prSet presAssocID="{D2E3D280-C047-1C4D-968C-AC7CAE4D9813}" presName="parTxOnlySpace" presStyleCnt="0"/>
      <dgm:spPr/>
    </dgm:pt>
    <dgm:pt modelId="{8F0A5EFD-6D06-1444-A70B-B0EF5AA64F98}" type="pres">
      <dgm:prSet presAssocID="{2738BE79-1DC3-4E46-A35C-D3D23705ABA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4A97B-A0BB-5B4D-9D0A-B9AA53766CF1}" type="pres">
      <dgm:prSet presAssocID="{C691AA81-7DA0-1E40-AAE9-5E739B6FBE96}" presName="parTxOnlySpace" presStyleCnt="0"/>
      <dgm:spPr/>
    </dgm:pt>
    <dgm:pt modelId="{B6D8A3E9-5472-EC4D-B784-B4E240604DBF}" type="pres">
      <dgm:prSet presAssocID="{66D2AEFA-1B1D-324D-BA55-99DC425B4A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3B66A7-4A41-7C43-AE2F-9CDAEB5650B9}" srcId="{FF8E74C3-52DA-E640-BB53-9B15150C380B}" destId="{2738BE79-1DC3-4E46-A35C-D3D23705ABAB}" srcOrd="2" destOrd="0" parTransId="{84D984E3-3A67-124B-B120-C8BA5FA07479}" sibTransId="{C691AA81-7DA0-1E40-AAE9-5E739B6FBE96}"/>
    <dgm:cxn modelId="{1D736D33-2136-324A-B5E6-88DF88AC31C7}" srcId="{FF8E74C3-52DA-E640-BB53-9B15150C380B}" destId="{59961AA5-F964-5042-893E-6B2802175AE0}" srcOrd="1" destOrd="0" parTransId="{4D28DCFB-9066-2241-93FB-2565F983DC62}" sibTransId="{D2E3D280-C047-1C4D-968C-AC7CAE4D9813}"/>
    <dgm:cxn modelId="{FD5F6EE1-94EB-4C8E-9EE5-69D51421642E}" type="presOf" srcId="{C979FE97-3491-1B49-B079-DF908E18A4C7}" destId="{4D316AB5-011D-6F44-944D-DB7D9CE9EA06}" srcOrd="0" destOrd="0" presId="urn:microsoft.com/office/officeart/2005/8/layout/chevron1"/>
    <dgm:cxn modelId="{5D41A47E-11B1-429B-AAE4-C2F8C965902D}" type="presOf" srcId="{66D2AEFA-1B1D-324D-BA55-99DC425B4A3A}" destId="{B6D8A3E9-5472-EC4D-B784-B4E240604DBF}" srcOrd="0" destOrd="0" presId="urn:microsoft.com/office/officeart/2005/8/layout/chevron1"/>
    <dgm:cxn modelId="{FCBBAD3E-8CFC-9245-9E11-30025BA3FC32}" srcId="{FF8E74C3-52DA-E640-BB53-9B15150C380B}" destId="{C979FE97-3491-1B49-B079-DF908E18A4C7}" srcOrd="0" destOrd="0" parTransId="{65C074B9-56C6-B54E-BD21-75E2859768AE}" sibTransId="{0EEC895F-7536-A74A-902C-235675C444BE}"/>
    <dgm:cxn modelId="{413EF527-0600-544B-8B6A-F69897634D58}" srcId="{FF8E74C3-52DA-E640-BB53-9B15150C380B}" destId="{66D2AEFA-1B1D-324D-BA55-99DC425B4A3A}" srcOrd="3" destOrd="0" parTransId="{CF9F3ACA-FA45-B741-AE71-4CD8A460B1C8}" sibTransId="{1D5D9D5B-F7FE-2F49-947A-4C204DB2047A}"/>
    <dgm:cxn modelId="{EFA392B8-3616-4D93-8AD0-CE5FDF2128D7}" type="presOf" srcId="{2738BE79-1DC3-4E46-A35C-D3D23705ABAB}" destId="{8F0A5EFD-6D06-1444-A70B-B0EF5AA64F98}" srcOrd="0" destOrd="0" presId="urn:microsoft.com/office/officeart/2005/8/layout/chevron1"/>
    <dgm:cxn modelId="{48DBF5B8-FC95-4B95-91F7-8A38BB15AF10}" type="presOf" srcId="{59961AA5-F964-5042-893E-6B2802175AE0}" destId="{784D74D2-3057-534E-94AE-62DCF379F422}" srcOrd="0" destOrd="0" presId="urn:microsoft.com/office/officeart/2005/8/layout/chevron1"/>
    <dgm:cxn modelId="{4DE67B80-EFAB-41FB-AE82-B76F02C48B99}" type="presOf" srcId="{FF8E74C3-52DA-E640-BB53-9B15150C380B}" destId="{19EF88D8-976F-F64C-8683-3BA796AD79F0}" srcOrd="0" destOrd="0" presId="urn:microsoft.com/office/officeart/2005/8/layout/chevron1"/>
    <dgm:cxn modelId="{F5379F6B-38B7-4A90-9675-4C96B7040F51}" type="presParOf" srcId="{19EF88D8-976F-F64C-8683-3BA796AD79F0}" destId="{4D316AB5-011D-6F44-944D-DB7D9CE9EA06}" srcOrd="0" destOrd="0" presId="urn:microsoft.com/office/officeart/2005/8/layout/chevron1"/>
    <dgm:cxn modelId="{3C878764-DFA7-4C78-A16B-F8528C0F4BCD}" type="presParOf" srcId="{19EF88D8-976F-F64C-8683-3BA796AD79F0}" destId="{DB7B9D3B-723A-5C46-A140-D14358345DF1}" srcOrd="1" destOrd="0" presId="urn:microsoft.com/office/officeart/2005/8/layout/chevron1"/>
    <dgm:cxn modelId="{0581FD0F-12AB-4747-BE91-7E26C84C9C69}" type="presParOf" srcId="{19EF88D8-976F-F64C-8683-3BA796AD79F0}" destId="{784D74D2-3057-534E-94AE-62DCF379F422}" srcOrd="2" destOrd="0" presId="urn:microsoft.com/office/officeart/2005/8/layout/chevron1"/>
    <dgm:cxn modelId="{84239899-709E-4401-8B0C-9119BA362028}" type="presParOf" srcId="{19EF88D8-976F-F64C-8683-3BA796AD79F0}" destId="{985D78C6-F763-8248-AEB3-D6AC59D49EF4}" srcOrd="3" destOrd="0" presId="urn:microsoft.com/office/officeart/2005/8/layout/chevron1"/>
    <dgm:cxn modelId="{8E1DF518-6EAA-421B-B306-EB8166D9A483}" type="presParOf" srcId="{19EF88D8-976F-F64C-8683-3BA796AD79F0}" destId="{8F0A5EFD-6D06-1444-A70B-B0EF5AA64F98}" srcOrd="4" destOrd="0" presId="urn:microsoft.com/office/officeart/2005/8/layout/chevron1"/>
    <dgm:cxn modelId="{C3BC2C79-628C-42FD-90AD-51C3C81E3FA5}" type="presParOf" srcId="{19EF88D8-976F-F64C-8683-3BA796AD79F0}" destId="{82D4A97B-A0BB-5B4D-9D0A-B9AA53766CF1}" srcOrd="5" destOrd="0" presId="urn:microsoft.com/office/officeart/2005/8/layout/chevron1"/>
    <dgm:cxn modelId="{50EB1984-A310-4C41-8180-8767D7DA43AF}" type="presParOf" srcId="{19EF88D8-976F-F64C-8683-3BA796AD79F0}" destId="{B6D8A3E9-5472-EC4D-B784-B4E240604DB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16AB5-011D-6F44-944D-DB7D9CE9EA06}">
      <dsp:nvSpPr>
        <dsp:cNvPr id="0" name=""/>
        <dsp:cNvSpPr/>
      </dsp:nvSpPr>
      <dsp:spPr>
        <a:xfrm>
          <a:off x="5246" y="9199"/>
          <a:ext cx="3054191" cy="1221676"/>
        </a:xfrm>
        <a:prstGeom prst="chevron">
          <a:avLst/>
        </a:prstGeom>
        <a:solidFill>
          <a:srgbClr val="F3960D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I: Attribute &amp; Gather Data</a:t>
          </a:r>
          <a:endParaRPr lang="en-US" sz="2000" kern="1200" dirty="0"/>
        </a:p>
      </dsp:txBody>
      <dsp:txXfrm>
        <a:off x="616084" y="9199"/>
        <a:ext cx="1832515" cy="1221676"/>
      </dsp:txXfrm>
    </dsp:sp>
    <dsp:sp modelId="{784D74D2-3057-534E-94AE-62DCF379F422}">
      <dsp:nvSpPr>
        <dsp:cNvPr id="0" name=""/>
        <dsp:cNvSpPr/>
      </dsp:nvSpPr>
      <dsp:spPr>
        <a:xfrm>
          <a:off x="2754019" y="9199"/>
          <a:ext cx="3054191" cy="1221676"/>
        </a:xfrm>
        <a:prstGeom prst="chevron">
          <a:avLst/>
        </a:prstGeom>
        <a:solidFill>
          <a:srgbClr val="F3960D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II: Standardize &amp; Weigh</a:t>
          </a:r>
          <a:endParaRPr lang="en-US" sz="2000" kern="1200" dirty="0"/>
        </a:p>
      </dsp:txBody>
      <dsp:txXfrm>
        <a:off x="3364857" y="9199"/>
        <a:ext cx="1832515" cy="1221676"/>
      </dsp:txXfrm>
    </dsp:sp>
    <dsp:sp modelId="{8F0A5EFD-6D06-1444-A70B-B0EF5AA64F98}">
      <dsp:nvSpPr>
        <dsp:cNvPr id="0" name=""/>
        <dsp:cNvSpPr/>
      </dsp:nvSpPr>
      <dsp:spPr>
        <a:xfrm>
          <a:off x="5502791" y="9199"/>
          <a:ext cx="3054191" cy="1221676"/>
        </a:xfrm>
        <a:prstGeom prst="chevron">
          <a:avLst/>
        </a:prstGeom>
        <a:solidFill>
          <a:srgbClr val="F3960D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III: Aggregate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113629" y="9199"/>
        <a:ext cx="1832515" cy="1221676"/>
      </dsp:txXfrm>
    </dsp:sp>
    <dsp:sp modelId="{87FD7CD2-3E4D-4220-98E1-B3E2A0F4A38F}">
      <dsp:nvSpPr>
        <dsp:cNvPr id="0" name=""/>
        <dsp:cNvSpPr/>
      </dsp:nvSpPr>
      <dsp:spPr>
        <a:xfrm>
          <a:off x="8251564" y="18399"/>
          <a:ext cx="3054191" cy="1221676"/>
        </a:xfrm>
        <a:prstGeom prst="chevron">
          <a:avLst/>
        </a:prstGeom>
        <a:solidFill>
          <a:srgbClr val="F3960D"/>
        </a:solidFill>
        <a:ln w="38100">
          <a:solidFill>
            <a:srgbClr val="00206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Step V: Future Considerations</a:t>
          </a:r>
        </a:p>
      </dsp:txBody>
      <dsp:txXfrm>
        <a:off x="8862402" y="18399"/>
        <a:ext cx="1832515" cy="1221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16AB5-011D-6F44-944D-DB7D9CE9EA06}">
      <dsp:nvSpPr>
        <dsp:cNvPr id="0" name=""/>
        <dsp:cNvSpPr/>
      </dsp:nvSpPr>
      <dsp:spPr>
        <a:xfrm>
          <a:off x="5246" y="0"/>
          <a:ext cx="3054191" cy="1031096"/>
        </a:xfrm>
        <a:prstGeom prst="chevron">
          <a:avLst/>
        </a:prstGeom>
        <a:solidFill>
          <a:srgbClr val="F3960D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I: Attribute &amp; Gather Data</a:t>
          </a:r>
          <a:endParaRPr lang="en-US" sz="2000" kern="1200" dirty="0"/>
        </a:p>
      </dsp:txBody>
      <dsp:txXfrm>
        <a:off x="520794" y="0"/>
        <a:ext cx="2023095" cy="1031096"/>
      </dsp:txXfrm>
    </dsp:sp>
    <dsp:sp modelId="{784D74D2-3057-534E-94AE-62DCF379F422}">
      <dsp:nvSpPr>
        <dsp:cNvPr id="0" name=""/>
        <dsp:cNvSpPr/>
      </dsp:nvSpPr>
      <dsp:spPr>
        <a:xfrm>
          <a:off x="2754019" y="0"/>
          <a:ext cx="3054191" cy="1031096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II: Standardize &amp; Weigh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269567" y="0"/>
        <a:ext cx="2023095" cy="1031096"/>
      </dsp:txXfrm>
    </dsp:sp>
    <dsp:sp modelId="{A8C92F98-4532-4A04-9E62-454D74CB2600}">
      <dsp:nvSpPr>
        <dsp:cNvPr id="0" name=""/>
        <dsp:cNvSpPr/>
      </dsp:nvSpPr>
      <dsp:spPr>
        <a:xfrm>
          <a:off x="5502791" y="0"/>
          <a:ext cx="3054191" cy="1031096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III: Aggregate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6018339" y="0"/>
        <a:ext cx="2023095" cy="1031096"/>
      </dsp:txXfrm>
    </dsp:sp>
    <dsp:sp modelId="{B6D8A3E9-5472-EC4D-B784-B4E240604DBF}">
      <dsp:nvSpPr>
        <dsp:cNvPr id="0" name=""/>
        <dsp:cNvSpPr/>
      </dsp:nvSpPr>
      <dsp:spPr>
        <a:xfrm>
          <a:off x="8251564" y="0"/>
          <a:ext cx="3054191" cy="1031096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IV: Future Considerations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767112" y="0"/>
        <a:ext cx="2023095" cy="1031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16AB5-011D-6F44-944D-DB7D9CE9EA06}">
      <dsp:nvSpPr>
        <dsp:cNvPr id="0" name=""/>
        <dsp:cNvSpPr/>
      </dsp:nvSpPr>
      <dsp:spPr>
        <a:xfrm>
          <a:off x="5246" y="0"/>
          <a:ext cx="3054191" cy="1021473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I: Attribute &amp; Gather Data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15983" y="0"/>
        <a:ext cx="2032718" cy="1021473"/>
      </dsp:txXfrm>
    </dsp:sp>
    <dsp:sp modelId="{784D74D2-3057-534E-94AE-62DCF379F422}">
      <dsp:nvSpPr>
        <dsp:cNvPr id="0" name=""/>
        <dsp:cNvSpPr/>
      </dsp:nvSpPr>
      <dsp:spPr>
        <a:xfrm>
          <a:off x="2754019" y="0"/>
          <a:ext cx="3054191" cy="1021473"/>
        </a:xfrm>
        <a:prstGeom prst="chevron">
          <a:avLst/>
        </a:prstGeom>
        <a:solidFill>
          <a:srgbClr val="F3960D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II: Standardize &amp; weigh</a:t>
          </a:r>
          <a:endParaRPr lang="en-US" sz="2000" kern="1200" dirty="0"/>
        </a:p>
      </dsp:txBody>
      <dsp:txXfrm>
        <a:off x="3264756" y="0"/>
        <a:ext cx="2032718" cy="1021473"/>
      </dsp:txXfrm>
    </dsp:sp>
    <dsp:sp modelId="{8F0A5EFD-6D06-1444-A70B-B0EF5AA64F98}">
      <dsp:nvSpPr>
        <dsp:cNvPr id="0" name=""/>
        <dsp:cNvSpPr/>
      </dsp:nvSpPr>
      <dsp:spPr>
        <a:xfrm>
          <a:off x="5502791" y="0"/>
          <a:ext cx="3054191" cy="1021473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III: Aggregate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6013528" y="0"/>
        <a:ext cx="2032718" cy="1021473"/>
      </dsp:txXfrm>
    </dsp:sp>
    <dsp:sp modelId="{B6D8A3E9-5472-EC4D-B784-B4E240604DBF}">
      <dsp:nvSpPr>
        <dsp:cNvPr id="0" name=""/>
        <dsp:cNvSpPr/>
      </dsp:nvSpPr>
      <dsp:spPr>
        <a:xfrm>
          <a:off x="8251564" y="0"/>
          <a:ext cx="3054191" cy="1021473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IV: Future Considerations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762301" y="0"/>
        <a:ext cx="2032718" cy="1021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16AB5-011D-6F44-944D-DB7D9CE9EA06}">
      <dsp:nvSpPr>
        <dsp:cNvPr id="0" name=""/>
        <dsp:cNvSpPr/>
      </dsp:nvSpPr>
      <dsp:spPr>
        <a:xfrm>
          <a:off x="5246" y="0"/>
          <a:ext cx="3054191" cy="1031097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I: Attribute &amp; Gather Data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20795" y="0"/>
        <a:ext cx="2023094" cy="1031097"/>
      </dsp:txXfrm>
    </dsp:sp>
    <dsp:sp modelId="{784D74D2-3057-534E-94AE-62DCF379F422}">
      <dsp:nvSpPr>
        <dsp:cNvPr id="0" name=""/>
        <dsp:cNvSpPr/>
      </dsp:nvSpPr>
      <dsp:spPr>
        <a:xfrm>
          <a:off x="2754019" y="0"/>
          <a:ext cx="3054191" cy="1031097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II: Standardize &amp; Weigh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269568" y="0"/>
        <a:ext cx="2023094" cy="1031097"/>
      </dsp:txXfrm>
    </dsp:sp>
    <dsp:sp modelId="{8F0A5EFD-6D06-1444-A70B-B0EF5AA64F98}">
      <dsp:nvSpPr>
        <dsp:cNvPr id="0" name=""/>
        <dsp:cNvSpPr/>
      </dsp:nvSpPr>
      <dsp:spPr>
        <a:xfrm>
          <a:off x="5502791" y="0"/>
          <a:ext cx="3054191" cy="1031097"/>
        </a:xfrm>
        <a:prstGeom prst="chevron">
          <a:avLst/>
        </a:prstGeom>
        <a:solidFill>
          <a:srgbClr val="F3960D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III: Aggregate</a:t>
          </a:r>
          <a:endParaRPr lang="en-US" sz="2000" kern="1200" dirty="0"/>
        </a:p>
      </dsp:txBody>
      <dsp:txXfrm>
        <a:off x="6018340" y="0"/>
        <a:ext cx="2023094" cy="1031097"/>
      </dsp:txXfrm>
    </dsp:sp>
    <dsp:sp modelId="{B6D8A3E9-5472-EC4D-B784-B4E240604DBF}">
      <dsp:nvSpPr>
        <dsp:cNvPr id="0" name=""/>
        <dsp:cNvSpPr/>
      </dsp:nvSpPr>
      <dsp:spPr>
        <a:xfrm>
          <a:off x="8251564" y="0"/>
          <a:ext cx="3054191" cy="1031097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IV: Future Considerations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767113" y="0"/>
        <a:ext cx="2023094" cy="1031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16AB5-011D-6F44-944D-DB7D9CE9EA06}">
      <dsp:nvSpPr>
        <dsp:cNvPr id="0" name=""/>
        <dsp:cNvSpPr/>
      </dsp:nvSpPr>
      <dsp:spPr>
        <a:xfrm>
          <a:off x="5246" y="0"/>
          <a:ext cx="3054191" cy="1002222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I: Attribute &amp; Gather Data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06357" y="0"/>
        <a:ext cx="2051969" cy="1002222"/>
      </dsp:txXfrm>
    </dsp:sp>
    <dsp:sp modelId="{784D74D2-3057-534E-94AE-62DCF379F422}">
      <dsp:nvSpPr>
        <dsp:cNvPr id="0" name=""/>
        <dsp:cNvSpPr/>
      </dsp:nvSpPr>
      <dsp:spPr>
        <a:xfrm>
          <a:off x="2754019" y="0"/>
          <a:ext cx="3054191" cy="1002222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II: Standardize &amp; Weigh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255130" y="0"/>
        <a:ext cx="2051969" cy="1002222"/>
      </dsp:txXfrm>
    </dsp:sp>
    <dsp:sp modelId="{8F0A5EFD-6D06-1444-A70B-B0EF5AA64F98}">
      <dsp:nvSpPr>
        <dsp:cNvPr id="0" name=""/>
        <dsp:cNvSpPr/>
      </dsp:nvSpPr>
      <dsp:spPr>
        <a:xfrm>
          <a:off x="5502791" y="0"/>
          <a:ext cx="3054191" cy="1002222"/>
        </a:xfrm>
        <a:prstGeom prst="chevron">
          <a:avLst/>
        </a:prstGeom>
        <a:solidFill>
          <a:srgbClr val="FFE777"/>
        </a:soli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Step III: Aggregate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6003902" y="0"/>
        <a:ext cx="2051969" cy="1002222"/>
      </dsp:txXfrm>
    </dsp:sp>
    <dsp:sp modelId="{B6D8A3E9-5472-EC4D-B784-B4E240604DBF}">
      <dsp:nvSpPr>
        <dsp:cNvPr id="0" name=""/>
        <dsp:cNvSpPr/>
      </dsp:nvSpPr>
      <dsp:spPr>
        <a:xfrm>
          <a:off x="8251564" y="0"/>
          <a:ext cx="3054191" cy="1002222"/>
        </a:xfrm>
        <a:prstGeom prst="chevron">
          <a:avLst/>
        </a:prstGeom>
        <a:solidFill>
          <a:srgbClr val="F3960D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IV: Future Considerations</a:t>
          </a:r>
          <a:endParaRPr lang="en-US" sz="2000" kern="1200" dirty="0"/>
        </a:p>
      </dsp:txBody>
      <dsp:txXfrm>
        <a:off x="8752675" y="0"/>
        <a:ext cx="2051969" cy="100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CDB9-C780-4D73-86B0-913974411F88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4D379-5EFA-4965-9233-ADEE0E49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dage.com/article/digital/snapchat-tweaking-story-ad-sales-strategy/298082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dage.com/article/digital/snapchat-tweaking-story-ad-sales-strategy/298082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dage.com/article/digital/snapchat-tweaking-story-ad-sales-strategy/298082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dage.com/article/digital/snapchat-tweaking-story-ad-sales-strategy/298082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dage.com/article/digital/snapchat-tweaking-story-ad-sales-strategy/298082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California -0.28</a:t>
            </a:r>
          </a:p>
          <a:p>
            <a:r>
              <a:rPr kumimoji="1" lang="en-US" altLang="zh-CN" dirty="0" smtClean="0"/>
              <a:t>Washington 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0.18</a:t>
            </a:r>
          </a:p>
          <a:p>
            <a:r>
              <a:rPr kumimoji="1" lang="en-US" altLang="zh-CN" dirty="0" smtClean="0"/>
              <a:t>Il </a:t>
            </a:r>
          </a:p>
          <a:p>
            <a:r>
              <a:rPr kumimoji="1" lang="en-US" altLang="zh-CN" dirty="0" err="1" smtClean="0"/>
              <a:t>ny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1C65-A5DD-EE44-996D-46C6B1AE9B2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25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adage.com</a:t>
            </a:r>
            <a:r>
              <a:rPr lang="en-US" dirty="0" smtClean="0"/>
              <a:t>/article/digital/</a:t>
            </a:r>
            <a:r>
              <a:rPr lang="en-US" dirty="0" err="1" smtClean="0"/>
              <a:t>snapchat</a:t>
            </a:r>
            <a:r>
              <a:rPr lang="en-US" dirty="0" smtClean="0"/>
              <a:t>-hires-google-exec-run-political-ad-sales/298558/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ad targeting, however, is an option. Snapchat has been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tweaking its ad-supported "Live Story" feeds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backdoor its way into letting advertisers target people in certain locations. Snapchat has been pitching advertisers on running ads within its localized Live Stories that are tied to a specific city or college campus. Those local ads can be had for $50,000 a pop while ads within the national "Live Story" feeds start at $100,000 per ad.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$750,000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day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20/dollars per 1000 views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adage.com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/article/digital/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-tweaking-story-ad-sales-strategy/298082/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which explains why Snapchat is able to command big bucks for Live Story ads. Snapchat is asking marketers to pay between $400,000 and $500,000 for a full takeover of a Live Story feed, which would include a brand mention on the opening title card, as well as branded snaps interspersed throughout the feed, the executives said. But Snapchat is also offering a lower-priced option in which a brand can pay $100,000 for a single branded snap that can run for up to 10 seconds.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may have to do with more adults using the app. Snapchat is considered the hot mobile app to get in front of teens, but 70% of its users are actually 18-years-old or older.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recode.net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/2015/03/12/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-ad-rates-for-its-discover-feature-are-really-high/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750,000 for 24 hours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 apparently commands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$400,000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$500,000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sponsorship rights on each Our Story feed, and around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 single snap which will appear for up to ten seconds.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candidates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 a month until 6 months until the end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3 14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candidates will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candidates will do it once a week, these metrics will provide for the parties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August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september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once a week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Novemebr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two week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month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– November 8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both candidates will want the feed the entire month so yeah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64-DC91-7D41-8548-BC326BC72B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adage.com</a:t>
            </a:r>
            <a:r>
              <a:rPr lang="en-US" dirty="0" smtClean="0"/>
              <a:t>/article/digital/</a:t>
            </a:r>
            <a:r>
              <a:rPr lang="en-US" dirty="0" err="1" smtClean="0"/>
              <a:t>snapchat</a:t>
            </a:r>
            <a:r>
              <a:rPr lang="en-US" dirty="0" smtClean="0"/>
              <a:t>-hires-google-exec-run-political-ad-sales/298558/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ad targeting, however, is an option. Snapchat has been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tweaking its ad-supported "Live Story" feeds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backdoor its way into letting advertisers target people in certain locations. Snapchat has been pitching advertisers on running ads within its localized Live Stories that are tied to a specific city or college campus. Those local ads can be had for $50,000 a pop while ads within the national "Live Story" feeds start at $100,000 per ad.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$750,000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day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20/dollars per 1000 views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adage.com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/article/digital/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-tweaking-story-ad-sales-strategy/298082/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which explains why Snapchat is able to command big bucks for Live Story ads. Snapchat is asking marketers to pay between $400,000 and $500,000 for a full takeover of a Live Story feed, which would include a brand mention on the opening title card, as well as branded snaps interspersed throughout the feed, the executives said. But Snapchat is also offering a lower-priced option in which a brand can pay $100,000 for a single branded snap that can run for up to 10 seconds.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may have to do with more adults using the app. Snapchat is considered the hot mobile app to get in front of teens, but 70% of its users are actually 18-years-old or older.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recode.net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/2015/03/12/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-ad-rates-for-its-discover-feature-are-really-high/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750,000 for 24 hours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 apparently commands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$400,000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$500,000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sponsorship rights on each Our Story feed, and around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 single snap which will appear for up to ten seconds.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candidates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 a month until 6 months until the end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3 14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candidates will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candidates will do it once a week, these metrics will provide for the parties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August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september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once a week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Novemebr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two week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month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– November 8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both candidates will want the feed the entire month so yeah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64-DC91-7D41-8548-BC326BC72B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adage.com</a:t>
            </a:r>
            <a:r>
              <a:rPr lang="en-US" dirty="0" smtClean="0"/>
              <a:t>/article/digital/</a:t>
            </a:r>
            <a:r>
              <a:rPr lang="en-US" dirty="0" err="1" smtClean="0"/>
              <a:t>snapchat</a:t>
            </a:r>
            <a:r>
              <a:rPr lang="en-US" dirty="0" smtClean="0"/>
              <a:t>-hires-google-exec-run-political-ad-sales/298558/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ad targeting, however, is an option. Snapchat has been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tweaking its ad-supported "Live Story" feeds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backdoor its way into letting advertisers target people in certain locations. Snapchat has been pitching advertisers on running ads within its localized Live Stories that are tied to a specific city or college campus. Those local ads can be had for $50,000 a pop while ads within the national "Live Story" feeds start at $100,000 per ad.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$750,000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day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20/dollars per 1000 views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adage.com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/article/digital/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-tweaking-story-ad-sales-strategy/298082/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which explains why Snapchat is able to command big bucks for Live Story ads. Snapchat is asking marketers to pay between $400,000 and $500,000 for a full takeover of a Live Story feed, which would include a brand mention on the opening title card, as well as branded snaps interspersed throughout the feed, the executives said. But Snapchat is also offering a lower-priced option in which a brand can pay $100,000 for a single branded snap that can run for up to 10 seconds.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may have to do with more adults using the app. Snapchat is considered the hot mobile app to get in front of teens, but 70% of its users are actually 18-years-old or older.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recode.net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/2015/03/12/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-ad-rates-for-its-discover-feature-are-really-high/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750,000 for 24 hours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 apparently commands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$400,000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$500,000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sponsorship rights on each Our Story feed, and around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 single snap which will appear for up to ten seconds.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candidates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 a month until 6 months until the end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3 14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candidates will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candidates will do it once a week, these metrics will provide for the parties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August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september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once a week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Novemebr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two week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month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– November 8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both candidates will want the feed the entire month so yeah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64-DC91-7D41-8548-BC326BC72B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adage.com</a:t>
            </a:r>
            <a:r>
              <a:rPr lang="en-US" dirty="0" smtClean="0"/>
              <a:t>/article/digital/</a:t>
            </a:r>
            <a:r>
              <a:rPr lang="en-US" dirty="0" err="1" smtClean="0"/>
              <a:t>snapchat</a:t>
            </a:r>
            <a:r>
              <a:rPr lang="en-US" dirty="0" smtClean="0"/>
              <a:t>-hires-google-exec-run-political-ad-sales/298558/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ad targeting, however, is an option. Snapchat has been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tweaking its ad-supported "Live Story" feeds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backdoor its way into letting advertisers target people in certain locations. Snapchat has been pitching advertisers on running ads within its localized Live Stories that are tied to a specific city or college campus. Those local ads can be had for $50,000 a pop while ads within the national "Live Story" feeds start at $100,000 per ad.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$750,000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day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20/dollars per 1000 views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adage.com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/article/digital/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-tweaking-story-ad-sales-strategy/298082/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which explains why Snapchat is able to command big bucks for Live Story ads. Snapchat is asking marketers to pay between $400,000 and $500,000 for a full takeover of a Live Story feed, which would include a brand mention on the opening title card, as well as branded snaps interspersed throughout the feed, the executives said. But Snapchat is also offering a lower-priced option in which a brand can pay $100,000 for a single branded snap that can run for up to 10 seconds.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may have to do with more adults using the app. Snapchat is considered the hot mobile app to get in front of teens, but 70% of its users are actually 18-years-old or older.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recode.net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/2015/03/12/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-ad-rates-for-its-discover-feature-are-really-high/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750,000 for 24 hours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 apparently commands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$400,000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$500,000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sponsorship rights on each Our Story feed, and around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 single snap which will appear for up to ten seconds.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candidates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 a month until 6 months until the end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3 14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candidates will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candidates will do it once a week, these metrics will provide for the parties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August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september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once a week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Novemebr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two week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month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– November 8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both candidates will want the feed the entire month so yeah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64-DC91-7D41-8548-BC326BC72B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adage.com</a:t>
            </a:r>
            <a:r>
              <a:rPr lang="en-US" dirty="0" smtClean="0"/>
              <a:t>/article/digital/</a:t>
            </a:r>
            <a:r>
              <a:rPr lang="en-US" dirty="0" err="1" smtClean="0"/>
              <a:t>snapchat</a:t>
            </a:r>
            <a:r>
              <a:rPr lang="en-US" dirty="0" smtClean="0"/>
              <a:t>-hires-google-exec-run-political-ad-sales/298558/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ad targeting, however, is an option. Snapchat has been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tweaking its ad-supported "Live Story" feeds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backdoor its way into letting advertisers target people in certain locations. Snapchat has been pitching advertisers on running ads within its localized Live Stories that are tied to a specific city or college campus. Those local ads can be had for $50,000 a pop while ads within the national "Live Story" feeds start at $100,000 per ad.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$750,000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day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20/dollars per 1000 views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adage.com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/article/digital/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-tweaking-story-ad-sales-strategy/298082/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which explains why Snapchat is able to command big bucks for Live Story ads. Snapchat is asking marketers to pay between $400,000 and $500,000 for a full takeover of a Live Story feed, which would include a brand mention on the opening title card, as well as branded snaps interspersed throughout the feed, the executives said. But Snapchat is also offering a lower-priced option in which a brand can pay $100,000 for a single branded snap that can run for up to 10 seconds.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may have to do with more adults using the app. Snapchat is considered the hot mobile app to get in front of teens, but 70% of its users are actually 18-years-old or older.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recode.net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/2015/03/12/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-ad-rates-for-its-discover-feature-are-really-high/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750,000 for 24 hours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Snapchat apparently commands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$400,000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$500,000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sponsorship rights on each Our Story feed, and around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$100,000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 single snap which will appear for up to ten seconds.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candidates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 a month until 6 months until the end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3 14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candidates will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candidates will do it once a week, these metrics will provide for the parties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August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september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once a week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Novemebr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two week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month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– November 8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both candidates will want the feed the entire month so yeah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64-DC91-7D41-8548-BC326BC72B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5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7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3EC08-D373-4731-963F-8F4571001A2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0BC3-FC61-4D93-A927-DBBB4BA9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shingtonexaminer.com/census-record-51-million-immigrants-in-8-years-will-account-for-82-of-u.s.-growth/article/256346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/>
              <a:t>Living in the U.S.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Team </a:t>
            </a:r>
            <a:r>
              <a:rPr lang="en-US" sz="3600" dirty="0" err="1" smtClean="0"/>
              <a:t>Pedadata</a:t>
            </a:r>
            <a:r>
              <a:rPr lang="en-US" sz="3600" dirty="0" smtClean="0"/>
              <a:t> A++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51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t="3852" r="5637" b="5324"/>
          <a:stretch/>
        </p:blipFill>
        <p:spPr>
          <a:xfrm>
            <a:off x="729606" y="375386"/>
            <a:ext cx="10596120" cy="625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0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2579174"/>
              </p:ext>
            </p:extLst>
          </p:nvPr>
        </p:nvGraphicFramePr>
        <p:xfrm>
          <a:off x="365342" y="1538848"/>
          <a:ext cx="11311003" cy="1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riangle 9"/>
          <p:cNvSpPr/>
          <p:nvPr/>
        </p:nvSpPr>
        <p:spPr>
          <a:xfrm>
            <a:off x="977030" y="1082241"/>
            <a:ext cx="9775521" cy="371173"/>
          </a:xfrm>
          <a:prstGeom prst="triangle">
            <a:avLst/>
          </a:prstGeom>
          <a:solidFill>
            <a:srgbClr val="FFE77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517525"/>
            <a:ext cx="10515600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3960D"/>
                </a:solidFill>
              </a:rPr>
              <a:t>The Algorithm</a:t>
            </a:r>
            <a:endParaRPr lang="en-US" b="1" dirty="0">
              <a:solidFill>
                <a:srgbClr val="F3960D"/>
              </a:solidFill>
            </a:endParaRPr>
          </a:p>
        </p:txBody>
      </p:sp>
      <p:sp>
        <p:nvSpPr>
          <p:cNvPr id="12" name="Triangle 9"/>
          <p:cNvSpPr/>
          <p:nvPr/>
        </p:nvSpPr>
        <p:spPr>
          <a:xfrm>
            <a:off x="5878362" y="1096928"/>
            <a:ext cx="4887760" cy="371173"/>
          </a:xfrm>
          <a:custGeom>
            <a:avLst/>
            <a:gdLst>
              <a:gd name="connsiteX0" fmla="*/ 0 w 9775521"/>
              <a:gd name="connsiteY0" fmla="*/ 523456 h 523456"/>
              <a:gd name="connsiteX1" fmla="*/ 4887761 w 9775521"/>
              <a:gd name="connsiteY1" fmla="*/ 0 h 523456"/>
              <a:gd name="connsiteX2" fmla="*/ 9775521 w 9775521"/>
              <a:gd name="connsiteY2" fmla="*/ 523456 h 523456"/>
              <a:gd name="connsiteX3" fmla="*/ 0 w 9775521"/>
              <a:gd name="connsiteY3" fmla="*/ 523456 h 523456"/>
              <a:gd name="connsiteX0" fmla="*/ 2706572 w 4887760"/>
              <a:gd name="connsiteY0" fmla="*/ 513830 h 523456"/>
              <a:gd name="connsiteX1" fmla="*/ 0 w 4887760"/>
              <a:gd name="connsiteY1" fmla="*/ 0 h 523456"/>
              <a:gd name="connsiteX2" fmla="*/ 4887760 w 4887760"/>
              <a:gd name="connsiteY2" fmla="*/ 523456 h 523456"/>
              <a:gd name="connsiteX3" fmla="*/ 2706572 w 4887760"/>
              <a:gd name="connsiteY3" fmla="*/ 513830 h 523456"/>
              <a:gd name="connsiteX0" fmla="*/ 2677696 w 4887760"/>
              <a:gd name="connsiteY0" fmla="*/ 504205 h 523456"/>
              <a:gd name="connsiteX1" fmla="*/ 0 w 4887760"/>
              <a:gd name="connsiteY1" fmla="*/ 0 h 523456"/>
              <a:gd name="connsiteX2" fmla="*/ 4887760 w 4887760"/>
              <a:gd name="connsiteY2" fmla="*/ 523456 h 523456"/>
              <a:gd name="connsiteX3" fmla="*/ 2677696 w 4887760"/>
              <a:gd name="connsiteY3" fmla="*/ 504205 h 52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7760" h="523456">
                <a:moveTo>
                  <a:pt x="2677696" y="504205"/>
                </a:moveTo>
                <a:lnTo>
                  <a:pt x="0" y="0"/>
                </a:lnTo>
                <a:lnTo>
                  <a:pt x="4887760" y="523456"/>
                </a:lnTo>
                <a:lnTo>
                  <a:pt x="2677696" y="504205"/>
                </a:lnTo>
                <a:close/>
              </a:path>
            </a:pathLst>
          </a:custGeom>
          <a:solidFill>
            <a:srgbClr val="F3960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59401"/>
              </p:ext>
            </p:extLst>
          </p:nvPr>
        </p:nvGraphicFramePr>
        <p:xfrm>
          <a:off x="466891" y="2686813"/>
          <a:ext cx="11208553" cy="362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08553"/>
              </a:tblGrid>
              <a:tr h="808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Next Steps</a:t>
                      </a:r>
                    </a:p>
                  </a:txBody>
                  <a:tcPr anchor="ctr"/>
                </a:tc>
              </a:tr>
              <a:tr h="28186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 smtClean="0"/>
                        <a:t>City</a:t>
                      </a:r>
                      <a:r>
                        <a:rPr lang="en-US" sz="2400" b="1" baseline="0" dirty="0" smtClean="0"/>
                        <a:t> specific analysis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 smtClean="0"/>
                        <a:t>Implement web scraping algorithm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Incorporate live feed from Twitter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1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8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52" y="510139"/>
            <a:ext cx="9767235" cy="57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Kozuka Gothic Pr6N B" pitchFamily="34" charset="-128"/>
                <a:ea typeface="Kozuka Gothic Pr6N B" pitchFamily="34" charset="-128"/>
                <a:cs typeface="+mn-cs"/>
              </a:rPr>
              <a:t>Immigration is on the 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6483" y="2980628"/>
            <a:ext cx="3329539" cy="2187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 Immigration is projected to hit an all-time high within the next 10 years</a:t>
            </a:r>
            <a:endParaRPr lang="en-US" dirty="0"/>
          </a:p>
        </p:txBody>
      </p:sp>
      <p:pic>
        <p:nvPicPr>
          <p:cNvPr id="1026" name="Picture 2" descr="https://lh5.googleusercontent.com/aqfj9vqAPljgEUCkFhqmagZB1mtz6pg-C7Y5R4FxsjR9yZHE2lPXijHbpRAgYWGXYTMgazAk49wBn0T4Xgh_-ulCu00dEEYtlSZfd49iG44dMuxjk6zuvP-uk2S1clyLrhv22zwP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89" y="1429009"/>
            <a:ext cx="6315894" cy="4870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2333" y="6392263"/>
            <a:ext cx="112014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 source: </a:t>
            </a:r>
            <a:r>
              <a:rPr lang="fr-FR" sz="1100" b="0" i="0" u="sng" strike="noStrike" dirty="0" smtClean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http://www.washingtonexaminer.com/census-record-51-million-immigrants-in-8-years-will-account-for-82-of-u.s.-growth/article/2563463</a:t>
            </a:r>
            <a:endParaRPr lang="fr-FR" sz="1100" b="0" dirty="0" smtClean="0">
              <a:effectLst/>
            </a:endParaRPr>
          </a:p>
          <a:p>
            <a:r>
              <a:rPr lang="fr-FR" b="0" dirty="0" smtClean="0">
                <a:effectLst/>
              </a:rPr>
              <a:t/>
            </a:r>
            <a:br>
              <a:rPr lang="fr-FR" b="0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3845"/>
            <a:ext cx="7545810" cy="4878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/>
            </a:outerShdw>
          </a:effectLst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89480"/>
            <a:ext cx="1027974" cy="70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8021" y="1382467"/>
            <a:ext cx="197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Kozuka Gothic Pr6N B" pitchFamily="34" charset="-128"/>
                <a:ea typeface="Kozuka Gothic Pr6N B" pitchFamily="34" charset="-128"/>
              </a:rPr>
              <a:t>Washington</a:t>
            </a:r>
            <a:endParaRPr lang="zh-CN" altLang="en-US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0" y="176426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Kozuka Gothic Pr6N B" pitchFamily="34" charset="-128"/>
                <a:ea typeface="Kozuka Gothic Pr6N B" pitchFamily="34" charset="-128"/>
              </a:rPr>
              <a:t>California</a:t>
            </a:r>
            <a:endParaRPr lang="zh-CN" altLang="en-US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8400" y="176426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Kozuka Gothic Pr6N B" pitchFamily="34" charset="-128"/>
                <a:ea typeface="Kozuka Gothic Pr6N B" pitchFamily="34" charset="-128"/>
              </a:rPr>
              <a:t>Illinois</a:t>
            </a:r>
            <a:endParaRPr lang="zh-CN" altLang="en-US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26358" y="157437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Kozuka Gothic Pr6N B" pitchFamily="34" charset="-128"/>
                <a:ea typeface="Kozuka Gothic Pr6N B" pitchFamily="34" charset="-128"/>
              </a:rPr>
              <a:t>New </a:t>
            </a:r>
            <a:r>
              <a:rPr lang="en-US" altLang="zh-CN" sz="2400" dirty="0">
                <a:latin typeface="Kozuka Gothic Pr6N B" pitchFamily="34" charset="-128"/>
                <a:ea typeface="Kozuka Gothic Pr6N B" pitchFamily="34" charset="-128"/>
              </a:rPr>
              <a:t>York</a:t>
            </a:r>
            <a:endParaRPr lang="zh-CN" altLang="en-US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6578144"/>
            <a:ext cx="510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http://www.worldwideweirdnews.com/2014/10/01-n34597.html</a:t>
            </a:r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140668" y="304801"/>
            <a:ext cx="378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Kozuka Gothic Pr6N B" pitchFamily="34" charset="-128"/>
                <a:ea typeface="Kozuka Gothic Pr6N B" pitchFamily="34" charset="-128"/>
              </a:rPr>
              <a:t>Crime Rate</a:t>
            </a:r>
            <a:endParaRPr lang="zh-CN" altLang="en-US" sz="4800" dirty="0">
              <a:latin typeface="Kozuka Gothic Pr6N B" pitchFamily="34" charset="-128"/>
              <a:ea typeface="Kozuka Gothic Pr6N B" pitchFamily="34" charset="-128"/>
            </a:endParaRP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828801"/>
            <a:ext cx="2107347" cy="144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424" y="2217166"/>
            <a:ext cx="976576" cy="66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836" y="2044192"/>
            <a:ext cx="1439164" cy="98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>
            <a:stCxn id="15" idx="2"/>
          </p:cNvCxnSpPr>
          <p:nvPr/>
        </p:nvCxnSpPr>
        <p:spPr>
          <a:xfrm flipH="1">
            <a:off x="8602133" y="3027696"/>
            <a:ext cx="203285" cy="81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4228" y="3547996"/>
            <a:ext cx="9144000" cy="1655762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TextBox 13"/>
          <p:cNvSpPr txBox="1"/>
          <p:nvPr/>
        </p:nvSpPr>
        <p:spPr>
          <a:xfrm>
            <a:off x="3743786" y="156683"/>
            <a:ext cx="5389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Unemployment Rate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nip Single Corner Rectangle 7"/>
          <p:cNvSpPr>
            <a:spLocks noChangeAspect="1"/>
          </p:cNvSpPr>
          <p:nvPr/>
        </p:nvSpPr>
        <p:spPr>
          <a:xfrm flipH="1">
            <a:off x="847025" y="-25256"/>
            <a:ext cx="10688793" cy="6906214"/>
          </a:xfrm>
          <a:prstGeom prst="snip1Rect">
            <a:avLst>
              <a:gd name="adj" fmla="val 12623"/>
            </a:avLst>
          </a:prstGeom>
          <a:solidFill>
            <a:schemeClr val="accent1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nip Single Corner Rectangle 7"/>
          <p:cNvSpPr>
            <a:spLocks noChangeAspect="1"/>
          </p:cNvSpPr>
          <p:nvPr/>
        </p:nvSpPr>
        <p:spPr>
          <a:xfrm flipH="1">
            <a:off x="3927810" y="1157277"/>
            <a:ext cx="7659528" cy="5771896"/>
          </a:xfrm>
          <a:prstGeom prst="snip1Rect">
            <a:avLst>
              <a:gd name="adj" fmla="val 38601"/>
            </a:avLst>
          </a:prstGeom>
          <a:solidFill>
            <a:srgbClr val="FF8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nip Single Corner Rectangle 7"/>
          <p:cNvSpPr>
            <a:spLocks noChangeAspect="1"/>
          </p:cNvSpPr>
          <p:nvPr/>
        </p:nvSpPr>
        <p:spPr>
          <a:xfrm flipH="1">
            <a:off x="6962850" y="3263868"/>
            <a:ext cx="4630718" cy="3665303"/>
          </a:xfrm>
          <a:prstGeom prst="snip1Rect">
            <a:avLst>
              <a:gd name="adj" fmla="val 38601"/>
            </a:avLst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nip Single Corner Rectangle 7"/>
          <p:cNvSpPr>
            <a:spLocks noChangeAspect="1"/>
          </p:cNvSpPr>
          <p:nvPr/>
        </p:nvSpPr>
        <p:spPr>
          <a:xfrm flipH="1">
            <a:off x="8868897" y="4881795"/>
            <a:ext cx="2724671" cy="2053205"/>
          </a:xfrm>
          <a:prstGeom prst="snip1Rect">
            <a:avLst>
              <a:gd name="adj" fmla="val 3860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143586" y="1475329"/>
            <a:ext cx="4522965" cy="2337187"/>
            <a:chOff x="2143586" y="1475329"/>
            <a:chExt cx="4522965" cy="2337187"/>
          </a:xfrm>
        </p:grpSpPr>
        <p:sp>
          <p:nvSpPr>
            <p:cNvPr id="11" name="TextBox 18"/>
            <p:cNvSpPr txBox="1"/>
            <p:nvPr/>
          </p:nvSpPr>
          <p:spPr>
            <a:xfrm>
              <a:off x="2143586" y="1475329"/>
              <a:ext cx="2150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ea typeface="Kozuka Gothic Pr6N B" pitchFamily="34" charset="-128"/>
                </a:rPr>
                <a:t>California</a:t>
              </a:r>
              <a:endParaRPr lang="zh-CN" altLang="en-US" sz="3600" dirty="0">
                <a:solidFill>
                  <a:schemeClr val="bg1"/>
                </a:solidFill>
                <a:ea typeface="Kozuka Gothic Pr6N B" pitchFamily="34" charset="-128"/>
              </a:endParaRP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5066351" y="316618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ea typeface="Kozuka Gothic Pr6N B" pitchFamily="34" charset="-128"/>
                </a:rPr>
                <a:t>Illinois</a:t>
              </a:r>
              <a:endParaRPr lang="zh-CN" altLang="en-US" sz="3600" dirty="0">
                <a:solidFill>
                  <a:schemeClr val="bg1"/>
                </a:solidFill>
                <a:ea typeface="Kozuka Gothic Pr6N B" pitchFamily="34" charset="-128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66775" y="4373188"/>
            <a:ext cx="3739952" cy="1642875"/>
            <a:chOff x="7166775" y="4373188"/>
            <a:chExt cx="3739952" cy="1642875"/>
          </a:xfrm>
        </p:grpSpPr>
        <p:sp>
          <p:nvSpPr>
            <p:cNvPr id="10" name="TextBox 3"/>
            <p:cNvSpPr txBox="1"/>
            <p:nvPr/>
          </p:nvSpPr>
          <p:spPr>
            <a:xfrm>
              <a:off x="9306527" y="564673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Kozuka Gothic Pr6N B" pitchFamily="34" charset="-128"/>
                  <a:ea typeface="Kozuka Gothic Pr6N B" pitchFamily="34" charset="-128"/>
                </a:rPr>
                <a:t>Washington</a:t>
              </a:r>
              <a:endParaRPr lang="zh-CN" altLang="en-US" dirty="0">
                <a:latin typeface="Kozuka Gothic Pr6N B" pitchFamily="34" charset="-128"/>
                <a:ea typeface="Kozuka Gothic Pr6N B" pitchFamily="34" charset="-128"/>
              </a:endParaRPr>
            </a:p>
          </p:txBody>
        </p:sp>
        <p:sp>
          <p:nvSpPr>
            <p:cNvPr id="13" name="TextBox 20"/>
            <p:cNvSpPr txBox="1"/>
            <p:nvPr/>
          </p:nvSpPr>
          <p:spPr>
            <a:xfrm>
              <a:off x="7166775" y="4373188"/>
              <a:ext cx="2268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65000"/>
                    </a:schemeClr>
                  </a:solidFill>
                  <a:ea typeface="Kozuka Gothic Pr6N B" pitchFamily="34" charset="-128"/>
                </a:rPr>
                <a:t>New York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  <a:ea typeface="Kozuka Gothic Pr6N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7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91674365"/>
              </p:ext>
            </p:extLst>
          </p:nvPr>
        </p:nvGraphicFramePr>
        <p:xfrm>
          <a:off x="365342" y="1712103"/>
          <a:ext cx="11311003" cy="124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riangle 9"/>
          <p:cNvSpPr/>
          <p:nvPr/>
        </p:nvSpPr>
        <p:spPr>
          <a:xfrm>
            <a:off x="977030" y="1082242"/>
            <a:ext cx="9775521" cy="523456"/>
          </a:xfrm>
          <a:prstGeom prst="triangle">
            <a:avLst/>
          </a:prstGeom>
          <a:solidFill>
            <a:srgbClr val="FFE77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517525"/>
            <a:ext cx="10515600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3960D"/>
                </a:solidFill>
              </a:rPr>
              <a:t>The Algorithm</a:t>
            </a:r>
            <a:endParaRPr lang="en-US" b="1" dirty="0">
              <a:solidFill>
                <a:srgbClr val="F3960D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78420"/>
              </p:ext>
            </p:extLst>
          </p:nvPr>
        </p:nvGraphicFramePr>
        <p:xfrm>
          <a:off x="365338" y="3087480"/>
          <a:ext cx="11329356" cy="31208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2339"/>
                <a:gridCol w="2832339"/>
                <a:gridCol w="2832339"/>
                <a:gridCol w="2832339"/>
              </a:tblGrid>
              <a:tr h="406896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</a:tr>
              <a:tr h="27139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1" dirty="0" smtClean="0"/>
                        <a:t>Determine</a:t>
                      </a:r>
                      <a:r>
                        <a:rPr lang="en-US" sz="2000" b="1" baseline="0" dirty="0" smtClean="0"/>
                        <a:t> factors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1" baseline="0" dirty="0" smtClean="0"/>
                        <a:t>Acquire data sets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1" dirty="0" smtClean="0"/>
                        <a:t>Standardize data</a:t>
                      </a:r>
                      <a:r>
                        <a:rPr lang="en-US" sz="2000" b="1" baseline="0" dirty="0" smtClean="0"/>
                        <a:t> distributions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1" baseline="0" dirty="0" smtClean="0"/>
                        <a:t>Assign weights based on Google search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1" dirty="0" smtClean="0"/>
                        <a:t>Aggregate</a:t>
                      </a:r>
                      <a:r>
                        <a:rPr lang="en-US" sz="2000" b="1" baseline="0" dirty="0" smtClean="0"/>
                        <a:t> weights &amp; data sets into overarching algorithm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1" baseline="0" dirty="0" smtClean="0"/>
                        <a:t>Index regions based on factors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1" dirty="0" smtClean="0"/>
                        <a:t>Implement web scraping algorithm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1" baseline="0" dirty="0" smtClean="0"/>
                        <a:t>Incorporate live feed from Twitter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3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17920311"/>
              </p:ext>
            </p:extLst>
          </p:nvPr>
        </p:nvGraphicFramePr>
        <p:xfrm>
          <a:off x="365342" y="1548475"/>
          <a:ext cx="11311003" cy="103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riangle 9"/>
          <p:cNvSpPr/>
          <p:nvPr/>
        </p:nvSpPr>
        <p:spPr>
          <a:xfrm>
            <a:off x="977030" y="1082242"/>
            <a:ext cx="9775521" cy="364471"/>
          </a:xfrm>
          <a:prstGeom prst="triangle">
            <a:avLst/>
          </a:prstGeom>
          <a:solidFill>
            <a:srgbClr val="FFE77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517525"/>
            <a:ext cx="10515600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3960D"/>
                </a:solidFill>
              </a:rPr>
              <a:t>The Algorithm</a:t>
            </a:r>
            <a:endParaRPr lang="en-US" b="1" dirty="0">
              <a:solidFill>
                <a:srgbClr val="F3960D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32311"/>
              </p:ext>
            </p:extLst>
          </p:nvPr>
        </p:nvGraphicFramePr>
        <p:xfrm>
          <a:off x="466891" y="2686813"/>
          <a:ext cx="11208555" cy="362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6185"/>
                <a:gridCol w="3736185"/>
                <a:gridCol w="3736185"/>
              </a:tblGrid>
              <a:tr h="80873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Factors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818627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smtClean="0"/>
                        <a:t>Safety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 smtClean="0"/>
                        <a:t>Accidents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 smtClean="0"/>
                        <a:t>Crime</a:t>
                      </a:r>
                      <a:r>
                        <a:rPr lang="en-US" sz="2400" b="1" baseline="0" dirty="0" smtClean="0"/>
                        <a:t> Rates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Natural Disasters</a:t>
                      </a:r>
                      <a:endParaRPr lang="en-US" sz="2400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smtClean="0"/>
                        <a:t>Economic</a:t>
                      </a:r>
                      <a:r>
                        <a:rPr lang="en-US" sz="2400" b="1" baseline="0" dirty="0" smtClean="0"/>
                        <a:t> Opportunities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b="1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Housing Prices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Income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Tax Rates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Unemployment Rates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smtClean="0"/>
                        <a:t>Quality</a:t>
                      </a:r>
                      <a:r>
                        <a:rPr lang="en-US" sz="2400" b="1" baseline="0" dirty="0" smtClean="0"/>
                        <a:t> of Life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b="1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Depression Treatment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Divorce Rates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riangle 9"/>
          <p:cNvSpPr/>
          <p:nvPr/>
        </p:nvSpPr>
        <p:spPr>
          <a:xfrm>
            <a:off x="990600" y="1082242"/>
            <a:ext cx="4887761" cy="371173"/>
          </a:xfrm>
          <a:custGeom>
            <a:avLst/>
            <a:gdLst>
              <a:gd name="connsiteX0" fmla="*/ 0 w 9775521"/>
              <a:gd name="connsiteY0" fmla="*/ 523456 h 523456"/>
              <a:gd name="connsiteX1" fmla="*/ 4887761 w 9775521"/>
              <a:gd name="connsiteY1" fmla="*/ 0 h 523456"/>
              <a:gd name="connsiteX2" fmla="*/ 9775521 w 9775521"/>
              <a:gd name="connsiteY2" fmla="*/ 523456 h 523456"/>
              <a:gd name="connsiteX3" fmla="*/ 0 w 9775521"/>
              <a:gd name="connsiteY3" fmla="*/ 523456 h 523456"/>
              <a:gd name="connsiteX0" fmla="*/ 0 w 4887761"/>
              <a:gd name="connsiteY0" fmla="*/ 523456 h 533081"/>
              <a:gd name="connsiteX1" fmla="*/ 4887761 w 4887761"/>
              <a:gd name="connsiteY1" fmla="*/ 0 h 533081"/>
              <a:gd name="connsiteX2" fmla="*/ 2075310 w 4887761"/>
              <a:gd name="connsiteY2" fmla="*/ 533081 h 533081"/>
              <a:gd name="connsiteX3" fmla="*/ 0 w 4887761"/>
              <a:gd name="connsiteY3" fmla="*/ 523456 h 53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7761" h="533081">
                <a:moveTo>
                  <a:pt x="0" y="523456"/>
                </a:moveTo>
                <a:lnTo>
                  <a:pt x="4887761" y="0"/>
                </a:lnTo>
                <a:lnTo>
                  <a:pt x="2075310" y="533081"/>
                </a:lnTo>
                <a:lnTo>
                  <a:pt x="0" y="523456"/>
                </a:lnTo>
                <a:close/>
              </a:path>
            </a:pathLst>
          </a:custGeom>
          <a:solidFill>
            <a:srgbClr val="F3960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504933" y="1"/>
            <a:ext cx="6048778" cy="6097073"/>
            <a:chOff x="2971800" y="337613"/>
            <a:chExt cx="6048778" cy="6097073"/>
          </a:xfrm>
        </p:grpSpPr>
        <p:sp>
          <p:nvSpPr>
            <p:cNvPr id="10" name="Rectangle 9"/>
            <p:cNvSpPr/>
            <p:nvPr/>
          </p:nvSpPr>
          <p:spPr>
            <a:xfrm flipH="1">
              <a:off x="3813487" y="337613"/>
              <a:ext cx="5207091" cy="6097073"/>
            </a:xfrm>
            <a:custGeom>
              <a:avLst/>
              <a:gdLst/>
              <a:ahLst/>
              <a:cxnLst/>
              <a:rect l="l" t="t" r="r" b="b"/>
              <a:pathLst>
                <a:path w="5638800" h="6640132">
                  <a:moveTo>
                    <a:pt x="3861516" y="5095472"/>
                  </a:moveTo>
                  <a:cubicBezTo>
                    <a:pt x="4101802" y="5095472"/>
                    <a:pt x="4296592" y="5283109"/>
                    <a:pt x="4296592" y="5514572"/>
                  </a:cubicBezTo>
                  <a:cubicBezTo>
                    <a:pt x="4296592" y="5746035"/>
                    <a:pt x="4101802" y="5933672"/>
                    <a:pt x="3861516" y="5933672"/>
                  </a:cubicBezTo>
                  <a:cubicBezTo>
                    <a:pt x="3621230" y="5933672"/>
                    <a:pt x="3426440" y="5746035"/>
                    <a:pt x="3426440" y="5514572"/>
                  </a:cubicBezTo>
                  <a:cubicBezTo>
                    <a:pt x="3426440" y="5283109"/>
                    <a:pt x="3621230" y="5095472"/>
                    <a:pt x="3861516" y="5095472"/>
                  </a:cubicBezTo>
                  <a:close/>
                  <a:moveTo>
                    <a:pt x="2325261" y="4810259"/>
                  </a:moveTo>
                  <a:cubicBezTo>
                    <a:pt x="2729071" y="4810259"/>
                    <a:pt x="3056423" y="5125591"/>
                    <a:pt x="3056423" y="5514573"/>
                  </a:cubicBezTo>
                  <a:cubicBezTo>
                    <a:pt x="3056423" y="5903555"/>
                    <a:pt x="2729071" y="6218887"/>
                    <a:pt x="2325261" y="6218887"/>
                  </a:cubicBezTo>
                  <a:cubicBezTo>
                    <a:pt x="1921451" y="6218887"/>
                    <a:pt x="1594099" y="5903555"/>
                    <a:pt x="1594099" y="5514573"/>
                  </a:cubicBezTo>
                  <a:cubicBezTo>
                    <a:pt x="1594099" y="5125591"/>
                    <a:pt x="1921451" y="4810259"/>
                    <a:pt x="2325261" y="4810259"/>
                  </a:cubicBezTo>
                  <a:close/>
                  <a:moveTo>
                    <a:pt x="4394916" y="2668988"/>
                  </a:moveTo>
                  <a:cubicBezTo>
                    <a:pt x="4689505" y="2668988"/>
                    <a:pt x="4928316" y="2899030"/>
                    <a:pt x="4928316" y="3182802"/>
                  </a:cubicBezTo>
                  <a:cubicBezTo>
                    <a:pt x="4928316" y="3466574"/>
                    <a:pt x="4689505" y="3696616"/>
                    <a:pt x="4394916" y="3696616"/>
                  </a:cubicBezTo>
                  <a:cubicBezTo>
                    <a:pt x="4100327" y="3696616"/>
                    <a:pt x="3861516" y="3466574"/>
                    <a:pt x="3861516" y="3182802"/>
                  </a:cubicBezTo>
                  <a:cubicBezTo>
                    <a:pt x="3861516" y="2899030"/>
                    <a:pt x="4100327" y="2668988"/>
                    <a:pt x="4394916" y="2668988"/>
                  </a:cubicBezTo>
                  <a:close/>
                  <a:moveTo>
                    <a:pt x="3226158" y="2448059"/>
                  </a:moveTo>
                  <a:cubicBezTo>
                    <a:pt x="3577057" y="2448059"/>
                    <a:pt x="3861516" y="2722073"/>
                    <a:pt x="3861516" y="3060086"/>
                  </a:cubicBezTo>
                  <a:cubicBezTo>
                    <a:pt x="3861516" y="3398099"/>
                    <a:pt x="3577057" y="3672113"/>
                    <a:pt x="3226158" y="3672113"/>
                  </a:cubicBezTo>
                  <a:cubicBezTo>
                    <a:pt x="3178670" y="3672113"/>
                    <a:pt x="3132399" y="3667095"/>
                    <a:pt x="3088078" y="3656679"/>
                  </a:cubicBezTo>
                  <a:lnTo>
                    <a:pt x="3089693" y="3672113"/>
                  </a:lnTo>
                  <a:cubicBezTo>
                    <a:pt x="3089693" y="3955885"/>
                    <a:pt x="2850882" y="4185927"/>
                    <a:pt x="2556293" y="4185927"/>
                  </a:cubicBezTo>
                  <a:cubicBezTo>
                    <a:pt x="2261704" y="4185927"/>
                    <a:pt x="2022893" y="3955885"/>
                    <a:pt x="2022893" y="3672113"/>
                  </a:cubicBezTo>
                  <a:cubicBezTo>
                    <a:pt x="2022893" y="3571402"/>
                    <a:pt x="2052973" y="3477459"/>
                    <a:pt x="2106066" y="3398897"/>
                  </a:cubicBezTo>
                  <a:cubicBezTo>
                    <a:pt x="2025959" y="3448153"/>
                    <a:pt x="1930718" y="3475687"/>
                    <a:pt x="1828800" y="3475687"/>
                  </a:cubicBezTo>
                  <a:cubicBezTo>
                    <a:pt x="1534211" y="3475687"/>
                    <a:pt x="1295400" y="3245645"/>
                    <a:pt x="1295400" y="2961873"/>
                  </a:cubicBezTo>
                  <a:cubicBezTo>
                    <a:pt x="1295400" y="2678101"/>
                    <a:pt x="1534211" y="2448059"/>
                    <a:pt x="1828800" y="2448059"/>
                  </a:cubicBezTo>
                  <a:cubicBezTo>
                    <a:pt x="2123389" y="2448059"/>
                    <a:pt x="2362200" y="2678101"/>
                    <a:pt x="2362200" y="2961873"/>
                  </a:cubicBezTo>
                  <a:cubicBezTo>
                    <a:pt x="2362200" y="3062584"/>
                    <a:pt x="2332121" y="3156527"/>
                    <a:pt x="2279027" y="3235090"/>
                  </a:cubicBezTo>
                  <a:cubicBezTo>
                    <a:pt x="2359135" y="3185833"/>
                    <a:pt x="2454376" y="3158299"/>
                    <a:pt x="2556293" y="3158299"/>
                  </a:cubicBezTo>
                  <a:cubicBezTo>
                    <a:pt x="2571603" y="3158299"/>
                    <a:pt x="2586763" y="3158920"/>
                    <a:pt x="2601538" y="3162693"/>
                  </a:cubicBezTo>
                  <a:cubicBezTo>
                    <a:pt x="2593863" y="3129546"/>
                    <a:pt x="2590800" y="3095161"/>
                    <a:pt x="2590800" y="3060086"/>
                  </a:cubicBezTo>
                  <a:cubicBezTo>
                    <a:pt x="2590800" y="2722073"/>
                    <a:pt x="2875259" y="2448059"/>
                    <a:pt x="3226158" y="2448059"/>
                  </a:cubicBezTo>
                  <a:close/>
                  <a:moveTo>
                    <a:pt x="3924300" y="609600"/>
                  </a:moveTo>
                  <a:cubicBezTo>
                    <a:pt x="4366183" y="609600"/>
                    <a:pt x="4724400" y="967817"/>
                    <a:pt x="4724400" y="1409700"/>
                  </a:cubicBezTo>
                  <a:cubicBezTo>
                    <a:pt x="4724400" y="1491647"/>
                    <a:pt x="4712081" y="1570717"/>
                    <a:pt x="4689073" y="1645122"/>
                  </a:cubicBezTo>
                  <a:cubicBezTo>
                    <a:pt x="4965671" y="1661895"/>
                    <a:pt x="5183746" y="1884003"/>
                    <a:pt x="5183746" y="2155175"/>
                  </a:cubicBezTo>
                  <a:cubicBezTo>
                    <a:pt x="5183746" y="2438947"/>
                    <a:pt x="4944935" y="2668989"/>
                    <a:pt x="4650346" y="2668989"/>
                  </a:cubicBezTo>
                  <a:cubicBezTo>
                    <a:pt x="4366083" y="2668989"/>
                    <a:pt x="4133756" y="2454791"/>
                    <a:pt x="4120034" y="2184678"/>
                  </a:cubicBezTo>
                  <a:cubicBezTo>
                    <a:pt x="4057562" y="2201414"/>
                    <a:pt x="3991911" y="2209800"/>
                    <a:pt x="3924300" y="2209800"/>
                  </a:cubicBezTo>
                  <a:cubicBezTo>
                    <a:pt x="3482417" y="2209800"/>
                    <a:pt x="3124200" y="1851583"/>
                    <a:pt x="3124200" y="1409700"/>
                  </a:cubicBezTo>
                  <a:cubicBezTo>
                    <a:pt x="3124200" y="967817"/>
                    <a:pt x="3482417" y="609600"/>
                    <a:pt x="3924300" y="609600"/>
                  </a:cubicBezTo>
                  <a:close/>
                  <a:moveTo>
                    <a:pt x="2072262" y="257845"/>
                  </a:moveTo>
                  <a:cubicBezTo>
                    <a:pt x="2569063" y="257845"/>
                    <a:pt x="2971800" y="645793"/>
                    <a:pt x="2971800" y="1124352"/>
                  </a:cubicBezTo>
                  <a:cubicBezTo>
                    <a:pt x="2971800" y="1602911"/>
                    <a:pt x="2569063" y="1990859"/>
                    <a:pt x="2072262" y="1990859"/>
                  </a:cubicBezTo>
                  <a:cubicBezTo>
                    <a:pt x="1575461" y="1990859"/>
                    <a:pt x="1172724" y="1602911"/>
                    <a:pt x="1172724" y="1124352"/>
                  </a:cubicBezTo>
                  <a:cubicBezTo>
                    <a:pt x="1172724" y="645793"/>
                    <a:pt x="1575461" y="257845"/>
                    <a:pt x="2072262" y="257845"/>
                  </a:cubicBezTo>
                  <a:close/>
                  <a:moveTo>
                    <a:pt x="5638800" y="0"/>
                  </a:moveTo>
                  <a:lnTo>
                    <a:pt x="0" y="0"/>
                  </a:lnTo>
                  <a:lnTo>
                    <a:pt x="0" y="6640132"/>
                  </a:lnTo>
                  <a:lnTo>
                    <a:pt x="5638800" y="6640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800" y="303766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64363" y="524811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Housing price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439" y="294644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74788" y="1465031"/>
            <a:ext cx="3937046" cy="4557787"/>
            <a:chOff x="7289593" y="725269"/>
            <a:chExt cx="3937046" cy="4557787"/>
          </a:xfrm>
        </p:grpSpPr>
        <p:sp>
          <p:nvSpPr>
            <p:cNvPr id="34" name="TextBox 33"/>
            <p:cNvSpPr txBox="1"/>
            <p:nvPr/>
          </p:nvSpPr>
          <p:spPr>
            <a:xfrm>
              <a:off x="7698102" y="725269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Algorithm</a:t>
              </a:r>
              <a:endParaRPr lang="zh-CN" altLang="en-US" sz="36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289593" y="1465031"/>
              <a:ext cx="3937046" cy="1031794"/>
              <a:chOff x="6705600" y="1320226"/>
              <a:chExt cx="3937046" cy="1031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705600" y="1320226"/>
                    <a:ext cx="393704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/>
                      <a:t>People’s</a:t>
                    </a:r>
                    <a:r>
                      <a:rPr lang="zh-CN" altLang="en-US" sz="3200" dirty="0"/>
                      <a:t> </a:t>
                    </a:r>
                    <a:r>
                      <a:rPr lang="en-US" altLang="zh-CN" sz="2800" dirty="0"/>
                      <a:t>concern</a:t>
                    </a:r>
                    <a:r>
                      <a:rPr lang="zh-CN" altLang="en-US" sz="3200" dirty="0"/>
                      <a:t> </a:t>
                    </a:r>
                    <a:r>
                      <a:rPr lang="en-US" altLang="zh-CN" sz="3200" dirty="0"/>
                      <a:t>=</a:t>
                    </a:r>
                    <a:r>
                      <a:rPr lang="zh-CN" altLang="en-US" sz="3200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3200" i="1">
                            <a:latin typeface="Cambria Math"/>
                            <a:ea typeface="Cambria Math"/>
                          </a:rPr>
                          <m:t>Θ</m:t>
                        </m:r>
                      </m:oMath>
                    </a14:m>
                    <a:endParaRPr lang="zh-CN" altLang="en-US" sz="32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5600" y="1320226"/>
                    <a:ext cx="3937046" cy="58477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70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705600" y="1828800"/>
                    <a:ext cx="3733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/>
                      <a:t>Each</a:t>
                    </a:r>
                    <a:r>
                      <a:rPr lang="zh-CN" altLang="en-US" sz="2800" dirty="0"/>
                      <a:t> </a:t>
                    </a:r>
                    <a:r>
                      <a:rPr lang="en-US" altLang="zh-CN" sz="2800" dirty="0"/>
                      <a:t>State’s</a:t>
                    </a:r>
                    <a:r>
                      <a:rPr lang="zh-CN" altLang="en-US" sz="2800" dirty="0"/>
                      <a:t> </a:t>
                    </a:r>
                    <a:r>
                      <a:rPr lang="en-US" altLang="zh-CN" sz="2800" dirty="0"/>
                      <a:t>Value</a:t>
                    </a:r>
                    <a:r>
                      <a:rPr lang="zh-CN" altLang="en-US" sz="2800" dirty="0"/>
                      <a:t>  </a:t>
                    </a:r>
                    <a:r>
                      <a:rPr lang="en-US" altLang="zh-CN" sz="2800" dirty="0"/>
                      <a:t>=</a:t>
                    </a:r>
                    <a:r>
                      <a:rPr lang="zh-CN" altLang="en-US" sz="28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5600" y="1828800"/>
                    <a:ext cx="3733800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263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289593" y="2608829"/>
                  <a:ext cx="35814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1">
                          <a:latin typeface="Cambria Math"/>
                        </a:rPr>
                        <m:t>S</m:t>
                      </m:r>
                      <m:r>
                        <a:rPr lang="en-US" altLang="zh-CN" sz="3200" i="1">
                          <a:latin typeface="Cambria Math"/>
                        </a:rPr>
                        <m:t> (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3200" dirty="0"/>
                    <a:t>)</a:t>
                  </a:r>
                  <a:r>
                    <a:rPr lang="zh-CN" altLang="en-US" sz="3200" dirty="0"/>
                    <a:t> </a:t>
                  </a:r>
                  <a:r>
                    <a:rPr lang="en-US" altLang="zh-CN" sz="3200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3200" i="1">
                          <a:latin typeface="Cambria Math"/>
                          <a:ea typeface="Cambria Math"/>
                        </a:rPr>
                        <m:t>Θ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sz="3200" dirty="0"/>
                </a:p>
                <a:p>
                  <a:pPr algn="ctr"/>
                  <a:r>
                    <a:rPr lang="zh-CN" altLang="en-US" sz="3200" dirty="0"/>
                    <a:t> </a:t>
                  </a: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9593" y="2608829"/>
                  <a:ext cx="3581400" cy="10772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393360" y="3398501"/>
                  <a:ext cx="3630033" cy="1884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 </m:t>
                                            </m:r>
                                            <m:r>
                                              <a:rPr lang="zh-CN" alt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/>
                                            <a:ea typeface="Cambria Math"/>
                                          </a:rPr>
                                          <m:t>…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  <a:ea typeface="Cambria Math"/>
                                          </a:rPr>
                                          <m:t>𝐶𝑟𝑖𝑚𝑒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  <a:ea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  <a:ea typeface="Cambria Math"/>
                                          </a:rPr>
                                          <m:t>𝑟𝑎𝑡𝑒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/>
                                            <a:ea typeface="Cambria Math"/>
                                          </a:rPr>
                                          <m:t>…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  <a:ea typeface="Cambria Math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  <a:ea typeface="Cambria Math"/>
                                          </a:rPr>
                                          <m:t>𝐴𝑐𝑐𝑖𝑑𝑒𝑛𝑡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/>
                                            <a:ea typeface="Cambria Math"/>
                                          </a:rPr>
                                          <m:t>…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  <a:ea typeface="Cambria Math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  <a:ea typeface="Cambria Math"/>
                                          </a:rPr>
                                          <m:t>𝑃𝑜𝑝𝑢𝑙𝑎𝑡𝑖𝑜𝑛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…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Crime</m:t>
                                  </m:r>
                                  <m:r>
                                    <a:rPr lang="zh-CN" altLang="en-US" sz="2400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𝑟𝑎𝑡𝑒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360" y="3398501"/>
                  <a:ext cx="3630033" cy="188455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/>
          <p:cNvSpPr txBox="1"/>
          <p:nvPr/>
        </p:nvSpPr>
        <p:spPr>
          <a:xfrm>
            <a:off x="1166944" y="355937"/>
            <a:ext cx="574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California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Weighted Value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41782" y="1612613"/>
            <a:ext cx="3397904" cy="4854149"/>
            <a:chOff x="3505200" y="548370"/>
            <a:chExt cx="4647282" cy="6638974"/>
          </a:xfrm>
        </p:grpSpPr>
        <p:sp>
          <p:nvSpPr>
            <p:cNvPr id="43" name="Rounded Rectangle 42"/>
            <p:cNvSpPr/>
            <p:nvPr/>
          </p:nvSpPr>
          <p:spPr>
            <a:xfrm>
              <a:off x="3658518" y="933084"/>
              <a:ext cx="4418682" cy="5869546"/>
            </a:xfrm>
            <a:prstGeom prst="roundRect">
              <a:avLst>
                <a:gd name="adj" fmla="val 0"/>
              </a:avLst>
            </a:prstGeom>
            <a:gradFill>
              <a:gsLst>
                <a:gs pos="76000">
                  <a:srgbClr val="66FFFF">
                    <a:alpha val="99000"/>
                    <a:lumMod val="72000"/>
                  </a:srgbClr>
                </a:gs>
                <a:gs pos="58000">
                  <a:srgbClr val="00B050">
                    <a:lumMod val="56000"/>
                    <a:lumOff val="44000"/>
                  </a:srgbClr>
                </a:gs>
                <a:gs pos="88000">
                  <a:schemeClr val="tx2">
                    <a:lumMod val="85000"/>
                    <a:lumOff val="15000"/>
                  </a:schemeClr>
                </a:gs>
                <a:gs pos="0">
                  <a:schemeClr val="bg1">
                    <a:lumMod val="90000"/>
                    <a:lumOff val="10000"/>
                  </a:schemeClr>
                </a:gs>
                <a:gs pos="34000">
                  <a:srgbClr val="FFE285">
                    <a:lumMod val="80000"/>
                    <a:lumOff val="20000"/>
                  </a:srgbClr>
                </a:gs>
              </a:gsLst>
              <a:lin ang="5400000" scaled="0"/>
            </a:gra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Rectangle 5"/>
            <p:cNvSpPr/>
            <p:nvPr/>
          </p:nvSpPr>
          <p:spPr>
            <a:xfrm>
              <a:off x="3505200" y="548370"/>
              <a:ext cx="4647282" cy="6638974"/>
            </a:xfrm>
            <a:custGeom>
              <a:avLst/>
              <a:gdLst/>
              <a:ahLst/>
              <a:cxnLst/>
              <a:rect l="l" t="t" r="r" b="b"/>
              <a:pathLst>
                <a:path w="4267200" h="6096000">
                  <a:moveTo>
                    <a:pt x="1104900" y="4947185"/>
                  </a:moveTo>
                  <a:cubicBezTo>
                    <a:pt x="915522" y="4947185"/>
                    <a:pt x="762000" y="5105632"/>
                    <a:pt x="762000" y="5301086"/>
                  </a:cubicBezTo>
                  <a:cubicBezTo>
                    <a:pt x="762000" y="5496540"/>
                    <a:pt x="915522" y="5654987"/>
                    <a:pt x="1104900" y="5654987"/>
                  </a:cubicBezTo>
                  <a:cubicBezTo>
                    <a:pt x="1294278" y="5654987"/>
                    <a:pt x="1447800" y="5496540"/>
                    <a:pt x="1447800" y="5301086"/>
                  </a:cubicBezTo>
                  <a:cubicBezTo>
                    <a:pt x="1447800" y="5105632"/>
                    <a:pt x="1294278" y="4947185"/>
                    <a:pt x="1104900" y="4947185"/>
                  </a:cubicBezTo>
                  <a:close/>
                  <a:moveTo>
                    <a:pt x="2095500" y="4396793"/>
                  </a:moveTo>
                  <a:cubicBezTo>
                    <a:pt x="1906122" y="4396793"/>
                    <a:pt x="1752600" y="4555240"/>
                    <a:pt x="1752600" y="4750694"/>
                  </a:cubicBezTo>
                  <a:cubicBezTo>
                    <a:pt x="1752600" y="4946148"/>
                    <a:pt x="1906122" y="5104595"/>
                    <a:pt x="2095500" y="5104595"/>
                  </a:cubicBezTo>
                  <a:cubicBezTo>
                    <a:pt x="2284878" y="5104595"/>
                    <a:pt x="2438400" y="4946148"/>
                    <a:pt x="2438400" y="4750694"/>
                  </a:cubicBezTo>
                  <a:cubicBezTo>
                    <a:pt x="2438400" y="4555240"/>
                    <a:pt x="2284878" y="4396793"/>
                    <a:pt x="2095500" y="4396793"/>
                  </a:cubicBezTo>
                  <a:close/>
                  <a:moveTo>
                    <a:pt x="3691077" y="3896045"/>
                  </a:moveTo>
                  <a:cubicBezTo>
                    <a:pt x="3438572" y="3896045"/>
                    <a:pt x="3233877" y="4100740"/>
                    <a:pt x="3233877" y="4353245"/>
                  </a:cubicBezTo>
                  <a:cubicBezTo>
                    <a:pt x="3233877" y="4389970"/>
                    <a:pt x="3238207" y="4425684"/>
                    <a:pt x="3247583" y="4459617"/>
                  </a:cubicBezTo>
                  <a:cubicBezTo>
                    <a:pt x="3162720" y="4516282"/>
                    <a:pt x="3108101" y="4608564"/>
                    <a:pt x="3108101" y="4712594"/>
                  </a:cubicBezTo>
                  <a:cubicBezTo>
                    <a:pt x="3108101" y="4887006"/>
                    <a:pt x="3261623" y="5028395"/>
                    <a:pt x="3451001" y="5028395"/>
                  </a:cubicBezTo>
                  <a:cubicBezTo>
                    <a:pt x="3606606" y="5028395"/>
                    <a:pt x="3738003" y="4932940"/>
                    <a:pt x="3778371" y="4801645"/>
                  </a:cubicBezTo>
                  <a:cubicBezTo>
                    <a:pt x="3989166" y="4761324"/>
                    <a:pt x="4148277" y="4575866"/>
                    <a:pt x="4148277" y="4353245"/>
                  </a:cubicBezTo>
                  <a:cubicBezTo>
                    <a:pt x="4148277" y="4100740"/>
                    <a:pt x="3943582" y="3896045"/>
                    <a:pt x="3691077" y="3896045"/>
                  </a:cubicBezTo>
                  <a:close/>
                  <a:moveTo>
                    <a:pt x="2412642" y="2426009"/>
                  </a:moveTo>
                  <a:cubicBezTo>
                    <a:pt x="2244306" y="2426009"/>
                    <a:pt x="2107842" y="2560332"/>
                    <a:pt x="2107842" y="2726028"/>
                  </a:cubicBezTo>
                  <a:cubicBezTo>
                    <a:pt x="2107842" y="2891724"/>
                    <a:pt x="2244306" y="3026047"/>
                    <a:pt x="2412642" y="3026047"/>
                  </a:cubicBezTo>
                  <a:cubicBezTo>
                    <a:pt x="2580978" y="3026047"/>
                    <a:pt x="2717442" y="2891724"/>
                    <a:pt x="2717442" y="2726028"/>
                  </a:cubicBezTo>
                  <a:cubicBezTo>
                    <a:pt x="2717442" y="2560332"/>
                    <a:pt x="2580978" y="2426009"/>
                    <a:pt x="2412642" y="2426009"/>
                  </a:cubicBezTo>
                  <a:close/>
                  <a:moveTo>
                    <a:pt x="876300" y="1741965"/>
                  </a:moveTo>
                  <a:cubicBezTo>
                    <a:pt x="476501" y="1741965"/>
                    <a:pt x="152400" y="2066066"/>
                    <a:pt x="152400" y="2465865"/>
                  </a:cubicBezTo>
                  <a:cubicBezTo>
                    <a:pt x="152400" y="2865664"/>
                    <a:pt x="476501" y="3189765"/>
                    <a:pt x="876300" y="3189765"/>
                  </a:cubicBezTo>
                  <a:cubicBezTo>
                    <a:pt x="1032318" y="3189765"/>
                    <a:pt x="1176808" y="3140408"/>
                    <a:pt x="1294180" y="3055292"/>
                  </a:cubicBezTo>
                  <a:cubicBezTo>
                    <a:pt x="1369838" y="3138328"/>
                    <a:pt x="1479012" y="3189765"/>
                    <a:pt x="1600200" y="3189765"/>
                  </a:cubicBezTo>
                  <a:cubicBezTo>
                    <a:pt x="1831663" y="3189765"/>
                    <a:pt x="2019300" y="3002128"/>
                    <a:pt x="2019300" y="2770665"/>
                  </a:cubicBezTo>
                  <a:cubicBezTo>
                    <a:pt x="2019300" y="2539202"/>
                    <a:pt x="1831663" y="2351565"/>
                    <a:pt x="1600200" y="2351565"/>
                  </a:cubicBezTo>
                  <a:cubicBezTo>
                    <a:pt x="1596939" y="2351565"/>
                    <a:pt x="1593687" y="2351602"/>
                    <a:pt x="1590464" y="2352547"/>
                  </a:cubicBezTo>
                  <a:cubicBezTo>
                    <a:pt x="1536912" y="2006504"/>
                    <a:pt x="1237499" y="1741965"/>
                    <a:pt x="876300" y="1741965"/>
                  </a:cubicBezTo>
                  <a:close/>
                  <a:moveTo>
                    <a:pt x="1980282" y="871862"/>
                  </a:moveTo>
                  <a:cubicBezTo>
                    <a:pt x="1790904" y="871862"/>
                    <a:pt x="1637382" y="1030309"/>
                    <a:pt x="1637382" y="1225763"/>
                  </a:cubicBezTo>
                  <a:cubicBezTo>
                    <a:pt x="1637382" y="1421217"/>
                    <a:pt x="1790904" y="1579664"/>
                    <a:pt x="1980282" y="1579664"/>
                  </a:cubicBezTo>
                  <a:cubicBezTo>
                    <a:pt x="2169660" y="1579664"/>
                    <a:pt x="2323182" y="1421217"/>
                    <a:pt x="2323182" y="1225763"/>
                  </a:cubicBezTo>
                  <a:cubicBezTo>
                    <a:pt x="2323182" y="1030309"/>
                    <a:pt x="2169660" y="871862"/>
                    <a:pt x="1980282" y="871862"/>
                  </a:cubicBezTo>
                  <a:close/>
                  <a:moveTo>
                    <a:pt x="3260501" y="341827"/>
                  </a:moveTo>
                  <a:cubicBezTo>
                    <a:pt x="2965912" y="341827"/>
                    <a:pt x="2727101" y="572109"/>
                    <a:pt x="2727101" y="856177"/>
                  </a:cubicBezTo>
                  <a:cubicBezTo>
                    <a:pt x="2727101" y="1140245"/>
                    <a:pt x="2965912" y="1370527"/>
                    <a:pt x="3260501" y="1370527"/>
                  </a:cubicBezTo>
                  <a:cubicBezTo>
                    <a:pt x="3555090" y="1370527"/>
                    <a:pt x="3793901" y="1140245"/>
                    <a:pt x="3793901" y="856177"/>
                  </a:cubicBezTo>
                  <a:cubicBezTo>
                    <a:pt x="3793901" y="572109"/>
                    <a:pt x="3555090" y="341827"/>
                    <a:pt x="3260501" y="341827"/>
                  </a:cubicBezTo>
                  <a:close/>
                  <a:moveTo>
                    <a:pt x="0" y="0"/>
                  </a:moveTo>
                  <a:lnTo>
                    <a:pt x="4267200" y="0"/>
                  </a:lnTo>
                  <a:lnTo>
                    <a:pt x="4267200" y="6096000"/>
                  </a:lnTo>
                  <a:lnTo>
                    <a:pt x="0" y="6096000"/>
                  </a:lnTo>
                  <a:close/>
                </a:path>
              </a:pathLst>
            </a:custGeom>
            <a:solidFill>
              <a:schemeClr val="bg1"/>
            </a:solidFill>
            <a:ln w="25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1676400" y="609601"/>
            <a:ext cx="4721318" cy="5985287"/>
          </a:xfrm>
          <a:prstGeom prst="rect">
            <a:avLst/>
          </a:prstGeom>
          <a:gradFill>
            <a:gsLst>
              <a:gs pos="100000">
                <a:schemeClr val="accent6">
                  <a:lumMod val="40000"/>
                  <a:lumOff val="60000"/>
                  <a:alpha val="34000"/>
                </a:schemeClr>
              </a:gs>
              <a:gs pos="0">
                <a:schemeClr val="accent6">
                  <a:lumMod val="20000"/>
                  <a:lumOff val="8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286000" y="1413558"/>
            <a:ext cx="0" cy="50608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81228" y="100226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Google Trend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23610" y="3670354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Earthquake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89512" y="320040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Crime Rate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79693" y="209041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Unemployment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28900" y="311899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Collision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92646" y="235202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Education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53000" y="481226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45727" y="4886613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Divorce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88202" y="5243637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Depression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39872" y="5333911"/>
            <a:ext cx="3009900" cy="927451"/>
            <a:chOff x="2129164" y="5149245"/>
            <a:chExt cx="3009900" cy="927451"/>
          </a:xfrm>
        </p:grpSpPr>
        <p:sp>
          <p:nvSpPr>
            <p:cNvPr id="46" name="Oval 45"/>
            <p:cNvSpPr/>
            <p:nvPr/>
          </p:nvSpPr>
          <p:spPr>
            <a:xfrm>
              <a:off x="2141610" y="5149245"/>
              <a:ext cx="897846" cy="927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29164" y="5428304"/>
              <a:ext cx="300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Disaster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6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17560588"/>
              </p:ext>
            </p:extLst>
          </p:nvPr>
        </p:nvGraphicFramePr>
        <p:xfrm>
          <a:off x="365342" y="1519596"/>
          <a:ext cx="11311003" cy="1021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riangle 9"/>
          <p:cNvSpPr/>
          <p:nvPr/>
        </p:nvSpPr>
        <p:spPr>
          <a:xfrm>
            <a:off x="977030" y="1082242"/>
            <a:ext cx="9775521" cy="361547"/>
          </a:xfrm>
          <a:prstGeom prst="triangle">
            <a:avLst/>
          </a:prstGeom>
          <a:solidFill>
            <a:srgbClr val="FFE77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517525"/>
            <a:ext cx="10515600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3960D"/>
                </a:solidFill>
              </a:rPr>
              <a:t>The Algorithm</a:t>
            </a:r>
            <a:endParaRPr lang="en-US" b="1" dirty="0">
              <a:solidFill>
                <a:srgbClr val="F3960D"/>
              </a:solidFill>
            </a:endParaRPr>
          </a:p>
        </p:txBody>
      </p:sp>
      <p:sp>
        <p:nvSpPr>
          <p:cNvPr id="12" name="Triangle 9"/>
          <p:cNvSpPr/>
          <p:nvPr/>
        </p:nvSpPr>
        <p:spPr>
          <a:xfrm>
            <a:off x="3157089" y="1062992"/>
            <a:ext cx="2659577" cy="369385"/>
          </a:xfrm>
          <a:custGeom>
            <a:avLst/>
            <a:gdLst>
              <a:gd name="connsiteX0" fmla="*/ 0 w 9775521"/>
              <a:gd name="connsiteY0" fmla="*/ 523456 h 523456"/>
              <a:gd name="connsiteX1" fmla="*/ 4887761 w 9775521"/>
              <a:gd name="connsiteY1" fmla="*/ 0 h 523456"/>
              <a:gd name="connsiteX2" fmla="*/ 9775521 w 9775521"/>
              <a:gd name="connsiteY2" fmla="*/ 523456 h 523456"/>
              <a:gd name="connsiteX3" fmla="*/ 0 w 9775521"/>
              <a:gd name="connsiteY3" fmla="*/ 523456 h 523456"/>
              <a:gd name="connsiteX0" fmla="*/ 0 w 7537712"/>
              <a:gd name="connsiteY0" fmla="*/ 525177 h 525177"/>
              <a:gd name="connsiteX1" fmla="*/ 2649952 w 7537712"/>
              <a:gd name="connsiteY1" fmla="*/ 0 h 525177"/>
              <a:gd name="connsiteX2" fmla="*/ 7537712 w 7537712"/>
              <a:gd name="connsiteY2" fmla="*/ 523456 h 525177"/>
              <a:gd name="connsiteX3" fmla="*/ 0 w 7537712"/>
              <a:gd name="connsiteY3" fmla="*/ 525177 h 525177"/>
              <a:gd name="connsiteX0" fmla="*/ 0 w 2649952"/>
              <a:gd name="connsiteY0" fmla="*/ 525177 h 525177"/>
              <a:gd name="connsiteX1" fmla="*/ 2649952 w 2649952"/>
              <a:gd name="connsiteY1" fmla="*/ 0 h 525177"/>
              <a:gd name="connsiteX2" fmla="*/ 2367814 w 2649952"/>
              <a:gd name="connsiteY2" fmla="*/ 525177 h 525177"/>
              <a:gd name="connsiteX3" fmla="*/ 0 w 2649952"/>
              <a:gd name="connsiteY3" fmla="*/ 525177 h 525177"/>
              <a:gd name="connsiteX0" fmla="*/ 0 w 2669202"/>
              <a:gd name="connsiteY0" fmla="*/ 515552 h 525177"/>
              <a:gd name="connsiteX1" fmla="*/ 2669202 w 2669202"/>
              <a:gd name="connsiteY1" fmla="*/ 0 h 525177"/>
              <a:gd name="connsiteX2" fmla="*/ 2387064 w 2669202"/>
              <a:gd name="connsiteY2" fmla="*/ 525177 h 525177"/>
              <a:gd name="connsiteX3" fmla="*/ 0 w 2669202"/>
              <a:gd name="connsiteY3" fmla="*/ 515552 h 525177"/>
              <a:gd name="connsiteX0" fmla="*/ 0 w 2669202"/>
              <a:gd name="connsiteY0" fmla="*/ 544428 h 544428"/>
              <a:gd name="connsiteX1" fmla="*/ 2669202 w 2669202"/>
              <a:gd name="connsiteY1" fmla="*/ 0 h 544428"/>
              <a:gd name="connsiteX2" fmla="*/ 2387064 w 2669202"/>
              <a:gd name="connsiteY2" fmla="*/ 525177 h 544428"/>
              <a:gd name="connsiteX3" fmla="*/ 0 w 2669202"/>
              <a:gd name="connsiteY3" fmla="*/ 544428 h 544428"/>
              <a:gd name="connsiteX0" fmla="*/ 0 w 2669202"/>
              <a:gd name="connsiteY0" fmla="*/ 525177 h 525177"/>
              <a:gd name="connsiteX1" fmla="*/ 2669202 w 2669202"/>
              <a:gd name="connsiteY1" fmla="*/ 0 h 525177"/>
              <a:gd name="connsiteX2" fmla="*/ 2387064 w 2669202"/>
              <a:gd name="connsiteY2" fmla="*/ 525177 h 525177"/>
              <a:gd name="connsiteX3" fmla="*/ 0 w 2669202"/>
              <a:gd name="connsiteY3" fmla="*/ 525177 h 525177"/>
              <a:gd name="connsiteX0" fmla="*/ 0 w 2669202"/>
              <a:gd name="connsiteY0" fmla="*/ 525177 h 525177"/>
              <a:gd name="connsiteX1" fmla="*/ 2669202 w 2669202"/>
              <a:gd name="connsiteY1" fmla="*/ 0 h 525177"/>
              <a:gd name="connsiteX2" fmla="*/ 2464066 w 2669202"/>
              <a:gd name="connsiteY2" fmla="*/ 525177 h 525177"/>
              <a:gd name="connsiteX3" fmla="*/ 0 w 2669202"/>
              <a:gd name="connsiteY3" fmla="*/ 525177 h 525177"/>
              <a:gd name="connsiteX0" fmla="*/ 0 w 2659577"/>
              <a:gd name="connsiteY0" fmla="*/ 534803 h 534803"/>
              <a:gd name="connsiteX1" fmla="*/ 2659577 w 2659577"/>
              <a:gd name="connsiteY1" fmla="*/ 0 h 534803"/>
              <a:gd name="connsiteX2" fmla="*/ 2454441 w 2659577"/>
              <a:gd name="connsiteY2" fmla="*/ 525177 h 534803"/>
              <a:gd name="connsiteX3" fmla="*/ 0 w 2659577"/>
              <a:gd name="connsiteY3" fmla="*/ 534803 h 5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9577" h="534803">
                <a:moveTo>
                  <a:pt x="0" y="534803"/>
                </a:moveTo>
                <a:lnTo>
                  <a:pt x="2659577" y="0"/>
                </a:lnTo>
                <a:lnTo>
                  <a:pt x="2454441" y="525177"/>
                </a:lnTo>
                <a:lnTo>
                  <a:pt x="0" y="534803"/>
                </a:lnTo>
                <a:close/>
              </a:path>
            </a:pathLst>
          </a:custGeom>
          <a:solidFill>
            <a:srgbClr val="F3960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26159"/>
              </p:ext>
            </p:extLst>
          </p:nvPr>
        </p:nvGraphicFramePr>
        <p:xfrm>
          <a:off x="466891" y="2686813"/>
          <a:ext cx="11208554" cy="362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04277"/>
                <a:gridCol w="5604277"/>
              </a:tblGrid>
              <a:tr h="80873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Scalability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818627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smtClean="0"/>
                        <a:t>Standardize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Standardize using Z scores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Indicator (+, -)</a:t>
                      </a:r>
                      <a:endParaRPr lang="en-US" sz="2400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smtClean="0"/>
                        <a:t>Weigh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Google Trends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Infer model coefficients based on consumer desire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baseline="0" dirty="0" smtClean="0"/>
                        <a:t>Crime rates &gt; natural disasters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83849822"/>
              </p:ext>
            </p:extLst>
          </p:nvPr>
        </p:nvGraphicFramePr>
        <p:xfrm>
          <a:off x="365342" y="1538847"/>
          <a:ext cx="11311003" cy="103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riangle 9"/>
          <p:cNvSpPr/>
          <p:nvPr/>
        </p:nvSpPr>
        <p:spPr>
          <a:xfrm>
            <a:off x="1179345" y="1082242"/>
            <a:ext cx="9573206" cy="361547"/>
          </a:xfrm>
          <a:prstGeom prst="triangle">
            <a:avLst/>
          </a:prstGeom>
          <a:solidFill>
            <a:srgbClr val="FFE77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517525"/>
            <a:ext cx="10515600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3960D"/>
                </a:solidFill>
              </a:rPr>
              <a:t>The Algorithm</a:t>
            </a:r>
            <a:endParaRPr lang="en-US" b="1" dirty="0">
              <a:solidFill>
                <a:srgbClr val="F3960D"/>
              </a:solidFill>
            </a:endParaRPr>
          </a:p>
        </p:txBody>
      </p:sp>
      <p:sp>
        <p:nvSpPr>
          <p:cNvPr id="12" name="Triangle 9"/>
          <p:cNvSpPr/>
          <p:nvPr/>
        </p:nvSpPr>
        <p:spPr>
          <a:xfrm>
            <a:off x="5919536" y="1082242"/>
            <a:ext cx="2315141" cy="361547"/>
          </a:xfrm>
          <a:custGeom>
            <a:avLst/>
            <a:gdLst>
              <a:gd name="connsiteX0" fmla="*/ 0 w 9775521"/>
              <a:gd name="connsiteY0" fmla="*/ 523456 h 523456"/>
              <a:gd name="connsiteX1" fmla="*/ 4887761 w 9775521"/>
              <a:gd name="connsiteY1" fmla="*/ 0 h 523456"/>
              <a:gd name="connsiteX2" fmla="*/ 9775521 w 9775521"/>
              <a:gd name="connsiteY2" fmla="*/ 523456 h 523456"/>
              <a:gd name="connsiteX3" fmla="*/ 0 w 9775521"/>
              <a:gd name="connsiteY3" fmla="*/ 523456 h 523456"/>
              <a:gd name="connsiteX0" fmla="*/ 0 w 4895512"/>
              <a:gd name="connsiteY0" fmla="*/ 523456 h 523456"/>
              <a:gd name="connsiteX1" fmla="*/ 7752 w 4895512"/>
              <a:gd name="connsiteY1" fmla="*/ 0 h 523456"/>
              <a:gd name="connsiteX2" fmla="*/ 4895512 w 4895512"/>
              <a:gd name="connsiteY2" fmla="*/ 523456 h 523456"/>
              <a:gd name="connsiteX3" fmla="*/ 0 w 4895512"/>
              <a:gd name="connsiteY3" fmla="*/ 523456 h 523456"/>
              <a:gd name="connsiteX0" fmla="*/ 0 w 2364068"/>
              <a:gd name="connsiteY0" fmla="*/ 523456 h 523456"/>
              <a:gd name="connsiteX1" fmla="*/ 7752 w 2364068"/>
              <a:gd name="connsiteY1" fmla="*/ 0 h 523456"/>
              <a:gd name="connsiteX2" fmla="*/ 2364068 w 2364068"/>
              <a:gd name="connsiteY2" fmla="*/ 513831 h 523456"/>
              <a:gd name="connsiteX3" fmla="*/ 0 w 2364068"/>
              <a:gd name="connsiteY3" fmla="*/ 523456 h 52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4068" h="523456">
                <a:moveTo>
                  <a:pt x="0" y="523456"/>
                </a:moveTo>
                <a:lnTo>
                  <a:pt x="7752" y="0"/>
                </a:lnTo>
                <a:lnTo>
                  <a:pt x="2364068" y="513831"/>
                </a:lnTo>
                <a:lnTo>
                  <a:pt x="0" y="523456"/>
                </a:lnTo>
                <a:close/>
              </a:path>
            </a:pathLst>
          </a:custGeom>
          <a:solidFill>
            <a:srgbClr val="F3960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92360"/>
              </p:ext>
            </p:extLst>
          </p:nvPr>
        </p:nvGraphicFramePr>
        <p:xfrm>
          <a:off x="466891" y="2686813"/>
          <a:ext cx="11208553" cy="362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08553"/>
              </a:tblGrid>
              <a:tr h="808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The Model</a:t>
                      </a:r>
                    </a:p>
                  </a:txBody>
                  <a:tcPr anchor="ctr"/>
                </a:tc>
              </a:tr>
              <a:tr h="28186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 smtClean="0"/>
                        <a:t>Index regions based on factors people find significant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417</Words>
  <Application>Microsoft Office PowerPoint</Application>
  <PresentationFormat>Widescreen</PresentationFormat>
  <Paragraphs>271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Kozuka Gothic Pr6N B</vt:lpstr>
      <vt:lpstr>Wingdings</vt:lpstr>
      <vt:lpstr>Office Theme</vt:lpstr>
      <vt:lpstr>Living in the U.S.</vt:lpstr>
      <vt:lpstr>Immigration is on the rise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Ke</dc:creator>
  <cp:lastModifiedBy>Amy Ke</cp:lastModifiedBy>
  <cp:revision>18</cp:revision>
  <dcterms:created xsi:type="dcterms:W3CDTF">2015-11-21T22:07:58Z</dcterms:created>
  <dcterms:modified xsi:type="dcterms:W3CDTF">2015-11-22T02:58:13Z</dcterms:modified>
</cp:coreProperties>
</file>