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70" d="100"/>
          <a:sy n="70" d="100"/>
        </p:scale>
        <p:origin x="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kub\Desktop\JApomiar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kub\Desktop\JApomiar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kub\Desktop\JApomiary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/>
              <a:t>Małe</a:t>
            </a:r>
            <a:r>
              <a:rPr lang="pl-PL" baseline="0"/>
              <a:t> zdjęcie</a:t>
            </a:r>
            <a:endParaRPr lang="pl-PL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Arkusz1!$A$62</c:f>
              <c:strCache>
                <c:ptCount val="1"/>
                <c:pt idx="0">
                  <c:v>asm</c:v>
                </c:pt>
              </c:strCache>
            </c:strRef>
          </c:tx>
          <c:spPr>
            <a:solidFill>
              <a:srgbClr val="80FF80"/>
            </a:solidFill>
            <a:ln>
              <a:noFill/>
            </a:ln>
            <a:effectLst/>
          </c:spPr>
          <c:invertIfNegative val="0"/>
          <c:cat>
            <c:numRef>
              <c:f>Arkusz1!$B$61:$H$61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</c:numCache>
            </c:numRef>
          </c:cat>
          <c:val>
            <c:numRef>
              <c:f>Arkusz1!$B$62:$H$62</c:f>
              <c:numCache>
                <c:formatCode>General</c:formatCode>
                <c:ptCount val="7"/>
                <c:pt idx="0">
                  <c:v>1405.32</c:v>
                </c:pt>
                <c:pt idx="1">
                  <c:v>847.61</c:v>
                </c:pt>
                <c:pt idx="2">
                  <c:v>526.58000000000004</c:v>
                </c:pt>
                <c:pt idx="3">
                  <c:v>450.23</c:v>
                </c:pt>
                <c:pt idx="4">
                  <c:v>622.59</c:v>
                </c:pt>
                <c:pt idx="5">
                  <c:v>989.66</c:v>
                </c:pt>
                <c:pt idx="6">
                  <c:v>1787.93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DD-411F-82B2-7C7B070294A3}"/>
            </c:ext>
          </c:extLst>
        </c:ser>
        <c:ser>
          <c:idx val="1"/>
          <c:order val="1"/>
          <c:tx>
            <c:strRef>
              <c:f>Arkusz1!$A$63</c:f>
              <c:strCache>
                <c:ptCount val="1"/>
                <c:pt idx="0">
                  <c:v>cpp</c:v>
                </c:pt>
              </c:strCache>
            </c:strRef>
          </c:tx>
          <c:spPr>
            <a:solidFill>
              <a:srgbClr val="F80D4F"/>
            </a:solidFill>
            <a:ln>
              <a:noFill/>
            </a:ln>
            <a:effectLst/>
          </c:spPr>
          <c:invertIfNegative val="0"/>
          <c:cat>
            <c:numRef>
              <c:f>Arkusz1!$B$61:$H$61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</c:numCache>
            </c:numRef>
          </c:cat>
          <c:val>
            <c:numRef>
              <c:f>Arkusz1!$B$63:$H$63</c:f>
              <c:numCache>
                <c:formatCode>General</c:formatCode>
                <c:ptCount val="7"/>
                <c:pt idx="0">
                  <c:v>681.89</c:v>
                </c:pt>
                <c:pt idx="1">
                  <c:v>456.45</c:v>
                </c:pt>
                <c:pt idx="2">
                  <c:v>347.79</c:v>
                </c:pt>
                <c:pt idx="3">
                  <c:v>402.91</c:v>
                </c:pt>
                <c:pt idx="4">
                  <c:v>548.91</c:v>
                </c:pt>
                <c:pt idx="5">
                  <c:v>935.38</c:v>
                </c:pt>
                <c:pt idx="6">
                  <c:v>1900.53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3DD-411F-82B2-7C7B070294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71353295"/>
        <c:axId val="1295248527"/>
      </c:barChart>
      <c:catAx>
        <c:axId val="1171353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295248527"/>
        <c:crosses val="autoZero"/>
        <c:auto val="1"/>
        <c:lblAlgn val="ctr"/>
        <c:lblOffset val="100"/>
        <c:noMultiLvlLbl val="0"/>
      </c:catAx>
      <c:valAx>
        <c:axId val="12952485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1713532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/>
              <a:t>Średnie zdjęcie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Arkusz1!$A$56</c:f>
              <c:strCache>
                <c:ptCount val="1"/>
                <c:pt idx="0">
                  <c:v>asm</c:v>
                </c:pt>
              </c:strCache>
            </c:strRef>
          </c:tx>
          <c:spPr>
            <a:solidFill>
              <a:srgbClr val="80FF80"/>
            </a:solidFill>
            <a:ln>
              <a:noFill/>
            </a:ln>
            <a:effectLst/>
          </c:spPr>
          <c:invertIfNegative val="0"/>
          <c:cat>
            <c:numRef>
              <c:f>Arkusz1!$B$55:$H$55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</c:numCache>
            </c:numRef>
          </c:cat>
          <c:val>
            <c:numRef>
              <c:f>Arkusz1!$B$56:$H$56</c:f>
              <c:numCache>
                <c:formatCode>General</c:formatCode>
                <c:ptCount val="7"/>
                <c:pt idx="0">
                  <c:v>5225.4799999999996</c:v>
                </c:pt>
                <c:pt idx="1">
                  <c:v>2940.03</c:v>
                </c:pt>
                <c:pt idx="2">
                  <c:v>1673.7</c:v>
                </c:pt>
                <c:pt idx="3">
                  <c:v>1110.79</c:v>
                </c:pt>
                <c:pt idx="4">
                  <c:v>1086.4100000000001</c:v>
                </c:pt>
                <c:pt idx="5">
                  <c:v>1252.3499999999999</c:v>
                </c:pt>
                <c:pt idx="6">
                  <c:v>2087.7399999999998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B8-4EFC-9310-29B1084FD488}"/>
            </c:ext>
          </c:extLst>
        </c:ser>
        <c:ser>
          <c:idx val="1"/>
          <c:order val="1"/>
          <c:tx>
            <c:strRef>
              <c:f>Arkusz1!$A$57</c:f>
              <c:strCache>
                <c:ptCount val="1"/>
                <c:pt idx="0">
                  <c:v>cpp</c:v>
                </c:pt>
              </c:strCache>
            </c:strRef>
          </c:tx>
          <c:spPr>
            <a:solidFill>
              <a:srgbClr val="F80D4F"/>
            </a:solidFill>
            <a:ln>
              <a:noFill/>
            </a:ln>
            <a:effectLst/>
          </c:spPr>
          <c:invertIfNegative val="0"/>
          <c:cat>
            <c:numRef>
              <c:f>Arkusz1!$B$55:$H$55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</c:numCache>
            </c:numRef>
          </c:cat>
          <c:val>
            <c:numRef>
              <c:f>Arkusz1!$B$57:$H$57</c:f>
              <c:numCache>
                <c:formatCode>General</c:formatCode>
                <c:ptCount val="7"/>
                <c:pt idx="0">
                  <c:v>2025.23</c:v>
                </c:pt>
                <c:pt idx="1">
                  <c:v>1317.33</c:v>
                </c:pt>
                <c:pt idx="2">
                  <c:v>843.2</c:v>
                </c:pt>
                <c:pt idx="3">
                  <c:v>776.07</c:v>
                </c:pt>
                <c:pt idx="4">
                  <c:v>768.42</c:v>
                </c:pt>
                <c:pt idx="5">
                  <c:v>1111.27</c:v>
                </c:pt>
                <c:pt idx="6">
                  <c:v>1949.72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9B8-4EFC-9310-29B1084FD4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40629487"/>
        <c:axId val="1540629071"/>
      </c:barChart>
      <c:catAx>
        <c:axId val="15406294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540629071"/>
        <c:crosses val="autoZero"/>
        <c:auto val="1"/>
        <c:lblAlgn val="ctr"/>
        <c:lblOffset val="100"/>
        <c:noMultiLvlLbl val="0"/>
      </c:catAx>
      <c:valAx>
        <c:axId val="15406290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5406294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/>
              <a:t>Duże</a:t>
            </a:r>
            <a:r>
              <a:rPr lang="pl-PL" baseline="0"/>
              <a:t> zdjęcie</a:t>
            </a:r>
            <a:endParaRPr lang="pl-PL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Arkusz1!$A$50</c:f>
              <c:strCache>
                <c:ptCount val="1"/>
                <c:pt idx="0">
                  <c:v>asm</c:v>
                </c:pt>
              </c:strCache>
            </c:strRef>
          </c:tx>
          <c:spPr>
            <a:solidFill>
              <a:srgbClr val="80FF80"/>
            </a:solidFill>
            <a:ln>
              <a:noFill/>
            </a:ln>
            <a:effectLst/>
          </c:spPr>
          <c:invertIfNegative val="0"/>
          <c:cat>
            <c:numRef>
              <c:f>Arkusz1!$B$49:$H$49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</c:numCache>
            </c:numRef>
          </c:cat>
          <c:val>
            <c:numRef>
              <c:f>Arkusz1!$B$50:$H$50</c:f>
              <c:numCache>
                <c:formatCode>General</c:formatCode>
                <c:ptCount val="7"/>
                <c:pt idx="0">
                  <c:v>19618.580000000002</c:v>
                </c:pt>
                <c:pt idx="1">
                  <c:v>10765.95</c:v>
                </c:pt>
                <c:pt idx="2">
                  <c:v>6127.04</c:v>
                </c:pt>
                <c:pt idx="3">
                  <c:v>3628.25</c:v>
                </c:pt>
                <c:pt idx="4">
                  <c:v>3503.61</c:v>
                </c:pt>
                <c:pt idx="5">
                  <c:v>3135.22</c:v>
                </c:pt>
                <c:pt idx="6">
                  <c:v>3369.04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7F-4783-97EA-3AB155827FC5}"/>
            </c:ext>
          </c:extLst>
        </c:ser>
        <c:ser>
          <c:idx val="1"/>
          <c:order val="1"/>
          <c:tx>
            <c:strRef>
              <c:f>Arkusz1!$A$51</c:f>
              <c:strCache>
                <c:ptCount val="1"/>
                <c:pt idx="0">
                  <c:v>cpp</c:v>
                </c:pt>
              </c:strCache>
            </c:strRef>
          </c:tx>
          <c:spPr>
            <a:solidFill>
              <a:srgbClr val="F80D4F"/>
            </a:solidFill>
            <a:ln>
              <a:noFill/>
            </a:ln>
            <a:effectLst/>
          </c:spPr>
          <c:invertIfNegative val="0"/>
          <c:cat>
            <c:numRef>
              <c:f>Arkusz1!$B$49:$H$49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</c:numCache>
            </c:numRef>
          </c:cat>
          <c:val>
            <c:numRef>
              <c:f>Arkusz1!$B$51:$H$51</c:f>
              <c:numCache>
                <c:formatCode>General</c:formatCode>
                <c:ptCount val="7"/>
                <c:pt idx="0">
                  <c:v>7035.39</c:v>
                </c:pt>
                <c:pt idx="1">
                  <c:v>4348.1499999999996</c:v>
                </c:pt>
                <c:pt idx="2">
                  <c:v>2754.88</c:v>
                </c:pt>
                <c:pt idx="3">
                  <c:v>2223.6</c:v>
                </c:pt>
                <c:pt idx="4">
                  <c:v>2057.6999999999998</c:v>
                </c:pt>
                <c:pt idx="5">
                  <c:v>2039.56</c:v>
                </c:pt>
                <c:pt idx="6">
                  <c:v>2432.56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B7F-4783-97EA-3AB155827F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14719791"/>
        <c:axId val="1414718959"/>
      </c:barChart>
      <c:catAx>
        <c:axId val="14147197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414718959"/>
        <c:crosses val="autoZero"/>
        <c:auto val="1"/>
        <c:lblAlgn val="ctr"/>
        <c:lblOffset val="100"/>
        <c:noMultiLvlLbl val="0"/>
      </c:catAx>
      <c:valAx>
        <c:axId val="14147189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414719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2CBB1-04AA-44D5-84CA-A044CAB237B8}" type="datetimeFigureOut">
              <a:rPr lang="pl-PL" smtClean="0"/>
              <a:t>23.01.2023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5C8B3-FAC5-41ED-BA8C-35BA49662D5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8315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2CBB1-04AA-44D5-84CA-A044CAB237B8}" type="datetimeFigureOut">
              <a:rPr lang="pl-PL" smtClean="0"/>
              <a:t>23.01.2023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5C8B3-FAC5-41ED-BA8C-35BA49662D5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9816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2CBB1-04AA-44D5-84CA-A044CAB237B8}" type="datetimeFigureOut">
              <a:rPr lang="pl-PL" smtClean="0"/>
              <a:t>23.01.2023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5C8B3-FAC5-41ED-BA8C-35BA49662D5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98456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2CBB1-04AA-44D5-84CA-A044CAB237B8}" type="datetimeFigureOut">
              <a:rPr lang="pl-PL" smtClean="0"/>
              <a:t>23.01.2023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5C8B3-FAC5-41ED-BA8C-35BA49662D5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31837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2CBB1-04AA-44D5-84CA-A044CAB237B8}" type="datetimeFigureOut">
              <a:rPr lang="pl-PL" smtClean="0"/>
              <a:t>23.01.2023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5C8B3-FAC5-41ED-BA8C-35BA49662D5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81074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2CBB1-04AA-44D5-84CA-A044CAB237B8}" type="datetimeFigureOut">
              <a:rPr lang="pl-PL" smtClean="0"/>
              <a:t>23.01.2023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5C8B3-FAC5-41ED-BA8C-35BA49662D5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38253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2CBB1-04AA-44D5-84CA-A044CAB237B8}" type="datetimeFigureOut">
              <a:rPr lang="pl-PL" smtClean="0"/>
              <a:t>23.01.2023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5C8B3-FAC5-41ED-BA8C-35BA49662D5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1174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2CBB1-04AA-44D5-84CA-A044CAB237B8}" type="datetimeFigureOut">
              <a:rPr lang="pl-PL" smtClean="0"/>
              <a:t>23.01.2023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5C8B3-FAC5-41ED-BA8C-35BA49662D5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7977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2CBB1-04AA-44D5-84CA-A044CAB237B8}" type="datetimeFigureOut">
              <a:rPr lang="pl-PL" smtClean="0"/>
              <a:t>23.01.2023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5C8B3-FAC5-41ED-BA8C-35BA49662D5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98169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2CBB1-04AA-44D5-84CA-A044CAB237B8}" type="datetimeFigureOut">
              <a:rPr lang="pl-PL" smtClean="0"/>
              <a:t>23.01.2023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5C8B3-FAC5-41ED-BA8C-35BA49662D5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76299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2CBB1-04AA-44D5-84CA-A044CAB237B8}" type="datetimeFigureOut">
              <a:rPr lang="pl-PL" smtClean="0"/>
              <a:t>23.01.2023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5C8B3-FAC5-41ED-BA8C-35BA49662D5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3467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2CBB1-04AA-44D5-84CA-A044CAB237B8}" type="datetimeFigureOut">
              <a:rPr lang="pl-PL" smtClean="0"/>
              <a:t>23.01.2023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5C8B3-FAC5-41ED-BA8C-35BA49662D5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62741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 descr="Obraz zawierający tekst, góra&#10;&#10;Opis wygenerowany automatycznie">
            <a:extLst>
              <a:ext uri="{FF2B5EF4-FFF2-40B4-BE49-F238E27FC236}">
                <a16:creationId xmlns:a16="http://schemas.microsoft.com/office/drawing/2014/main" id="{6AE174AA-E13D-AA6B-6F85-E3D508EC4A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935D95CE-227C-17E5-2ED0-A9C5F45EE1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rgbClr val="FFFFFF"/>
                </a:solidFill>
              </a:rPr>
              <a:t>Filtrowanie koloru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84C3E9B-870B-104E-E340-CE87A40B52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rgbClr val="FFFFFF"/>
                </a:solidFill>
              </a:rPr>
              <a:t>Jakub Ferens GR.2</a:t>
            </a:r>
          </a:p>
        </p:txBody>
      </p:sp>
    </p:spTree>
    <p:extLst>
      <p:ext uri="{BB962C8B-B14F-4D97-AF65-F5344CB8AC3E}">
        <p14:creationId xmlns:p14="http://schemas.microsoft.com/office/powerpoint/2010/main" val="40033503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529E97A-97C3-40EA-8A04-5C02398D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B058D5C-2CF2-ADB9-1753-14C6498FA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3599688" cy="1463040"/>
          </a:xfrm>
        </p:spPr>
        <p:txBody>
          <a:bodyPr anchor="ctr"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Optymalizacja kodu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59FA8C2E-A5A7-4490-927A-7CD58343E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353312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BA069D-175A-AB56-F6A0-1BE5A4DED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4462" y="630936"/>
            <a:ext cx="7074409" cy="1463040"/>
          </a:xfrm>
        </p:spPr>
        <p:txBody>
          <a:bodyPr anchor="ctr">
            <a:normAutofit/>
          </a:bodyPr>
          <a:lstStyle/>
          <a:p>
            <a:endParaRPr lang="en-US" sz="2200">
              <a:solidFill>
                <a:srgbClr val="FFFFFF"/>
              </a:solidFill>
            </a:endParaRP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83375CAE-8BA4-EAFA-9E96-5626A1BCF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0" y="3288145"/>
            <a:ext cx="12157192" cy="2401045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353187FE-5178-18E0-A6EE-E62819F2EF58}"/>
              </a:ext>
            </a:extLst>
          </p:cNvPr>
          <p:cNvSpPr txBox="1"/>
          <p:nvPr/>
        </p:nvSpPr>
        <p:spPr>
          <a:xfrm>
            <a:off x="-84108" y="3429000"/>
            <a:ext cx="60945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100" dirty="0"/>
              <a:t>Czas(</a:t>
            </a:r>
            <a:r>
              <a:rPr lang="el-GR" sz="1100" dirty="0"/>
              <a:t>μ</a:t>
            </a:r>
            <a:r>
              <a:rPr lang="pl-PL" sz="1100" dirty="0"/>
              <a:t>s)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CBF4B42E-7D4A-BD90-8097-168B46FE2F1A}"/>
              </a:ext>
            </a:extLst>
          </p:cNvPr>
          <p:cNvSpPr txBox="1"/>
          <p:nvPr/>
        </p:nvSpPr>
        <p:spPr>
          <a:xfrm>
            <a:off x="3984684" y="3426096"/>
            <a:ext cx="60945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100" dirty="0"/>
              <a:t>Czas(</a:t>
            </a:r>
            <a:r>
              <a:rPr lang="el-GR" sz="1100" dirty="0"/>
              <a:t>μ</a:t>
            </a:r>
            <a:r>
              <a:rPr lang="pl-PL" sz="1100" dirty="0"/>
              <a:t>s)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B3D09772-0BD3-68F0-4EC6-FB624717ABC4}"/>
              </a:ext>
            </a:extLst>
          </p:cNvPr>
          <p:cNvSpPr txBox="1"/>
          <p:nvPr/>
        </p:nvSpPr>
        <p:spPr>
          <a:xfrm>
            <a:off x="8076578" y="3426096"/>
            <a:ext cx="60945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100" dirty="0"/>
              <a:t>Czas(</a:t>
            </a:r>
            <a:r>
              <a:rPr lang="el-GR" sz="1100" dirty="0"/>
              <a:t>μ</a:t>
            </a:r>
            <a:r>
              <a:rPr lang="pl-PL" sz="1100" dirty="0"/>
              <a:t>s)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87A046F7-62E2-9775-E7BC-27E2E4F8D338}"/>
              </a:ext>
            </a:extLst>
          </p:cNvPr>
          <p:cNvSpPr txBox="1"/>
          <p:nvPr/>
        </p:nvSpPr>
        <p:spPr>
          <a:xfrm>
            <a:off x="3033693" y="5307086"/>
            <a:ext cx="713320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100" dirty="0"/>
              <a:t>Liczba wątków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368E61B0-42EB-CD4E-36A7-5E1B23DF332A}"/>
              </a:ext>
            </a:extLst>
          </p:cNvPr>
          <p:cNvSpPr txBox="1"/>
          <p:nvPr/>
        </p:nvSpPr>
        <p:spPr>
          <a:xfrm>
            <a:off x="7037934" y="5367333"/>
            <a:ext cx="713320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100" dirty="0"/>
              <a:t>Liczba wątków</a:t>
            </a: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12B22E92-4E2E-1AE5-9F05-4B4BD28B7B2D}"/>
              </a:ext>
            </a:extLst>
          </p:cNvPr>
          <p:cNvSpPr txBox="1"/>
          <p:nvPr/>
        </p:nvSpPr>
        <p:spPr>
          <a:xfrm>
            <a:off x="11123859" y="5389267"/>
            <a:ext cx="713320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100" dirty="0"/>
              <a:t>Liczba wątków</a:t>
            </a:r>
          </a:p>
        </p:txBody>
      </p:sp>
    </p:spTree>
    <p:extLst>
      <p:ext uri="{BB962C8B-B14F-4D97-AF65-F5344CB8AC3E}">
        <p14:creationId xmlns:p14="http://schemas.microsoft.com/office/powerpoint/2010/main" val="4120837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A800DF9-2581-D968-52F7-CE21A7366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Ostateczne wyniki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A3BD421-7527-3847-912A-88F6AAB68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2" y="4631161"/>
            <a:ext cx="3571810" cy="155932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Małe zdjęcie 1,48 MB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Wykres 5">
            <a:extLst>
              <a:ext uri="{FF2B5EF4-FFF2-40B4-BE49-F238E27FC236}">
                <a16:creationId xmlns:a16="http://schemas.microsoft.com/office/drawing/2014/main" id="{43B89B5F-546D-B41B-6E2D-DF698F3DF1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0050290"/>
              </p:ext>
            </p:extLst>
          </p:nvPr>
        </p:nvGraphicFramePr>
        <p:xfrm>
          <a:off x="4654296" y="640080"/>
          <a:ext cx="7214616" cy="5550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pole tekstowe 6">
            <a:extLst>
              <a:ext uri="{FF2B5EF4-FFF2-40B4-BE49-F238E27FC236}">
                <a16:creationId xmlns:a16="http://schemas.microsoft.com/office/drawing/2014/main" id="{0421AA91-15FC-3A54-42F8-AA8399B4C68B}"/>
              </a:ext>
            </a:extLst>
          </p:cNvPr>
          <p:cNvSpPr txBox="1"/>
          <p:nvPr/>
        </p:nvSpPr>
        <p:spPr>
          <a:xfrm rot="16200000">
            <a:off x="3992897" y="3082238"/>
            <a:ext cx="953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Czas(</a:t>
            </a:r>
            <a:r>
              <a:rPr lang="el-GR" dirty="0"/>
              <a:t>μ</a:t>
            </a:r>
            <a:r>
              <a:rPr lang="pl-PL" dirty="0"/>
              <a:t>s)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50192D67-C647-CE85-6132-BAF70C0B46AD}"/>
              </a:ext>
            </a:extLst>
          </p:cNvPr>
          <p:cNvSpPr txBox="1"/>
          <p:nvPr/>
        </p:nvSpPr>
        <p:spPr>
          <a:xfrm>
            <a:off x="10298816" y="5821156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Liczba wątków</a:t>
            </a:r>
          </a:p>
        </p:txBody>
      </p:sp>
    </p:spTree>
    <p:extLst>
      <p:ext uri="{BB962C8B-B14F-4D97-AF65-F5344CB8AC3E}">
        <p14:creationId xmlns:p14="http://schemas.microsoft.com/office/powerpoint/2010/main" val="1736101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A800DF9-2581-D968-52F7-CE21A7366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Ostateczne wyniki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A3BD421-7527-3847-912A-88F6AAB68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2" y="4631161"/>
            <a:ext cx="3571810" cy="155932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Średnie zdjęcie 5,93 MB 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Wykres 4">
            <a:extLst>
              <a:ext uri="{FF2B5EF4-FFF2-40B4-BE49-F238E27FC236}">
                <a16:creationId xmlns:a16="http://schemas.microsoft.com/office/drawing/2014/main" id="{C8E9D166-4FEF-72B6-FD21-DC14F57AC1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365193"/>
              </p:ext>
            </p:extLst>
          </p:nvPr>
        </p:nvGraphicFramePr>
        <p:xfrm>
          <a:off x="4654296" y="640080"/>
          <a:ext cx="7214616" cy="5550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pole tekstowe 8">
            <a:extLst>
              <a:ext uri="{FF2B5EF4-FFF2-40B4-BE49-F238E27FC236}">
                <a16:creationId xmlns:a16="http://schemas.microsoft.com/office/drawing/2014/main" id="{362DFBF1-C5C9-51D5-36FC-91E7B90BC70F}"/>
              </a:ext>
            </a:extLst>
          </p:cNvPr>
          <p:cNvSpPr txBox="1"/>
          <p:nvPr/>
        </p:nvSpPr>
        <p:spPr>
          <a:xfrm rot="16200000">
            <a:off x="1468593" y="673662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Czas(</a:t>
            </a:r>
            <a:r>
              <a:rPr lang="el-GR" dirty="0"/>
              <a:t>μ</a:t>
            </a:r>
            <a:r>
              <a:rPr lang="pl-PL" dirty="0"/>
              <a:t>s)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98B97148-3F58-D190-1220-D588ABBAD24E}"/>
              </a:ext>
            </a:extLst>
          </p:cNvPr>
          <p:cNvSpPr txBox="1"/>
          <p:nvPr/>
        </p:nvSpPr>
        <p:spPr>
          <a:xfrm>
            <a:off x="10276217" y="5821156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Liczba wątków</a:t>
            </a:r>
          </a:p>
        </p:txBody>
      </p:sp>
    </p:spTree>
    <p:extLst>
      <p:ext uri="{BB962C8B-B14F-4D97-AF65-F5344CB8AC3E}">
        <p14:creationId xmlns:p14="http://schemas.microsoft.com/office/powerpoint/2010/main" val="1994696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A800DF9-2581-D968-52F7-CE21A7366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Ostateczne wyniki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A3BD421-7527-3847-912A-88F6AAB68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2" y="4631161"/>
            <a:ext cx="3571810" cy="155932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Duże zdjęcie 23,7 MB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Wykres 4">
            <a:extLst>
              <a:ext uri="{FF2B5EF4-FFF2-40B4-BE49-F238E27FC236}">
                <a16:creationId xmlns:a16="http://schemas.microsoft.com/office/drawing/2014/main" id="{0B913E64-1DA1-8E9D-DD80-1B063C3C8C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2213274"/>
              </p:ext>
            </p:extLst>
          </p:nvPr>
        </p:nvGraphicFramePr>
        <p:xfrm>
          <a:off x="4654296" y="640080"/>
          <a:ext cx="7214616" cy="5550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pole tekstowe 6">
            <a:extLst>
              <a:ext uri="{FF2B5EF4-FFF2-40B4-BE49-F238E27FC236}">
                <a16:creationId xmlns:a16="http://schemas.microsoft.com/office/drawing/2014/main" id="{74F42F01-F2A9-367D-4BA1-20B6651235BD}"/>
              </a:ext>
            </a:extLst>
          </p:cNvPr>
          <p:cNvSpPr txBox="1"/>
          <p:nvPr/>
        </p:nvSpPr>
        <p:spPr>
          <a:xfrm rot="16200000">
            <a:off x="1416843" y="578772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Czas(</a:t>
            </a:r>
            <a:r>
              <a:rPr lang="el-GR" dirty="0"/>
              <a:t>μ</a:t>
            </a:r>
            <a:r>
              <a:rPr lang="pl-PL" dirty="0"/>
              <a:t>s)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5E083C7E-B6C1-236A-0139-961C7EF30797}"/>
              </a:ext>
            </a:extLst>
          </p:cNvPr>
          <p:cNvSpPr txBox="1"/>
          <p:nvPr/>
        </p:nvSpPr>
        <p:spPr>
          <a:xfrm>
            <a:off x="10250338" y="5848588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Liczba wątków</a:t>
            </a:r>
          </a:p>
        </p:txBody>
      </p:sp>
    </p:spTree>
    <p:extLst>
      <p:ext uri="{BB962C8B-B14F-4D97-AF65-F5344CB8AC3E}">
        <p14:creationId xmlns:p14="http://schemas.microsoft.com/office/powerpoint/2010/main" val="1397699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CF1F4BF-0D54-3BED-9C2F-C3957BF46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Interfejs graficzny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64717513-380F-8DE5-28DF-DDFAD14F37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872132"/>
            <a:ext cx="7214616" cy="508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502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E273CFC6-4BC9-4FFE-8361-FBFE61417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AD64B46C-1F01-B22D-129C-45B196173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133" y="804101"/>
            <a:ext cx="2345196" cy="524979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8B5DD0F5-2FDF-C84B-2E79-2C0FB83B2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6231" y="804101"/>
            <a:ext cx="2335259" cy="5251646"/>
          </a:xfrm>
          <a:prstGeom prst="rect">
            <a:avLst/>
          </a:prstGeom>
        </p:spPr>
      </p:pic>
      <p:sp>
        <p:nvSpPr>
          <p:cNvPr id="31" name="Freeform 6">
            <a:extLst>
              <a:ext uri="{FF2B5EF4-FFF2-40B4-BE49-F238E27FC236}">
                <a16:creationId xmlns:a16="http://schemas.microsoft.com/office/drawing/2014/main" id="{C48CB8C7-4970-4395-A8AB-5D3774D91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89586" y="1070835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7">
            <a:extLst>
              <a:ext uri="{FF2B5EF4-FFF2-40B4-BE49-F238E27FC236}">
                <a16:creationId xmlns:a16="http://schemas.microsoft.com/office/drawing/2014/main" id="{9D919DD6-6BB7-45C3-9500-A7448E149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88949" y="803186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8">
            <a:extLst>
              <a:ext uri="{FF2B5EF4-FFF2-40B4-BE49-F238E27FC236}">
                <a16:creationId xmlns:a16="http://schemas.microsoft.com/office/drawing/2014/main" id="{17DD09DE-0DA8-44FF-9FF1-1BE6F302E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13372" y="804101"/>
            <a:ext cx="3880238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E015FCF-EFF5-30DC-0C30-5248B3875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5104" y="1213968"/>
            <a:ext cx="3220127" cy="17151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Problemy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6EB8F10-7122-368B-5589-1847094A6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5105" y="3072208"/>
            <a:ext cx="3264916" cy="26606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FFFFFF"/>
                </a:solidFill>
              </a:rPr>
              <a:t>Początkowe porządkowanie danych było bardzo nieoptymalne</a:t>
            </a:r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28ACCB42-777B-4109-A531-8C0A6CD71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671258" y="1530154"/>
            <a:ext cx="520741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32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1">
            <a:extLst>
              <a:ext uri="{FF2B5EF4-FFF2-40B4-BE49-F238E27FC236}">
                <a16:creationId xmlns:a16="http://schemas.microsoft.com/office/drawing/2014/main" id="{AC5782D3-6CED-43A7-BE35-09C48F809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6721F593-ECD2-4B5B-AAE4-0866A4CDC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89586" y="1070835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7">
            <a:extLst>
              <a:ext uri="{FF2B5EF4-FFF2-40B4-BE49-F238E27FC236}">
                <a16:creationId xmlns:a16="http://schemas.microsoft.com/office/drawing/2014/main" id="{71DEE99F-D18C-4025-BA3F-CEBF5258E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88949" y="803186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8">
            <a:extLst>
              <a:ext uri="{FF2B5EF4-FFF2-40B4-BE49-F238E27FC236}">
                <a16:creationId xmlns:a16="http://schemas.microsoft.com/office/drawing/2014/main" id="{976FA5D9-3A7C-4FA7-9BA8-1905D703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13372" y="804101"/>
            <a:ext cx="3880238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3A18B1C-CC6E-C472-A3F7-EEBAD9FA0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5104" y="1213968"/>
            <a:ext cx="3220127" cy="1715106"/>
          </a:xfrm>
        </p:spPr>
        <p:txBody>
          <a:bodyPr anchor="b">
            <a:normAutofit/>
          </a:bodyPr>
          <a:lstStyle/>
          <a:p>
            <a:r>
              <a:rPr lang="pl-PL" sz="3600">
                <a:solidFill>
                  <a:srgbClr val="FFFFFF"/>
                </a:solidFill>
              </a:rPr>
              <a:t>Problem z optymalizacją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C53142C6-8763-E33B-779A-B43CC30E42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85" r="14698" b="-2"/>
          <a:stretch/>
        </p:blipFill>
        <p:spPr>
          <a:xfrm>
            <a:off x="804101" y="804101"/>
            <a:ext cx="6730556" cy="5249798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B174FC5-1657-80DF-0737-DC6F4133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5105" y="3072208"/>
            <a:ext cx="3264916" cy="2660684"/>
          </a:xfrm>
        </p:spPr>
        <p:txBody>
          <a:bodyPr anchor="t">
            <a:normAutofit/>
          </a:bodyPr>
          <a:lstStyle/>
          <a:p>
            <a:endParaRPr lang="en-US" sz="2000">
              <a:solidFill>
                <a:srgbClr val="FFFFFF"/>
              </a:solidFill>
            </a:endParaRP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4652D57C-331F-43B8-9C07-69FBA9C02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671258" y="1530154"/>
            <a:ext cx="520741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50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529E97A-97C3-40EA-8A04-5C02398D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770DF1A-68A0-8E97-E8AA-24BE0B7DB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3599688" cy="1463040"/>
          </a:xfrm>
        </p:spPr>
        <p:txBody>
          <a:bodyPr anchor="ctr">
            <a:normAutofit/>
          </a:bodyPr>
          <a:lstStyle/>
          <a:p>
            <a:r>
              <a:rPr lang="pl-PL" sz="4800">
                <a:solidFill>
                  <a:srgbClr val="FFFFFF"/>
                </a:solidFill>
              </a:rPr>
              <a:t>Problem z serii głupich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59FA8C2E-A5A7-4490-927A-7CD58343E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353312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14E62B-FA53-4354-7F68-FC5F133E6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4462" y="630936"/>
            <a:ext cx="7074409" cy="1463040"/>
          </a:xfrm>
        </p:spPr>
        <p:txBody>
          <a:bodyPr anchor="ctr">
            <a:normAutofit/>
          </a:bodyPr>
          <a:lstStyle/>
          <a:p>
            <a:endParaRPr lang="en-US" sz="2200">
              <a:solidFill>
                <a:srgbClr val="FFFFFF"/>
              </a:solidFill>
            </a:endParaRP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76849E6E-4641-0DFB-5B45-F56BE37DD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253956"/>
            <a:ext cx="12191999" cy="243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984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64871D7-5F41-9073-9746-595974BC7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Dziękuję za uwagę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88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FF275CC-71C8-F6CB-562B-C9C9B96C8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pl-PL" sz="5400"/>
              <a:t>Założenia projektu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BD98BAC-DCA0-6D07-9474-1651F6349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pl-PL" sz="2200"/>
              <a:t>Zamiana koloru realizowana jest poprzez odnalezienie pixeli o zadanym kolorze i zamianę ich koloru na kolor który chcemy uzyskać.</a:t>
            </a:r>
          </a:p>
          <a:p>
            <a:r>
              <a:rPr lang="pl-PL" sz="2200"/>
              <a:t>Realizuję to poprzez operacje logiczne na XMM w celu stworzenia odpowiednich masek i podmianę wartości RGB</a:t>
            </a:r>
          </a:p>
          <a:p>
            <a:r>
              <a:rPr lang="pl-PL" sz="2200"/>
              <a:t>Dodatkowym utrudnieniem było operowanie na składowych rgb które musiałem uporządkować w XMM aby móc porównywać 4 pixele na raz (przy dzieleniu XMM na 4) operowanie na DWORD.</a:t>
            </a:r>
          </a:p>
        </p:txBody>
      </p:sp>
    </p:spTree>
    <p:extLst>
      <p:ext uri="{BB962C8B-B14F-4D97-AF65-F5344CB8AC3E}">
        <p14:creationId xmlns:p14="http://schemas.microsoft.com/office/powerpoint/2010/main" val="1241402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1">
            <a:extLst>
              <a:ext uri="{FF2B5EF4-FFF2-40B4-BE49-F238E27FC236}">
                <a16:creationId xmlns:a16="http://schemas.microsoft.com/office/drawing/2014/main" id="{F0087D53-9295-4463-AAE4-D5C626046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7E808B4-E386-6FA6-439E-6F2256398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01453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Wyniki zamiany kolorów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16E3261F-ACA9-219E-03AE-A239C46360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28890" y="671672"/>
            <a:ext cx="5899442" cy="3318435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C64A0955-1297-DE80-8D73-CE7A0A931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669" y="671673"/>
            <a:ext cx="5899444" cy="3318436"/>
          </a:xfrm>
          <a:prstGeom prst="rect">
            <a:avLst/>
          </a:prstGeom>
        </p:spPr>
      </p:pic>
      <p:sp>
        <p:nvSpPr>
          <p:cNvPr id="1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559435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73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995AFDC-819D-DD19-5837-067B6A49F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Zasada działania głównego porównania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7BB6309-E431-4318-F4B0-69519291D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movupd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xmm6, xmm1     ;przeniesienie wartości 4 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pixeli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do XMM6</a:t>
            </a:r>
          </a:p>
          <a:p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pcmpeqd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xmm6, xmm3   ;porównywanie wartości XMM6(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pixele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z XMM3(maską kolorów szukanych) w wyniku XMM6 mamy w każdych 8bajtach FFFFFFFF jeśli się zgadza z maską i 00000000 jeśli nie</a:t>
            </a:r>
          </a:p>
          <a:p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movupd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xmm7, xmm6     ;skopiowanie wyniku porównania do XMM7</a:t>
            </a:r>
          </a:p>
          <a:p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andpd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xmm6, xmm4      ;logiczny and na XMM6 i XMM4 w rezultacie 8bajtów kolorów których wartości były zgodne z maską z XMM3 są zamieniane na wartości z maski kolorów do zmiany XMM4</a:t>
            </a:r>
          </a:p>
          <a:p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andnpd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xmm7,xmm1      ;logiczny 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nand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na XMM7 i XMM1 w rezultacie 8bajtów kolorów których wartości nie były zgodne z maską z XMM3 są zamieniane na wartości kolorów pochodzących z obrazu(XMM1)</a:t>
            </a:r>
          </a:p>
          <a:p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paddq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xmm6, xmm7      ;dodawanie XMM6 i XMM7 dzięki czemu mamy połączone wartości pikseli nowych i starych</a:t>
            </a:r>
          </a:p>
          <a:p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movupd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xmm1, xmm6     ;zwracamy wartość 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pixeli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do XMM1 w celu późniejszego zapisania do pamięci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60289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60E8267-F0CC-961F-5642-BA4744062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pcmpeqd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E016EBAB-2C1E-E2ED-30AA-C0ABB7395C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1660252"/>
            <a:ext cx="7214616" cy="351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72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B281203-6A26-C7F0-3EB1-D55B5FF71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andpd oraz andnpd 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F59C45D5-8E92-D050-B849-F8A9617C0D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1583882"/>
            <a:ext cx="7214616" cy="366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90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C32DF3D-3F59-481D-A237-77C31AD492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842FBA9-ADAC-B9B6-991A-FB1A9C901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43467"/>
            <a:ext cx="3840480" cy="5571066"/>
          </a:xfrm>
        </p:spPr>
        <p:txBody>
          <a:bodyPr anchor="ctr">
            <a:normAutofit/>
          </a:bodyPr>
          <a:lstStyle/>
          <a:p>
            <a:r>
              <a:rPr lang="pl-PL" sz="5400"/>
              <a:t>Ciekawsze momenty kodu </a:t>
            </a:r>
            <a:br>
              <a:rPr lang="pl-PL" sz="5400"/>
            </a:br>
            <a:r>
              <a:rPr lang="pl-PL" sz="5400"/>
              <a:t>– wczytywanie danych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2F02326-30C4-4095-988F-932A425AE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39686" y="0"/>
            <a:ext cx="7152315" cy="6858000"/>
          </a:xfrm>
          <a:custGeom>
            <a:avLst/>
            <a:gdLst>
              <a:gd name="connsiteX0" fmla="*/ 17101 w 7152315"/>
              <a:gd name="connsiteY0" fmla="*/ 0 h 6858000"/>
              <a:gd name="connsiteX1" fmla="*/ 7152315 w 7152315"/>
              <a:gd name="connsiteY1" fmla="*/ 0 h 6858000"/>
              <a:gd name="connsiteX2" fmla="*/ 7152315 w 7152315"/>
              <a:gd name="connsiteY2" fmla="*/ 6858000 h 6858000"/>
              <a:gd name="connsiteX3" fmla="*/ 15999 w 7152315"/>
              <a:gd name="connsiteY3" fmla="*/ 6858000 h 6858000"/>
              <a:gd name="connsiteX4" fmla="*/ 9729 w 7152315"/>
              <a:gd name="connsiteY4" fmla="*/ 6734157 h 6858000"/>
              <a:gd name="connsiteX5" fmla="*/ 15819 w 7152315"/>
              <a:gd name="connsiteY5" fmla="*/ 6122264 h 6858000"/>
              <a:gd name="connsiteX6" fmla="*/ 11379 w 7152315"/>
              <a:gd name="connsiteY6" fmla="*/ 5614784 h 6858000"/>
              <a:gd name="connsiteX7" fmla="*/ 20006 w 7152315"/>
              <a:gd name="connsiteY7" fmla="*/ 5204359 h 6858000"/>
              <a:gd name="connsiteX8" fmla="*/ 16962 w 7152315"/>
              <a:gd name="connsiteY8" fmla="*/ 4811696 h 6858000"/>
              <a:gd name="connsiteX9" fmla="*/ 13409 w 7152315"/>
              <a:gd name="connsiteY9" fmla="*/ 4358135 h 6858000"/>
              <a:gd name="connsiteX10" fmla="*/ 12774 w 7152315"/>
              <a:gd name="connsiteY10" fmla="*/ 4038423 h 6858000"/>
              <a:gd name="connsiteX11" fmla="*/ 10110 w 7152315"/>
              <a:gd name="connsiteY11" fmla="*/ 3630663 h 6858000"/>
              <a:gd name="connsiteX12" fmla="*/ 16581 w 7152315"/>
              <a:gd name="connsiteY12" fmla="*/ 3275427 h 6858000"/>
              <a:gd name="connsiteX13" fmla="*/ 27872 w 7152315"/>
              <a:gd name="connsiteY13" fmla="*/ 2871219 h 6858000"/>
              <a:gd name="connsiteX14" fmla="*/ 17596 w 7152315"/>
              <a:gd name="connsiteY14" fmla="*/ 2235600 h 6858000"/>
              <a:gd name="connsiteX15" fmla="*/ 14170 w 7152315"/>
              <a:gd name="connsiteY15" fmla="*/ 1894827 h 6858000"/>
              <a:gd name="connsiteX16" fmla="*/ 11632 w 7152315"/>
              <a:gd name="connsiteY16" fmla="*/ 1603026 h 6858000"/>
              <a:gd name="connsiteX17" fmla="*/ 14551 w 7152315"/>
              <a:gd name="connsiteY17" fmla="*/ 1307799 h 6858000"/>
              <a:gd name="connsiteX18" fmla="*/ 14551 w 7152315"/>
              <a:gd name="connsiteY18" fmla="*/ 887733 h 6858000"/>
              <a:gd name="connsiteX19" fmla="*/ 849 w 7152315"/>
              <a:gd name="connsiteY19" fmla="*/ 349169 h 6858000"/>
              <a:gd name="connsiteX20" fmla="*/ 1404 w 7152315"/>
              <a:gd name="connsiteY20" fmla="*/ 16059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152315" h="6858000">
                <a:moveTo>
                  <a:pt x="17101" y="0"/>
                </a:moveTo>
                <a:lnTo>
                  <a:pt x="7152315" y="0"/>
                </a:lnTo>
                <a:lnTo>
                  <a:pt x="7152315" y="6858000"/>
                </a:lnTo>
                <a:lnTo>
                  <a:pt x="15999" y="6858000"/>
                </a:lnTo>
                <a:lnTo>
                  <a:pt x="9729" y="6734157"/>
                </a:lnTo>
                <a:cubicBezTo>
                  <a:pt x="5924" y="6530150"/>
                  <a:pt x="12521" y="6326271"/>
                  <a:pt x="15819" y="6122264"/>
                </a:cubicBezTo>
                <a:cubicBezTo>
                  <a:pt x="18484" y="5952766"/>
                  <a:pt x="-1689" y="5783013"/>
                  <a:pt x="11379" y="5614784"/>
                </a:cubicBezTo>
                <a:cubicBezTo>
                  <a:pt x="22112" y="5478259"/>
                  <a:pt x="24992" y="5341214"/>
                  <a:pt x="20006" y="5204359"/>
                </a:cubicBezTo>
                <a:cubicBezTo>
                  <a:pt x="14932" y="5073429"/>
                  <a:pt x="13917" y="4942537"/>
                  <a:pt x="16962" y="4811696"/>
                </a:cubicBezTo>
                <a:cubicBezTo>
                  <a:pt x="20640" y="4660467"/>
                  <a:pt x="16962" y="4509238"/>
                  <a:pt x="13409" y="4358135"/>
                </a:cubicBezTo>
                <a:cubicBezTo>
                  <a:pt x="10872" y="4251565"/>
                  <a:pt x="10998" y="4144994"/>
                  <a:pt x="12774" y="4038423"/>
                </a:cubicBezTo>
                <a:cubicBezTo>
                  <a:pt x="15185" y="3902545"/>
                  <a:pt x="19879" y="3766540"/>
                  <a:pt x="10110" y="3630663"/>
                </a:cubicBezTo>
                <a:cubicBezTo>
                  <a:pt x="1178" y="3512306"/>
                  <a:pt x="3347" y="3393378"/>
                  <a:pt x="16581" y="3275427"/>
                </a:cubicBezTo>
                <a:cubicBezTo>
                  <a:pt x="33403" y="3141377"/>
                  <a:pt x="37183" y="3006006"/>
                  <a:pt x="27872" y="2871219"/>
                </a:cubicBezTo>
                <a:cubicBezTo>
                  <a:pt x="11315" y="2659765"/>
                  <a:pt x="7890" y="2447486"/>
                  <a:pt x="17596" y="2235600"/>
                </a:cubicBezTo>
                <a:cubicBezTo>
                  <a:pt x="22797" y="2122038"/>
                  <a:pt x="21655" y="2008261"/>
                  <a:pt x="14170" y="1894827"/>
                </a:cubicBezTo>
                <a:cubicBezTo>
                  <a:pt x="8144" y="1797670"/>
                  <a:pt x="7294" y="1700272"/>
                  <a:pt x="11632" y="1603026"/>
                </a:cubicBezTo>
                <a:cubicBezTo>
                  <a:pt x="15566" y="1504575"/>
                  <a:pt x="17215" y="1406124"/>
                  <a:pt x="14551" y="1307799"/>
                </a:cubicBezTo>
                <a:cubicBezTo>
                  <a:pt x="10872" y="1168242"/>
                  <a:pt x="10110" y="1027798"/>
                  <a:pt x="14551" y="887733"/>
                </a:cubicBezTo>
                <a:cubicBezTo>
                  <a:pt x="20894" y="708085"/>
                  <a:pt x="3132" y="528817"/>
                  <a:pt x="849" y="349169"/>
                </a:cubicBezTo>
                <a:cubicBezTo>
                  <a:pt x="24" y="286241"/>
                  <a:pt x="-769" y="223346"/>
                  <a:pt x="1404" y="16059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D864CBD-5342-27F8-4C07-B8597E050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8696" y="643467"/>
            <a:ext cx="5788152" cy="5571066"/>
          </a:xfrm>
        </p:spPr>
        <p:txBody>
          <a:bodyPr anchor="ctr">
            <a:normAutofit lnSpcReduction="10000"/>
          </a:bodyPr>
          <a:lstStyle/>
          <a:p>
            <a:r>
              <a:rPr lang="pl-PL" sz="1900">
                <a:solidFill>
                  <a:srgbClr val="FFFFFF"/>
                </a:solidFill>
                <a:latin typeface="Cascadia Mono" panose="020B0609020000020004" pitchFamily="49" charset="0"/>
              </a:rPr>
              <a:t>mov eax, [rcx]+9</a:t>
            </a:r>
          </a:p>
          <a:p>
            <a:r>
              <a:rPr lang="pl-PL" sz="1900">
                <a:solidFill>
                  <a:srgbClr val="FFFFFF"/>
                </a:solidFill>
                <a:latin typeface="Cascadia Mono" panose="020B0609020000020004" pitchFamily="49" charset="0"/>
              </a:rPr>
              <a:t>mov r11d, eax ;skopiowanie eax do r11d</a:t>
            </a:r>
          </a:p>
          <a:p>
            <a:r>
              <a:rPr lang="pl-PL" sz="1900">
                <a:solidFill>
                  <a:srgbClr val="FFFFFF"/>
                </a:solidFill>
                <a:latin typeface="Cascadia Mono" panose="020B0609020000020004" pitchFamily="49" charset="0"/>
              </a:rPr>
              <a:t>pinsrd xmm1, eax, 3</a:t>
            </a:r>
          </a:p>
          <a:p>
            <a:r>
              <a:rPr lang="pl-PL" sz="1900">
                <a:solidFill>
                  <a:srgbClr val="FFFFFF"/>
                </a:solidFill>
                <a:latin typeface="Cascadia Mono" panose="020B0609020000020004" pitchFamily="49" charset="0"/>
              </a:rPr>
              <a:t>mov eax, [rcx]+6</a:t>
            </a:r>
          </a:p>
          <a:p>
            <a:r>
              <a:rPr lang="pl-PL" sz="1900">
                <a:solidFill>
                  <a:srgbClr val="FFFFFF"/>
                </a:solidFill>
                <a:latin typeface="Cascadia Mono" panose="020B0609020000020004" pitchFamily="49" charset="0"/>
              </a:rPr>
              <a:t>pinsrd xmm1, eax, 2</a:t>
            </a:r>
          </a:p>
          <a:p>
            <a:r>
              <a:rPr lang="pl-PL" sz="1900">
                <a:solidFill>
                  <a:srgbClr val="FFFFFF"/>
                </a:solidFill>
                <a:latin typeface="Cascadia Mono" panose="020B0609020000020004" pitchFamily="49" charset="0"/>
              </a:rPr>
              <a:t>mov eax, [rcx]+3</a:t>
            </a:r>
          </a:p>
          <a:p>
            <a:r>
              <a:rPr lang="pl-PL" sz="1900">
                <a:solidFill>
                  <a:srgbClr val="FFFFFF"/>
                </a:solidFill>
                <a:latin typeface="Cascadia Mono" panose="020B0609020000020004" pitchFamily="49" charset="0"/>
              </a:rPr>
              <a:t>pinsrd xmm1, eax, 1</a:t>
            </a:r>
          </a:p>
          <a:p>
            <a:r>
              <a:rPr lang="pl-PL" sz="1900">
                <a:solidFill>
                  <a:srgbClr val="FFFFFF"/>
                </a:solidFill>
                <a:latin typeface="Cascadia Mono" panose="020B0609020000020004" pitchFamily="49" charset="0"/>
              </a:rPr>
              <a:t>mov eax, [rcx]</a:t>
            </a:r>
          </a:p>
          <a:p>
            <a:r>
              <a:rPr lang="pl-PL" sz="1900">
                <a:solidFill>
                  <a:srgbClr val="FFFFFF"/>
                </a:solidFill>
                <a:latin typeface="Cascadia Mono" panose="020B0609020000020004" pitchFamily="49" charset="0"/>
              </a:rPr>
              <a:t>pinsrd xmm1, eax, 0</a:t>
            </a:r>
          </a:p>
          <a:p>
            <a:r>
              <a:rPr lang="pl-PL" sz="1900">
                <a:solidFill>
                  <a:srgbClr val="FFFFFF"/>
                </a:solidFill>
                <a:latin typeface="Cascadia Mono" panose="020B0609020000020004" pitchFamily="49" charset="0"/>
              </a:rPr>
              <a:t>andpd xmm1, xmm9 ;odjęcie maski służącej usuwaniu następnych pixeli</a:t>
            </a:r>
          </a:p>
          <a:p>
            <a:r>
              <a:rPr lang="pl-PL" sz="1900">
                <a:solidFill>
                  <a:srgbClr val="FFFFFF"/>
                </a:solidFill>
                <a:latin typeface="Cascadia Mono" panose="020B0609020000020004" pitchFamily="49" charset="0"/>
              </a:rPr>
              <a:t>extractps eax,xmm1,3</a:t>
            </a:r>
          </a:p>
          <a:p>
            <a:r>
              <a:rPr lang="pl-PL" sz="1900">
                <a:solidFill>
                  <a:srgbClr val="FFFFFF"/>
                </a:solidFill>
                <a:latin typeface="Cascadia Mono" panose="020B0609020000020004" pitchFamily="49" charset="0"/>
              </a:rPr>
              <a:t>sub r11d,eax ;odjęcie od r11d eax aby zachować pixel następnego wywołania</a:t>
            </a:r>
          </a:p>
          <a:p>
            <a:pPr marL="0" indent="0">
              <a:buNone/>
            </a:pPr>
            <a:r>
              <a:rPr lang="pl-PL" sz="1900">
                <a:solidFill>
                  <a:srgbClr val="FFFFFF"/>
                </a:solidFill>
                <a:latin typeface="Cascadia Mono" panose="020B0609020000020004" pitchFamily="49" charset="0"/>
              </a:rPr>
              <a:t>;XMM9 = 00FFFFFF00FFFFFF-00FFFFFF00FFFFFF </a:t>
            </a:r>
            <a:endParaRPr lang="pl-PL" sz="19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467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C32DF3D-3F59-481D-A237-77C31AD492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0BC9B60-E183-521D-B6CC-301786B51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43467"/>
            <a:ext cx="3840480" cy="5571066"/>
          </a:xfrm>
        </p:spPr>
        <p:txBody>
          <a:bodyPr anchor="ctr">
            <a:normAutofit/>
          </a:bodyPr>
          <a:lstStyle/>
          <a:p>
            <a:r>
              <a:rPr lang="pl-PL" sz="5400"/>
              <a:t>Ciekawsze momenty kodu </a:t>
            </a:r>
            <a:br>
              <a:rPr lang="pl-PL" sz="5400"/>
            </a:br>
            <a:r>
              <a:rPr lang="pl-PL" sz="5400"/>
              <a:t>– zapisywanie danych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2F02326-30C4-4095-988F-932A425AE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39686" y="0"/>
            <a:ext cx="7152315" cy="6858000"/>
          </a:xfrm>
          <a:custGeom>
            <a:avLst/>
            <a:gdLst>
              <a:gd name="connsiteX0" fmla="*/ 17101 w 7152315"/>
              <a:gd name="connsiteY0" fmla="*/ 0 h 6858000"/>
              <a:gd name="connsiteX1" fmla="*/ 7152315 w 7152315"/>
              <a:gd name="connsiteY1" fmla="*/ 0 h 6858000"/>
              <a:gd name="connsiteX2" fmla="*/ 7152315 w 7152315"/>
              <a:gd name="connsiteY2" fmla="*/ 6858000 h 6858000"/>
              <a:gd name="connsiteX3" fmla="*/ 15999 w 7152315"/>
              <a:gd name="connsiteY3" fmla="*/ 6858000 h 6858000"/>
              <a:gd name="connsiteX4" fmla="*/ 9729 w 7152315"/>
              <a:gd name="connsiteY4" fmla="*/ 6734157 h 6858000"/>
              <a:gd name="connsiteX5" fmla="*/ 15819 w 7152315"/>
              <a:gd name="connsiteY5" fmla="*/ 6122264 h 6858000"/>
              <a:gd name="connsiteX6" fmla="*/ 11379 w 7152315"/>
              <a:gd name="connsiteY6" fmla="*/ 5614784 h 6858000"/>
              <a:gd name="connsiteX7" fmla="*/ 20006 w 7152315"/>
              <a:gd name="connsiteY7" fmla="*/ 5204359 h 6858000"/>
              <a:gd name="connsiteX8" fmla="*/ 16962 w 7152315"/>
              <a:gd name="connsiteY8" fmla="*/ 4811696 h 6858000"/>
              <a:gd name="connsiteX9" fmla="*/ 13409 w 7152315"/>
              <a:gd name="connsiteY9" fmla="*/ 4358135 h 6858000"/>
              <a:gd name="connsiteX10" fmla="*/ 12774 w 7152315"/>
              <a:gd name="connsiteY10" fmla="*/ 4038423 h 6858000"/>
              <a:gd name="connsiteX11" fmla="*/ 10110 w 7152315"/>
              <a:gd name="connsiteY11" fmla="*/ 3630663 h 6858000"/>
              <a:gd name="connsiteX12" fmla="*/ 16581 w 7152315"/>
              <a:gd name="connsiteY12" fmla="*/ 3275427 h 6858000"/>
              <a:gd name="connsiteX13" fmla="*/ 27872 w 7152315"/>
              <a:gd name="connsiteY13" fmla="*/ 2871219 h 6858000"/>
              <a:gd name="connsiteX14" fmla="*/ 17596 w 7152315"/>
              <a:gd name="connsiteY14" fmla="*/ 2235600 h 6858000"/>
              <a:gd name="connsiteX15" fmla="*/ 14170 w 7152315"/>
              <a:gd name="connsiteY15" fmla="*/ 1894827 h 6858000"/>
              <a:gd name="connsiteX16" fmla="*/ 11632 w 7152315"/>
              <a:gd name="connsiteY16" fmla="*/ 1603026 h 6858000"/>
              <a:gd name="connsiteX17" fmla="*/ 14551 w 7152315"/>
              <a:gd name="connsiteY17" fmla="*/ 1307799 h 6858000"/>
              <a:gd name="connsiteX18" fmla="*/ 14551 w 7152315"/>
              <a:gd name="connsiteY18" fmla="*/ 887733 h 6858000"/>
              <a:gd name="connsiteX19" fmla="*/ 849 w 7152315"/>
              <a:gd name="connsiteY19" fmla="*/ 349169 h 6858000"/>
              <a:gd name="connsiteX20" fmla="*/ 1404 w 7152315"/>
              <a:gd name="connsiteY20" fmla="*/ 16059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152315" h="6858000">
                <a:moveTo>
                  <a:pt x="17101" y="0"/>
                </a:moveTo>
                <a:lnTo>
                  <a:pt x="7152315" y="0"/>
                </a:lnTo>
                <a:lnTo>
                  <a:pt x="7152315" y="6858000"/>
                </a:lnTo>
                <a:lnTo>
                  <a:pt x="15999" y="6858000"/>
                </a:lnTo>
                <a:lnTo>
                  <a:pt x="9729" y="6734157"/>
                </a:lnTo>
                <a:cubicBezTo>
                  <a:pt x="5924" y="6530150"/>
                  <a:pt x="12521" y="6326271"/>
                  <a:pt x="15819" y="6122264"/>
                </a:cubicBezTo>
                <a:cubicBezTo>
                  <a:pt x="18484" y="5952766"/>
                  <a:pt x="-1689" y="5783013"/>
                  <a:pt x="11379" y="5614784"/>
                </a:cubicBezTo>
                <a:cubicBezTo>
                  <a:pt x="22112" y="5478259"/>
                  <a:pt x="24992" y="5341214"/>
                  <a:pt x="20006" y="5204359"/>
                </a:cubicBezTo>
                <a:cubicBezTo>
                  <a:pt x="14932" y="5073429"/>
                  <a:pt x="13917" y="4942537"/>
                  <a:pt x="16962" y="4811696"/>
                </a:cubicBezTo>
                <a:cubicBezTo>
                  <a:pt x="20640" y="4660467"/>
                  <a:pt x="16962" y="4509238"/>
                  <a:pt x="13409" y="4358135"/>
                </a:cubicBezTo>
                <a:cubicBezTo>
                  <a:pt x="10872" y="4251565"/>
                  <a:pt x="10998" y="4144994"/>
                  <a:pt x="12774" y="4038423"/>
                </a:cubicBezTo>
                <a:cubicBezTo>
                  <a:pt x="15185" y="3902545"/>
                  <a:pt x="19879" y="3766540"/>
                  <a:pt x="10110" y="3630663"/>
                </a:cubicBezTo>
                <a:cubicBezTo>
                  <a:pt x="1178" y="3512306"/>
                  <a:pt x="3347" y="3393378"/>
                  <a:pt x="16581" y="3275427"/>
                </a:cubicBezTo>
                <a:cubicBezTo>
                  <a:pt x="33403" y="3141377"/>
                  <a:pt x="37183" y="3006006"/>
                  <a:pt x="27872" y="2871219"/>
                </a:cubicBezTo>
                <a:cubicBezTo>
                  <a:pt x="11315" y="2659765"/>
                  <a:pt x="7890" y="2447486"/>
                  <a:pt x="17596" y="2235600"/>
                </a:cubicBezTo>
                <a:cubicBezTo>
                  <a:pt x="22797" y="2122038"/>
                  <a:pt x="21655" y="2008261"/>
                  <a:pt x="14170" y="1894827"/>
                </a:cubicBezTo>
                <a:cubicBezTo>
                  <a:pt x="8144" y="1797670"/>
                  <a:pt x="7294" y="1700272"/>
                  <a:pt x="11632" y="1603026"/>
                </a:cubicBezTo>
                <a:cubicBezTo>
                  <a:pt x="15566" y="1504575"/>
                  <a:pt x="17215" y="1406124"/>
                  <a:pt x="14551" y="1307799"/>
                </a:cubicBezTo>
                <a:cubicBezTo>
                  <a:pt x="10872" y="1168242"/>
                  <a:pt x="10110" y="1027798"/>
                  <a:pt x="14551" y="887733"/>
                </a:cubicBezTo>
                <a:cubicBezTo>
                  <a:pt x="20894" y="708085"/>
                  <a:pt x="3132" y="528817"/>
                  <a:pt x="849" y="349169"/>
                </a:cubicBezTo>
                <a:cubicBezTo>
                  <a:pt x="24" y="286241"/>
                  <a:pt x="-769" y="223346"/>
                  <a:pt x="1404" y="16059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EF94A19-A344-97F3-A401-74502A3E4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8696" y="643467"/>
            <a:ext cx="5788152" cy="5571066"/>
          </a:xfrm>
        </p:spPr>
        <p:txBody>
          <a:bodyPr anchor="ctr">
            <a:normAutofit/>
          </a:bodyPr>
          <a:lstStyle/>
          <a:p>
            <a:r>
              <a:rPr lang="pl-PL" sz="2200">
                <a:solidFill>
                  <a:srgbClr val="FFFFFF"/>
                </a:solidFill>
                <a:latin typeface="Cascadia Mono" panose="020B0609020000020004" pitchFamily="49" charset="0"/>
              </a:rPr>
              <a:t>extractps eax,xmm1,0</a:t>
            </a:r>
          </a:p>
          <a:p>
            <a:r>
              <a:rPr lang="pl-PL" sz="2200">
                <a:solidFill>
                  <a:srgbClr val="FFFFFF"/>
                </a:solidFill>
                <a:latin typeface="Cascadia Mono" panose="020B0609020000020004" pitchFamily="49" charset="0"/>
              </a:rPr>
              <a:t>mov [rcx],eax</a:t>
            </a:r>
          </a:p>
          <a:p>
            <a:r>
              <a:rPr lang="pl-PL" sz="2200">
                <a:solidFill>
                  <a:srgbClr val="FFFFFF"/>
                </a:solidFill>
                <a:latin typeface="Cascadia Mono" panose="020B0609020000020004" pitchFamily="49" charset="0"/>
              </a:rPr>
              <a:t>extractps eax,xmm1,1</a:t>
            </a:r>
          </a:p>
          <a:p>
            <a:r>
              <a:rPr lang="pl-PL" sz="2200">
                <a:solidFill>
                  <a:srgbClr val="FFFFFF"/>
                </a:solidFill>
                <a:latin typeface="Cascadia Mono" panose="020B0609020000020004" pitchFamily="49" charset="0"/>
              </a:rPr>
              <a:t>mov [rcx]+3,eax</a:t>
            </a:r>
          </a:p>
          <a:p>
            <a:r>
              <a:rPr lang="pl-PL" sz="2200">
                <a:solidFill>
                  <a:srgbClr val="FFFFFF"/>
                </a:solidFill>
                <a:latin typeface="Cascadia Mono" panose="020B0609020000020004" pitchFamily="49" charset="0"/>
              </a:rPr>
              <a:t>extractps eax,xmm1,2</a:t>
            </a:r>
          </a:p>
          <a:p>
            <a:r>
              <a:rPr lang="pl-PL" sz="2200">
                <a:solidFill>
                  <a:srgbClr val="FFFFFF"/>
                </a:solidFill>
                <a:latin typeface="Cascadia Mono" panose="020B0609020000020004" pitchFamily="49" charset="0"/>
              </a:rPr>
              <a:t>mov [rcx]+6,eax</a:t>
            </a:r>
          </a:p>
          <a:p>
            <a:r>
              <a:rPr lang="pl-PL" sz="2200">
                <a:solidFill>
                  <a:srgbClr val="FFFFFF"/>
                </a:solidFill>
                <a:latin typeface="Cascadia Mono" panose="020B0609020000020004" pitchFamily="49" charset="0"/>
              </a:rPr>
              <a:t>extractps eax,xmm1,3</a:t>
            </a:r>
          </a:p>
          <a:p>
            <a:r>
              <a:rPr lang="pl-PL" sz="2200">
                <a:solidFill>
                  <a:srgbClr val="FFFFFF"/>
                </a:solidFill>
                <a:latin typeface="Cascadia Mono" panose="020B0609020000020004" pitchFamily="49" charset="0"/>
              </a:rPr>
              <a:t>add eax,r11d</a:t>
            </a:r>
          </a:p>
          <a:p>
            <a:r>
              <a:rPr lang="pl-PL" sz="2200">
                <a:solidFill>
                  <a:srgbClr val="FFFFFF"/>
                </a:solidFill>
                <a:latin typeface="Cascadia Mono" panose="020B0609020000020004" pitchFamily="49" charset="0"/>
              </a:rPr>
              <a:t>mov [rcx]+9,eax</a:t>
            </a:r>
            <a:endParaRPr lang="pl-PL" sz="2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473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529E97A-97C3-40EA-8A04-5C02398D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12A6BD5-E33F-E942-C753-931A19CCC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3599688" cy="1463040"/>
          </a:xfrm>
        </p:spPr>
        <p:txBody>
          <a:bodyPr anchor="ctr"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Optymalizacja kodu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59FA8C2E-A5A7-4490-927A-7CD58343E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353312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1F95A6D-A34A-72F6-4DA9-5CA681AF1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4462" y="630936"/>
            <a:ext cx="7074409" cy="1463040"/>
          </a:xfrm>
        </p:spPr>
        <p:txBody>
          <a:bodyPr anchor="ctr">
            <a:normAutofit/>
          </a:bodyPr>
          <a:lstStyle/>
          <a:p>
            <a:endParaRPr lang="en-US" sz="2200">
              <a:solidFill>
                <a:srgbClr val="FFFFFF"/>
              </a:solidFill>
            </a:endParaRP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90275EA5-EEA5-8652-290F-271ED7BDC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0" y="3334327"/>
            <a:ext cx="12182650" cy="2406073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C49A3376-C04D-E96B-7679-0343E3350848}"/>
              </a:ext>
            </a:extLst>
          </p:cNvPr>
          <p:cNvSpPr txBox="1"/>
          <p:nvPr/>
        </p:nvSpPr>
        <p:spPr>
          <a:xfrm>
            <a:off x="-66854" y="3463048"/>
            <a:ext cx="60945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100" dirty="0"/>
              <a:t>Czas(</a:t>
            </a:r>
            <a:r>
              <a:rPr lang="el-GR" sz="1100" dirty="0"/>
              <a:t>μ</a:t>
            </a:r>
            <a:r>
              <a:rPr lang="pl-PL" sz="1100" dirty="0"/>
              <a:t>s)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352D3F35-A168-9776-8A10-2265DC37D16E}"/>
              </a:ext>
            </a:extLst>
          </p:cNvPr>
          <p:cNvSpPr txBox="1"/>
          <p:nvPr/>
        </p:nvSpPr>
        <p:spPr>
          <a:xfrm>
            <a:off x="3955212" y="3447659"/>
            <a:ext cx="61290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100" dirty="0"/>
              <a:t>Czas(</a:t>
            </a:r>
            <a:r>
              <a:rPr lang="el-GR" sz="1100" dirty="0"/>
              <a:t>μ</a:t>
            </a:r>
            <a:r>
              <a:rPr lang="pl-PL" sz="1100" dirty="0"/>
              <a:t>s)</a:t>
            </a: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60E014F7-13E3-E66E-6F03-BB4F18E1004C}"/>
              </a:ext>
            </a:extLst>
          </p:cNvPr>
          <p:cNvSpPr txBox="1"/>
          <p:nvPr/>
        </p:nvSpPr>
        <p:spPr>
          <a:xfrm>
            <a:off x="8067105" y="3463048"/>
            <a:ext cx="61290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100" dirty="0"/>
              <a:t>Czas(</a:t>
            </a:r>
            <a:r>
              <a:rPr lang="el-GR" sz="1100" dirty="0"/>
              <a:t>μ</a:t>
            </a:r>
            <a:r>
              <a:rPr lang="pl-PL" sz="1100" dirty="0"/>
              <a:t>s)</a:t>
            </a:r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7EF64F03-707E-5925-917D-1D6481146772}"/>
              </a:ext>
            </a:extLst>
          </p:cNvPr>
          <p:cNvSpPr txBox="1"/>
          <p:nvPr/>
        </p:nvSpPr>
        <p:spPr>
          <a:xfrm>
            <a:off x="2980427" y="5355680"/>
            <a:ext cx="713320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100" dirty="0"/>
              <a:t>Liczba wątków</a:t>
            </a:r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600D1332-DF2B-2CA8-5A9C-F0FB98EF9CC4}"/>
              </a:ext>
            </a:extLst>
          </p:cNvPr>
          <p:cNvSpPr txBox="1"/>
          <p:nvPr/>
        </p:nvSpPr>
        <p:spPr>
          <a:xfrm>
            <a:off x="7046495" y="5355680"/>
            <a:ext cx="713320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100" dirty="0"/>
              <a:t>Liczba wątków</a:t>
            </a: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DFA9BFD9-384C-D885-9460-153FD9F39C9B}"/>
              </a:ext>
            </a:extLst>
          </p:cNvPr>
          <p:cNvSpPr txBox="1"/>
          <p:nvPr/>
        </p:nvSpPr>
        <p:spPr>
          <a:xfrm>
            <a:off x="11112563" y="5346887"/>
            <a:ext cx="713320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100" dirty="0"/>
              <a:t>Liczba wątków</a:t>
            </a:r>
          </a:p>
        </p:txBody>
      </p:sp>
    </p:spTree>
    <p:extLst>
      <p:ext uri="{BB962C8B-B14F-4D97-AF65-F5344CB8AC3E}">
        <p14:creationId xmlns:p14="http://schemas.microsoft.com/office/powerpoint/2010/main" val="2914144883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Ciepły niebieski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82</TotalTime>
  <Words>507</Words>
  <Application>Microsoft Office PowerPoint</Application>
  <PresentationFormat>Panoramiczny</PresentationFormat>
  <Paragraphs>76</Paragraphs>
  <Slides>18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Cascadia Mono</vt:lpstr>
      <vt:lpstr>Motyw pakietu Office</vt:lpstr>
      <vt:lpstr>Filtrowanie koloru</vt:lpstr>
      <vt:lpstr>Założenia projektu</vt:lpstr>
      <vt:lpstr>Wyniki zamiany kolorów</vt:lpstr>
      <vt:lpstr>Zasada działania głównego porównania</vt:lpstr>
      <vt:lpstr>pcmpeqd</vt:lpstr>
      <vt:lpstr>andpd oraz andnpd </vt:lpstr>
      <vt:lpstr>Ciekawsze momenty kodu  – wczytywanie danych</vt:lpstr>
      <vt:lpstr>Ciekawsze momenty kodu  – zapisywanie danych</vt:lpstr>
      <vt:lpstr>Optymalizacja kodu</vt:lpstr>
      <vt:lpstr>Optymalizacja kodu</vt:lpstr>
      <vt:lpstr>Ostateczne wyniki</vt:lpstr>
      <vt:lpstr>Ostateczne wyniki</vt:lpstr>
      <vt:lpstr>Ostateczne wyniki</vt:lpstr>
      <vt:lpstr>Interfejs graficzny</vt:lpstr>
      <vt:lpstr>Problemy</vt:lpstr>
      <vt:lpstr>Problem z optymalizacją</vt:lpstr>
      <vt:lpstr>Problem z serii głupich</vt:lpstr>
      <vt:lpstr>Dziękuję za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Filtrowanie koloru</dc:title>
  <dc:creator>Jakub Ferens (jakufer926)</dc:creator>
  <cp:lastModifiedBy>Jakub Ferens (jakufer926)</cp:lastModifiedBy>
  <cp:revision>1</cp:revision>
  <dcterms:created xsi:type="dcterms:W3CDTF">2023-01-23T22:26:47Z</dcterms:created>
  <dcterms:modified xsi:type="dcterms:W3CDTF">2023-01-23T23:48:49Z</dcterms:modified>
</cp:coreProperties>
</file>