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65" r:id="rId3"/>
    <p:sldId id="271" r:id="rId4"/>
    <p:sldId id="499" r:id="rId5"/>
    <p:sldId id="602" r:id="rId6"/>
    <p:sldId id="556" r:id="rId7"/>
    <p:sldId id="520" r:id="rId8"/>
    <p:sldId id="554" r:id="rId9"/>
    <p:sldId id="604" r:id="rId10"/>
    <p:sldId id="519" r:id="rId11"/>
    <p:sldId id="605" r:id="rId12"/>
    <p:sldId id="555" r:id="rId13"/>
    <p:sldId id="603" r:id="rId14"/>
    <p:sldId id="528" r:id="rId15"/>
    <p:sldId id="606" r:id="rId16"/>
    <p:sldId id="607" r:id="rId17"/>
    <p:sldId id="608" r:id="rId18"/>
    <p:sldId id="609" r:id="rId19"/>
    <p:sldId id="553" r:id="rId20"/>
    <p:sldId id="518" r:id="rId21"/>
    <p:sldId id="610" r:id="rId22"/>
    <p:sldId id="611" r:id="rId23"/>
    <p:sldId id="270" r:id="rId24"/>
  </p:sldIdLst>
  <p:sldSz cx="12192000" cy="6858000"/>
  <p:notesSz cx="6858000" cy="9144000"/>
  <p:embeddedFontLst>
    <p:embeddedFont>
      <p:font typeface="Cambria" panose="02040503050406030204" pitchFamily="18" charset="0"/>
      <p:regular r:id="rId26"/>
      <p:bold r:id="rId27"/>
      <p:italic r:id="rId28"/>
      <p:boldItalic r:id="rId29"/>
    </p:embeddedFont>
    <p:embeddedFont>
      <p:font typeface="Comic Sans MS" panose="030F0702030302020204" pitchFamily="66" charset="0"/>
      <p:regular r:id="rId30"/>
      <p:bold r:id="rId31"/>
      <p:italic r:id="rId32"/>
      <p:boldItalic r:id="rId33"/>
    </p:embeddedFont>
    <p:embeddedFont>
      <p:font typeface="Proxima Nova" panose="020B0604020202020204" charset="0"/>
      <p:regular r:id="rId34"/>
      <p:bold r:id="rId35"/>
      <p:italic r:id="rId36"/>
      <p:boldItalic r:id="rId37"/>
    </p:embeddedFont>
    <p:embeddedFont>
      <p:font typeface="Roboto Condensed" panose="02000000000000000000" pitchFamily="2" charset="0"/>
      <p:regular r:id="rId38"/>
      <p:bold r:id="rId39"/>
      <p:italic r:id="rId40"/>
      <p:boldItalic r:id="rId41"/>
    </p:embeddedFont>
    <p:embeddedFont>
      <p:font typeface="Wingdings 3" panose="05040102010807070707" pitchFamily="18" charset="2"/>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a:srgbClr val="EB2546"/>
    <a:srgbClr val="1D6FA9"/>
    <a:srgbClr val="D17B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033" autoAdjust="0"/>
  </p:normalViewPr>
  <p:slideViewPr>
    <p:cSldViewPr snapToGrid="0">
      <p:cViewPr varScale="1">
        <p:scale>
          <a:sx n="75" d="100"/>
          <a:sy n="75" d="100"/>
        </p:scale>
        <p:origin x="316"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40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1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6586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42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72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550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16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858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278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632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76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005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23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473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6c834fc22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6c834fc22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33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03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63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80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65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4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550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3614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wmf"/><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9801" y="18234"/>
            <a:ext cx="12182193" cy="6857999"/>
          </a:xfrm>
          <a:prstGeom prst="rect">
            <a:avLst/>
          </a:prstGeom>
          <a:noFill/>
          <a:ln>
            <a:noFill/>
          </a:ln>
        </p:spPr>
      </p:pic>
      <p:pic>
        <p:nvPicPr>
          <p:cNvPr id="55" name="Google Shape;55;p13"/>
          <p:cNvPicPr preferRelativeResize="0"/>
          <p:nvPr/>
        </p:nvPicPr>
        <p:blipFill>
          <a:blip r:embed="rId4">
            <a:alphaModFix/>
          </a:blip>
          <a:stretch>
            <a:fillRect/>
          </a:stretch>
        </p:blipFill>
        <p:spPr>
          <a:xfrm>
            <a:off x="6444551" y="2933700"/>
            <a:ext cx="4000500" cy="990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WAP Architecture (Compare with internet model)</a:t>
            </a: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FB8B8C99-9BD2-2EFC-15BA-22FAD1E44C5D}"/>
              </a:ext>
            </a:extLst>
          </p:cNvPr>
          <p:cNvPicPr>
            <a:picLocks noChangeAspect="1"/>
          </p:cNvPicPr>
          <p:nvPr/>
        </p:nvPicPr>
        <p:blipFill>
          <a:blip r:embed="rId6"/>
          <a:stretch>
            <a:fillRect/>
          </a:stretch>
        </p:blipFill>
        <p:spPr>
          <a:xfrm>
            <a:off x="5974717" y="1171745"/>
            <a:ext cx="6064883" cy="2678896"/>
          </a:xfrm>
          <a:prstGeom prst="rect">
            <a:avLst/>
          </a:prstGeom>
        </p:spPr>
      </p:pic>
      <p:grpSp>
        <p:nvGrpSpPr>
          <p:cNvPr id="3" name="Group 2">
            <a:extLst>
              <a:ext uri="{FF2B5EF4-FFF2-40B4-BE49-F238E27FC236}">
                <a16:creationId xmlns:a16="http://schemas.microsoft.com/office/drawing/2014/main" id="{A5EFE949-502F-2C3A-EFB4-BECD5459CFA2}"/>
              </a:ext>
            </a:extLst>
          </p:cNvPr>
          <p:cNvGrpSpPr>
            <a:grpSpLocks/>
          </p:cNvGrpSpPr>
          <p:nvPr/>
        </p:nvGrpSpPr>
        <p:grpSpPr bwMode="auto">
          <a:xfrm>
            <a:off x="246581" y="938358"/>
            <a:ext cx="5443538" cy="3056845"/>
            <a:chOff x="1248" y="1728"/>
            <a:chExt cx="3429" cy="2184"/>
          </a:xfrm>
        </p:grpSpPr>
        <p:pic>
          <p:nvPicPr>
            <p:cNvPr id="4" name="Picture 3" descr="C:\Documents and Settings\abhijit\My Documents\wap presentation\internet-model.jpg">
              <a:extLst>
                <a:ext uri="{FF2B5EF4-FFF2-40B4-BE49-F238E27FC236}">
                  <a16:creationId xmlns:a16="http://schemas.microsoft.com/office/drawing/2014/main" id="{345786F9-3C96-2C2D-9EAA-14F33A1FDD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1728"/>
              <a:ext cx="2436" cy="218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12FD51E-95DC-5BB8-1508-C8270CD1820D}"/>
                </a:ext>
              </a:extLst>
            </p:cNvPr>
            <p:cNvGrpSpPr>
              <a:grpSpLocks/>
            </p:cNvGrpSpPr>
            <p:nvPr/>
          </p:nvGrpSpPr>
          <p:grpSpPr bwMode="auto">
            <a:xfrm>
              <a:off x="2544" y="1872"/>
              <a:ext cx="2133" cy="1344"/>
              <a:chOff x="2544" y="1872"/>
              <a:chExt cx="2133" cy="1344"/>
            </a:xfrm>
          </p:grpSpPr>
          <p:sp>
            <p:nvSpPr>
              <p:cNvPr id="6" name="Rectangle 5">
                <a:extLst>
                  <a:ext uri="{FF2B5EF4-FFF2-40B4-BE49-F238E27FC236}">
                    <a16:creationId xmlns:a16="http://schemas.microsoft.com/office/drawing/2014/main" id="{D3FADEAA-7FFF-3D23-3D07-91437E955403}"/>
                  </a:ext>
                </a:extLst>
              </p:cNvPr>
              <p:cNvSpPr>
                <a:spLocks noChangeArrowheads="1"/>
              </p:cNvSpPr>
              <p:nvPr/>
            </p:nvSpPr>
            <p:spPr bwMode="auto">
              <a:xfrm>
                <a:off x="3813" y="2448"/>
                <a:ext cx="86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1800" dirty="0">
                    <a:latin typeface="Cambria" panose="02040503050406030204" pitchFamily="18" charset="0"/>
                    <a:ea typeface="Cambria" panose="02040503050406030204" pitchFamily="18" charset="0"/>
                  </a:rPr>
                  <a:t>HTML</a:t>
                </a:r>
              </a:p>
            </p:txBody>
          </p:sp>
          <p:sp>
            <p:nvSpPr>
              <p:cNvPr id="7" name="Rectangle 6">
                <a:extLst>
                  <a:ext uri="{FF2B5EF4-FFF2-40B4-BE49-F238E27FC236}">
                    <a16:creationId xmlns:a16="http://schemas.microsoft.com/office/drawing/2014/main" id="{49AEA811-3B6C-C554-BA41-703FEAC38491}"/>
                  </a:ext>
                </a:extLst>
              </p:cNvPr>
              <p:cNvSpPr>
                <a:spLocks noChangeArrowheads="1"/>
              </p:cNvSpPr>
              <p:nvPr/>
            </p:nvSpPr>
            <p:spPr bwMode="auto">
              <a:xfrm>
                <a:off x="3813" y="2640"/>
                <a:ext cx="86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1800">
                    <a:latin typeface="Cambria" panose="02040503050406030204" pitchFamily="18" charset="0"/>
                    <a:ea typeface="Cambria" panose="02040503050406030204" pitchFamily="18" charset="0"/>
                  </a:rPr>
                  <a:t>HTTP</a:t>
                </a:r>
              </a:p>
            </p:txBody>
          </p:sp>
          <p:sp>
            <p:nvSpPr>
              <p:cNvPr id="8" name="Rectangle 7">
                <a:extLst>
                  <a:ext uri="{FF2B5EF4-FFF2-40B4-BE49-F238E27FC236}">
                    <a16:creationId xmlns:a16="http://schemas.microsoft.com/office/drawing/2014/main" id="{EED58636-9E41-CC52-0081-8469D41BE369}"/>
                  </a:ext>
                </a:extLst>
              </p:cNvPr>
              <p:cNvSpPr>
                <a:spLocks noChangeArrowheads="1"/>
              </p:cNvSpPr>
              <p:nvPr/>
            </p:nvSpPr>
            <p:spPr bwMode="auto">
              <a:xfrm>
                <a:off x="3813" y="2832"/>
                <a:ext cx="86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1800" dirty="0">
                    <a:latin typeface="Cambria" panose="02040503050406030204" pitchFamily="18" charset="0"/>
                    <a:ea typeface="Cambria" panose="02040503050406030204" pitchFamily="18" charset="0"/>
                  </a:rPr>
                  <a:t>TLS/SSL</a:t>
                </a:r>
              </a:p>
            </p:txBody>
          </p:sp>
          <p:sp>
            <p:nvSpPr>
              <p:cNvPr id="10" name="Rectangle 9">
                <a:extLst>
                  <a:ext uri="{FF2B5EF4-FFF2-40B4-BE49-F238E27FC236}">
                    <a16:creationId xmlns:a16="http://schemas.microsoft.com/office/drawing/2014/main" id="{16474249-C898-384C-5A4F-718F7675ECE9}"/>
                  </a:ext>
                </a:extLst>
              </p:cNvPr>
              <p:cNvSpPr>
                <a:spLocks noChangeArrowheads="1"/>
              </p:cNvSpPr>
              <p:nvPr/>
            </p:nvSpPr>
            <p:spPr bwMode="auto">
              <a:xfrm>
                <a:off x="3813" y="3024"/>
                <a:ext cx="86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1800" dirty="0">
                    <a:latin typeface="Cambria" panose="02040503050406030204" pitchFamily="18" charset="0"/>
                    <a:ea typeface="Cambria" panose="02040503050406030204" pitchFamily="18" charset="0"/>
                  </a:rPr>
                  <a:t>TCP/IP</a:t>
                </a:r>
              </a:p>
            </p:txBody>
          </p:sp>
          <p:sp>
            <p:nvSpPr>
              <p:cNvPr id="11" name="Freeform 18">
                <a:extLst>
                  <a:ext uri="{FF2B5EF4-FFF2-40B4-BE49-F238E27FC236}">
                    <a16:creationId xmlns:a16="http://schemas.microsoft.com/office/drawing/2014/main" id="{C7BAF996-4F7A-E2CC-F962-9D5677F70202}"/>
                  </a:ext>
                </a:extLst>
              </p:cNvPr>
              <p:cNvSpPr>
                <a:spLocks/>
              </p:cNvSpPr>
              <p:nvPr/>
            </p:nvSpPr>
            <p:spPr bwMode="auto">
              <a:xfrm>
                <a:off x="2544" y="1872"/>
                <a:ext cx="1710" cy="960"/>
              </a:xfrm>
              <a:custGeom>
                <a:avLst/>
                <a:gdLst>
                  <a:gd name="T0" fmla="*/ 0 w 1968"/>
                  <a:gd name="T1" fmla="*/ 960 h 960"/>
                  <a:gd name="T2" fmla="*/ 528 w 1968"/>
                  <a:gd name="T3" fmla="*/ 288 h 960"/>
                  <a:gd name="T4" fmla="*/ 1440 w 1968"/>
                  <a:gd name="T5" fmla="*/ 48 h 960"/>
                  <a:gd name="T6" fmla="*/ 1968 w 1968"/>
                  <a:gd name="T7" fmla="*/ 576 h 960"/>
                </a:gdLst>
                <a:ahLst/>
                <a:cxnLst>
                  <a:cxn ang="0">
                    <a:pos x="T0" y="T1"/>
                  </a:cxn>
                  <a:cxn ang="0">
                    <a:pos x="T2" y="T3"/>
                  </a:cxn>
                  <a:cxn ang="0">
                    <a:pos x="T4" y="T5"/>
                  </a:cxn>
                  <a:cxn ang="0">
                    <a:pos x="T6" y="T7"/>
                  </a:cxn>
                </a:cxnLst>
                <a:rect l="0" t="0" r="r" b="b"/>
                <a:pathLst>
                  <a:path w="1968" h="960">
                    <a:moveTo>
                      <a:pt x="0" y="960"/>
                    </a:moveTo>
                    <a:cubicBezTo>
                      <a:pt x="144" y="700"/>
                      <a:pt x="288" y="440"/>
                      <a:pt x="528" y="288"/>
                    </a:cubicBezTo>
                    <a:cubicBezTo>
                      <a:pt x="768" y="136"/>
                      <a:pt x="1200" y="0"/>
                      <a:pt x="1440" y="48"/>
                    </a:cubicBezTo>
                    <a:cubicBezTo>
                      <a:pt x="1680" y="96"/>
                      <a:pt x="1888" y="480"/>
                      <a:pt x="1968" y="576"/>
                    </a:cubicBezTo>
                  </a:path>
                </a:pathLst>
              </a:custGeom>
              <a:noFill/>
              <a:ln w="38100"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grpSp>
      </p:grpSp>
      <p:cxnSp>
        <p:nvCxnSpPr>
          <p:cNvPr id="13" name="Straight Connector 12">
            <a:extLst>
              <a:ext uri="{FF2B5EF4-FFF2-40B4-BE49-F238E27FC236}">
                <a16:creationId xmlns:a16="http://schemas.microsoft.com/office/drawing/2014/main" id="{A3E6D47B-F2C6-C825-9940-AAD6BE0C13A5}"/>
              </a:ext>
            </a:extLst>
          </p:cNvPr>
          <p:cNvCxnSpPr>
            <a:cxnSpLocks/>
          </p:cNvCxnSpPr>
          <p:nvPr/>
        </p:nvCxnSpPr>
        <p:spPr>
          <a:xfrm flipH="1">
            <a:off x="5851711" y="924560"/>
            <a:ext cx="5664" cy="3528000"/>
          </a:xfrm>
          <a:prstGeom prst="line">
            <a:avLst/>
          </a:prstGeom>
          <a:ln w="57150"/>
        </p:spPr>
        <p:style>
          <a:lnRef idx="1">
            <a:schemeClr val="dk1"/>
          </a:lnRef>
          <a:fillRef idx="0">
            <a:schemeClr val="dk1"/>
          </a:fillRef>
          <a:effectRef idx="0">
            <a:schemeClr val="dk1"/>
          </a:effectRef>
          <a:fontRef idx="minor">
            <a:schemeClr val="tx1"/>
          </a:fontRef>
        </p:style>
      </p:cxnSp>
      <p:sp>
        <p:nvSpPr>
          <p:cNvPr id="14" name="Content Placeholder 4">
            <a:extLst>
              <a:ext uri="{FF2B5EF4-FFF2-40B4-BE49-F238E27FC236}">
                <a16:creationId xmlns:a16="http://schemas.microsoft.com/office/drawing/2014/main" id="{1FEF8E5F-5F7D-8D6D-F909-7517C97C5EE0}"/>
              </a:ext>
            </a:extLst>
          </p:cNvPr>
          <p:cNvSpPr txBox="1">
            <a:spLocks/>
          </p:cNvSpPr>
          <p:nvPr/>
        </p:nvSpPr>
        <p:spPr>
          <a:xfrm>
            <a:off x="283581" y="4526091"/>
            <a:ext cx="11664579" cy="220469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dirty="0">
                <a:latin typeface="Cambria" panose="02040503050406030204" pitchFamily="18" charset="0"/>
                <a:ea typeface="Cambria" panose="02040503050406030204" pitchFamily="18" charset="0"/>
              </a:rPr>
              <a:t>Note, the similarities with the Internet model. </a:t>
            </a:r>
          </a:p>
          <a:p>
            <a:pPr fontAlgn="base"/>
            <a:r>
              <a:rPr lang="en-US" sz="2000" dirty="0">
                <a:latin typeface="Cambria" panose="02040503050406030204" pitchFamily="18" charset="0"/>
                <a:ea typeface="Cambria" panose="02040503050406030204" pitchFamily="18" charset="0"/>
              </a:rPr>
              <a:t>Without the WAP Gateway, the two models would have been practically identical.</a:t>
            </a:r>
          </a:p>
          <a:p>
            <a:pPr fontAlgn="base"/>
            <a:r>
              <a:rPr lang="en-US" sz="2000" dirty="0">
                <a:latin typeface="Cambria" panose="02040503050406030204" pitchFamily="18" charset="0"/>
                <a:ea typeface="Cambria" panose="02040503050406030204" pitchFamily="18" charset="0"/>
              </a:rPr>
              <a:t>The WAP architecture (WAP model) consists of 3 levels:</a:t>
            </a:r>
          </a:p>
          <a:p>
            <a:pPr lvl="1" fontAlgn="base"/>
            <a:r>
              <a:rPr lang="en-US" dirty="0">
                <a:latin typeface="Cambria" panose="02040503050406030204" pitchFamily="18" charset="0"/>
                <a:ea typeface="Cambria" panose="02040503050406030204" pitchFamily="18" charset="0"/>
              </a:rPr>
              <a:t>Client</a:t>
            </a:r>
          </a:p>
          <a:p>
            <a:pPr lvl="1" fontAlgn="base"/>
            <a:r>
              <a:rPr lang="en-US" dirty="0">
                <a:latin typeface="Cambria" panose="02040503050406030204" pitchFamily="18" charset="0"/>
                <a:ea typeface="Cambria" panose="02040503050406030204" pitchFamily="18" charset="0"/>
              </a:rPr>
              <a:t>Gateway</a:t>
            </a:r>
          </a:p>
          <a:p>
            <a:pPr lvl="1" fontAlgn="base"/>
            <a:r>
              <a:rPr lang="en-US" dirty="0">
                <a:latin typeface="Cambria" panose="02040503050406030204" pitchFamily="18" charset="0"/>
                <a:ea typeface="Cambria" panose="02040503050406030204" pitchFamily="18" charset="0"/>
              </a:rPr>
              <a:t>Origin Server.</a:t>
            </a:r>
          </a:p>
          <a:p>
            <a:pPr fontAlgn="base"/>
            <a:endParaRPr lang="en-US" sz="2000"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FE57EBE2-1F08-7474-75D2-BDC9D462F86F}"/>
              </a:ext>
            </a:extLst>
          </p:cNvPr>
          <p:cNvSpPr txBox="1"/>
          <p:nvPr/>
        </p:nvSpPr>
        <p:spPr>
          <a:xfrm>
            <a:off x="1071111" y="4103102"/>
            <a:ext cx="3175869" cy="379656"/>
          </a:xfrm>
          <a:prstGeom prst="rect">
            <a:avLst/>
          </a:prstGeom>
          <a:noFill/>
        </p:spPr>
        <p:txBody>
          <a:bodyPr wrap="none" rtlCol="0">
            <a:spAutoFit/>
          </a:bodyPr>
          <a:lstStyle/>
          <a:p>
            <a:r>
              <a:rPr lang="en-US" b="1" dirty="0">
                <a:latin typeface="Cambria" panose="02040503050406030204" pitchFamily="18" charset="0"/>
                <a:ea typeface="Cambria" panose="02040503050406030204" pitchFamily="18" charset="0"/>
              </a:rPr>
              <a:t>Fig. 1 Internet Architecture</a:t>
            </a:r>
            <a:endParaRPr lang="en-IN" b="1"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3397D040-6F21-7D60-8849-1DCA24FE112D}"/>
              </a:ext>
            </a:extLst>
          </p:cNvPr>
          <p:cNvSpPr txBox="1"/>
          <p:nvPr/>
        </p:nvSpPr>
        <p:spPr>
          <a:xfrm>
            <a:off x="7774288" y="4103102"/>
            <a:ext cx="2797561" cy="379656"/>
          </a:xfrm>
          <a:prstGeom prst="rect">
            <a:avLst/>
          </a:prstGeom>
          <a:noFill/>
        </p:spPr>
        <p:txBody>
          <a:bodyPr wrap="none" rtlCol="0">
            <a:spAutoFit/>
          </a:bodyPr>
          <a:lstStyle/>
          <a:p>
            <a:r>
              <a:rPr lang="en-US" b="1" dirty="0">
                <a:latin typeface="Cambria" panose="02040503050406030204" pitchFamily="18" charset="0"/>
                <a:ea typeface="Cambria" panose="02040503050406030204" pitchFamily="18" charset="0"/>
              </a:rPr>
              <a:t>Fig. 2 WAP Architecture</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6930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WAP Architecture</a:t>
            </a: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5"/>
            <a:ext cx="11827139" cy="317007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Cambria" panose="02040503050406030204" pitchFamily="18" charset="0"/>
                <a:ea typeface="Cambria" panose="02040503050406030204" pitchFamily="18" charset="0"/>
              </a:rPr>
              <a:t>When a user opens the browser in his/her mobile device and selects a website that he/she wants to view, the mobile device sends the URL encoded request via a network to a WAP gateway using WAP protocol.</a:t>
            </a:r>
          </a:p>
          <a:p>
            <a:r>
              <a:rPr lang="en-US" sz="2200" dirty="0">
                <a:latin typeface="Cambria" panose="02040503050406030204" pitchFamily="18" charset="0"/>
                <a:ea typeface="Cambria" panose="02040503050406030204" pitchFamily="18" charset="0"/>
              </a:rPr>
              <a:t>The request he/she sends via mobile to WAP gateway is called as encoding request.</a:t>
            </a:r>
          </a:p>
          <a:p>
            <a:r>
              <a:rPr lang="en-US" sz="2200" dirty="0">
                <a:latin typeface="Cambria" panose="02040503050406030204" pitchFamily="18" charset="0"/>
                <a:ea typeface="Cambria" panose="02040503050406030204" pitchFamily="18" charset="0"/>
              </a:rPr>
              <a:t>The sent encoding request is translated through WAP gateway and then forwarded in the form of a conventional HTTP URL request over the Internet.</a:t>
            </a:r>
          </a:p>
          <a:p>
            <a:r>
              <a:rPr lang="en-US" sz="2200" dirty="0">
                <a:latin typeface="Cambria" panose="02040503050406030204" pitchFamily="18" charset="0"/>
                <a:ea typeface="Cambria" panose="02040503050406030204" pitchFamily="18" charset="0"/>
              </a:rPr>
              <a:t>When the request reaches a specified Web server, the server processes the request just as it would handle any other request and sends the response back to the mobile device through WAP gateway.</a:t>
            </a:r>
          </a:p>
        </p:txBody>
      </p:sp>
      <p:pic>
        <p:nvPicPr>
          <p:cNvPr id="2" name="Picture 1">
            <a:extLst>
              <a:ext uri="{FF2B5EF4-FFF2-40B4-BE49-F238E27FC236}">
                <a16:creationId xmlns:a16="http://schemas.microsoft.com/office/drawing/2014/main" id="{FB8B8C99-9BD2-2EFC-15BA-22FAD1E44C5D}"/>
              </a:ext>
            </a:extLst>
          </p:cNvPr>
          <p:cNvPicPr>
            <a:picLocks noChangeAspect="1"/>
          </p:cNvPicPr>
          <p:nvPr/>
        </p:nvPicPr>
        <p:blipFill>
          <a:blip r:embed="rId6"/>
          <a:stretch>
            <a:fillRect/>
          </a:stretch>
        </p:blipFill>
        <p:spPr>
          <a:xfrm>
            <a:off x="5588000" y="3810000"/>
            <a:ext cx="6522143" cy="2920783"/>
          </a:xfrm>
          <a:prstGeom prst="rect">
            <a:avLst/>
          </a:prstGeom>
        </p:spPr>
      </p:pic>
      <p:sp>
        <p:nvSpPr>
          <p:cNvPr id="3" name="TextBox 2">
            <a:extLst>
              <a:ext uri="{FF2B5EF4-FFF2-40B4-BE49-F238E27FC236}">
                <a16:creationId xmlns:a16="http://schemas.microsoft.com/office/drawing/2014/main" id="{F2DC8D04-C86C-1220-4493-2A19FCCF035B}"/>
              </a:ext>
            </a:extLst>
          </p:cNvPr>
          <p:cNvSpPr txBox="1"/>
          <p:nvPr/>
        </p:nvSpPr>
        <p:spPr>
          <a:xfrm>
            <a:off x="131181" y="4183659"/>
            <a:ext cx="5212979" cy="1006429"/>
          </a:xfrm>
          <a:prstGeom prst="rect">
            <a:avLst/>
          </a:prstGeom>
          <a:noFill/>
        </p:spPr>
        <p:txBody>
          <a:bodyPr wrap="square" rtlCol="0">
            <a:spAutoFit/>
          </a:bodyPr>
          <a:lstStyle/>
          <a:p>
            <a:pPr marL="265113" indent="-265113" algn="just">
              <a:lnSpc>
                <a:spcPct val="90000"/>
              </a:lnSpc>
              <a:spcBef>
                <a:spcPts val="1000"/>
              </a:spcBef>
              <a:buClr>
                <a:srgbClr val="5430AA"/>
              </a:buClr>
              <a:buFont typeface="Wingdings 3" panose="05040102010807070707" pitchFamily="18" charset="2"/>
              <a:buChar char=""/>
            </a:pPr>
            <a:r>
              <a:rPr lang="en-US" sz="2200" kern="1200" dirty="0">
                <a:solidFill>
                  <a:schemeClr val="tx1"/>
                </a:solidFill>
                <a:latin typeface="Cambria" panose="02040503050406030204" pitchFamily="18" charset="0"/>
                <a:ea typeface="Cambria" panose="02040503050406030204" pitchFamily="18" charset="0"/>
                <a:cs typeface="+mn-cs"/>
              </a:rPr>
              <a:t>Now, the WML file's final response can be seen in the browser of the mobile users.</a:t>
            </a:r>
          </a:p>
        </p:txBody>
      </p:sp>
    </p:spTree>
    <p:extLst>
      <p:ext uri="{BB962C8B-B14F-4D97-AF65-F5344CB8AC3E}">
        <p14:creationId xmlns:p14="http://schemas.microsoft.com/office/powerpoint/2010/main" val="67898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WAP Protocol Stack</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p14="http://schemas.microsoft.com/office/powerpoint/2010/main" val="412678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WAP Protocol Stack</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1" name="Rectangle 40">
            <a:extLst>
              <a:ext uri="{FF2B5EF4-FFF2-40B4-BE49-F238E27FC236}">
                <a16:creationId xmlns:a16="http://schemas.microsoft.com/office/drawing/2014/main" id="{CCA26FF9-00C5-F12B-26EB-26F4D01BD2AC}"/>
              </a:ext>
            </a:extLst>
          </p:cNvPr>
          <p:cNvSpPr/>
          <p:nvPr/>
        </p:nvSpPr>
        <p:spPr>
          <a:xfrm>
            <a:off x="1554918" y="990600"/>
            <a:ext cx="3600000" cy="381000"/>
          </a:xfrm>
          <a:prstGeom prst="rect">
            <a:avLst/>
          </a:prstGeom>
          <a:solidFill>
            <a:srgbClr val="CC99FF"/>
          </a:solidFill>
          <a:ln w="6350" cap="flat" cmpd="sng" algn="ctr">
            <a:solidFill>
              <a:srgbClr val="5430A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Application Layer (WAE)</a:t>
            </a:r>
          </a:p>
        </p:txBody>
      </p:sp>
      <p:sp>
        <p:nvSpPr>
          <p:cNvPr id="42" name="Rectangle 41">
            <a:extLst>
              <a:ext uri="{FF2B5EF4-FFF2-40B4-BE49-F238E27FC236}">
                <a16:creationId xmlns:a16="http://schemas.microsoft.com/office/drawing/2014/main" id="{56070F93-40A3-BE7F-0C33-7602526050C1}"/>
              </a:ext>
            </a:extLst>
          </p:cNvPr>
          <p:cNvSpPr/>
          <p:nvPr/>
        </p:nvSpPr>
        <p:spPr>
          <a:xfrm>
            <a:off x="1554918" y="1522675"/>
            <a:ext cx="4320000" cy="381000"/>
          </a:xfrm>
          <a:prstGeom prst="rect">
            <a:avLst/>
          </a:prstGeom>
          <a:solidFill>
            <a:srgbClr val="CC99FF"/>
          </a:solidFill>
          <a:ln w="6350" cap="flat" cmpd="sng" algn="ctr">
            <a:solidFill>
              <a:srgbClr val="5430A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Session Layer (WSP)</a:t>
            </a:r>
          </a:p>
        </p:txBody>
      </p:sp>
      <p:sp>
        <p:nvSpPr>
          <p:cNvPr id="43" name="Rectangle 42">
            <a:extLst>
              <a:ext uri="{FF2B5EF4-FFF2-40B4-BE49-F238E27FC236}">
                <a16:creationId xmlns:a16="http://schemas.microsoft.com/office/drawing/2014/main" id="{4B0E75B1-1E9C-B014-641B-4224796271EF}"/>
              </a:ext>
            </a:extLst>
          </p:cNvPr>
          <p:cNvSpPr/>
          <p:nvPr/>
        </p:nvSpPr>
        <p:spPr>
          <a:xfrm>
            <a:off x="1554918" y="2054750"/>
            <a:ext cx="5040000" cy="381000"/>
          </a:xfrm>
          <a:prstGeom prst="rect">
            <a:avLst/>
          </a:prstGeom>
          <a:solidFill>
            <a:srgbClr val="CC99FF"/>
          </a:solidFill>
          <a:ln w="6350" cap="flat" cmpd="sng" algn="ctr">
            <a:solidFill>
              <a:srgbClr val="5430A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Transaction Layer (WTP)</a:t>
            </a:r>
          </a:p>
        </p:txBody>
      </p:sp>
      <p:sp>
        <p:nvSpPr>
          <p:cNvPr id="44" name="Rectangle 43">
            <a:extLst>
              <a:ext uri="{FF2B5EF4-FFF2-40B4-BE49-F238E27FC236}">
                <a16:creationId xmlns:a16="http://schemas.microsoft.com/office/drawing/2014/main" id="{6EC5A93B-9A61-0388-82DB-153653A0A8D6}"/>
              </a:ext>
            </a:extLst>
          </p:cNvPr>
          <p:cNvSpPr/>
          <p:nvPr/>
        </p:nvSpPr>
        <p:spPr>
          <a:xfrm>
            <a:off x="1554918" y="2586825"/>
            <a:ext cx="5760000" cy="381000"/>
          </a:xfrm>
          <a:prstGeom prst="rect">
            <a:avLst/>
          </a:prstGeom>
          <a:solidFill>
            <a:srgbClr val="CC99FF"/>
          </a:solidFill>
          <a:ln w="6350" cap="flat" cmpd="sng" algn="ctr">
            <a:solidFill>
              <a:srgbClr val="5430A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Security Layer (WTLS)</a:t>
            </a:r>
          </a:p>
        </p:txBody>
      </p:sp>
      <p:sp>
        <p:nvSpPr>
          <p:cNvPr id="45" name="Rectangle 44">
            <a:extLst>
              <a:ext uri="{FF2B5EF4-FFF2-40B4-BE49-F238E27FC236}">
                <a16:creationId xmlns:a16="http://schemas.microsoft.com/office/drawing/2014/main" id="{36E981C1-9840-EC53-F433-4FF9721E966E}"/>
              </a:ext>
            </a:extLst>
          </p:cNvPr>
          <p:cNvSpPr/>
          <p:nvPr/>
        </p:nvSpPr>
        <p:spPr>
          <a:xfrm>
            <a:off x="1554918" y="3118900"/>
            <a:ext cx="6480000" cy="381000"/>
          </a:xfrm>
          <a:prstGeom prst="rect">
            <a:avLst/>
          </a:prstGeom>
          <a:solidFill>
            <a:srgbClr val="CC99FF"/>
          </a:solidFill>
          <a:ln w="6350" cap="flat" cmpd="sng" algn="ctr">
            <a:solidFill>
              <a:srgbClr val="5430A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Transport Layer (WDP)</a:t>
            </a:r>
          </a:p>
        </p:txBody>
      </p:sp>
      <p:sp>
        <p:nvSpPr>
          <p:cNvPr id="46" name="Rectangle 45">
            <a:extLst>
              <a:ext uri="{FF2B5EF4-FFF2-40B4-BE49-F238E27FC236}">
                <a16:creationId xmlns:a16="http://schemas.microsoft.com/office/drawing/2014/main" id="{35594A7C-A679-3CE7-1622-23451DE7F939}"/>
              </a:ext>
            </a:extLst>
          </p:cNvPr>
          <p:cNvSpPr/>
          <p:nvPr/>
        </p:nvSpPr>
        <p:spPr>
          <a:xfrm>
            <a:off x="1554918" y="3657600"/>
            <a:ext cx="6480000" cy="616226"/>
          </a:xfrm>
          <a:prstGeom prst="rect">
            <a:avLst/>
          </a:prstGeom>
          <a:noFill/>
          <a:ln w="6350" cap="flat" cmpd="sng" algn="ctr">
            <a:solidFill>
              <a:srgbClr val="F19D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47" name="Freeform 9">
            <a:extLst>
              <a:ext uri="{FF2B5EF4-FFF2-40B4-BE49-F238E27FC236}">
                <a16:creationId xmlns:a16="http://schemas.microsoft.com/office/drawing/2014/main" id="{49B9EE8D-A828-ED84-99FC-EC00CC6DA0D0}"/>
              </a:ext>
            </a:extLst>
          </p:cNvPr>
          <p:cNvSpPr/>
          <p:nvPr/>
        </p:nvSpPr>
        <p:spPr>
          <a:xfrm>
            <a:off x="5284445" y="997009"/>
            <a:ext cx="2767351" cy="1997982"/>
          </a:xfrm>
          <a:custGeom>
            <a:avLst/>
            <a:gdLst>
              <a:gd name="connsiteX0" fmla="*/ 10899 w 2767351"/>
              <a:gd name="connsiteY0" fmla="*/ 10156 h 1997982"/>
              <a:gd name="connsiteX1" fmla="*/ 10899 w 2767351"/>
              <a:gd name="connsiteY1" fmla="*/ 407721 h 1997982"/>
              <a:gd name="connsiteX2" fmla="*/ 726516 w 2767351"/>
              <a:gd name="connsiteY2" fmla="*/ 407721 h 1997982"/>
              <a:gd name="connsiteX3" fmla="*/ 726516 w 2767351"/>
              <a:gd name="connsiteY3" fmla="*/ 951061 h 1997982"/>
              <a:gd name="connsiteX4" fmla="*/ 1415630 w 2767351"/>
              <a:gd name="connsiteY4" fmla="*/ 951061 h 1997982"/>
              <a:gd name="connsiteX5" fmla="*/ 1415630 w 2767351"/>
              <a:gd name="connsiteY5" fmla="*/ 1467895 h 1997982"/>
              <a:gd name="connsiteX6" fmla="*/ 2131247 w 2767351"/>
              <a:gd name="connsiteY6" fmla="*/ 1467895 h 1997982"/>
              <a:gd name="connsiteX7" fmla="*/ 2131247 w 2767351"/>
              <a:gd name="connsiteY7" fmla="*/ 1997982 h 1997982"/>
              <a:gd name="connsiteX8" fmla="*/ 2767351 w 2767351"/>
              <a:gd name="connsiteY8" fmla="*/ 1997982 h 1997982"/>
              <a:gd name="connsiteX9" fmla="*/ 2767351 w 2767351"/>
              <a:gd name="connsiteY9" fmla="*/ 0 h 1997982"/>
              <a:gd name="connsiteX10" fmla="*/ 0 w 2767351"/>
              <a:gd name="connsiteY10" fmla="*/ 0 h 199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7351" h="1997982">
                <a:moveTo>
                  <a:pt x="10899" y="10156"/>
                </a:moveTo>
                <a:lnTo>
                  <a:pt x="10899" y="407721"/>
                </a:lnTo>
                <a:lnTo>
                  <a:pt x="726516" y="407721"/>
                </a:lnTo>
                <a:lnTo>
                  <a:pt x="726516" y="951061"/>
                </a:lnTo>
                <a:lnTo>
                  <a:pt x="1415630" y="951061"/>
                </a:lnTo>
                <a:lnTo>
                  <a:pt x="1415630" y="1467895"/>
                </a:lnTo>
                <a:lnTo>
                  <a:pt x="2131247" y="1467895"/>
                </a:lnTo>
                <a:lnTo>
                  <a:pt x="2131247" y="1997982"/>
                </a:lnTo>
                <a:lnTo>
                  <a:pt x="2767351" y="1997982"/>
                </a:lnTo>
                <a:lnTo>
                  <a:pt x="2767351" y="0"/>
                </a:lnTo>
                <a:lnTo>
                  <a:pt x="0" y="0"/>
                </a:lnTo>
              </a:path>
            </a:pathLst>
          </a:custGeom>
          <a:noFill/>
          <a:ln w="28575" cap="flat" cmpd="sng" algn="ctr">
            <a:solidFill>
              <a:srgbClr val="F19D19"/>
            </a:solidFill>
            <a:prstDash val="solid"/>
            <a:miter lim="800000"/>
          </a:ln>
          <a:effectLst/>
        </p:spPr>
        <p:txBody>
          <a:bodyPr rtlCol="0" anchor="t"/>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Other Services and Applications</a:t>
            </a:r>
          </a:p>
        </p:txBody>
      </p:sp>
      <p:sp>
        <p:nvSpPr>
          <p:cNvPr id="48" name="TextBox 47">
            <a:extLst>
              <a:ext uri="{FF2B5EF4-FFF2-40B4-BE49-F238E27FC236}">
                <a16:creationId xmlns:a16="http://schemas.microsoft.com/office/drawing/2014/main" id="{74280BE8-816C-CF15-B611-8DF04AAC0F6E}"/>
              </a:ext>
            </a:extLst>
          </p:cNvPr>
          <p:cNvSpPr txBox="1">
            <a:spLocks/>
          </p:cNvSpPr>
          <p:nvPr/>
        </p:nvSpPr>
        <p:spPr>
          <a:xfrm>
            <a:off x="1631118" y="3903000"/>
            <a:ext cx="564562" cy="288000"/>
          </a:xfrm>
          <a:prstGeom prst="rect">
            <a:avLst/>
          </a:prstGeom>
          <a:solidFill>
            <a:sysClr val="window" lastClr="FFFFFF"/>
          </a:solidFill>
          <a:ln w="12700" cap="flat" cmpd="sng" algn="ctr">
            <a:solidFill>
              <a:srgbClr val="212121"/>
            </a:solidFill>
            <a:prstDash val="solid"/>
            <a:miter lim="800000"/>
          </a:ln>
          <a:effectLst/>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12121"/>
                </a:solidFill>
                <a:effectLst/>
                <a:uLnTx/>
                <a:uFillTx/>
                <a:latin typeface="Roboto Condensed"/>
                <a:ea typeface="+mn-ea"/>
                <a:cs typeface="+mn-cs"/>
              </a:rPr>
              <a:t>GSM</a:t>
            </a:r>
          </a:p>
        </p:txBody>
      </p:sp>
      <p:sp>
        <p:nvSpPr>
          <p:cNvPr id="49" name="TextBox 48">
            <a:extLst>
              <a:ext uri="{FF2B5EF4-FFF2-40B4-BE49-F238E27FC236}">
                <a16:creationId xmlns:a16="http://schemas.microsoft.com/office/drawing/2014/main" id="{7240854B-EC9C-C385-5918-E7FF911D9E9A}"/>
              </a:ext>
            </a:extLst>
          </p:cNvPr>
          <p:cNvSpPr txBox="1">
            <a:spLocks/>
          </p:cNvSpPr>
          <p:nvPr/>
        </p:nvSpPr>
        <p:spPr>
          <a:xfrm>
            <a:off x="2291638" y="3903000"/>
            <a:ext cx="684000" cy="288000"/>
          </a:xfrm>
          <a:prstGeom prst="rect">
            <a:avLst/>
          </a:prstGeom>
          <a:solidFill>
            <a:sysClr val="window" lastClr="FFFFFF"/>
          </a:solidFill>
          <a:ln w="12700" cap="flat" cmpd="sng" algn="ctr">
            <a:solidFill>
              <a:srgbClr val="212121"/>
            </a:solidFill>
            <a:prstDash val="solid"/>
            <a:miter lim="800000"/>
          </a:ln>
          <a:effectLst/>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12121"/>
                </a:solidFill>
                <a:effectLst/>
                <a:uLnTx/>
                <a:uFillTx/>
                <a:latin typeface="Roboto Condensed"/>
                <a:ea typeface="+mn-ea"/>
                <a:cs typeface="+mn-cs"/>
              </a:rPr>
              <a:t>IS-136</a:t>
            </a:r>
          </a:p>
        </p:txBody>
      </p:sp>
      <p:sp>
        <p:nvSpPr>
          <p:cNvPr id="50" name="TextBox 49">
            <a:extLst>
              <a:ext uri="{FF2B5EF4-FFF2-40B4-BE49-F238E27FC236}">
                <a16:creationId xmlns:a16="http://schemas.microsoft.com/office/drawing/2014/main" id="{6E668105-42B5-1987-3D93-60B1AED80D05}"/>
              </a:ext>
            </a:extLst>
          </p:cNvPr>
          <p:cNvSpPr txBox="1">
            <a:spLocks/>
          </p:cNvSpPr>
          <p:nvPr/>
        </p:nvSpPr>
        <p:spPr>
          <a:xfrm>
            <a:off x="3071596" y="3903000"/>
            <a:ext cx="660976" cy="288000"/>
          </a:xfrm>
          <a:prstGeom prst="rect">
            <a:avLst/>
          </a:prstGeom>
          <a:solidFill>
            <a:sysClr val="window" lastClr="FFFFFF"/>
          </a:solidFill>
          <a:ln w="12700" cap="flat" cmpd="sng" algn="ctr">
            <a:solidFill>
              <a:srgbClr val="212121"/>
            </a:solidFill>
            <a:prstDash val="solid"/>
            <a:miter lim="800000"/>
          </a:ln>
          <a:effectLst/>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12121"/>
                </a:solidFill>
                <a:effectLst/>
                <a:uLnTx/>
                <a:uFillTx/>
                <a:latin typeface="Roboto Condensed"/>
                <a:ea typeface="+mn-ea"/>
                <a:cs typeface="+mn-cs"/>
              </a:rPr>
              <a:t>CDMA</a:t>
            </a:r>
          </a:p>
        </p:txBody>
      </p:sp>
      <p:sp>
        <p:nvSpPr>
          <p:cNvPr id="51" name="TextBox 50">
            <a:extLst>
              <a:ext uri="{FF2B5EF4-FFF2-40B4-BE49-F238E27FC236}">
                <a16:creationId xmlns:a16="http://schemas.microsoft.com/office/drawing/2014/main" id="{A3DCA54F-1EB4-35B3-6FC8-4DFF189475F9}"/>
              </a:ext>
            </a:extLst>
          </p:cNvPr>
          <p:cNvSpPr txBox="1">
            <a:spLocks/>
          </p:cNvSpPr>
          <p:nvPr/>
        </p:nvSpPr>
        <p:spPr>
          <a:xfrm>
            <a:off x="3828530" y="3903000"/>
            <a:ext cx="531600" cy="288000"/>
          </a:xfrm>
          <a:prstGeom prst="rect">
            <a:avLst/>
          </a:prstGeom>
          <a:solidFill>
            <a:sysClr val="window" lastClr="FFFFFF"/>
          </a:solidFill>
          <a:ln w="12700" cap="flat" cmpd="sng" algn="ctr">
            <a:solidFill>
              <a:srgbClr val="212121"/>
            </a:solidFill>
            <a:prstDash val="solid"/>
            <a:miter lim="800000"/>
          </a:ln>
          <a:effectLst/>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12121"/>
                </a:solidFill>
                <a:effectLst/>
                <a:uLnTx/>
                <a:uFillTx/>
                <a:latin typeface="Roboto Condensed"/>
                <a:ea typeface="+mn-ea"/>
                <a:cs typeface="+mn-cs"/>
              </a:rPr>
              <a:t>PHS</a:t>
            </a:r>
          </a:p>
        </p:txBody>
      </p:sp>
      <p:sp>
        <p:nvSpPr>
          <p:cNvPr id="52" name="TextBox 51">
            <a:extLst>
              <a:ext uri="{FF2B5EF4-FFF2-40B4-BE49-F238E27FC236}">
                <a16:creationId xmlns:a16="http://schemas.microsoft.com/office/drawing/2014/main" id="{991390C7-932E-E10F-529D-F621C1210CD1}"/>
              </a:ext>
            </a:extLst>
          </p:cNvPr>
          <p:cNvSpPr txBox="1">
            <a:spLocks/>
          </p:cNvSpPr>
          <p:nvPr/>
        </p:nvSpPr>
        <p:spPr>
          <a:xfrm>
            <a:off x="4456088" y="3903000"/>
            <a:ext cx="604200" cy="288000"/>
          </a:xfrm>
          <a:prstGeom prst="rect">
            <a:avLst/>
          </a:prstGeom>
          <a:solidFill>
            <a:sysClr val="window" lastClr="FFFFFF"/>
          </a:solidFill>
          <a:ln w="12700" cap="flat" cmpd="sng" algn="ctr">
            <a:solidFill>
              <a:srgbClr val="212121"/>
            </a:solidFill>
            <a:prstDash val="solid"/>
            <a:miter lim="800000"/>
          </a:ln>
          <a:effectLst/>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12121"/>
                </a:solidFill>
                <a:effectLst/>
                <a:uLnTx/>
                <a:uFillTx/>
                <a:latin typeface="Roboto Condensed"/>
                <a:ea typeface="+mn-ea"/>
                <a:cs typeface="+mn-cs"/>
              </a:rPr>
              <a:t>CDPD</a:t>
            </a:r>
          </a:p>
        </p:txBody>
      </p:sp>
      <p:sp>
        <p:nvSpPr>
          <p:cNvPr id="53" name="TextBox 52">
            <a:extLst>
              <a:ext uri="{FF2B5EF4-FFF2-40B4-BE49-F238E27FC236}">
                <a16:creationId xmlns:a16="http://schemas.microsoft.com/office/drawing/2014/main" id="{538EFE42-A890-0878-FF42-D891C1EF2526}"/>
              </a:ext>
            </a:extLst>
          </p:cNvPr>
          <p:cNvSpPr txBox="1">
            <a:spLocks/>
          </p:cNvSpPr>
          <p:nvPr/>
        </p:nvSpPr>
        <p:spPr>
          <a:xfrm>
            <a:off x="5156246" y="3903000"/>
            <a:ext cx="685800" cy="288000"/>
          </a:xfrm>
          <a:prstGeom prst="rect">
            <a:avLst/>
          </a:prstGeom>
          <a:solidFill>
            <a:sysClr val="window" lastClr="FFFFFF"/>
          </a:solidFill>
          <a:ln w="12700" cap="flat" cmpd="sng" algn="ctr">
            <a:solidFill>
              <a:srgbClr val="212121"/>
            </a:solidFill>
            <a:prstDash val="solid"/>
            <a:miter lim="800000"/>
          </a:ln>
          <a:effectLst/>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12121"/>
                </a:solidFill>
                <a:effectLst/>
                <a:uLnTx/>
                <a:uFillTx/>
                <a:latin typeface="Roboto Condensed"/>
                <a:ea typeface="+mn-ea"/>
                <a:cs typeface="+mn-cs"/>
              </a:rPr>
              <a:t>PDC-P</a:t>
            </a:r>
          </a:p>
        </p:txBody>
      </p:sp>
      <p:sp>
        <p:nvSpPr>
          <p:cNvPr id="54" name="TextBox 53">
            <a:extLst>
              <a:ext uri="{FF2B5EF4-FFF2-40B4-BE49-F238E27FC236}">
                <a16:creationId xmlns:a16="http://schemas.microsoft.com/office/drawing/2014/main" id="{72B568F2-5565-5F9B-8742-27EBFAAF658B}"/>
              </a:ext>
            </a:extLst>
          </p:cNvPr>
          <p:cNvSpPr txBox="1">
            <a:spLocks/>
          </p:cNvSpPr>
          <p:nvPr/>
        </p:nvSpPr>
        <p:spPr>
          <a:xfrm>
            <a:off x="5938004" y="3903000"/>
            <a:ext cx="684600" cy="288000"/>
          </a:xfrm>
          <a:prstGeom prst="rect">
            <a:avLst/>
          </a:prstGeom>
          <a:solidFill>
            <a:sysClr val="window" lastClr="FFFFFF"/>
          </a:solidFill>
          <a:ln w="12700" cap="flat" cmpd="sng" algn="ctr">
            <a:solidFill>
              <a:srgbClr val="212121"/>
            </a:solidFill>
            <a:prstDash val="solid"/>
            <a:miter lim="800000"/>
          </a:ln>
          <a:effectLst/>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12121"/>
                </a:solidFill>
                <a:effectLst/>
                <a:uLnTx/>
                <a:uFillTx/>
                <a:latin typeface="Roboto Condensed"/>
                <a:ea typeface="+mn-ea"/>
                <a:cs typeface="+mn-cs"/>
              </a:rPr>
              <a:t>IDEN</a:t>
            </a:r>
          </a:p>
        </p:txBody>
      </p:sp>
      <p:sp>
        <p:nvSpPr>
          <p:cNvPr id="55" name="TextBox 54">
            <a:extLst>
              <a:ext uri="{FF2B5EF4-FFF2-40B4-BE49-F238E27FC236}">
                <a16:creationId xmlns:a16="http://schemas.microsoft.com/office/drawing/2014/main" id="{2B06F1F6-2C96-DED9-86FF-6EEB2A32B92C}"/>
              </a:ext>
            </a:extLst>
          </p:cNvPr>
          <p:cNvSpPr txBox="1">
            <a:spLocks/>
          </p:cNvSpPr>
          <p:nvPr/>
        </p:nvSpPr>
        <p:spPr>
          <a:xfrm>
            <a:off x="6718562" y="3903000"/>
            <a:ext cx="576318" cy="307777"/>
          </a:xfrm>
          <a:prstGeom prst="rect">
            <a:avLst/>
          </a:prstGeom>
          <a:solidFill>
            <a:sysClr val="window" lastClr="FFFFFF"/>
          </a:solidFill>
          <a:ln w="12700" cap="flat" cmpd="sng" algn="ctr">
            <a:solidFill>
              <a:srgbClr val="212121"/>
            </a:solidFill>
            <a:prstDash val="solid"/>
            <a:miter lim="800000"/>
          </a:ln>
          <a:effectLst/>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12121"/>
                </a:solidFill>
                <a:effectLst/>
                <a:uLnTx/>
                <a:uFillTx/>
                <a:latin typeface="Roboto Condensed"/>
                <a:ea typeface="+mn-ea"/>
                <a:cs typeface="+mn-cs"/>
              </a:rPr>
              <a:t>FLEX</a:t>
            </a:r>
          </a:p>
        </p:txBody>
      </p:sp>
      <p:sp>
        <p:nvSpPr>
          <p:cNvPr id="56" name="TextBox 55">
            <a:extLst>
              <a:ext uri="{FF2B5EF4-FFF2-40B4-BE49-F238E27FC236}">
                <a16:creationId xmlns:a16="http://schemas.microsoft.com/office/drawing/2014/main" id="{F9315B4C-86D5-7103-16FC-A9CEEA6291FA}"/>
              </a:ext>
            </a:extLst>
          </p:cNvPr>
          <p:cNvSpPr txBox="1">
            <a:spLocks/>
          </p:cNvSpPr>
          <p:nvPr/>
        </p:nvSpPr>
        <p:spPr>
          <a:xfrm>
            <a:off x="7346118" y="3903000"/>
            <a:ext cx="607800" cy="288000"/>
          </a:xfrm>
          <a:prstGeom prst="rect">
            <a:avLst/>
          </a:prstGeom>
          <a:solidFill>
            <a:sysClr val="window" lastClr="FFFFFF"/>
          </a:solidFill>
          <a:ln w="12700" cap="flat" cmpd="sng" algn="ctr">
            <a:solidFill>
              <a:srgbClr val="212121"/>
            </a:solidFill>
            <a:prstDash val="solid"/>
            <a:miter lim="800000"/>
          </a:ln>
          <a:effectLst/>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212121"/>
                </a:solidFill>
                <a:effectLst/>
                <a:uLnTx/>
                <a:uFillTx/>
                <a:latin typeface="Roboto Condensed"/>
                <a:ea typeface="+mn-ea"/>
                <a:cs typeface="+mn-cs"/>
              </a:rPr>
              <a:t>etc</a:t>
            </a:r>
            <a:r>
              <a:rPr kumimoji="0" lang="en-US" sz="1400" b="1" i="0" u="none" strike="noStrike" kern="1200" cap="none" spc="0" normalizeH="0" baseline="0" noProof="0" dirty="0">
                <a:ln>
                  <a:noFill/>
                </a:ln>
                <a:solidFill>
                  <a:srgbClr val="212121"/>
                </a:solidFill>
                <a:effectLst/>
                <a:uLnTx/>
                <a:uFillTx/>
                <a:latin typeface="Roboto Condensed"/>
                <a:ea typeface="+mn-ea"/>
                <a:cs typeface="+mn-cs"/>
              </a:rPr>
              <a:t>…</a:t>
            </a:r>
          </a:p>
        </p:txBody>
      </p:sp>
      <p:sp>
        <p:nvSpPr>
          <p:cNvPr id="57" name="TextBox 56">
            <a:extLst>
              <a:ext uri="{FF2B5EF4-FFF2-40B4-BE49-F238E27FC236}">
                <a16:creationId xmlns:a16="http://schemas.microsoft.com/office/drawing/2014/main" id="{1D86B7F5-4C3F-4DD4-914B-F055A914CB1F}"/>
              </a:ext>
            </a:extLst>
          </p:cNvPr>
          <p:cNvSpPr txBox="1"/>
          <p:nvPr/>
        </p:nvSpPr>
        <p:spPr>
          <a:xfrm>
            <a:off x="1558143" y="3623846"/>
            <a:ext cx="1371600" cy="338554"/>
          </a:xfrm>
          <a:prstGeom prst="rect">
            <a:avLst/>
          </a:prstGeom>
          <a:noFill/>
        </p:spPr>
        <p:txBody>
          <a:bodyPr wrap="square" rtlCol="0">
            <a:spAutoFit/>
          </a:bodyPr>
          <a:lstStyle/>
          <a:p>
            <a:pPr>
              <a:buClrTx/>
              <a:buFontTx/>
              <a:buNone/>
            </a:pPr>
            <a:r>
              <a:rPr lang="en-US" sz="1600" b="1" kern="1200" dirty="0">
                <a:solidFill>
                  <a:srgbClr val="212121"/>
                </a:solidFill>
                <a:latin typeface="Roboto Condensed"/>
                <a:ea typeface="+mn-ea"/>
                <a:cs typeface="+mn-cs"/>
              </a:rPr>
              <a:t>Bearers:</a:t>
            </a:r>
          </a:p>
        </p:txBody>
      </p:sp>
      <p:sp>
        <p:nvSpPr>
          <p:cNvPr id="58" name="BackGround">
            <a:extLst>
              <a:ext uri="{FF2B5EF4-FFF2-40B4-BE49-F238E27FC236}">
                <a16:creationId xmlns:a16="http://schemas.microsoft.com/office/drawing/2014/main" id="{98289DF7-8E83-99E0-75D1-6115ADF0004C}"/>
              </a:ext>
            </a:extLst>
          </p:cNvPr>
          <p:cNvSpPr/>
          <p:nvPr/>
        </p:nvSpPr>
        <p:spPr>
          <a:xfrm>
            <a:off x="2388696" y="4598264"/>
            <a:ext cx="6768000" cy="1687380"/>
          </a:xfrm>
          <a:custGeom>
            <a:avLst/>
            <a:gdLst>
              <a:gd name="connsiteX0" fmla="*/ 210035 w 1260187"/>
              <a:gd name="connsiteY0" fmla="*/ 0 h 6662347"/>
              <a:gd name="connsiteX1" fmla="*/ 1050152 w 1260187"/>
              <a:gd name="connsiteY1" fmla="*/ 0 h 6662347"/>
              <a:gd name="connsiteX2" fmla="*/ 1260187 w 1260187"/>
              <a:gd name="connsiteY2" fmla="*/ 210035 h 6662347"/>
              <a:gd name="connsiteX3" fmla="*/ 1260187 w 1260187"/>
              <a:gd name="connsiteY3" fmla="*/ 6662347 h 6662347"/>
              <a:gd name="connsiteX4" fmla="*/ 1260187 w 1260187"/>
              <a:gd name="connsiteY4" fmla="*/ 6662347 h 6662347"/>
              <a:gd name="connsiteX5" fmla="*/ 0 w 1260187"/>
              <a:gd name="connsiteY5" fmla="*/ 6662347 h 6662347"/>
              <a:gd name="connsiteX6" fmla="*/ 0 w 1260187"/>
              <a:gd name="connsiteY6" fmla="*/ 6662347 h 6662347"/>
              <a:gd name="connsiteX7" fmla="*/ 0 w 1260187"/>
              <a:gd name="connsiteY7" fmla="*/ 210035 h 6662347"/>
              <a:gd name="connsiteX8" fmla="*/ 210035 w 1260187"/>
              <a:gd name="connsiteY8" fmla="*/ 0 h 6662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187" h="6662347">
                <a:moveTo>
                  <a:pt x="1260187" y="1110413"/>
                </a:moveTo>
                <a:lnTo>
                  <a:pt x="1260187" y="5551934"/>
                </a:lnTo>
                <a:cubicBezTo>
                  <a:pt x="1260187" y="6165196"/>
                  <a:pt x="1242400" y="6662344"/>
                  <a:pt x="1220459" y="6662344"/>
                </a:cubicBezTo>
                <a:lnTo>
                  <a:pt x="0" y="6662344"/>
                </a:lnTo>
                <a:lnTo>
                  <a:pt x="0" y="6662344"/>
                </a:lnTo>
                <a:lnTo>
                  <a:pt x="0" y="3"/>
                </a:lnTo>
                <a:lnTo>
                  <a:pt x="0" y="3"/>
                </a:lnTo>
                <a:lnTo>
                  <a:pt x="1220459" y="3"/>
                </a:lnTo>
                <a:cubicBezTo>
                  <a:pt x="1242400" y="3"/>
                  <a:pt x="1260187" y="497151"/>
                  <a:pt x="1260187" y="1110413"/>
                </a:cubicBezTo>
                <a:close/>
              </a:path>
            </a:pathLst>
          </a:custGeom>
          <a:solidFill>
            <a:srgbClr val="B84742">
              <a:lumMod val="20000"/>
              <a:lumOff val="80000"/>
              <a:alpha val="90000"/>
            </a:srgbClr>
          </a:solidFill>
          <a:ln w="6350" cap="flat" cmpd="sng" algn="ctr">
            <a:solidFill>
              <a:srgbClr val="B84742">
                <a:alpha val="90000"/>
                <a:tint val="40000"/>
                <a:hueOff val="0"/>
                <a:satOff val="0"/>
                <a:lumOff val="0"/>
                <a:alphaOff val="0"/>
              </a:srgbClr>
            </a:solidFill>
            <a:prstDash val="solid"/>
            <a:miter lim="800000"/>
          </a:ln>
          <a:effectLst/>
        </p:spPr>
        <p:txBody>
          <a:bodyPr spcFirstLastPara="0" vert="horz" wrap="square" lIns="247651" tIns="185341" rIns="309166" bIns="185343" numCol="1" spcCol="1270" anchor="ctr" anchorCtr="0">
            <a:noAutofit/>
          </a:bodyPr>
          <a:lstStyle/>
          <a:p>
            <a:pPr marL="171450" marR="0" lvl="1" indent="-171450" algn="just" defTabSz="800100" eaLnBrk="1" fontAlgn="auto" latinLnBrk="0" hangingPunct="1">
              <a:lnSpc>
                <a:spcPct val="90000"/>
              </a:lnSpc>
              <a:spcBef>
                <a:spcPct val="0"/>
              </a:spcBef>
              <a:spcAft>
                <a:spcPct val="15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9" name="WAE">
            <a:extLst>
              <a:ext uri="{FF2B5EF4-FFF2-40B4-BE49-F238E27FC236}">
                <a16:creationId xmlns:a16="http://schemas.microsoft.com/office/drawing/2014/main" id="{6F754164-5448-8B22-4097-08CA260600E2}"/>
              </a:ext>
            </a:extLst>
          </p:cNvPr>
          <p:cNvSpPr/>
          <p:nvPr/>
        </p:nvSpPr>
        <p:spPr>
          <a:xfrm>
            <a:off x="393696" y="4520765"/>
            <a:ext cx="2095500" cy="1835603"/>
          </a:xfrm>
          <a:custGeom>
            <a:avLst/>
            <a:gdLst>
              <a:gd name="connsiteX0" fmla="*/ 0 w 1937951"/>
              <a:gd name="connsiteY0" fmla="*/ 262544 h 1575234"/>
              <a:gd name="connsiteX1" fmla="*/ 262544 w 1937951"/>
              <a:gd name="connsiteY1" fmla="*/ 0 h 1575234"/>
              <a:gd name="connsiteX2" fmla="*/ 1675407 w 1937951"/>
              <a:gd name="connsiteY2" fmla="*/ 0 h 1575234"/>
              <a:gd name="connsiteX3" fmla="*/ 1937951 w 1937951"/>
              <a:gd name="connsiteY3" fmla="*/ 262544 h 1575234"/>
              <a:gd name="connsiteX4" fmla="*/ 1937951 w 1937951"/>
              <a:gd name="connsiteY4" fmla="*/ 1312690 h 1575234"/>
              <a:gd name="connsiteX5" fmla="*/ 1675407 w 1937951"/>
              <a:gd name="connsiteY5" fmla="*/ 1575234 h 1575234"/>
              <a:gd name="connsiteX6" fmla="*/ 262544 w 1937951"/>
              <a:gd name="connsiteY6" fmla="*/ 1575234 h 1575234"/>
              <a:gd name="connsiteX7" fmla="*/ 0 w 1937951"/>
              <a:gd name="connsiteY7" fmla="*/ 1312690 h 1575234"/>
              <a:gd name="connsiteX8" fmla="*/ 0 w 1937951"/>
              <a:gd name="connsiteY8" fmla="*/ 262544 h 157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951" h="1575234">
                <a:moveTo>
                  <a:pt x="0" y="262544"/>
                </a:moveTo>
                <a:cubicBezTo>
                  <a:pt x="0" y="117545"/>
                  <a:pt x="117545" y="0"/>
                  <a:pt x="262544" y="0"/>
                </a:cubicBezTo>
                <a:lnTo>
                  <a:pt x="1675407" y="0"/>
                </a:lnTo>
                <a:cubicBezTo>
                  <a:pt x="1820406" y="0"/>
                  <a:pt x="1937951" y="117545"/>
                  <a:pt x="1937951" y="262544"/>
                </a:cubicBezTo>
                <a:lnTo>
                  <a:pt x="1937951" y="1312690"/>
                </a:lnTo>
                <a:cubicBezTo>
                  <a:pt x="1937951" y="1457689"/>
                  <a:pt x="1820406" y="1575234"/>
                  <a:pt x="1675407" y="1575234"/>
                </a:cubicBezTo>
                <a:lnTo>
                  <a:pt x="262544" y="1575234"/>
                </a:lnTo>
                <a:cubicBezTo>
                  <a:pt x="117545" y="1575234"/>
                  <a:pt x="0" y="1457689"/>
                  <a:pt x="0" y="1312690"/>
                </a:cubicBezTo>
                <a:lnTo>
                  <a:pt x="0" y="262544"/>
                </a:lnTo>
                <a:close/>
              </a:path>
            </a:pathLst>
          </a:custGeom>
          <a:gradFill rotWithShape="1">
            <a:gsLst>
              <a:gs pos="0">
                <a:srgbClr val="B84742">
                  <a:alpha val="90000"/>
                  <a:hueOff val="0"/>
                  <a:satOff val="0"/>
                  <a:lumOff val="0"/>
                  <a:alphaOff val="0"/>
                  <a:lumMod val="110000"/>
                  <a:satMod val="105000"/>
                  <a:tint val="67000"/>
                </a:srgbClr>
              </a:gs>
              <a:gs pos="50000">
                <a:srgbClr val="B84742">
                  <a:alpha val="90000"/>
                  <a:hueOff val="0"/>
                  <a:satOff val="0"/>
                  <a:lumOff val="0"/>
                  <a:alphaOff val="0"/>
                  <a:lumMod val="105000"/>
                  <a:satMod val="103000"/>
                  <a:tint val="73000"/>
                </a:srgbClr>
              </a:gs>
              <a:gs pos="100000">
                <a:srgbClr val="B84742">
                  <a:alpha val="90000"/>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p:spPr>
        <p:txBody>
          <a:bodyPr spcFirstLastPara="0" vert="horz" wrap="square" lIns="160717" tIns="118807" rIns="160717" bIns="118807" numCol="1" spcCol="1270" anchor="ctr" anchorCtr="0">
            <a:noAutofit/>
          </a:bodyPr>
          <a:lstStyle/>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Wireless Application Environment </a:t>
            </a:r>
          </a:p>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(WAE)</a:t>
            </a:r>
          </a:p>
        </p:txBody>
      </p:sp>
      <p:sp>
        <p:nvSpPr>
          <p:cNvPr id="60" name="1">
            <a:extLst>
              <a:ext uri="{FF2B5EF4-FFF2-40B4-BE49-F238E27FC236}">
                <a16:creationId xmlns:a16="http://schemas.microsoft.com/office/drawing/2014/main" id="{66FC0D93-77F8-C122-AA9A-FEFD69EACDF1}"/>
              </a:ext>
            </a:extLst>
          </p:cNvPr>
          <p:cNvSpPr/>
          <p:nvPr/>
        </p:nvSpPr>
        <p:spPr>
          <a:xfrm>
            <a:off x="2498796" y="4827435"/>
            <a:ext cx="6696000" cy="1232645"/>
          </a:xfrm>
          <a:prstGeom prst="rect">
            <a:avLst/>
          </a:prstGeom>
        </p:spPr>
        <p:txBody>
          <a:bodyPr wrap="square" anchor="ctr">
            <a:spAutoFit/>
          </a:bodyPr>
          <a:lstStyle/>
          <a:p>
            <a:pPr marL="171450" lvl="1" indent="-171450" algn="just" defTabSz="800100">
              <a:lnSpc>
                <a:spcPct val="90000"/>
              </a:lnSpc>
              <a:spcBef>
                <a:spcPct val="0"/>
              </a:spcBef>
              <a:spcAft>
                <a:spcPct val="15000"/>
              </a:spcAft>
              <a:buClrTx/>
              <a:buFont typeface="Arial" panose="020B0604020202020204" pitchFamily="34" charset="0"/>
              <a:buChar char="•"/>
            </a:pPr>
            <a:r>
              <a:rPr lang="en-US" sz="1900" b="1" kern="1200" dirty="0">
                <a:solidFill>
                  <a:srgbClr val="C00000"/>
                </a:solidFill>
                <a:latin typeface="Roboto Condensed"/>
                <a:ea typeface="+mn-ea"/>
                <a:cs typeface="+mn-cs"/>
              </a:rPr>
              <a:t>User agent </a:t>
            </a:r>
            <a:r>
              <a:rPr lang="en-US" sz="1900" kern="1200" dirty="0">
                <a:solidFill>
                  <a:srgbClr val="212121"/>
                </a:solidFill>
                <a:latin typeface="Roboto Condensed"/>
                <a:ea typeface="+mn-ea"/>
                <a:cs typeface="+mn-cs"/>
              </a:rPr>
              <a:t>which is the browser or a client program.</a:t>
            </a:r>
          </a:p>
          <a:p>
            <a:pPr marL="171450" lvl="1" indent="-171450" algn="just" defTabSz="800100">
              <a:lnSpc>
                <a:spcPct val="90000"/>
              </a:lnSpc>
              <a:spcBef>
                <a:spcPct val="0"/>
              </a:spcBef>
              <a:spcAft>
                <a:spcPct val="15000"/>
              </a:spcAft>
              <a:buClrTx/>
              <a:buFont typeface="Arial" panose="020B0604020202020204" pitchFamily="34" charset="0"/>
              <a:buChar char="•"/>
            </a:pPr>
            <a:r>
              <a:rPr lang="en-US" sz="1900" b="1" kern="1200" dirty="0">
                <a:solidFill>
                  <a:srgbClr val="C00000"/>
                </a:solidFill>
                <a:latin typeface="Roboto Condensed"/>
                <a:ea typeface="+mn-ea"/>
                <a:cs typeface="+mn-cs"/>
              </a:rPr>
              <a:t>Wireless Markup Language (WML)</a:t>
            </a:r>
            <a:r>
              <a:rPr lang="en-US" sz="1900" kern="1200" dirty="0">
                <a:solidFill>
                  <a:srgbClr val="C00000"/>
                </a:solidFill>
                <a:latin typeface="Roboto Condensed"/>
                <a:ea typeface="+mn-ea"/>
                <a:cs typeface="+mn-cs"/>
              </a:rPr>
              <a:t> </a:t>
            </a:r>
            <a:r>
              <a:rPr lang="en-US" sz="1900" kern="1200" dirty="0">
                <a:solidFill>
                  <a:srgbClr val="212121"/>
                </a:solidFill>
                <a:latin typeface="Roboto Condensed"/>
                <a:ea typeface="+mn-ea"/>
                <a:cs typeface="+mn-cs"/>
              </a:rPr>
              <a:t>which is a lightweight markup language optimized for use in wireless devices.</a:t>
            </a:r>
          </a:p>
          <a:p>
            <a:pPr marL="171450" lvl="1" indent="-171450" algn="just" defTabSz="800100">
              <a:lnSpc>
                <a:spcPct val="90000"/>
              </a:lnSpc>
              <a:spcBef>
                <a:spcPct val="0"/>
              </a:spcBef>
              <a:spcAft>
                <a:spcPct val="15000"/>
              </a:spcAft>
              <a:buClrTx/>
              <a:buFont typeface="Arial" panose="020B0604020202020204" pitchFamily="34" charset="0"/>
              <a:buChar char="•"/>
            </a:pPr>
            <a:r>
              <a:rPr lang="en-US" sz="1900" b="1" kern="1200" dirty="0">
                <a:solidFill>
                  <a:srgbClr val="C00000"/>
                </a:solidFill>
                <a:latin typeface="Roboto Condensed"/>
                <a:ea typeface="+mn-ea"/>
                <a:cs typeface="+mn-cs"/>
              </a:rPr>
              <a:t>WML Script </a:t>
            </a:r>
            <a:r>
              <a:rPr lang="en-US" sz="1900" kern="1200" dirty="0">
                <a:solidFill>
                  <a:srgbClr val="212121"/>
                </a:solidFill>
                <a:latin typeface="Roboto Condensed"/>
                <a:ea typeface="+mn-ea"/>
                <a:cs typeface="+mn-cs"/>
              </a:rPr>
              <a:t>which is a lightweight client side scripting language.</a:t>
            </a:r>
          </a:p>
        </p:txBody>
      </p:sp>
      <p:sp>
        <p:nvSpPr>
          <p:cNvPr id="61" name="2">
            <a:extLst>
              <a:ext uri="{FF2B5EF4-FFF2-40B4-BE49-F238E27FC236}">
                <a16:creationId xmlns:a16="http://schemas.microsoft.com/office/drawing/2014/main" id="{1E498652-E09D-9310-2531-A245EF34F196}"/>
              </a:ext>
            </a:extLst>
          </p:cNvPr>
          <p:cNvSpPr/>
          <p:nvPr/>
        </p:nvSpPr>
        <p:spPr>
          <a:xfrm>
            <a:off x="2498796" y="4682011"/>
            <a:ext cx="6696000" cy="1523494"/>
          </a:xfrm>
          <a:prstGeom prst="rect">
            <a:avLst/>
          </a:prstGeom>
        </p:spPr>
        <p:txBody>
          <a:bodyPr anchor="ctr">
            <a:spAutoFit/>
          </a:bodyPr>
          <a:lstStyle/>
          <a:p>
            <a:pPr marL="171450" lvl="1" indent="-171450" algn="just" defTabSz="800100">
              <a:lnSpc>
                <a:spcPct val="90000"/>
              </a:lnSpc>
              <a:spcBef>
                <a:spcPct val="0"/>
              </a:spcBef>
              <a:spcAft>
                <a:spcPct val="15000"/>
              </a:spcAft>
              <a:buClrTx/>
              <a:buFont typeface="Arial" panose="020B0604020202020204" pitchFamily="34" charset="0"/>
              <a:buChar char="•"/>
            </a:pPr>
            <a:r>
              <a:rPr lang="en-US" sz="2000" b="1" kern="1200" dirty="0">
                <a:solidFill>
                  <a:srgbClr val="C00000"/>
                </a:solidFill>
                <a:latin typeface="Roboto Condensed"/>
                <a:ea typeface="+mn-ea"/>
                <a:cs typeface="+mn-cs"/>
              </a:rPr>
              <a:t>Wireless Telephony Application</a:t>
            </a:r>
            <a:r>
              <a:rPr lang="en-US" sz="2000" b="1" kern="1200" dirty="0">
                <a:solidFill>
                  <a:srgbClr val="212121"/>
                </a:solidFill>
                <a:latin typeface="Roboto Condensed"/>
                <a:ea typeface="+mn-ea"/>
                <a:cs typeface="+mn-cs"/>
              </a:rPr>
              <a:t>: </a:t>
            </a:r>
            <a:r>
              <a:rPr lang="en-US" sz="2000" kern="1200" dirty="0">
                <a:solidFill>
                  <a:srgbClr val="212121"/>
                </a:solidFill>
                <a:latin typeface="Roboto Condensed"/>
                <a:ea typeface="+mn-ea"/>
                <a:cs typeface="+mn-cs"/>
              </a:rPr>
              <a:t>Telephony services and programming interface.</a:t>
            </a:r>
          </a:p>
          <a:p>
            <a:pPr marL="171450" lvl="1" indent="-171450" algn="just" defTabSz="800100">
              <a:lnSpc>
                <a:spcPct val="90000"/>
              </a:lnSpc>
              <a:spcBef>
                <a:spcPct val="0"/>
              </a:spcBef>
              <a:spcAft>
                <a:spcPct val="15000"/>
              </a:spcAft>
              <a:buClrTx/>
              <a:buFont typeface="Arial" panose="020B0604020202020204" pitchFamily="34" charset="0"/>
              <a:buChar char="•"/>
            </a:pPr>
            <a:r>
              <a:rPr lang="en-US" sz="2000" b="1" kern="1200" dirty="0">
                <a:solidFill>
                  <a:srgbClr val="C00000"/>
                </a:solidFill>
                <a:latin typeface="Roboto Condensed"/>
                <a:ea typeface="+mn-ea"/>
                <a:cs typeface="+mn-cs"/>
              </a:rPr>
              <a:t>WAP Push Architecture </a:t>
            </a:r>
            <a:r>
              <a:rPr lang="en-US" sz="2000" kern="1200" dirty="0">
                <a:solidFill>
                  <a:srgbClr val="212121"/>
                </a:solidFill>
                <a:latin typeface="Roboto Condensed"/>
                <a:ea typeface="+mn-ea"/>
                <a:cs typeface="+mn-cs"/>
              </a:rPr>
              <a:t>which allow for mechanisms to allow origin servers to deliver content to the terminal without the terminal requesting for it.</a:t>
            </a:r>
          </a:p>
        </p:txBody>
      </p:sp>
      <p:sp>
        <p:nvSpPr>
          <p:cNvPr id="62" name="3">
            <a:extLst>
              <a:ext uri="{FF2B5EF4-FFF2-40B4-BE49-F238E27FC236}">
                <a16:creationId xmlns:a16="http://schemas.microsoft.com/office/drawing/2014/main" id="{5607FCBC-5E58-7514-9B26-C14DF34D0012}"/>
              </a:ext>
            </a:extLst>
          </p:cNvPr>
          <p:cNvSpPr/>
          <p:nvPr/>
        </p:nvSpPr>
        <p:spPr>
          <a:xfrm>
            <a:off x="2498796" y="4628151"/>
            <a:ext cx="6696000" cy="1631216"/>
          </a:xfrm>
          <a:prstGeom prst="rect">
            <a:avLst/>
          </a:prstGeom>
        </p:spPr>
        <p:txBody>
          <a:bodyPr wrap="square" anchor="ctr">
            <a:spAutoFit/>
          </a:bodyPr>
          <a:lstStyle/>
          <a:p>
            <a:pPr marL="285750" indent="-285750" algn="just">
              <a:buClrTx/>
              <a:buFont typeface="Arial" panose="020B0604020202020204" pitchFamily="34" charset="0"/>
              <a:buChar char="•"/>
            </a:pPr>
            <a:r>
              <a:rPr lang="en-US" altLang="en-US" sz="2000" kern="1200" dirty="0">
                <a:solidFill>
                  <a:srgbClr val="212121"/>
                </a:solidFill>
                <a:latin typeface="Roboto Condensed"/>
                <a:ea typeface="+mn-ea"/>
                <a:cs typeface="+mn-cs"/>
              </a:rPr>
              <a:t>Primary objective of WAE is to provide an </a:t>
            </a:r>
            <a:r>
              <a:rPr lang="en-US" altLang="en-US" sz="2000" b="1" kern="1200" dirty="0">
                <a:solidFill>
                  <a:srgbClr val="C00000"/>
                </a:solidFill>
                <a:latin typeface="Roboto Condensed"/>
                <a:ea typeface="+mn-ea"/>
                <a:cs typeface="+mn-cs"/>
              </a:rPr>
              <a:t>interoperable</a:t>
            </a:r>
            <a:r>
              <a:rPr lang="en-US" altLang="en-US" sz="2000" kern="1200" dirty="0">
                <a:solidFill>
                  <a:srgbClr val="C00000"/>
                </a:solidFill>
                <a:latin typeface="Roboto Condensed"/>
                <a:ea typeface="+mn-ea"/>
                <a:cs typeface="+mn-cs"/>
              </a:rPr>
              <a:t> </a:t>
            </a:r>
            <a:r>
              <a:rPr lang="en-US" altLang="en-US" sz="2000" b="1" kern="1200" dirty="0">
                <a:solidFill>
                  <a:srgbClr val="C00000"/>
                </a:solidFill>
                <a:latin typeface="Roboto Condensed"/>
                <a:ea typeface="+mn-ea"/>
                <a:cs typeface="+mn-cs"/>
              </a:rPr>
              <a:t>environment</a:t>
            </a:r>
            <a:r>
              <a:rPr lang="en-US" altLang="en-US" sz="2000" kern="1200" dirty="0">
                <a:solidFill>
                  <a:srgbClr val="212121"/>
                </a:solidFill>
                <a:latin typeface="Roboto Condensed"/>
                <a:ea typeface="+mn-ea"/>
                <a:cs typeface="+mn-cs"/>
              </a:rPr>
              <a:t> to build services in wireless space.</a:t>
            </a:r>
          </a:p>
          <a:p>
            <a:pPr marL="285750" indent="-285750" algn="just">
              <a:buClrTx/>
              <a:buFont typeface="Arial" panose="020B0604020202020204" pitchFamily="34" charset="0"/>
              <a:buChar char="•"/>
            </a:pPr>
            <a:r>
              <a:rPr lang="en-US" altLang="en-US" sz="2000" b="1" kern="1200" dirty="0">
                <a:solidFill>
                  <a:srgbClr val="C00000"/>
                </a:solidFill>
                <a:latin typeface="Roboto Condensed"/>
                <a:ea typeface="+mn-ea"/>
                <a:cs typeface="+mn-cs"/>
              </a:rPr>
              <a:t>Content</a:t>
            </a:r>
            <a:r>
              <a:rPr lang="en-US" altLang="en-US" sz="2000" kern="1200" dirty="0">
                <a:solidFill>
                  <a:srgbClr val="212121"/>
                </a:solidFill>
                <a:latin typeface="Roboto Condensed"/>
                <a:ea typeface="+mn-ea"/>
                <a:cs typeface="+mn-cs"/>
              </a:rPr>
              <a:t> is transported using standard protocols in the WWW domain and an optimized HTTP like protocol in the wireless domain.</a:t>
            </a:r>
          </a:p>
        </p:txBody>
      </p:sp>
      <p:sp>
        <p:nvSpPr>
          <p:cNvPr id="63" name="4">
            <a:extLst>
              <a:ext uri="{FF2B5EF4-FFF2-40B4-BE49-F238E27FC236}">
                <a16:creationId xmlns:a16="http://schemas.microsoft.com/office/drawing/2014/main" id="{1788A6ED-B947-19BA-CB55-2CB1971AD6FD}"/>
              </a:ext>
            </a:extLst>
          </p:cNvPr>
          <p:cNvSpPr/>
          <p:nvPr/>
        </p:nvSpPr>
        <p:spPr>
          <a:xfrm>
            <a:off x="2498796" y="4705094"/>
            <a:ext cx="6696000" cy="1477328"/>
          </a:xfrm>
          <a:prstGeom prst="rect">
            <a:avLst/>
          </a:prstGeom>
        </p:spPr>
        <p:txBody>
          <a:bodyPr wrap="square" anchor="ctr">
            <a:spAutoFit/>
          </a:bodyPr>
          <a:lstStyle/>
          <a:p>
            <a:pPr marL="285750" indent="-285750" algn="just">
              <a:buClrTx/>
              <a:buFont typeface="Arial" panose="020B0604020202020204" pitchFamily="34" charset="0"/>
              <a:buChar char="•"/>
            </a:pPr>
            <a:r>
              <a:rPr lang="en-US" altLang="en-US" sz="1800" kern="1200" dirty="0">
                <a:solidFill>
                  <a:srgbClr val="212121"/>
                </a:solidFill>
                <a:latin typeface="Roboto Condensed"/>
                <a:ea typeface="+mn-ea"/>
                <a:cs typeface="+mn-cs"/>
              </a:rPr>
              <a:t>WAE architecture allows all </a:t>
            </a:r>
            <a:r>
              <a:rPr lang="en-US" altLang="en-US" sz="1800" b="1" kern="1200" dirty="0">
                <a:solidFill>
                  <a:srgbClr val="C00000"/>
                </a:solidFill>
                <a:latin typeface="Roboto Condensed"/>
                <a:ea typeface="+mn-ea"/>
                <a:cs typeface="+mn-cs"/>
              </a:rPr>
              <a:t>content and services </a:t>
            </a:r>
            <a:r>
              <a:rPr lang="en-US" altLang="en-US" sz="1800" kern="1200" dirty="0">
                <a:solidFill>
                  <a:srgbClr val="212121"/>
                </a:solidFill>
                <a:latin typeface="Roboto Condensed"/>
                <a:ea typeface="+mn-ea"/>
                <a:cs typeface="+mn-cs"/>
              </a:rPr>
              <a:t>to be hosted on standard </a:t>
            </a:r>
            <a:r>
              <a:rPr lang="en-US" altLang="en-US" sz="1800" b="1" kern="1200" dirty="0">
                <a:solidFill>
                  <a:srgbClr val="C00000"/>
                </a:solidFill>
                <a:latin typeface="Roboto Condensed"/>
                <a:ea typeface="+mn-ea"/>
                <a:cs typeface="+mn-cs"/>
              </a:rPr>
              <a:t>Web Servers </a:t>
            </a:r>
            <a:r>
              <a:rPr lang="en-US" altLang="en-US" sz="1800" kern="1200" dirty="0">
                <a:solidFill>
                  <a:srgbClr val="212121"/>
                </a:solidFill>
                <a:latin typeface="Roboto Condensed"/>
                <a:ea typeface="+mn-ea"/>
                <a:cs typeface="+mn-cs"/>
              </a:rPr>
              <a:t>when all content is located using WWW standard URLs.</a:t>
            </a:r>
          </a:p>
          <a:p>
            <a:pPr marL="285750" indent="-285750" algn="just">
              <a:buClrTx/>
              <a:buFont typeface="Arial" panose="020B0604020202020204" pitchFamily="34" charset="0"/>
              <a:buChar char="•"/>
            </a:pPr>
            <a:r>
              <a:rPr lang="en-US" altLang="en-US" sz="1800" kern="1200" dirty="0">
                <a:solidFill>
                  <a:srgbClr val="212121"/>
                </a:solidFill>
                <a:latin typeface="Roboto Condensed"/>
                <a:ea typeface="+mn-ea"/>
                <a:cs typeface="+mn-cs"/>
              </a:rPr>
              <a:t>WAE enhances some of the WWW standards to reflect some of the telephony network characteristics.</a:t>
            </a:r>
          </a:p>
        </p:txBody>
      </p:sp>
      <p:sp>
        <p:nvSpPr>
          <p:cNvPr id="64" name="5">
            <a:extLst>
              <a:ext uri="{FF2B5EF4-FFF2-40B4-BE49-F238E27FC236}">
                <a16:creationId xmlns:a16="http://schemas.microsoft.com/office/drawing/2014/main" id="{0EACF646-86A7-1275-94D1-03EB973B1543}"/>
              </a:ext>
            </a:extLst>
          </p:cNvPr>
          <p:cNvSpPr/>
          <p:nvPr/>
        </p:nvSpPr>
        <p:spPr>
          <a:xfrm>
            <a:off x="2498796" y="4705094"/>
            <a:ext cx="6696000" cy="1477328"/>
          </a:xfrm>
          <a:prstGeom prst="rect">
            <a:avLst/>
          </a:prstGeom>
        </p:spPr>
        <p:txBody>
          <a:bodyPr wrap="square" anchor="ctr">
            <a:spAutoFit/>
          </a:bodyPr>
          <a:lstStyle/>
          <a:p>
            <a:pPr marL="285750" indent="-285750" algn="just">
              <a:buClrTx/>
              <a:buFont typeface="Arial" panose="020B0604020202020204" pitchFamily="34" charset="0"/>
              <a:buChar char="•"/>
            </a:pPr>
            <a:r>
              <a:rPr lang="en-US" altLang="en-US" sz="1800" kern="1200" dirty="0">
                <a:solidFill>
                  <a:srgbClr val="212121"/>
                </a:solidFill>
                <a:latin typeface="Roboto Condensed"/>
                <a:ea typeface="+mn-ea"/>
                <a:cs typeface="+mn-cs"/>
              </a:rPr>
              <a:t>Unlike HTTP, WSP has been designed by the WAP Forum to provide fast </a:t>
            </a:r>
            <a:r>
              <a:rPr lang="en-US" altLang="en-US" sz="1800" b="1" kern="1200" dirty="0">
                <a:solidFill>
                  <a:srgbClr val="C00000"/>
                </a:solidFill>
                <a:latin typeface="Roboto Condensed"/>
                <a:ea typeface="+mn-ea"/>
                <a:cs typeface="+mn-cs"/>
              </a:rPr>
              <a:t>connection suspension </a:t>
            </a:r>
            <a:r>
              <a:rPr lang="en-US" altLang="en-US" sz="1800" kern="1200" dirty="0">
                <a:solidFill>
                  <a:srgbClr val="212121"/>
                </a:solidFill>
                <a:latin typeface="Roboto Condensed"/>
                <a:ea typeface="+mn-ea"/>
                <a:cs typeface="+mn-cs"/>
              </a:rPr>
              <a:t>and </a:t>
            </a:r>
            <a:r>
              <a:rPr lang="en-US" altLang="en-US" sz="1800" b="1" kern="1200" dirty="0">
                <a:solidFill>
                  <a:srgbClr val="C00000"/>
                </a:solidFill>
                <a:latin typeface="Roboto Condensed"/>
                <a:ea typeface="+mn-ea"/>
                <a:cs typeface="+mn-cs"/>
              </a:rPr>
              <a:t>reconnection</a:t>
            </a:r>
            <a:r>
              <a:rPr lang="en-US" altLang="en-US" sz="1800" kern="1200" dirty="0">
                <a:solidFill>
                  <a:srgbClr val="212121"/>
                </a:solidFill>
                <a:latin typeface="Roboto Condensed"/>
                <a:ea typeface="+mn-ea"/>
                <a:cs typeface="+mn-cs"/>
              </a:rPr>
              <a:t>.</a:t>
            </a:r>
          </a:p>
          <a:p>
            <a:pPr marL="285750" indent="-285750" algn="just">
              <a:buClrTx/>
              <a:buFont typeface="Arial" panose="020B0604020202020204" pitchFamily="34" charset="0"/>
              <a:buChar char="•"/>
            </a:pPr>
            <a:r>
              <a:rPr lang="en-US" altLang="en-US" sz="1800" kern="1200" dirty="0">
                <a:solidFill>
                  <a:srgbClr val="212121"/>
                </a:solidFill>
                <a:latin typeface="Roboto Condensed"/>
                <a:ea typeface="+mn-ea"/>
                <a:cs typeface="+mn-cs"/>
              </a:rPr>
              <a:t>WSP provides a consistent interface between two session services like client and server.</a:t>
            </a:r>
          </a:p>
          <a:p>
            <a:pPr marL="285750" indent="-285750" algn="just">
              <a:buClrTx/>
              <a:buFont typeface="Arial" panose="020B0604020202020204" pitchFamily="34" charset="0"/>
              <a:buChar char="•"/>
            </a:pPr>
            <a:r>
              <a:rPr lang="en-US" altLang="en-US" sz="1800" kern="1200" dirty="0">
                <a:solidFill>
                  <a:srgbClr val="212121"/>
                </a:solidFill>
                <a:latin typeface="Roboto Condensed"/>
                <a:ea typeface="+mn-ea"/>
                <a:cs typeface="+mn-cs"/>
              </a:rPr>
              <a:t>WSP offers both </a:t>
            </a:r>
            <a:r>
              <a:rPr lang="en-US" altLang="en-US" sz="1800" b="1" kern="1200" dirty="0">
                <a:solidFill>
                  <a:srgbClr val="C00000"/>
                </a:solidFill>
                <a:latin typeface="Roboto Condensed"/>
                <a:ea typeface="+mn-ea"/>
                <a:cs typeface="+mn-cs"/>
              </a:rPr>
              <a:t>connection-oriented and connectionless service</a:t>
            </a:r>
            <a:r>
              <a:rPr lang="en-US" altLang="en-US" sz="1800" kern="1200" dirty="0">
                <a:solidFill>
                  <a:srgbClr val="212121"/>
                </a:solidFill>
                <a:latin typeface="Roboto Condensed"/>
                <a:ea typeface="+mn-ea"/>
                <a:cs typeface="+mn-cs"/>
              </a:rPr>
              <a:t>.</a:t>
            </a:r>
          </a:p>
        </p:txBody>
      </p:sp>
      <p:sp>
        <p:nvSpPr>
          <p:cNvPr id="65" name="6">
            <a:extLst>
              <a:ext uri="{FF2B5EF4-FFF2-40B4-BE49-F238E27FC236}">
                <a16:creationId xmlns:a16="http://schemas.microsoft.com/office/drawing/2014/main" id="{7270AC88-C71A-22AB-57B6-BDAD0D7405F1}"/>
              </a:ext>
            </a:extLst>
          </p:cNvPr>
          <p:cNvSpPr/>
          <p:nvPr/>
        </p:nvSpPr>
        <p:spPr>
          <a:xfrm>
            <a:off x="2498796" y="4597758"/>
            <a:ext cx="6696000" cy="1754326"/>
          </a:xfrm>
          <a:prstGeom prst="rect">
            <a:avLst/>
          </a:prstGeom>
        </p:spPr>
        <p:txBody>
          <a:bodyPr wrap="square">
            <a:spAutoFit/>
          </a:bodyPr>
          <a:lstStyle/>
          <a:p>
            <a:pPr marL="285750" indent="-285750" algn="just">
              <a:buClrTx/>
              <a:buFont typeface="Arial" panose="020B0604020202020204" pitchFamily="34" charset="0"/>
              <a:buChar char="•"/>
            </a:pPr>
            <a:r>
              <a:rPr lang="en-US" altLang="en-US" sz="1800" kern="1200" dirty="0">
                <a:solidFill>
                  <a:srgbClr val="212121"/>
                </a:solidFill>
                <a:latin typeface="Roboto Condensed"/>
                <a:ea typeface="+mn-ea"/>
                <a:cs typeface="+mn-cs"/>
              </a:rPr>
              <a:t>It runs on top of a datagram service such as </a:t>
            </a:r>
            <a:r>
              <a:rPr lang="en-US" altLang="en-US" sz="1800" b="1" kern="1200" dirty="0">
                <a:solidFill>
                  <a:srgbClr val="C00000"/>
                </a:solidFill>
                <a:latin typeface="Roboto Condensed"/>
                <a:ea typeface="+mn-ea"/>
                <a:cs typeface="+mn-cs"/>
              </a:rPr>
              <a:t>User Datagram Protocol (UDP) </a:t>
            </a:r>
            <a:r>
              <a:rPr lang="en-US" altLang="en-US" sz="1800" kern="1200" dirty="0">
                <a:solidFill>
                  <a:srgbClr val="212121"/>
                </a:solidFill>
                <a:latin typeface="Roboto Condensed"/>
                <a:ea typeface="+mn-ea"/>
                <a:cs typeface="+mn-cs"/>
              </a:rPr>
              <a:t>and is part of the standard suite of TCP/IP protocols used to provide a simplified protocol suitable for low bandwidth wireless stations.</a:t>
            </a:r>
          </a:p>
          <a:p>
            <a:pPr marL="285750" indent="-285750" algn="just">
              <a:buClrTx/>
              <a:buFont typeface="Arial" panose="020B0604020202020204" pitchFamily="34" charset="0"/>
              <a:buChar char="•"/>
            </a:pPr>
            <a:r>
              <a:rPr lang="en-US" altLang="en-US" sz="1800" kern="1200" dirty="0">
                <a:solidFill>
                  <a:srgbClr val="212121"/>
                </a:solidFill>
                <a:latin typeface="Roboto Condensed"/>
                <a:ea typeface="+mn-ea"/>
                <a:cs typeface="+mn-cs"/>
              </a:rPr>
              <a:t>WTP </a:t>
            </a:r>
            <a:r>
              <a:rPr lang="en-US" altLang="en-US" sz="1800" b="1" kern="1200" dirty="0">
                <a:solidFill>
                  <a:srgbClr val="C00000"/>
                </a:solidFill>
                <a:latin typeface="Roboto Condensed"/>
                <a:ea typeface="+mn-ea"/>
                <a:cs typeface="+mn-cs"/>
              </a:rPr>
              <a:t>supports</a:t>
            </a:r>
            <a:r>
              <a:rPr lang="en-US" altLang="en-US" sz="1800" kern="1200" dirty="0">
                <a:solidFill>
                  <a:srgbClr val="212121"/>
                </a:solidFill>
                <a:latin typeface="Roboto Condensed"/>
                <a:ea typeface="+mn-ea"/>
                <a:cs typeface="+mn-cs"/>
              </a:rPr>
              <a:t> class of transaction service, optional user-to-user reliability, PDU concatenation and asynchronous transaction.</a:t>
            </a:r>
          </a:p>
        </p:txBody>
      </p:sp>
      <p:sp>
        <p:nvSpPr>
          <p:cNvPr id="70" name="7">
            <a:extLst>
              <a:ext uri="{FF2B5EF4-FFF2-40B4-BE49-F238E27FC236}">
                <a16:creationId xmlns:a16="http://schemas.microsoft.com/office/drawing/2014/main" id="{27A432DE-0565-EA4F-D616-F2DA8D7CE7FA}"/>
              </a:ext>
            </a:extLst>
          </p:cNvPr>
          <p:cNvSpPr/>
          <p:nvPr/>
        </p:nvSpPr>
        <p:spPr>
          <a:xfrm>
            <a:off x="2498796" y="4628150"/>
            <a:ext cx="6696000" cy="1631216"/>
          </a:xfrm>
          <a:prstGeom prst="rect">
            <a:avLst/>
          </a:prstGeom>
        </p:spPr>
        <p:txBody>
          <a:bodyPr wrap="square" anchor="ctr">
            <a:spAutoFit/>
          </a:bodyPr>
          <a:lstStyle/>
          <a:p>
            <a:pPr marL="285750" indent="-285750" algn="just">
              <a:buClrTx/>
              <a:buFont typeface="Arial" panose="020B0604020202020204" pitchFamily="34" charset="0"/>
              <a:buChar char="•"/>
            </a:pPr>
            <a:r>
              <a:rPr lang="en-US" altLang="en-US" sz="2000" kern="1200" dirty="0">
                <a:solidFill>
                  <a:srgbClr val="212121"/>
                </a:solidFill>
                <a:latin typeface="Roboto Condensed"/>
                <a:ea typeface="+mn-ea"/>
                <a:cs typeface="+mn-cs"/>
              </a:rPr>
              <a:t>WTLS incorporates </a:t>
            </a:r>
            <a:r>
              <a:rPr lang="en-US" altLang="en-US" sz="2000" b="1" kern="1200" dirty="0">
                <a:solidFill>
                  <a:srgbClr val="C00000"/>
                </a:solidFill>
                <a:latin typeface="Roboto Condensed"/>
                <a:ea typeface="+mn-ea"/>
                <a:cs typeface="+mn-cs"/>
              </a:rPr>
              <a:t>security features </a:t>
            </a:r>
            <a:r>
              <a:rPr lang="en-US" altLang="en-US" sz="2000" kern="1200" dirty="0">
                <a:solidFill>
                  <a:srgbClr val="212121"/>
                </a:solidFill>
                <a:latin typeface="Roboto Condensed"/>
                <a:ea typeface="+mn-ea"/>
                <a:cs typeface="+mn-cs"/>
              </a:rPr>
              <a:t>that are based upon the established </a:t>
            </a:r>
            <a:r>
              <a:rPr lang="en-US" altLang="en-US" sz="2000" b="1" kern="1200" dirty="0">
                <a:solidFill>
                  <a:srgbClr val="C00000"/>
                </a:solidFill>
                <a:latin typeface="Roboto Condensed"/>
                <a:ea typeface="+mn-ea"/>
                <a:cs typeface="+mn-cs"/>
              </a:rPr>
              <a:t>Transport Layer Security(TLS) </a:t>
            </a:r>
            <a:r>
              <a:rPr lang="en-US" altLang="en-US" sz="2000" kern="1200" dirty="0">
                <a:solidFill>
                  <a:srgbClr val="212121"/>
                </a:solidFill>
                <a:latin typeface="Roboto Condensed"/>
                <a:ea typeface="+mn-ea"/>
                <a:cs typeface="+mn-cs"/>
              </a:rPr>
              <a:t>protocol standard. </a:t>
            </a:r>
          </a:p>
          <a:p>
            <a:pPr marL="285750" indent="-285750" algn="just">
              <a:buClrTx/>
              <a:buFont typeface="Arial" panose="020B0604020202020204" pitchFamily="34" charset="0"/>
              <a:buChar char="•"/>
            </a:pPr>
            <a:r>
              <a:rPr lang="en-US" altLang="en-US" sz="2000" kern="1200" dirty="0">
                <a:solidFill>
                  <a:srgbClr val="212121"/>
                </a:solidFill>
                <a:latin typeface="Roboto Condensed"/>
                <a:ea typeface="+mn-ea"/>
                <a:cs typeface="+mn-cs"/>
              </a:rPr>
              <a:t>It </a:t>
            </a:r>
            <a:r>
              <a:rPr lang="en-US" altLang="en-US" sz="2000" b="1" kern="1200" dirty="0">
                <a:solidFill>
                  <a:srgbClr val="C00000"/>
                </a:solidFill>
                <a:latin typeface="Roboto Condensed"/>
                <a:ea typeface="+mn-ea"/>
                <a:cs typeface="+mn-cs"/>
              </a:rPr>
              <a:t>provides</a:t>
            </a:r>
            <a:r>
              <a:rPr lang="en-US" altLang="en-US" sz="2000" kern="1200" dirty="0">
                <a:solidFill>
                  <a:srgbClr val="212121"/>
                </a:solidFill>
                <a:latin typeface="Roboto Condensed"/>
                <a:ea typeface="+mn-ea"/>
                <a:cs typeface="+mn-cs"/>
              </a:rPr>
              <a:t> data integrity, privacy, authentication, denial of service protection.</a:t>
            </a:r>
          </a:p>
        </p:txBody>
      </p:sp>
      <p:sp>
        <p:nvSpPr>
          <p:cNvPr id="71" name="8">
            <a:extLst>
              <a:ext uri="{FF2B5EF4-FFF2-40B4-BE49-F238E27FC236}">
                <a16:creationId xmlns:a16="http://schemas.microsoft.com/office/drawing/2014/main" id="{04367BED-0479-5E06-0B26-BCF1626C5513}"/>
              </a:ext>
            </a:extLst>
          </p:cNvPr>
          <p:cNvSpPr/>
          <p:nvPr/>
        </p:nvSpPr>
        <p:spPr>
          <a:xfrm>
            <a:off x="2498796" y="4782039"/>
            <a:ext cx="6696000" cy="1323439"/>
          </a:xfrm>
          <a:prstGeom prst="rect">
            <a:avLst/>
          </a:prstGeom>
        </p:spPr>
        <p:txBody>
          <a:bodyPr wrap="square" anchor="ctr">
            <a:spAutoFit/>
          </a:bodyPr>
          <a:lstStyle/>
          <a:p>
            <a:pPr marL="285750" indent="-285750" algn="just">
              <a:buClrTx/>
              <a:buFont typeface="Arial" panose="020B0604020202020204" pitchFamily="34" charset="0"/>
              <a:buChar char="•"/>
            </a:pPr>
            <a:r>
              <a:rPr lang="en-US" altLang="en-US" sz="2000" kern="1200" dirty="0">
                <a:solidFill>
                  <a:srgbClr val="212121"/>
                </a:solidFill>
                <a:latin typeface="Roboto Condensed"/>
                <a:ea typeface="+mn-ea"/>
                <a:cs typeface="+mn-cs"/>
              </a:rPr>
              <a:t>WDP is transport layer protocol in </a:t>
            </a:r>
            <a:r>
              <a:rPr lang="en-US" altLang="en-US" sz="2000" b="1" kern="1200" dirty="0">
                <a:solidFill>
                  <a:srgbClr val="C00000"/>
                </a:solidFill>
                <a:latin typeface="Roboto Condensed"/>
                <a:ea typeface="+mn-ea"/>
                <a:cs typeface="+mn-cs"/>
              </a:rPr>
              <a:t>WAP architecture</a:t>
            </a:r>
            <a:r>
              <a:rPr lang="en-US" altLang="en-US" sz="2000" kern="1200" dirty="0">
                <a:solidFill>
                  <a:srgbClr val="212121"/>
                </a:solidFill>
                <a:latin typeface="Roboto Condensed"/>
                <a:ea typeface="+mn-ea"/>
                <a:cs typeface="+mn-cs"/>
              </a:rPr>
              <a:t>. </a:t>
            </a:r>
          </a:p>
          <a:p>
            <a:pPr marL="285750" indent="-285750" algn="just">
              <a:buClrTx/>
              <a:buFont typeface="Arial" panose="020B0604020202020204" pitchFamily="34" charset="0"/>
              <a:buChar char="•"/>
            </a:pPr>
            <a:r>
              <a:rPr lang="en-US" altLang="en-US" sz="2000" kern="1200" dirty="0">
                <a:solidFill>
                  <a:srgbClr val="212121"/>
                </a:solidFill>
                <a:latin typeface="Roboto Condensed"/>
                <a:ea typeface="+mn-ea"/>
                <a:cs typeface="+mn-cs"/>
              </a:rPr>
              <a:t>WDP operates above </a:t>
            </a:r>
            <a:r>
              <a:rPr lang="en-US" altLang="en-US" sz="2000" b="1" kern="1200" dirty="0">
                <a:solidFill>
                  <a:srgbClr val="C00000"/>
                </a:solidFill>
                <a:latin typeface="Roboto Condensed"/>
                <a:ea typeface="+mn-ea"/>
                <a:cs typeface="+mn-cs"/>
              </a:rPr>
              <a:t>data capable bearer services </a:t>
            </a:r>
            <a:r>
              <a:rPr lang="en-US" altLang="en-US" sz="2000" kern="1200" dirty="0">
                <a:solidFill>
                  <a:srgbClr val="212121"/>
                </a:solidFill>
                <a:latin typeface="Roboto Condensed"/>
                <a:ea typeface="+mn-ea"/>
                <a:cs typeface="+mn-cs"/>
              </a:rPr>
              <a:t>supported by various network type general transport service.</a:t>
            </a:r>
          </a:p>
        </p:txBody>
      </p:sp>
      <p:sp>
        <p:nvSpPr>
          <p:cNvPr id="72" name="9">
            <a:extLst>
              <a:ext uri="{FF2B5EF4-FFF2-40B4-BE49-F238E27FC236}">
                <a16:creationId xmlns:a16="http://schemas.microsoft.com/office/drawing/2014/main" id="{84717DE2-D75B-AC6E-1E5C-5504828A0681}"/>
              </a:ext>
            </a:extLst>
          </p:cNvPr>
          <p:cNvSpPr/>
          <p:nvPr/>
        </p:nvSpPr>
        <p:spPr>
          <a:xfrm>
            <a:off x="2494046" y="4793551"/>
            <a:ext cx="6696000" cy="1323439"/>
          </a:xfrm>
          <a:prstGeom prst="rect">
            <a:avLst/>
          </a:prstGeom>
        </p:spPr>
        <p:txBody>
          <a:bodyPr wrap="square" anchor="ctr">
            <a:spAutoFit/>
          </a:bodyPr>
          <a:lstStyle/>
          <a:p>
            <a:pPr marL="285750" indent="-285750" algn="just">
              <a:buClrTx/>
              <a:buFont typeface="Arial" panose="020B0604020202020204" pitchFamily="34" charset="0"/>
              <a:buChar char="•"/>
            </a:pPr>
            <a:r>
              <a:rPr lang="en-US" altLang="en-US" sz="2000" kern="1200" dirty="0">
                <a:solidFill>
                  <a:srgbClr val="212121"/>
                </a:solidFill>
                <a:latin typeface="Roboto Condensed"/>
                <a:ea typeface="+mn-ea"/>
                <a:cs typeface="+mn-cs"/>
              </a:rPr>
              <a:t>It allows WAP to be </a:t>
            </a:r>
            <a:r>
              <a:rPr lang="en-US" altLang="en-US" sz="2000" b="1" kern="1200" dirty="0">
                <a:solidFill>
                  <a:srgbClr val="C00000"/>
                </a:solidFill>
                <a:latin typeface="Roboto Condensed"/>
                <a:ea typeface="+mn-ea"/>
                <a:cs typeface="+mn-cs"/>
              </a:rPr>
              <a:t>bearer-independent</a:t>
            </a:r>
            <a:r>
              <a:rPr lang="en-US" altLang="en-US" sz="2000" kern="1200" dirty="0">
                <a:solidFill>
                  <a:srgbClr val="212121"/>
                </a:solidFill>
                <a:latin typeface="Roboto Condensed"/>
                <a:ea typeface="+mn-ea"/>
                <a:cs typeface="+mn-cs"/>
              </a:rPr>
              <a:t> by adapting the transport layer of the underlying bearer. </a:t>
            </a:r>
          </a:p>
          <a:p>
            <a:pPr marL="285750" indent="-285750" algn="just">
              <a:buClrTx/>
              <a:buFont typeface="Arial" panose="020B0604020202020204" pitchFamily="34" charset="0"/>
              <a:buChar char="•"/>
            </a:pPr>
            <a:r>
              <a:rPr lang="en-US" altLang="en-US" sz="2000" kern="1200" dirty="0">
                <a:solidFill>
                  <a:srgbClr val="212121"/>
                </a:solidFill>
                <a:latin typeface="Roboto Condensed"/>
                <a:ea typeface="+mn-ea"/>
                <a:cs typeface="+mn-cs"/>
              </a:rPr>
              <a:t>The WDP presents a </a:t>
            </a:r>
            <a:r>
              <a:rPr lang="en-US" altLang="en-US" sz="2000" b="1" kern="1200" dirty="0">
                <a:solidFill>
                  <a:srgbClr val="C00000"/>
                </a:solidFill>
                <a:latin typeface="Roboto Condensed"/>
                <a:ea typeface="+mn-ea"/>
                <a:cs typeface="+mn-cs"/>
              </a:rPr>
              <a:t>consistent data format</a:t>
            </a:r>
            <a:r>
              <a:rPr lang="en-US" altLang="en-US" sz="2000" kern="1200" dirty="0">
                <a:solidFill>
                  <a:srgbClr val="212121"/>
                </a:solidFill>
                <a:latin typeface="Roboto Condensed"/>
                <a:ea typeface="+mn-ea"/>
                <a:cs typeface="+mn-cs"/>
              </a:rPr>
              <a:t> to the higher layers of the WAP protocol stack.</a:t>
            </a:r>
          </a:p>
        </p:txBody>
      </p:sp>
      <p:sp>
        <p:nvSpPr>
          <p:cNvPr id="73" name="WTP">
            <a:extLst>
              <a:ext uri="{FF2B5EF4-FFF2-40B4-BE49-F238E27FC236}">
                <a16:creationId xmlns:a16="http://schemas.microsoft.com/office/drawing/2014/main" id="{DF862F07-FFAC-6C41-88E5-57330C18A0EE}"/>
              </a:ext>
            </a:extLst>
          </p:cNvPr>
          <p:cNvSpPr/>
          <p:nvPr/>
        </p:nvSpPr>
        <p:spPr>
          <a:xfrm>
            <a:off x="393696" y="4520765"/>
            <a:ext cx="2095500" cy="1835603"/>
          </a:xfrm>
          <a:custGeom>
            <a:avLst/>
            <a:gdLst>
              <a:gd name="connsiteX0" fmla="*/ 0 w 1937951"/>
              <a:gd name="connsiteY0" fmla="*/ 262544 h 1575234"/>
              <a:gd name="connsiteX1" fmla="*/ 262544 w 1937951"/>
              <a:gd name="connsiteY1" fmla="*/ 0 h 1575234"/>
              <a:gd name="connsiteX2" fmla="*/ 1675407 w 1937951"/>
              <a:gd name="connsiteY2" fmla="*/ 0 h 1575234"/>
              <a:gd name="connsiteX3" fmla="*/ 1937951 w 1937951"/>
              <a:gd name="connsiteY3" fmla="*/ 262544 h 1575234"/>
              <a:gd name="connsiteX4" fmla="*/ 1937951 w 1937951"/>
              <a:gd name="connsiteY4" fmla="*/ 1312690 h 1575234"/>
              <a:gd name="connsiteX5" fmla="*/ 1675407 w 1937951"/>
              <a:gd name="connsiteY5" fmla="*/ 1575234 h 1575234"/>
              <a:gd name="connsiteX6" fmla="*/ 262544 w 1937951"/>
              <a:gd name="connsiteY6" fmla="*/ 1575234 h 1575234"/>
              <a:gd name="connsiteX7" fmla="*/ 0 w 1937951"/>
              <a:gd name="connsiteY7" fmla="*/ 1312690 h 1575234"/>
              <a:gd name="connsiteX8" fmla="*/ 0 w 1937951"/>
              <a:gd name="connsiteY8" fmla="*/ 262544 h 157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951" h="1575234">
                <a:moveTo>
                  <a:pt x="0" y="262544"/>
                </a:moveTo>
                <a:cubicBezTo>
                  <a:pt x="0" y="117545"/>
                  <a:pt x="117545" y="0"/>
                  <a:pt x="262544" y="0"/>
                </a:cubicBezTo>
                <a:lnTo>
                  <a:pt x="1675407" y="0"/>
                </a:lnTo>
                <a:cubicBezTo>
                  <a:pt x="1820406" y="0"/>
                  <a:pt x="1937951" y="117545"/>
                  <a:pt x="1937951" y="262544"/>
                </a:cubicBezTo>
                <a:lnTo>
                  <a:pt x="1937951" y="1312690"/>
                </a:lnTo>
                <a:cubicBezTo>
                  <a:pt x="1937951" y="1457689"/>
                  <a:pt x="1820406" y="1575234"/>
                  <a:pt x="1675407" y="1575234"/>
                </a:cubicBezTo>
                <a:lnTo>
                  <a:pt x="262544" y="1575234"/>
                </a:lnTo>
                <a:cubicBezTo>
                  <a:pt x="117545" y="1575234"/>
                  <a:pt x="0" y="1457689"/>
                  <a:pt x="0" y="1312690"/>
                </a:cubicBezTo>
                <a:lnTo>
                  <a:pt x="0" y="262544"/>
                </a:lnTo>
                <a:close/>
              </a:path>
            </a:pathLst>
          </a:custGeom>
          <a:gradFill rotWithShape="1">
            <a:gsLst>
              <a:gs pos="0">
                <a:srgbClr val="B84742">
                  <a:alpha val="90000"/>
                  <a:hueOff val="0"/>
                  <a:satOff val="0"/>
                  <a:lumOff val="0"/>
                  <a:alphaOff val="0"/>
                  <a:lumMod val="110000"/>
                  <a:satMod val="105000"/>
                  <a:tint val="67000"/>
                </a:srgbClr>
              </a:gs>
              <a:gs pos="50000">
                <a:srgbClr val="B84742">
                  <a:alpha val="90000"/>
                  <a:hueOff val="0"/>
                  <a:satOff val="0"/>
                  <a:lumOff val="0"/>
                  <a:alphaOff val="0"/>
                  <a:lumMod val="105000"/>
                  <a:satMod val="103000"/>
                  <a:tint val="73000"/>
                </a:srgbClr>
              </a:gs>
              <a:gs pos="100000">
                <a:srgbClr val="B84742">
                  <a:alpha val="90000"/>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p:spPr>
        <p:txBody>
          <a:bodyPr spcFirstLastPara="0" vert="horz" wrap="square" lIns="160717" tIns="118807" rIns="160717" bIns="118807" numCol="1" spcCol="1270" anchor="ctr" anchorCtr="0">
            <a:noAutofit/>
          </a:bodyPr>
          <a:lstStyle/>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Wireless Transaction Protocol </a:t>
            </a:r>
          </a:p>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(WTP)</a:t>
            </a:r>
          </a:p>
        </p:txBody>
      </p:sp>
      <p:sp>
        <p:nvSpPr>
          <p:cNvPr id="74" name="WSP">
            <a:extLst>
              <a:ext uri="{FF2B5EF4-FFF2-40B4-BE49-F238E27FC236}">
                <a16:creationId xmlns:a16="http://schemas.microsoft.com/office/drawing/2014/main" id="{CC1E2117-06F4-0EC2-CD7D-D2990F65B7A3}"/>
              </a:ext>
            </a:extLst>
          </p:cNvPr>
          <p:cNvSpPr/>
          <p:nvPr/>
        </p:nvSpPr>
        <p:spPr>
          <a:xfrm>
            <a:off x="393696" y="4520765"/>
            <a:ext cx="2095500" cy="1835603"/>
          </a:xfrm>
          <a:custGeom>
            <a:avLst/>
            <a:gdLst>
              <a:gd name="connsiteX0" fmla="*/ 0 w 1937951"/>
              <a:gd name="connsiteY0" fmla="*/ 262544 h 1575234"/>
              <a:gd name="connsiteX1" fmla="*/ 262544 w 1937951"/>
              <a:gd name="connsiteY1" fmla="*/ 0 h 1575234"/>
              <a:gd name="connsiteX2" fmla="*/ 1675407 w 1937951"/>
              <a:gd name="connsiteY2" fmla="*/ 0 h 1575234"/>
              <a:gd name="connsiteX3" fmla="*/ 1937951 w 1937951"/>
              <a:gd name="connsiteY3" fmla="*/ 262544 h 1575234"/>
              <a:gd name="connsiteX4" fmla="*/ 1937951 w 1937951"/>
              <a:gd name="connsiteY4" fmla="*/ 1312690 h 1575234"/>
              <a:gd name="connsiteX5" fmla="*/ 1675407 w 1937951"/>
              <a:gd name="connsiteY5" fmla="*/ 1575234 h 1575234"/>
              <a:gd name="connsiteX6" fmla="*/ 262544 w 1937951"/>
              <a:gd name="connsiteY6" fmla="*/ 1575234 h 1575234"/>
              <a:gd name="connsiteX7" fmla="*/ 0 w 1937951"/>
              <a:gd name="connsiteY7" fmla="*/ 1312690 h 1575234"/>
              <a:gd name="connsiteX8" fmla="*/ 0 w 1937951"/>
              <a:gd name="connsiteY8" fmla="*/ 262544 h 157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951" h="1575234">
                <a:moveTo>
                  <a:pt x="0" y="262544"/>
                </a:moveTo>
                <a:cubicBezTo>
                  <a:pt x="0" y="117545"/>
                  <a:pt x="117545" y="0"/>
                  <a:pt x="262544" y="0"/>
                </a:cubicBezTo>
                <a:lnTo>
                  <a:pt x="1675407" y="0"/>
                </a:lnTo>
                <a:cubicBezTo>
                  <a:pt x="1820406" y="0"/>
                  <a:pt x="1937951" y="117545"/>
                  <a:pt x="1937951" y="262544"/>
                </a:cubicBezTo>
                <a:lnTo>
                  <a:pt x="1937951" y="1312690"/>
                </a:lnTo>
                <a:cubicBezTo>
                  <a:pt x="1937951" y="1457689"/>
                  <a:pt x="1820406" y="1575234"/>
                  <a:pt x="1675407" y="1575234"/>
                </a:cubicBezTo>
                <a:lnTo>
                  <a:pt x="262544" y="1575234"/>
                </a:lnTo>
                <a:cubicBezTo>
                  <a:pt x="117545" y="1575234"/>
                  <a:pt x="0" y="1457689"/>
                  <a:pt x="0" y="1312690"/>
                </a:cubicBezTo>
                <a:lnTo>
                  <a:pt x="0" y="262544"/>
                </a:lnTo>
                <a:close/>
              </a:path>
            </a:pathLst>
          </a:custGeom>
          <a:gradFill rotWithShape="1">
            <a:gsLst>
              <a:gs pos="0">
                <a:srgbClr val="B84742">
                  <a:alpha val="90000"/>
                  <a:hueOff val="0"/>
                  <a:satOff val="0"/>
                  <a:lumOff val="0"/>
                  <a:alphaOff val="0"/>
                  <a:lumMod val="110000"/>
                  <a:satMod val="105000"/>
                  <a:tint val="67000"/>
                </a:srgbClr>
              </a:gs>
              <a:gs pos="50000">
                <a:srgbClr val="B84742">
                  <a:alpha val="90000"/>
                  <a:hueOff val="0"/>
                  <a:satOff val="0"/>
                  <a:lumOff val="0"/>
                  <a:alphaOff val="0"/>
                  <a:lumMod val="105000"/>
                  <a:satMod val="103000"/>
                  <a:tint val="73000"/>
                </a:srgbClr>
              </a:gs>
              <a:gs pos="100000">
                <a:srgbClr val="B84742">
                  <a:alpha val="90000"/>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p:spPr>
        <p:txBody>
          <a:bodyPr spcFirstLastPara="0" vert="horz" wrap="square" lIns="160717" tIns="118807" rIns="160717" bIns="118807" numCol="1" spcCol="1270" anchor="ctr" anchorCtr="0">
            <a:noAutofit/>
          </a:bodyPr>
          <a:lstStyle/>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Wireless Session Protocol </a:t>
            </a:r>
          </a:p>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(WSP)</a:t>
            </a:r>
          </a:p>
        </p:txBody>
      </p:sp>
      <p:sp>
        <p:nvSpPr>
          <p:cNvPr id="75" name="WTLS">
            <a:extLst>
              <a:ext uri="{FF2B5EF4-FFF2-40B4-BE49-F238E27FC236}">
                <a16:creationId xmlns:a16="http://schemas.microsoft.com/office/drawing/2014/main" id="{FA6F561F-546F-F7CD-B79A-DAF2BDE0ADF8}"/>
              </a:ext>
            </a:extLst>
          </p:cNvPr>
          <p:cNvSpPr/>
          <p:nvPr/>
        </p:nvSpPr>
        <p:spPr>
          <a:xfrm>
            <a:off x="393696" y="4520765"/>
            <a:ext cx="2095500" cy="1835603"/>
          </a:xfrm>
          <a:custGeom>
            <a:avLst/>
            <a:gdLst>
              <a:gd name="connsiteX0" fmla="*/ 0 w 1937951"/>
              <a:gd name="connsiteY0" fmla="*/ 262544 h 1575234"/>
              <a:gd name="connsiteX1" fmla="*/ 262544 w 1937951"/>
              <a:gd name="connsiteY1" fmla="*/ 0 h 1575234"/>
              <a:gd name="connsiteX2" fmla="*/ 1675407 w 1937951"/>
              <a:gd name="connsiteY2" fmla="*/ 0 h 1575234"/>
              <a:gd name="connsiteX3" fmla="*/ 1937951 w 1937951"/>
              <a:gd name="connsiteY3" fmla="*/ 262544 h 1575234"/>
              <a:gd name="connsiteX4" fmla="*/ 1937951 w 1937951"/>
              <a:gd name="connsiteY4" fmla="*/ 1312690 h 1575234"/>
              <a:gd name="connsiteX5" fmla="*/ 1675407 w 1937951"/>
              <a:gd name="connsiteY5" fmla="*/ 1575234 h 1575234"/>
              <a:gd name="connsiteX6" fmla="*/ 262544 w 1937951"/>
              <a:gd name="connsiteY6" fmla="*/ 1575234 h 1575234"/>
              <a:gd name="connsiteX7" fmla="*/ 0 w 1937951"/>
              <a:gd name="connsiteY7" fmla="*/ 1312690 h 1575234"/>
              <a:gd name="connsiteX8" fmla="*/ 0 w 1937951"/>
              <a:gd name="connsiteY8" fmla="*/ 262544 h 157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951" h="1575234">
                <a:moveTo>
                  <a:pt x="0" y="262544"/>
                </a:moveTo>
                <a:cubicBezTo>
                  <a:pt x="0" y="117545"/>
                  <a:pt x="117545" y="0"/>
                  <a:pt x="262544" y="0"/>
                </a:cubicBezTo>
                <a:lnTo>
                  <a:pt x="1675407" y="0"/>
                </a:lnTo>
                <a:cubicBezTo>
                  <a:pt x="1820406" y="0"/>
                  <a:pt x="1937951" y="117545"/>
                  <a:pt x="1937951" y="262544"/>
                </a:cubicBezTo>
                <a:lnTo>
                  <a:pt x="1937951" y="1312690"/>
                </a:lnTo>
                <a:cubicBezTo>
                  <a:pt x="1937951" y="1457689"/>
                  <a:pt x="1820406" y="1575234"/>
                  <a:pt x="1675407" y="1575234"/>
                </a:cubicBezTo>
                <a:lnTo>
                  <a:pt x="262544" y="1575234"/>
                </a:lnTo>
                <a:cubicBezTo>
                  <a:pt x="117545" y="1575234"/>
                  <a:pt x="0" y="1457689"/>
                  <a:pt x="0" y="1312690"/>
                </a:cubicBezTo>
                <a:lnTo>
                  <a:pt x="0" y="262544"/>
                </a:lnTo>
                <a:close/>
              </a:path>
            </a:pathLst>
          </a:custGeom>
          <a:gradFill rotWithShape="1">
            <a:gsLst>
              <a:gs pos="0">
                <a:srgbClr val="B84742">
                  <a:alpha val="90000"/>
                  <a:hueOff val="0"/>
                  <a:satOff val="0"/>
                  <a:lumOff val="0"/>
                  <a:alphaOff val="0"/>
                  <a:lumMod val="110000"/>
                  <a:satMod val="105000"/>
                  <a:tint val="67000"/>
                </a:srgbClr>
              </a:gs>
              <a:gs pos="50000">
                <a:srgbClr val="B84742">
                  <a:alpha val="90000"/>
                  <a:hueOff val="0"/>
                  <a:satOff val="0"/>
                  <a:lumOff val="0"/>
                  <a:alphaOff val="0"/>
                  <a:lumMod val="105000"/>
                  <a:satMod val="103000"/>
                  <a:tint val="73000"/>
                </a:srgbClr>
              </a:gs>
              <a:gs pos="100000">
                <a:srgbClr val="B84742">
                  <a:alpha val="90000"/>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p:spPr>
        <p:txBody>
          <a:bodyPr spcFirstLastPara="0" vert="horz" wrap="square" lIns="160717" tIns="118807" rIns="160717" bIns="118807" numCol="1" spcCol="1270" anchor="ctr" anchorCtr="0">
            <a:noAutofit/>
          </a:bodyPr>
          <a:lstStyle/>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Wireless Transport Layer Security </a:t>
            </a:r>
          </a:p>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(WTLS)</a:t>
            </a:r>
          </a:p>
        </p:txBody>
      </p:sp>
      <p:sp>
        <p:nvSpPr>
          <p:cNvPr id="76" name="WDP">
            <a:extLst>
              <a:ext uri="{FF2B5EF4-FFF2-40B4-BE49-F238E27FC236}">
                <a16:creationId xmlns:a16="http://schemas.microsoft.com/office/drawing/2014/main" id="{0D5C769C-F885-1586-4E21-982A325CB17A}"/>
              </a:ext>
            </a:extLst>
          </p:cNvPr>
          <p:cNvSpPr/>
          <p:nvPr/>
        </p:nvSpPr>
        <p:spPr>
          <a:xfrm>
            <a:off x="393696" y="4520765"/>
            <a:ext cx="2095500" cy="1835603"/>
          </a:xfrm>
          <a:custGeom>
            <a:avLst/>
            <a:gdLst>
              <a:gd name="connsiteX0" fmla="*/ 0 w 1937951"/>
              <a:gd name="connsiteY0" fmla="*/ 262544 h 1575234"/>
              <a:gd name="connsiteX1" fmla="*/ 262544 w 1937951"/>
              <a:gd name="connsiteY1" fmla="*/ 0 h 1575234"/>
              <a:gd name="connsiteX2" fmla="*/ 1675407 w 1937951"/>
              <a:gd name="connsiteY2" fmla="*/ 0 h 1575234"/>
              <a:gd name="connsiteX3" fmla="*/ 1937951 w 1937951"/>
              <a:gd name="connsiteY3" fmla="*/ 262544 h 1575234"/>
              <a:gd name="connsiteX4" fmla="*/ 1937951 w 1937951"/>
              <a:gd name="connsiteY4" fmla="*/ 1312690 h 1575234"/>
              <a:gd name="connsiteX5" fmla="*/ 1675407 w 1937951"/>
              <a:gd name="connsiteY5" fmla="*/ 1575234 h 1575234"/>
              <a:gd name="connsiteX6" fmla="*/ 262544 w 1937951"/>
              <a:gd name="connsiteY6" fmla="*/ 1575234 h 1575234"/>
              <a:gd name="connsiteX7" fmla="*/ 0 w 1937951"/>
              <a:gd name="connsiteY7" fmla="*/ 1312690 h 1575234"/>
              <a:gd name="connsiteX8" fmla="*/ 0 w 1937951"/>
              <a:gd name="connsiteY8" fmla="*/ 262544 h 157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951" h="1575234">
                <a:moveTo>
                  <a:pt x="0" y="262544"/>
                </a:moveTo>
                <a:cubicBezTo>
                  <a:pt x="0" y="117545"/>
                  <a:pt x="117545" y="0"/>
                  <a:pt x="262544" y="0"/>
                </a:cubicBezTo>
                <a:lnTo>
                  <a:pt x="1675407" y="0"/>
                </a:lnTo>
                <a:cubicBezTo>
                  <a:pt x="1820406" y="0"/>
                  <a:pt x="1937951" y="117545"/>
                  <a:pt x="1937951" y="262544"/>
                </a:cubicBezTo>
                <a:lnTo>
                  <a:pt x="1937951" y="1312690"/>
                </a:lnTo>
                <a:cubicBezTo>
                  <a:pt x="1937951" y="1457689"/>
                  <a:pt x="1820406" y="1575234"/>
                  <a:pt x="1675407" y="1575234"/>
                </a:cubicBezTo>
                <a:lnTo>
                  <a:pt x="262544" y="1575234"/>
                </a:lnTo>
                <a:cubicBezTo>
                  <a:pt x="117545" y="1575234"/>
                  <a:pt x="0" y="1457689"/>
                  <a:pt x="0" y="1312690"/>
                </a:cubicBezTo>
                <a:lnTo>
                  <a:pt x="0" y="262544"/>
                </a:lnTo>
                <a:close/>
              </a:path>
            </a:pathLst>
          </a:custGeom>
          <a:gradFill rotWithShape="1">
            <a:gsLst>
              <a:gs pos="0">
                <a:srgbClr val="B84742">
                  <a:alpha val="90000"/>
                  <a:hueOff val="0"/>
                  <a:satOff val="0"/>
                  <a:lumOff val="0"/>
                  <a:alphaOff val="0"/>
                  <a:lumMod val="110000"/>
                  <a:satMod val="105000"/>
                  <a:tint val="67000"/>
                </a:srgbClr>
              </a:gs>
              <a:gs pos="50000">
                <a:srgbClr val="B84742">
                  <a:alpha val="90000"/>
                  <a:hueOff val="0"/>
                  <a:satOff val="0"/>
                  <a:lumOff val="0"/>
                  <a:alphaOff val="0"/>
                  <a:lumMod val="105000"/>
                  <a:satMod val="103000"/>
                  <a:tint val="73000"/>
                </a:srgbClr>
              </a:gs>
              <a:gs pos="100000">
                <a:srgbClr val="B84742">
                  <a:alpha val="90000"/>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p:spPr>
        <p:txBody>
          <a:bodyPr spcFirstLastPara="0" vert="horz" wrap="square" lIns="160717" tIns="118807" rIns="160717" bIns="118807" numCol="1" spcCol="1270" anchor="ctr" anchorCtr="0">
            <a:noAutofit/>
          </a:bodyPr>
          <a:lstStyle/>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Wireless Datagram Protocol </a:t>
            </a:r>
          </a:p>
          <a:p>
            <a:pPr marL="0" marR="0" lvl="0" indent="0" algn="ctr" defTabSz="97790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srgbClr val="212121"/>
                </a:solidFill>
                <a:effectLst/>
                <a:uLnTx/>
                <a:uFillTx/>
                <a:latin typeface="Roboto Condensed"/>
                <a:ea typeface="+mn-ea"/>
                <a:cs typeface="+mn-cs"/>
              </a:rPr>
              <a:t>(WDP)</a:t>
            </a:r>
          </a:p>
        </p:txBody>
      </p:sp>
      <p:sp>
        <p:nvSpPr>
          <p:cNvPr id="77" name="Freeform 35">
            <a:extLst>
              <a:ext uri="{FF2B5EF4-FFF2-40B4-BE49-F238E27FC236}">
                <a16:creationId xmlns:a16="http://schemas.microsoft.com/office/drawing/2014/main" id="{9C57C748-5E35-5726-1BD0-87A6DCB0D9DE}"/>
              </a:ext>
            </a:extLst>
          </p:cNvPr>
          <p:cNvSpPr/>
          <p:nvPr/>
        </p:nvSpPr>
        <p:spPr>
          <a:xfrm>
            <a:off x="627266" y="1142999"/>
            <a:ext cx="940904" cy="3377765"/>
          </a:xfrm>
          <a:custGeom>
            <a:avLst/>
            <a:gdLst>
              <a:gd name="connsiteX0" fmla="*/ 0 w 940904"/>
              <a:gd name="connsiteY0" fmla="*/ 3352800 h 3352800"/>
              <a:gd name="connsiteX1" fmla="*/ 0 w 940904"/>
              <a:gd name="connsiteY1" fmla="*/ 0 h 3352800"/>
              <a:gd name="connsiteX2" fmla="*/ 940904 w 940904"/>
              <a:gd name="connsiteY2" fmla="*/ 0 h 3352800"/>
            </a:gdLst>
            <a:ahLst/>
            <a:cxnLst>
              <a:cxn ang="0">
                <a:pos x="connsiteX0" y="connsiteY0"/>
              </a:cxn>
              <a:cxn ang="0">
                <a:pos x="connsiteX1" y="connsiteY1"/>
              </a:cxn>
              <a:cxn ang="0">
                <a:pos x="connsiteX2" y="connsiteY2"/>
              </a:cxn>
            </a:cxnLst>
            <a:rect l="l" t="t" r="r" b="b"/>
            <a:pathLst>
              <a:path w="940904" h="3352800">
                <a:moveTo>
                  <a:pt x="0" y="3352800"/>
                </a:moveTo>
                <a:lnTo>
                  <a:pt x="0" y="0"/>
                </a:lnTo>
                <a:lnTo>
                  <a:pt x="940904" y="0"/>
                </a:lnTo>
              </a:path>
            </a:pathLst>
          </a:custGeom>
          <a:noFill/>
          <a:ln w="12700" cap="flat" cmpd="sng" algn="ctr">
            <a:solidFill>
              <a:srgbClr val="909090">
                <a:shade val="50000"/>
              </a:srgbClr>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78" name="Freeform 36">
            <a:extLst>
              <a:ext uri="{FF2B5EF4-FFF2-40B4-BE49-F238E27FC236}">
                <a16:creationId xmlns:a16="http://schemas.microsoft.com/office/drawing/2014/main" id="{C8B813D0-9C88-1517-825F-38343DB98DAC}"/>
              </a:ext>
            </a:extLst>
          </p:cNvPr>
          <p:cNvSpPr/>
          <p:nvPr/>
        </p:nvSpPr>
        <p:spPr>
          <a:xfrm>
            <a:off x="633892" y="1752599"/>
            <a:ext cx="940904" cy="2768165"/>
          </a:xfrm>
          <a:custGeom>
            <a:avLst/>
            <a:gdLst>
              <a:gd name="connsiteX0" fmla="*/ 0 w 940904"/>
              <a:gd name="connsiteY0" fmla="*/ 3352800 h 3352800"/>
              <a:gd name="connsiteX1" fmla="*/ 0 w 940904"/>
              <a:gd name="connsiteY1" fmla="*/ 0 h 3352800"/>
              <a:gd name="connsiteX2" fmla="*/ 940904 w 940904"/>
              <a:gd name="connsiteY2" fmla="*/ 0 h 3352800"/>
            </a:gdLst>
            <a:ahLst/>
            <a:cxnLst>
              <a:cxn ang="0">
                <a:pos x="connsiteX0" y="connsiteY0"/>
              </a:cxn>
              <a:cxn ang="0">
                <a:pos x="connsiteX1" y="connsiteY1"/>
              </a:cxn>
              <a:cxn ang="0">
                <a:pos x="connsiteX2" y="connsiteY2"/>
              </a:cxn>
            </a:cxnLst>
            <a:rect l="l" t="t" r="r" b="b"/>
            <a:pathLst>
              <a:path w="940904" h="3352800">
                <a:moveTo>
                  <a:pt x="0" y="3352800"/>
                </a:moveTo>
                <a:lnTo>
                  <a:pt x="0" y="0"/>
                </a:lnTo>
                <a:lnTo>
                  <a:pt x="940904" y="0"/>
                </a:lnTo>
              </a:path>
            </a:pathLst>
          </a:custGeom>
          <a:noFill/>
          <a:ln w="12700" cap="flat" cmpd="sng" algn="ctr">
            <a:solidFill>
              <a:srgbClr val="909090">
                <a:shade val="50000"/>
              </a:srgbClr>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79" name="Freeform 37">
            <a:extLst>
              <a:ext uri="{FF2B5EF4-FFF2-40B4-BE49-F238E27FC236}">
                <a16:creationId xmlns:a16="http://schemas.microsoft.com/office/drawing/2014/main" id="{650230EC-3275-02A4-154B-CAF67DAA8352}"/>
              </a:ext>
            </a:extLst>
          </p:cNvPr>
          <p:cNvSpPr/>
          <p:nvPr/>
        </p:nvSpPr>
        <p:spPr>
          <a:xfrm>
            <a:off x="627266" y="3352799"/>
            <a:ext cx="940904" cy="1165101"/>
          </a:xfrm>
          <a:custGeom>
            <a:avLst/>
            <a:gdLst>
              <a:gd name="connsiteX0" fmla="*/ 0 w 940904"/>
              <a:gd name="connsiteY0" fmla="*/ 3352800 h 3352800"/>
              <a:gd name="connsiteX1" fmla="*/ 0 w 940904"/>
              <a:gd name="connsiteY1" fmla="*/ 0 h 3352800"/>
              <a:gd name="connsiteX2" fmla="*/ 940904 w 940904"/>
              <a:gd name="connsiteY2" fmla="*/ 0 h 3352800"/>
            </a:gdLst>
            <a:ahLst/>
            <a:cxnLst>
              <a:cxn ang="0">
                <a:pos x="connsiteX0" y="connsiteY0"/>
              </a:cxn>
              <a:cxn ang="0">
                <a:pos x="connsiteX1" y="connsiteY1"/>
              </a:cxn>
              <a:cxn ang="0">
                <a:pos x="connsiteX2" y="connsiteY2"/>
              </a:cxn>
            </a:cxnLst>
            <a:rect l="l" t="t" r="r" b="b"/>
            <a:pathLst>
              <a:path w="940904" h="3352800">
                <a:moveTo>
                  <a:pt x="0" y="3352800"/>
                </a:moveTo>
                <a:lnTo>
                  <a:pt x="0" y="0"/>
                </a:lnTo>
                <a:lnTo>
                  <a:pt x="940904" y="0"/>
                </a:lnTo>
              </a:path>
            </a:pathLst>
          </a:custGeom>
          <a:noFill/>
          <a:ln w="12700" cap="flat" cmpd="sng" algn="ctr">
            <a:solidFill>
              <a:srgbClr val="909090">
                <a:shade val="50000"/>
              </a:srgbClr>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80" name="Freeform 38">
            <a:extLst>
              <a:ext uri="{FF2B5EF4-FFF2-40B4-BE49-F238E27FC236}">
                <a16:creationId xmlns:a16="http://schemas.microsoft.com/office/drawing/2014/main" id="{8EB03069-EC3B-E1D3-775A-298974CDC8E5}"/>
              </a:ext>
            </a:extLst>
          </p:cNvPr>
          <p:cNvSpPr/>
          <p:nvPr/>
        </p:nvSpPr>
        <p:spPr>
          <a:xfrm>
            <a:off x="621128" y="2286000"/>
            <a:ext cx="940904" cy="2234765"/>
          </a:xfrm>
          <a:custGeom>
            <a:avLst/>
            <a:gdLst>
              <a:gd name="connsiteX0" fmla="*/ 0 w 940904"/>
              <a:gd name="connsiteY0" fmla="*/ 3352800 h 3352800"/>
              <a:gd name="connsiteX1" fmla="*/ 0 w 940904"/>
              <a:gd name="connsiteY1" fmla="*/ 0 h 3352800"/>
              <a:gd name="connsiteX2" fmla="*/ 940904 w 940904"/>
              <a:gd name="connsiteY2" fmla="*/ 0 h 3352800"/>
            </a:gdLst>
            <a:ahLst/>
            <a:cxnLst>
              <a:cxn ang="0">
                <a:pos x="connsiteX0" y="connsiteY0"/>
              </a:cxn>
              <a:cxn ang="0">
                <a:pos x="connsiteX1" y="connsiteY1"/>
              </a:cxn>
              <a:cxn ang="0">
                <a:pos x="connsiteX2" y="connsiteY2"/>
              </a:cxn>
            </a:cxnLst>
            <a:rect l="l" t="t" r="r" b="b"/>
            <a:pathLst>
              <a:path w="940904" h="3352800">
                <a:moveTo>
                  <a:pt x="0" y="3352800"/>
                </a:moveTo>
                <a:lnTo>
                  <a:pt x="0" y="0"/>
                </a:lnTo>
                <a:lnTo>
                  <a:pt x="940904" y="0"/>
                </a:lnTo>
              </a:path>
            </a:pathLst>
          </a:custGeom>
          <a:noFill/>
          <a:ln w="12700" cap="flat" cmpd="sng" algn="ctr">
            <a:solidFill>
              <a:srgbClr val="909090">
                <a:shade val="50000"/>
              </a:srgbClr>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81" name="Freeform 39">
            <a:extLst>
              <a:ext uri="{FF2B5EF4-FFF2-40B4-BE49-F238E27FC236}">
                <a16:creationId xmlns:a16="http://schemas.microsoft.com/office/drawing/2014/main" id="{E9373C51-FC24-8785-E160-E0D054D2FA55}"/>
              </a:ext>
            </a:extLst>
          </p:cNvPr>
          <p:cNvSpPr/>
          <p:nvPr/>
        </p:nvSpPr>
        <p:spPr>
          <a:xfrm>
            <a:off x="639338" y="2819401"/>
            <a:ext cx="940904" cy="1701364"/>
          </a:xfrm>
          <a:custGeom>
            <a:avLst/>
            <a:gdLst>
              <a:gd name="connsiteX0" fmla="*/ 0 w 940904"/>
              <a:gd name="connsiteY0" fmla="*/ 3352800 h 3352800"/>
              <a:gd name="connsiteX1" fmla="*/ 0 w 940904"/>
              <a:gd name="connsiteY1" fmla="*/ 0 h 3352800"/>
              <a:gd name="connsiteX2" fmla="*/ 940904 w 940904"/>
              <a:gd name="connsiteY2" fmla="*/ 0 h 3352800"/>
            </a:gdLst>
            <a:ahLst/>
            <a:cxnLst>
              <a:cxn ang="0">
                <a:pos x="connsiteX0" y="connsiteY0"/>
              </a:cxn>
              <a:cxn ang="0">
                <a:pos x="connsiteX1" y="connsiteY1"/>
              </a:cxn>
              <a:cxn ang="0">
                <a:pos x="connsiteX2" y="connsiteY2"/>
              </a:cxn>
            </a:cxnLst>
            <a:rect l="l" t="t" r="r" b="b"/>
            <a:pathLst>
              <a:path w="940904" h="3352800">
                <a:moveTo>
                  <a:pt x="0" y="3352800"/>
                </a:moveTo>
                <a:lnTo>
                  <a:pt x="0" y="0"/>
                </a:lnTo>
                <a:lnTo>
                  <a:pt x="940904" y="0"/>
                </a:lnTo>
              </a:path>
            </a:pathLst>
          </a:custGeom>
          <a:noFill/>
          <a:ln w="12700" cap="flat" cmpd="sng" algn="ctr">
            <a:solidFill>
              <a:srgbClr val="909090">
                <a:shade val="50000"/>
              </a:srgbClr>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Tree>
    <p:extLst>
      <p:ext uri="{BB962C8B-B14F-4D97-AF65-F5344CB8AC3E}">
        <p14:creationId xmlns:p14="http://schemas.microsoft.com/office/powerpoint/2010/main" val="119714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mph" presetSubtype="0" fill="hold" grpId="1" nodeType="clickEffect">
                                  <p:stCondLst>
                                    <p:cond delay="0"/>
                                  </p:stCondLst>
                                  <p:childTnLst>
                                    <p:animClr clrSpc="hsl" dir="cw">
                                      <p:cBhvr override="childStyle">
                                        <p:cTn id="62" dur="500" fill="hold"/>
                                        <p:tgtEl>
                                          <p:spTgt spid="41"/>
                                        </p:tgtEl>
                                        <p:attrNameLst>
                                          <p:attrName>style.color</p:attrName>
                                        </p:attrNameLst>
                                      </p:cBhvr>
                                      <p:by>
                                        <p:hsl h="-7200000" s="0" l="0"/>
                                      </p:by>
                                    </p:animClr>
                                    <p:animClr clrSpc="hsl" dir="cw">
                                      <p:cBhvr>
                                        <p:cTn id="63" dur="500" fill="hold"/>
                                        <p:tgtEl>
                                          <p:spTgt spid="41"/>
                                        </p:tgtEl>
                                        <p:attrNameLst>
                                          <p:attrName>fillcolor</p:attrName>
                                        </p:attrNameLst>
                                      </p:cBhvr>
                                      <p:by>
                                        <p:hsl h="-7200000" s="0" l="0"/>
                                      </p:by>
                                    </p:animClr>
                                    <p:animClr clrSpc="hsl" dir="cw">
                                      <p:cBhvr>
                                        <p:cTn id="64" dur="500" fill="hold"/>
                                        <p:tgtEl>
                                          <p:spTgt spid="41"/>
                                        </p:tgtEl>
                                        <p:attrNameLst>
                                          <p:attrName>stroke.color</p:attrName>
                                        </p:attrNameLst>
                                      </p:cBhvr>
                                      <p:by>
                                        <p:hsl h="-7200000" s="0" l="0"/>
                                      </p:by>
                                    </p:animClr>
                                    <p:set>
                                      <p:cBhvr>
                                        <p:cTn id="65" dur="500" fill="hold"/>
                                        <p:tgtEl>
                                          <p:spTgt spid="41"/>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1" nodeType="clickEffect">
                                  <p:stCondLst>
                                    <p:cond delay="0"/>
                                  </p:stCondLst>
                                  <p:childTnLst>
                                    <p:set>
                                      <p:cBhvr>
                                        <p:cTn id="69" dur="1" fill="hold">
                                          <p:stCondLst>
                                            <p:cond delay="0"/>
                                          </p:stCondLst>
                                        </p:cTn>
                                        <p:tgtEl>
                                          <p:spTgt spid="7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0" nodeType="clickEffect">
                                  <p:stCondLst>
                                    <p:cond delay="0"/>
                                  </p:stCondLst>
                                  <p:childTnLst>
                                    <p:set>
                                      <p:cBhvr>
                                        <p:cTn id="85" dur="1" fill="hold">
                                          <p:stCondLst>
                                            <p:cond delay="0"/>
                                          </p:stCondLst>
                                        </p:cTn>
                                        <p:tgtEl>
                                          <p:spTgt spid="60">
                                            <p:txEl>
                                              <p:pRg st="0" end="0"/>
                                            </p:txEl>
                                          </p:spTgt>
                                        </p:tgtEl>
                                        <p:attrNameLst>
                                          <p:attrName>style.visibility</p:attrName>
                                        </p:attrNameLst>
                                      </p:cBhvr>
                                      <p:to>
                                        <p:strVal val="hidden"/>
                                      </p:to>
                                    </p:set>
                                  </p:childTnLst>
                                </p:cTn>
                              </p:par>
                              <p:par>
                                <p:cTn id="86" presetID="1" presetClass="exit" presetSubtype="0" fill="hold" grpId="0" nodeType="withEffect">
                                  <p:stCondLst>
                                    <p:cond delay="0"/>
                                  </p:stCondLst>
                                  <p:childTnLst>
                                    <p:set>
                                      <p:cBhvr>
                                        <p:cTn id="87" dur="1" fill="hold">
                                          <p:stCondLst>
                                            <p:cond delay="0"/>
                                          </p:stCondLst>
                                        </p:cTn>
                                        <p:tgtEl>
                                          <p:spTgt spid="60">
                                            <p:txEl>
                                              <p:pRg st="1" end="1"/>
                                            </p:txEl>
                                          </p:spTgt>
                                        </p:tgtEl>
                                        <p:attrNameLst>
                                          <p:attrName>style.visibility</p:attrName>
                                        </p:attrNameLst>
                                      </p:cBhvr>
                                      <p:to>
                                        <p:strVal val="hidden"/>
                                      </p:to>
                                    </p:set>
                                  </p:childTnLst>
                                </p:cTn>
                              </p:par>
                              <p:par>
                                <p:cTn id="88" presetID="1" presetClass="exit" presetSubtype="0" fill="hold" grpId="0" nodeType="withEffect">
                                  <p:stCondLst>
                                    <p:cond delay="0"/>
                                  </p:stCondLst>
                                  <p:childTnLst>
                                    <p:set>
                                      <p:cBhvr>
                                        <p:cTn id="89" dur="1" fill="hold">
                                          <p:stCondLst>
                                            <p:cond delay="0"/>
                                          </p:stCondLst>
                                        </p:cTn>
                                        <p:tgtEl>
                                          <p:spTgt spid="60">
                                            <p:txEl>
                                              <p:pRg st="2" end="2"/>
                                            </p:txEl>
                                          </p:spTgt>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0" nodeType="clickEffect">
                                  <p:stCondLst>
                                    <p:cond delay="0"/>
                                  </p:stCondLst>
                                  <p:childTnLst>
                                    <p:set>
                                      <p:cBhvr>
                                        <p:cTn id="101" dur="1" fill="hold">
                                          <p:stCondLst>
                                            <p:cond delay="0"/>
                                          </p:stCondLst>
                                        </p:cTn>
                                        <p:tgtEl>
                                          <p:spTgt spid="61">
                                            <p:txEl>
                                              <p:pRg st="0" end="0"/>
                                            </p:txEl>
                                          </p:spTgt>
                                        </p:tgtEl>
                                        <p:attrNameLst>
                                          <p:attrName>style.visibility</p:attrName>
                                        </p:attrNameLst>
                                      </p:cBhvr>
                                      <p:to>
                                        <p:strVal val="hidden"/>
                                      </p:to>
                                    </p:set>
                                  </p:childTnLst>
                                </p:cTn>
                              </p:par>
                              <p:par>
                                <p:cTn id="102" presetID="1" presetClass="exit" presetSubtype="0" fill="hold" grpId="0" nodeType="withEffect">
                                  <p:stCondLst>
                                    <p:cond delay="0"/>
                                  </p:stCondLst>
                                  <p:childTnLst>
                                    <p:set>
                                      <p:cBhvr>
                                        <p:cTn id="103" dur="1" fill="hold">
                                          <p:stCondLst>
                                            <p:cond delay="0"/>
                                          </p:stCondLst>
                                        </p:cTn>
                                        <p:tgtEl>
                                          <p:spTgt spid="61">
                                            <p:txEl>
                                              <p:pRg st="1" end="1"/>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0" nodeType="clickEffect">
                                  <p:stCondLst>
                                    <p:cond delay="0"/>
                                  </p:stCondLst>
                                  <p:childTnLst>
                                    <p:set>
                                      <p:cBhvr>
                                        <p:cTn id="115" dur="1" fill="hold">
                                          <p:stCondLst>
                                            <p:cond delay="0"/>
                                          </p:stCondLst>
                                        </p:cTn>
                                        <p:tgtEl>
                                          <p:spTgt spid="62">
                                            <p:txEl>
                                              <p:pRg st="0" end="0"/>
                                            </p:txEl>
                                          </p:spTgt>
                                        </p:tgtEl>
                                        <p:attrNameLst>
                                          <p:attrName>style.visibility</p:attrName>
                                        </p:attrNameLst>
                                      </p:cBhvr>
                                      <p:to>
                                        <p:strVal val="hidden"/>
                                      </p:to>
                                    </p:set>
                                  </p:childTnLst>
                                </p:cTn>
                              </p:par>
                              <p:par>
                                <p:cTn id="116" presetID="1" presetClass="exit" presetSubtype="0" fill="hold" grpId="0" nodeType="withEffect">
                                  <p:stCondLst>
                                    <p:cond delay="0"/>
                                  </p:stCondLst>
                                  <p:childTnLst>
                                    <p:set>
                                      <p:cBhvr>
                                        <p:cTn id="117" dur="1" fill="hold">
                                          <p:stCondLst>
                                            <p:cond delay="0"/>
                                          </p:stCondLst>
                                        </p:cTn>
                                        <p:tgtEl>
                                          <p:spTgt spid="62">
                                            <p:txEl>
                                              <p:pRg st="1" end="1"/>
                                            </p:txEl>
                                          </p:spTgt>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3">
                                            <p:txEl>
                                              <p:pRg st="0" end="0"/>
                                            </p:txEl>
                                          </p:spTgt>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3">
                                            <p:txEl>
                                              <p:pRg st="1" end="1"/>
                                            </p:txEl>
                                          </p:spTgt>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59"/>
                                        </p:tgtEl>
                                        <p:attrNameLst>
                                          <p:attrName>style.visibility</p:attrName>
                                        </p:attrNameLst>
                                      </p:cBhvr>
                                      <p:to>
                                        <p:strVal val="hidden"/>
                                      </p:to>
                                    </p:set>
                                  </p:childTnLst>
                                </p:cTn>
                              </p:par>
                              <p:par>
                                <p:cTn id="136" presetID="1" presetClass="exit" presetSubtype="0" fill="hold" grpId="0" nodeType="withEffect">
                                  <p:stCondLst>
                                    <p:cond delay="0"/>
                                  </p:stCondLst>
                                  <p:childTnLst>
                                    <p:set>
                                      <p:cBhvr>
                                        <p:cTn id="137" dur="1" fill="hold">
                                          <p:stCondLst>
                                            <p:cond delay="0"/>
                                          </p:stCondLst>
                                        </p:cTn>
                                        <p:tgtEl>
                                          <p:spTgt spid="77"/>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childTnLst>
                                </p:cTn>
                              </p:par>
                              <p:par>
                                <p:cTn id="140" presetID="1" presetClass="entr" presetSubtype="0" fill="hold" grpId="1" nodeType="withEffect">
                                  <p:stCondLst>
                                    <p:cond delay="0"/>
                                  </p:stCondLst>
                                  <p:childTnLst>
                                    <p:set>
                                      <p:cBhvr>
                                        <p:cTn id="141" dur="1" fill="hold">
                                          <p:stCondLst>
                                            <p:cond delay="0"/>
                                          </p:stCondLst>
                                        </p:cTn>
                                        <p:tgtEl>
                                          <p:spTgt spid="78"/>
                                        </p:tgtEl>
                                        <p:attrNameLst>
                                          <p:attrName>style.visibility</p:attrName>
                                        </p:attrNameLst>
                                      </p:cBhvr>
                                      <p:to>
                                        <p:strVal val="visible"/>
                                      </p:to>
                                    </p:set>
                                  </p:childTnLst>
                                </p:cTn>
                              </p:par>
                              <p:par>
                                <p:cTn id="142" presetID="22" presetClass="emph" presetSubtype="0" fill="hold" grpId="1" nodeType="withEffect">
                                  <p:stCondLst>
                                    <p:cond delay="0"/>
                                  </p:stCondLst>
                                  <p:childTnLst>
                                    <p:animClr clrSpc="hsl" dir="cw">
                                      <p:cBhvr override="childStyle">
                                        <p:cTn id="143" dur="500" fill="hold"/>
                                        <p:tgtEl>
                                          <p:spTgt spid="42"/>
                                        </p:tgtEl>
                                        <p:attrNameLst>
                                          <p:attrName>style.color</p:attrName>
                                        </p:attrNameLst>
                                      </p:cBhvr>
                                      <p:by>
                                        <p:hsl h="-7200000" s="0" l="0"/>
                                      </p:by>
                                    </p:animClr>
                                    <p:animClr clrSpc="hsl" dir="cw">
                                      <p:cBhvr>
                                        <p:cTn id="144" dur="500" fill="hold"/>
                                        <p:tgtEl>
                                          <p:spTgt spid="42"/>
                                        </p:tgtEl>
                                        <p:attrNameLst>
                                          <p:attrName>fillcolor</p:attrName>
                                        </p:attrNameLst>
                                      </p:cBhvr>
                                      <p:by>
                                        <p:hsl h="-7200000" s="0" l="0"/>
                                      </p:by>
                                    </p:animClr>
                                    <p:animClr clrSpc="hsl" dir="cw">
                                      <p:cBhvr>
                                        <p:cTn id="145" dur="500" fill="hold"/>
                                        <p:tgtEl>
                                          <p:spTgt spid="42"/>
                                        </p:tgtEl>
                                        <p:attrNameLst>
                                          <p:attrName>stroke.color</p:attrName>
                                        </p:attrNameLst>
                                      </p:cBhvr>
                                      <p:by>
                                        <p:hsl h="-7200000" s="0" l="0"/>
                                      </p:by>
                                    </p:animClr>
                                    <p:set>
                                      <p:cBhvr>
                                        <p:cTn id="146" dur="500" fill="hold"/>
                                        <p:tgtEl>
                                          <p:spTgt spid="42"/>
                                        </p:tgtEl>
                                        <p:attrNameLst>
                                          <p:attrName>fill.type</p:attrName>
                                        </p:attrNameLst>
                                      </p:cBhvr>
                                      <p:to>
                                        <p:strVal val="solid"/>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0" nodeType="clickEffect">
                                  <p:stCondLst>
                                    <p:cond delay="0"/>
                                  </p:stCondLst>
                                  <p:childTnLst>
                                    <p:set>
                                      <p:cBhvr>
                                        <p:cTn id="162" dur="1" fill="hold">
                                          <p:stCondLst>
                                            <p:cond delay="0"/>
                                          </p:stCondLst>
                                        </p:cTn>
                                        <p:tgtEl>
                                          <p:spTgt spid="64">
                                            <p:txEl>
                                              <p:pRg st="0" end="0"/>
                                            </p:txEl>
                                          </p:spTgt>
                                        </p:tgtEl>
                                        <p:attrNameLst>
                                          <p:attrName>style.visibility</p:attrName>
                                        </p:attrNameLst>
                                      </p:cBhvr>
                                      <p:to>
                                        <p:strVal val="hidden"/>
                                      </p:to>
                                    </p:set>
                                  </p:childTnLst>
                                </p:cTn>
                              </p:par>
                              <p:par>
                                <p:cTn id="163" presetID="1" presetClass="exit" presetSubtype="0" fill="hold" grpId="0" nodeType="withEffect">
                                  <p:stCondLst>
                                    <p:cond delay="0"/>
                                  </p:stCondLst>
                                  <p:childTnLst>
                                    <p:set>
                                      <p:cBhvr>
                                        <p:cTn id="164" dur="1" fill="hold">
                                          <p:stCondLst>
                                            <p:cond delay="0"/>
                                          </p:stCondLst>
                                        </p:cTn>
                                        <p:tgtEl>
                                          <p:spTgt spid="64">
                                            <p:txEl>
                                              <p:pRg st="1" end="1"/>
                                            </p:txEl>
                                          </p:spTgt>
                                        </p:tgtEl>
                                        <p:attrNameLst>
                                          <p:attrName>style.visibility</p:attrName>
                                        </p:attrNameLst>
                                      </p:cBhvr>
                                      <p:to>
                                        <p:strVal val="hidden"/>
                                      </p:to>
                                    </p:set>
                                  </p:childTnLst>
                                </p:cTn>
                              </p:par>
                              <p:par>
                                <p:cTn id="165" presetID="1" presetClass="exit" presetSubtype="0" fill="hold" grpId="0" nodeType="withEffect">
                                  <p:stCondLst>
                                    <p:cond delay="0"/>
                                  </p:stCondLst>
                                  <p:childTnLst>
                                    <p:set>
                                      <p:cBhvr>
                                        <p:cTn id="166" dur="1" fill="hold">
                                          <p:stCondLst>
                                            <p:cond delay="0"/>
                                          </p:stCondLst>
                                        </p:cTn>
                                        <p:tgtEl>
                                          <p:spTgt spid="64">
                                            <p:txEl>
                                              <p:pRg st="2" end="2"/>
                                            </p:txEl>
                                          </p:spTgt>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74"/>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78"/>
                                        </p:tgtEl>
                                        <p:attrNameLst>
                                          <p:attrName>style.visibility</p:attrName>
                                        </p:attrNameLst>
                                      </p:cBhvr>
                                      <p:to>
                                        <p:strVal val="hidden"/>
                                      </p:to>
                                    </p:set>
                                  </p:childTnLst>
                                </p:cTn>
                              </p:par>
                              <p:par>
                                <p:cTn id="173" presetID="1" presetClass="entr" presetSubtype="0" fill="hold" grpId="0" nodeType="withEffect">
                                  <p:stCondLst>
                                    <p:cond delay="0"/>
                                  </p:stCondLst>
                                  <p:childTnLst>
                                    <p:set>
                                      <p:cBhvr>
                                        <p:cTn id="174" dur="1" fill="hold">
                                          <p:stCondLst>
                                            <p:cond delay="0"/>
                                          </p:stCondLst>
                                        </p:cTn>
                                        <p:tgtEl>
                                          <p:spTgt spid="73"/>
                                        </p:tgtEl>
                                        <p:attrNameLst>
                                          <p:attrName>style.visibility</p:attrName>
                                        </p:attrNameLst>
                                      </p:cBhvr>
                                      <p:to>
                                        <p:strVal val="visible"/>
                                      </p:to>
                                    </p:set>
                                  </p:childTnLst>
                                </p:cTn>
                              </p:par>
                              <p:par>
                                <p:cTn id="175" presetID="22" presetClass="emph" presetSubtype="0" fill="hold" grpId="1" nodeType="withEffect">
                                  <p:stCondLst>
                                    <p:cond delay="0"/>
                                  </p:stCondLst>
                                  <p:childTnLst>
                                    <p:animClr clrSpc="hsl" dir="cw">
                                      <p:cBhvr override="childStyle">
                                        <p:cTn id="176" dur="500" fill="hold"/>
                                        <p:tgtEl>
                                          <p:spTgt spid="43"/>
                                        </p:tgtEl>
                                        <p:attrNameLst>
                                          <p:attrName>style.color</p:attrName>
                                        </p:attrNameLst>
                                      </p:cBhvr>
                                      <p:by>
                                        <p:hsl h="-7200000" s="0" l="0"/>
                                      </p:by>
                                    </p:animClr>
                                    <p:animClr clrSpc="hsl" dir="cw">
                                      <p:cBhvr>
                                        <p:cTn id="177" dur="500" fill="hold"/>
                                        <p:tgtEl>
                                          <p:spTgt spid="43"/>
                                        </p:tgtEl>
                                        <p:attrNameLst>
                                          <p:attrName>fillcolor</p:attrName>
                                        </p:attrNameLst>
                                      </p:cBhvr>
                                      <p:by>
                                        <p:hsl h="-7200000" s="0" l="0"/>
                                      </p:by>
                                    </p:animClr>
                                    <p:animClr clrSpc="hsl" dir="cw">
                                      <p:cBhvr>
                                        <p:cTn id="178" dur="500" fill="hold"/>
                                        <p:tgtEl>
                                          <p:spTgt spid="43"/>
                                        </p:tgtEl>
                                        <p:attrNameLst>
                                          <p:attrName>stroke.color</p:attrName>
                                        </p:attrNameLst>
                                      </p:cBhvr>
                                      <p:by>
                                        <p:hsl h="-7200000" s="0" l="0"/>
                                      </p:by>
                                    </p:animClr>
                                    <p:set>
                                      <p:cBhvr>
                                        <p:cTn id="179" dur="500" fill="hold"/>
                                        <p:tgtEl>
                                          <p:spTgt spid="43"/>
                                        </p:tgtEl>
                                        <p:attrNameLst>
                                          <p:attrName>fill.type</p:attrName>
                                        </p:attrNameLst>
                                      </p:cBhvr>
                                      <p:to>
                                        <p:strVal val="solid"/>
                                      </p:to>
                                    </p:set>
                                  </p:childTnLst>
                                </p:cTn>
                              </p:par>
                              <p:par>
                                <p:cTn id="180" presetID="1" presetClass="entr" presetSubtype="0" fill="hold" grpId="0" nodeType="withEffect">
                                  <p:stCondLst>
                                    <p:cond delay="0"/>
                                  </p:stCondLst>
                                  <p:childTnLst>
                                    <p:set>
                                      <p:cBhvr>
                                        <p:cTn id="181" dur="1" fill="hold">
                                          <p:stCondLst>
                                            <p:cond delay="0"/>
                                          </p:stCondLst>
                                        </p:cTn>
                                        <p:tgtEl>
                                          <p:spTgt spid="80"/>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grpId="0" nodeType="clickEffect">
                                  <p:stCondLst>
                                    <p:cond delay="0"/>
                                  </p:stCondLst>
                                  <p:childTnLst>
                                    <p:set>
                                      <p:cBhvr>
                                        <p:cTn id="193" dur="1" fill="hold">
                                          <p:stCondLst>
                                            <p:cond delay="0"/>
                                          </p:stCondLst>
                                        </p:cTn>
                                        <p:tgtEl>
                                          <p:spTgt spid="65">
                                            <p:txEl>
                                              <p:pRg st="0" end="0"/>
                                            </p:txEl>
                                          </p:spTgt>
                                        </p:tgtEl>
                                        <p:attrNameLst>
                                          <p:attrName>style.visibility</p:attrName>
                                        </p:attrNameLst>
                                      </p:cBhvr>
                                      <p:to>
                                        <p:strVal val="hidden"/>
                                      </p:to>
                                    </p:set>
                                  </p:childTnLst>
                                </p:cTn>
                              </p:par>
                              <p:par>
                                <p:cTn id="194" presetID="1" presetClass="exit" presetSubtype="0" fill="hold" grpId="0" nodeType="withEffect">
                                  <p:stCondLst>
                                    <p:cond delay="0"/>
                                  </p:stCondLst>
                                  <p:childTnLst>
                                    <p:set>
                                      <p:cBhvr>
                                        <p:cTn id="195" dur="1" fill="hold">
                                          <p:stCondLst>
                                            <p:cond delay="0"/>
                                          </p:stCondLst>
                                        </p:cTn>
                                        <p:tgtEl>
                                          <p:spTgt spid="65">
                                            <p:txEl>
                                              <p:pRg st="1" end="1"/>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3"/>
                                        </p:tgtEl>
                                        <p:attrNameLst>
                                          <p:attrName>style.visibility</p:attrName>
                                        </p:attrNameLst>
                                      </p:cBhvr>
                                      <p:to>
                                        <p:strVal val="hidden"/>
                                      </p:to>
                                    </p:set>
                                  </p:childTnLst>
                                </p:cTn>
                              </p:par>
                              <p:par>
                                <p:cTn id="200" presetID="1" presetClass="exit" presetSubtype="0" fill="hold" grpId="1" nodeType="withEffect">
                                  <p:stCondLst>
                                    <p:cond delay="0"/>
                                  </p:stCondLst>
                                  <p:childTnLst>
                                    <p:set>
                                      <p:cBhvr>
                                        <p:cTn id="201" dur="1" fill="hold">
                                          <p:stCondLst>
                                            <p:cond delay="0"/>
                                          </p:stCondLst>
                                        </p:cTn>
                                        <p:tgtEl>
                                          <p:spTgt spid="80"/>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75"/>
                                        </p:tgtEl>
                                        <p:attrNameLst>
                                          <p:attrName>style.visibility</p:attrName>
                                        </p:attrNameLst>
                                      </p:cBhvr>
                                      <p:to>
                                        <p:strVal val="visible"/>
                                      </p:to>
                                    </p:set>
                                  </p:childTnLst>
                                </p:cTn>
                              </p:par>
                              <p:par>
                                <p:cTn id="204" presetID="22" presetClass="emph" presetSubtype="0" fill="hold" grpId="1" nodeType="withEffect">
                                  <p:stCondLst>
                                    <p:cond delay="0"/>
                                  </p:stCondLst>
                                  <p:childTnLst>
                                    <p:animClr clrSpc="hsl" dir="cw">
                                      <p:cBhvr override="childStyle">
                                        <p:cTn id="205" dur="500" fill="hold"/>
                                        <p:tgtEl>
                                          <p:spTgt spid="44"/>
                                        </p:tgtEl>
                                        <p:attrNameLst>
                                          <p:attrName>style.color</p:attrName>
                                        </p:attrNameLst>
                                      </p:cBhvr>
                                      <p:by>
                                        <p:hsl h="-7200000" s="0" l="0"/>
                                      </p:by>
                                    </p:animClr>
                                    <p:animClr clrSpc="hsl" dir="cw">
                                      <p:cBhvr>
                                        <p:cTn id="206" dur="500" fill="hold"/>
                                        <p:tgtEl>
                                          <p:spTgt spid="44"/>
                                        </p:tgtEl>
                                        <p:attrNameLst>
                                          <p:attrName>fillcolor</p:attrName>
                                        </p:attrNameLst>
                                      </p:cBhvr>
                                      <p:by>
                                        <p:hsl h="-7200000" s="0" l="0"/>
                                      </p:by>
                                    </p:animClr>
                                    <p:animClr clrSpc="hsl" dir="cw">
                                      <p:cBhvr>
                                        <p:cTn id="207" dur="500" fill="hold"/>
                                        <p:tgtEl>
                                          <p:spTgt spid="44"/>
                                        </p:tgtEl>
                                        <p:attrNameLst>
                                          <p:attrName>stroke.color</p:attrName>
                                        </p:attrNameLst>
                                      </p:cBhvr>
                                      <p:by>
                                        <p:hsl h="-7200000" s="0" l="0"/>
                                      </p:by>
                                    </p:animClr>
                                    <p:set>
                                      <p:cBhvr>
                                        <p:cTn id="208" dur="500" fill="hold"/>
                                        <p:tgtEl>
                                          <p:spTgt spid="44"/>
                                        </p:tgtEl>
                                        <p:attrNameLst>
                                          <p:attrName>fill.type</p:attrName>
                                        </p:attrNameLst>
                                      </p:cBhvr>
                                      <p:to>
                                        <p:strVal val="solid"/>
                                      </p:to>
                                    </p:set>
                                  </p:childTnLst>
                                </p:cTn>
                              </p:par>
                              <p:par>
                                <p:cTn id="209" presetID="1" presetClass="entr" presetSubtype="0" fill="hold" grpId="0" nodeType="withEffect">
                                  <p:stCondLst>
                                    <p:cond delay="0"/>
                                  </p:stCondLst>
                                  <p:childTnLst>
                                    <p:set>
                                      <p:cBhvr>
                                        <p:cTn id="210" dur="1" fill="hold">
                                          <p:stCondLst>
                                            <p:cond delay="0"/>
                                          </p:stCondLst>
                                        </p:cTn>
                                        <p:tgtEl>
                                          <p:spTgt spid="81"/>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0" nodeType="clickEffect">
                                  <p:stCondLst>
                                    <p:cond delay="0"/>
                                  </p:stCondLst>
                                  <p:childTnLst>
                                    <p:set>
                                      <p:cBhvr>
                                        <p:cTn id="222" dur="1" fill="hold">
                                          <p:stCondLst>
                                            <p:cond delay="0"/>
                                          </p:stCondLst>
                                        </p:cTn>
                                        <p:tgtEl>
                                          <p:spTgt spid="70">
                                            <p:txEl>
                                              <p:pRg st="0" end="0"/>
                                            </p:txEl>
                                          </p:spTgt>
                                        </p:tgtEl>
                                        <p:attrNameLst>
                                          <p:attrName>style.visibility</p:attrName>
                                        </p:attrNameLst>
                                      </p:cBhvr>
                                      <p:to>
                                        <p:strVal val="hidden"/>
                                      </p:to>
                                    </p:set>
                                  </p:childTnLst>
                                </p:cTn>
                              </p:par>
                              <p:par>
                                <p:cTn id="223" presetID="1" presetClass="exit" presetSubtype="0" fill="hold" grpId="0" nodeType="withEffect">
                                  <p:stCondLst>
                                    <p:cond delay="0"/>
                                  </p:stCondLst>
                                  <p:childTnLst>
                                    <p:set>
                                      <p:cBhvr>
                                        <p:cTn id="224" dur="1" fill="hold">
                                          <p:stCondLst>
                                            <p:cond delay="0"/>
                                          </p:stCondLst>
                                        </p:cTn>
                                        <p:tgtEl>
                                          <p:spTgt spid="70">
                                            <p:txEl>
                                              <p:pRg st="1" end="1"/>
                                            </p:txEl>
                                          </p:spTgt>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75"/>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81"/>
                                        </p:tgtEl>
                                        <p:attrNameLst>
                                          <p:attrName>style.visibility</p:attrName>
                                        </p:attrNameLst>
                                      </p:cBhvr>
                                      <p:to>
                                        <p:strVal val="hidden"/>
                                      </p:to>
                                    </p:set>
                                  </p:childTnLst>
                                </p:cTn>
                              </p:par>
                              <p:par>
                                <p:cTn id="231" presetID="1" presetClass="entr" presetSubtype="0" fill="hold" grpId="0" nodeType="withEffect">
                                  <p:stCondLst>
                                    <p:cond delay="0"/>
                                  </p:stCondLst>
                                  <p:childTnLst>
                                    <p:set>
                                      <p:cBhvr>
                                        <p:cTn id="232" dur="1" fill="hold">
                                          <p:stCondLst>
                                            <p:cond delay="0"/>
                                          </p:stCondLst>
                                        </p:cTn>
                                        <p:tgtEl>
                                          <p:spTgt spid="76"/>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childTnLst>
                                </p:cTn>
                              </p:par>
                              <p:par>
                                <p:cTn id="235" presetID="22" presetClass="emph" presetSubtype="0" fill="hold" grpId="1" nodeType="withEffect">
                                  <p:stCondLst>
                                    <p:cond delay="0"/>
                                  </p:stCondLst>
                                  <p:childTnLst>
                                    <p:animClr clrSpc="hsl" dir="cw">
                                      <p:cBhvr override="childStyle">
                                        <p:cTn id="236" dur="500" fill="hold"/>
                                        <p:tgtEl>
                                          <p:spTgt spid="45"/>
                                        </p:tgtEl>
                                        <p:attrNameLst>
                                          <p:attrName>style.color</p:attrName>
                                        </p:attrNameLst>
                                      </p:cBhvr>
                                      <p:by>
                                        <p:hsl h="-7200000" s="0" l="0"/>
                                      </p:by>
                                    </p:animClr>
                                    <p:animClr clrSpc="hsl" dir="cw">
                                      <p:cBhvr>
                                        <p:cTn id="237" dur="500" fill="hold"/>
                                        <p:tgtEl>
                                          <p:spTgt spid="45"/>
                                        </p:tgtEl>
                                        <p:attrNameLst>
                                          <p:attrName>fillcolor</p:attrName>
                                        </p:attrNameLst>
                                      </p:cBhvr>
                                      <p:by>
                                        <p:hsl h="-7200000" s="0" l="0"/>
                                      </p:by>
                                    </p:animClr>
                                    <p:animClr clrSpc="hsl" dir="cw">
                                      <p:cBhvr>
                                        <p:cTn id="238" dur="500" fill="hold"/>
                                        <p:tgtEl>
                                          <p:spTgt spid="45"/>
                                        </p:tgtEl>
                                        <p:attrNameLst>
                                          <p:attrName>stroke.color</p:attrName>
                                        </p:attrNameLst>
                                      </p:cBhvr>
                                      <p:by>
                                        <p:hsl h="-7200000" s="0" l="0"/>
                                      </p:by>
                                    </p:animClr>
                                    <p:set>
                                      <p:cBhvr>
                                        <p:cTn id="239" dur="500" fill="hold"/>
                                        <p:tgtEl>
                                          <p:spTgt spid="45"/>
                                        </p:tgtEl>
                                        <p:attrNameLst>
                                          <p:attrName>fill.type</p:attrName>
                                        </p:attrNameLst>
                                      </p:cBhvr>
                                      <p:to>
                                        <p:strVal val="solid"/>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nodeType="clickEffect">
                                  <p:stCondLst>
                                    <p:cond delay="0"/>
                                  </p:stCondLst>
                                  <p:childTnLst>
                                    <p:set>
                                      <p:cBhvr>
                                        <p:cTn id="247"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0" nodeType="clickEffect">
                                  <p:stCondLst>
                                    <p:cond delay="0"/>
                                  </p:stCondLst>
                                  <p:childTnLst>
                                    <p:set>
                                      <p:cBhvr>
                                        <p:cTn id="251" dur="1" fill="hold">
                                          <p:stCondLst>
                                            <p:cond delay="0"/>
                                          </p:stCondLst>
                                        </p:cTn>
                                        <p:tgtEl>
                                          <p:spTgt spid="71">
                                            <p:txEl>
                                              <p:pRg st="0" end="0"/>
                                            </p:txEl>
                                          </p:spTgt>
                                        </p:tgtEl>
                                        <p:attrNameLst>
                                          <p:attrName>style.visibility</p:attrName>
                                        </p:attrNameLst>
                                      </p:cBhvr>
                                      <p:to>
                                        <p:strVal val="hidden"/>
                                      </p:to>
                                    </p:set>
                                  </p:childTnLst>
                                </p:cTn>
                              </p:par>
                              <p:par>
                                <p:cTn id="252" presetID="1" presetClass="exit" presetSubtype="0" fill="hold" grpId="0" nodeType="withEffect">
                                  <p:stCondLst>
                                    <p:cond delay="0"/>
                                  </p:stCondLst>
                                  <p:childTnLst>
                                    <p:set>
                                      <p:cBhvr>
                                        <p:cTn id="253" dur="1" fill="hold">
                                          <p:stCondLst>
                                            <p:cond delay="0"/>
                                          </p:stCondLst>
                                        </p:cTn>
                                        <p:tgtEl>
                                          <p:spTgt spid="71">
                                            <p:txEl>
                                              <p:pRg st="1" end="1"/>
                                            </p:txEl>
                                          </p:spTgt>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nodeType="clickEffect">
                                  <p:stCondLst>
                                    <p:cond delay="0"/>
                                  </p:stCondLst>
                                  <p:childTnLst>
                                    <p:set>
                                      <p:cBhvr>
                                        <p:cTn id="261"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animBg="1"/>
      <p:bldP spid="59" grpId="0" animBg="1"/>
      <p:bldP spid="59" grpId="1" animBg="1"/>
      <p:bldP spid="60" grpId="0" build="allAtOnce"/>
      <p:bldP spid="61" grpId="0" build="allAtOnce"/>
      <p:bldP spid="62" grpId="0" build="allAtOnce"/>
      <p:bldP spid="63" grpId="0" build="allAtOnce"/>
      <p:bldP spid="64" grpId="0" build="allAtOnce"/>
      <p:bldP spid="65" grpId="0" build="allAtOnce"/>
      <p:bldP spid="70" grpId="0" build="allAtOnce"/>
      <p:bldP spid="71" grpId="0" build="allAtOnce"/>
      <p:bldP spid="73" grpId="0" animBg="1"/>
      <p:bldP spid="73" grpId="1" animBg="1"/>
      <p:bldP spid="74" grpId="0" animBg="1"/>
      <p:bldP spid="74" grpId="1" animBg="1"/>
      <p:bldP spid="75" grpId="0" animBg="1"/>
      <p:bldP spid="75" grpId="1" animBg="1"/>
      <p:bldP spid="76" grpId="0"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Application Layer</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latin typeface="Cambria" panose="02040503050406030204" pitchFamily="18" charset="0"/>
                <a:ea typeface="Cambria" panose="02040503050406030204" pitchFamily="18" charset="0"/>
              </a:rPr>
              <a:t>This layer consists of the Wireless Application Environment (WAE), mobile device specifications, and content development programming languages, i.e., WML.</a:t>
            </a:r>
          </a:p>
          <a:p>
            <a:pPr fontAlgn="base"/>
            <a:r>
              <a:rPr lang="en-US" dirty="0">
                <a:latin typeface="Cambria" panose="02040503050406030204" pitchFamily="18" charset="0"/>
                <a:ea typeface="Cambria" panose="02040503050406030204" pitchFamily="18" charset="0"/>
              </a:rPr>
              <a:t>User agent which is the browser or a client program. Wireless Markup Language (WML) which is a lightweight markup language optimized for use in wireless devices.</a:t>
            </a:r>
          </a:p>
          <a:p>
            <a:pPr fontAlgn="base"/>
            <a:r>
              <a:rPr lang="en-US" dirty="0">
                <a:latin typeface="Cambria" panose="02040503050406030204" pitchFamily="18" charset="0"/>
                <a:ea typeface="Cambria" panose="02040503050406030204" pitchFamily="18" charset="0"/>
              </a:rPr>
              <a:t>WML Script which is a lightweight client side scripting language.</a:t>
            </a:r>
            <a:endParaRPr lang="en-US" dirty="0">
              <a:solidFill>
                <a:srgbClr val="333333"/>
              </a:solidFill>
              <a:latin typeface="inter-regular"/>
              <a:ea typeface="Cambria" panose="02040503050406030204" pitchFamily="18" charset="0"/>
            </a:endParaRPr>
          </a:p>
          <a:p>
            <a:pPr fontAlgn="base"/>
            <a:r>
              <a:rPr lang="en-US" dirty="0">
                <a:latin typeface="Cambria" panose="02040503050406030204" pitchFamily="18" charset="0"/>
                <a:ea typeface="Cambria" panose="02040503050406030204" pitchFamily="18" charset="0"/>
              </a:rPr>
              <a:t>Wireless Telephony Application: Telephony services programming interface.</a:t>
            </a:r>
          </a:p>
          <a:p>
            <a:pPr fontAlgn="base"/>
            <a:r>
              <a:rPr lang="en-US" dirty="0">
                <a:latin typeface="Cambria" panose="02040503050406030204" pitchFamily="18" charset="0"/>
                <a:ea typeface="Cambria" panose="02040503050406030204" pitchFamily="18" charset="0"/>
              </a:rPr>
              <a:t>WAP Push Architecture which allow for mechanisms to allow origin servers to deliver content to the terminal without the terminal requesting for it.</a:t>
            </a:r>
            <a:endParaRPr lang="en-US" dirty="0">
              <a:solidFill>
                <a:srgbClr val="333333"/>
              </a:solidFill>
              <a:latin typeface="inter-regular"/>
              <a:ea typeface="Cambria" panose="02040503050406030204" pitchFamily="18" charset="0"/>
            </a:endParaRPr>
          </a:p>
          <a:p>
            <a:pPr fontAlgn="base"/>
            <a:r>
              <a:rPr lang="en-US" dirty="0">
                <a:latin typeface="Cambria" panose="02040503050406030204" pitchFamily="18" charset="0"/>
                <a:ea typeface="Cambria" panose="02040503050406030204" pitchFamily="18" charset="0"/>
              </a:rPr>
              <a:t>Primary objective of WAE is to provide an interoperable Wireless Application Environment to build services in wireless space. Content is transported using standard protocols in the WWW domain and an optimized HTTP like protocol in the wireless domain.</a:t>
            </a:r>
            <a:endParaRPr lang="en-US" dirty="0">
              <a:solidFill>
                <a:srgbClr val="333333"/>
              </a:solidFill>
              <a:latin typeface="inter-regular"/>
              <a:ea typeface="Cambria" panose="02040503050406030204" pitchFamily="18" charset="0"/>
            </a:endParaRPr>
          </a:p>
          <a:p>
            <a:pPr fontAlgn="base"/>
            <a:r>
              <a:rPr lang="en-US" dirty="0">
                <a:latin typeface="Cambria" panose="02040503050406030204" pitchFamily="18" charset="0"/>
                <a:ea typeface="Cambria" panose="02040503050406030204" pitchFamily="18" charset="0"/>
              </a:rPr>
              <a:t>WAE architecture allows all content and services to be hosted on standard Web Servers when all content is located using WWW standard URLS. WAE enhances some of the WWW standards to reflect some of the telephony network characteristics.</a:t>
            </a:r>
          </a:p>
        </p:txBody>
      </p:sp>
    </p:spTree>
    <p:extLst>
      <p:ext uri="{BB962C8B-B14F-4D97-AF65-F5344CB8AC3E}">
        <p14:creationId xmlns:p14="http://schemas.microsoft.com/office/powerpoint/2010/main" val="871072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Session Layer</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latin typeface="Cambria" panose="02040503050406030204" pitchFamily="18" charset="0"/>
                <a:ea typeface="Cambria" panose="02040503050406030204" pitchFamily="18" charset="0"/>
              </a:rPr>
              <a:t>The session layer consists of the Wireless Session Protocol (WSP). </a:t>
            </a:r>
          </a:p>
          <a:p>
            <a:pPr fontAlgn="base"/>
            <a:r>
              <a:rPr lang="en-US" dirty="0">
                <a:latin typeface="Cambria" panose="02040503050406030204" pitchFamily="18" charset="0"/>
                <a:ea typeface="Cambria" panose="02040503050406030204" pitchFamily="18" charset="0"/>
              </a:rPr>
              <a:t>Unlike HTTP, WSP has been designed by the WAP Forum to provide fast connection suspension and reconnection.</a:t>
            </a:r>
          </a:p>
          <a:p>
            <a:pPr fontAlgn="base"/>
            <a:r>
              <a:rPr lang="en-US" dirty="0">
                <a:latin typeface="Cambria" panose="02040503050406030204" pitchFamily="18" charset="0"/>
                <a:ea typeface="Cambria" panose="02040503050406030204" pitchFamily="18" charset="0"/>
              </a:rPr>
              <a:t>WSP provides a consistent interface between two session services like client and server.</a:t>
            </a:r>
          </a:p>
          <a:p>
            <a:pPr fontAlgn="base"/>
            <a:r>
              <a:rPr lang="en-US" dirty="0">
                <a:latin typeface="Cambria" panose="02040503050406030204" pitchFamily="18" charset="0"/>
                <a:ea typeface="Cambria" panose="02040503050406030204" pitchFamily="18" charset="0"/>
              </a:rPr>
              <a:t>WSP offers both connection-oriented and connectionless service.</a:t>
            </a:r>
          </a:p>
        </p:txBody>
      </p:sp>
    </p:spTree>
    <p:extLst>
      <p:ext uri="{BB962C8B-B14F-4D97-AF65-F5344CB8AC3E}">
        <p14:creationId xmlns:p14="http://schemas.microsoft.com/office/powerpoint/2010/main" val="153214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Transaction Layer</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latin typeface="Cambria" panose="02040503050406030204" pitchFamily="18" charset="0"/>
                <a:ea typeface="Cambria" panose="02040503050406030204" pitchFamily="18" charset="0"/>
              </a:rPr>
              <a:t>The transaction layer consists of Wireless Transaction Protocol (WTP). </a:t>
            </a:r>
          </a:p>
          <a:p>
            <a:pPr fontAlgn="base"/>
            <a:r>
              <a:rPr lang="en-US" dirty="0">
                <a:latin typeface="Cambria" panose="02040503050406030204" pitchFamily="18" charset="0"/>
                <a:ea typeface="Cambria" panose="02040503050406030204" pitchFamily="18" charset="0"/>
              </a:rPr>
              <a:t>It runs on top of a datagram service such as User Datagram Protocol (UDP) and is part of the standard suite of TCP/IP protocols used to provide a simplified protocol suitable for low bandwidth wireless stations.</a:t>
            </a:r>
          </a:p>
          <a:p>
            <a:pPr fontAlgn="base"/>
            <a:r>
              <a:rPr lang="en-US" dirty="0">
                <a:latin typeface="Cambria" panose="02040503050406030204" pitchFamily="18" charset="0"/>
                <a:ea typeface="Cambria" panose="02040503050406030204" pitchFamily="18" charset="0"/>
              </a:rPr>
              <a:t>WTP supports class of transaction service, optional user-to-user reliability, PDU concatenation and asynchronous transaction.</a:t>
            </a:r>
          </a:p>
        </p:txBody>
      </p:sp>
    </p:spTree>
    <p:extLst>
      <p:ext uri="{BB962C8B-B14F-4D97-AF65-F5344CB8AC3E}">
        <p14:creationId xmlns:p14="http://schemas.microsoft.com/office/powerpoint/2010/main" val="138211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Security Layer</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b="0" i="0" dirty="0">
                <a:solidFill>
                  <a:srgbClr val="333333"/>
                </a:solidFill>
                <a:effectLst/>
                <a:latin typeface="Cambria" panose="02040503050406030204" pitchFamily="18" charset="0"/>
                <a:ea typeface="Cambria" panose="02040503050406030204" pitchFamily="18" charset="0"/>
              </a:rPr>
              <a:t>It contains Wireless Transaction Layer Security (WTLS) and responsible for data integrity, privacy and authentication during data transmission.</a:t>
            </a:r>
          </a:p>
          <a:p>
            <a:pPr algn="just"/>
            <a:r>
              <a:rPr lang="en-US" b="0" i="0" dirty="0">
                <a:solidFill>
                  <a:srgbClr val="333333"/>
                </a:solidFill>
                <a:effectLst/>
                <a:latin typeface="Cambria" panose="02040503050406030204" pitchFamily="18" charset="0"/>
                <a:ea typeface="Cambria" panose="02040503050406030204" pitchFamily="18" charset="0"/>
              </a:rPr>
              <a:t>WTLS incorporates security features that are based upon the established Transport Layer Security (TLS) protocol standard.</a:t>
            </a:r>
          </a:p>
        </p:txBody>
      </p:sp>
    </p:spTree>
    <p:extLst>
      <p:ext uri="{BB962C8B-B14F-4D97-AF65-F5344CB8AC3E}">
        <p14:creationId xmlns:p14="http://schemas.microsoft.com/office/powerpoint/2010/main" val="163094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Transport Layer</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latin typeface="Cambria" panose="02040503050406030204" pitchFamily="18" charset="0"/>
                <a:ea typeface="Cambria" panose="02040503050406030204" pitchFamily="18" charset="0"/>
              </a:rPr>
              <a:t>This layer consists of Wireless Datagram Protocol (WDP). WDP is transport layer protocol in WAP architecture.</a:t>
            </a:r>
          </a:p>
          <a:p>
            <a:pPr fontAlgn="base"/>
            <a:r>
              <a:rPr lang="en-US" dirty="0">
                <a:latin typeface="Cambria" panose="02040503050406030204" pitchFamily="18" charset="0"/>
                <a:ea typeface="Cambria" panose="02040503050406030204" pitchFamily="18" charset="0"/>
              </a:rPr>
              <a:t>It provides a consistent data format to higher layers of the WAP protocol stack.</a:t>
            </a:r>
          </a:p>
          <a:p>
            <a:pPr fontAlgn="base"/>
            <a:r>
              <a:rPr lang="en-US" dirty="0">
                <a:latin typeface="Cambria" panose="02040503050406030204" pitchFamily="18" charset="0"/>
                <a:ea typeface="Cambria" panose="02040503050406030204" pitchFamily="18" charset="0"/>
              </a:rPr>
              <a:t>WDP operates above data capable bearer services supported by various network type general transport service.</a:t>
            </a:r>
          </a:p>
          <a:p>
            <a:pPr fontAlgn="base"/>
            <a:r>
              <a:rPr lang="en-US" dirty="0">
                <a:latin typeface="Cambria" panose="02040503050406030204" pitchFamily="18" charset="0"/>
                <a:ea typeface="Cambria" panose="02040503050406030204" pitchFamily="18" charset="0"/>
              </a:rPr>
              <a:t>It allows WAP to be bearer-independent by adapting the transport layer of the underlying bearer. </a:t>
            </a:r>
          </a:p>
        </p:txBody>
      </p:sp>
    </p:spTree>
    <p:extLst>
      <p:ext uri="{BB962C8B-B14F-4D97-AF65-F5344CB8AC3E}">
        <p14:creationId xmlns:p14="http://schemas.microsoft.com/office/powerpoint/2010/main" val="206182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WAP Applications</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p14="http://schemas.microsoft.com/office/powerpoint/2010/main" val="106997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6334" y="6334"/>
            <a:ext cx="12179300" cy="6845300"/>
          </a:xfrm>
          <a:prstGeom prst="rect">
            <a:avLst/>
          </a:prstGeom>
          <a:noFill/>
          <a:ln>
            <a:noFill/>
          </a:ln>
        </p:spPr>
      </p:pic>
      <p:pic>
        <p:nvPicPr>
          <p:cNvPr id="166" name="Google Shape;166;p22"/>
          <p:cNvPicPr preferRelativeResize="0"/>
          <p:nvPr/>
        </p:nvPicPr>
        <p:blipFill>
          <a:blip r:embed="rId4">
            <a:alphaModFix/>
          </a:blip>
          <a:stretch>
            <a:fillRect/>
          </a:stretch>
        </p:blipFill>
        <p:spPr>
          <a:xfrm>
            <a:off x="6351" y="6334"/>
            <a:ext cx="12179300" cy="6845300"/>
          </a:xfrm>
          <a:prstGeom prst="rect">
            <a:avLst/>
          </a:prstGeom>
          <a:noFill/>
          <a:ln>
            <a:noFill/>
          </a:ln>
        </p:spPr>
      </p:pic>
      <p:pic>
        <p:nvPicPr>
          <p:cNvPr id="171" name="Google Shape;171;p22"/>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11" name="Google Shape;71;p15"/>
          <p:cNvSpPr txBox="1"/>
          <p:nvPr/>
        </p:nvSpPr>
        <p:spPr>
          <a:xfrm>
            <a:off x="284481" y="1607749"/>
            <a:ext cx="6492240" cy="2462172"/>
          </a:xfrm>
          <a:prstGeom prst="rect">
            <a:avLst/>
          </a:prstGeom>
          <a:noFill/>
          <a:ln>
            <a:noFill/>
          </a:ln>
        </p:spPr>
        <p:txBody>
          <a:bodyPr spcFirstLastPara="1" wrap="square" lIns="121900" tIns="121900" rIns="121900" bIns="121900" anchor="t" anchorCtr="0">
            <a:spAutoFit/>
          </a:bodyPr>
          <a:lstStyle/>
          <a:p>
            <a:pPr lvl="0"/>
            <a:r>
              <a:rPr lang="en-US" sz="4800" b="1" dirty="0">
                <a:solidFill>
                  <a:srgbClr val="666666"/>
                </a:solidFill>
                <a:latin typeface="Proxima Nova"/>
                <a:ea typeface="Proxima Nova"/>
                <a:cs typeface="Proxima Nova"/>
                <a:sym typeface="Proxima Nova"/>
              </a:rPr>
              <a:t>Unit - </a:t>
            </a:r>
            <a:r>
              <a:rPr lang="en-IN" sz="4800" b="1" dirty="0">
                <a:solidFill>
                  <a:srgbClr val="666666"/>
                </a:solidFill>
                <a:latin typeface="Proxima Nova"/>
                <a:ea typeface="Proxima Nova"/>
                <a:cs typeface="Proxima Nova"/>
                <a:sym typeface="Proxima Nova"/>
              </a:rPr>
              <a:t>6</a:t>
            </a:r>
          </a:p>
          <a:p>
            <a:r>
              <a:rPr lang="en-US" sz="4800" b="1" dirty="0">
                <a:solidFill>
                  <a:srgbClr val="666666"/>
                </a:solidFill>
                <a:latin typeface="Proxima Nova"/>
              </a:rPr>
              <a:t>Wireless Application Protocol</a:t>
            </a:r>
          </a:p>
        </p:txBody>
      </p:sp>
      <p:sp>
        <p:nvSpPr>
          <p:cNvPr id="13" name="Google Shape;71;p15"/>
          <p:cNvSpPr txBox="1"/>
          <p:nvPr/>
        </p:nvSpPr>
        <p:spPr>
          <a:xfrm>
            <a:off x="541911" y="966501"/>
            <a:ext cx="4655189" cy="615513"/>
          </a:xfrm>
          <a:prstGeom prst="rect">
            <a:avLst/>
          </a:prstGeom>
          <a:noFill/>
          <a:ln>
            <a:noFill/>
          </a:ln>
        </p:spPr>
        <p:txBody>
          <a:bodyPr spcFirstLastPara="1" wrap="square" lIns="121900" tIns="121900" rIns="121900" bIns="121900" anchor="t" anchorCtr="0">
            <a:spAutoFit/>
          </a:bodyPr>
          <a:lstStyle/>
          <a:p>
            <a:pPr lvl="0"/>
            <a:r>
              <a:rPr lang="en-IN" sz="2400" b="1" dirty="0">
                <a:solidFill>
                  <a:srgbClr val="666666"/>
                </a:solidFill>
                <a:latin typeface="Cambria" panose="02040503050406030204" pitchFamily="18" charset="0"/>
                <a:ea typeface="Cambria" panose="02040503050406030204" pitchFamily="18" charset="0"/>
              </a:rPr>
              <a:t>01CE0701</a:t>
            </a:r>
            <a:r>
              <a:rPr lang="en-IN" sz="2400" b="1" dirty="0">
                <a:solidFill>
                  <a:srgbClr val="666666"/>
                </a:solidFill>
                <a:latin typeface="Cambria" panose="02040503050406030204" pitchFamily="18" charset="0"/>
                <a:ea typeface="Cambria" panose="02040503050406030204" pitchFamily="18" charset="0"/>
                <a:cs typeface="Proxima Nova"/>
                <a:sym typeface="Proxima Nova"/>
              </a:rPr>
              <a:t> – Mobile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WAP Application</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WAP facilitates you to access the Internet from your mobile devices.</a:t>
            </a:r>
          </a:p>
          <a:p>
            <a:pPr algn="just">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You can play games on mobile devices over wireless devices.</a:t>
            </a:r>
          </a:p>
          <a:p>
            <a:pPr algn="just">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It facilitates you to access E-mails over the mobile Internet.</a:t>
            </a:r>
          </a:p>
          <a:p>
            <a:pPr algn="just">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Mobile hand-sets can be used to access timesheets and fill expenses claims.</a:t>
            </a:r>
          </a:p>
          <a:p>
            <a:pPr algn="just">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It can also be used in multiple Internet-based services such as:</a:t>
            </a:r>
          </a:p>
          <a:p>
            <a:pPr lvl="1">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Geographical location</a:t>
            </a:r>
          </a:p>
          <a:p>
            <a:pPr lvl="1">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Online Mobile Banking</a:t>
            </a:r>
          </a:p>
          <a:p>
            <a:pPr lvl="1">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Weather forecasting</a:t>
            </a:r>
            <a:endParaRPr lang="en-US" dirty="0">
              <a:solidFill>
                <a:srgbClr val="000000"/>
              </a:solidFill>
              <a:latin typeface="Cambria" panose="02040503050406030204" pitchFamily="18" charset="0"/>
              <a:ea typeface="Cambria" panose="02040503050406030204" pitchFamily="18" charset="0"/>
            </a:endParaRPr>
          </a:p>
          <a:p>
            <a:pPr lvl="1">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Flight information</a:t>
            </a:r>
            <a:endParaRPr lang="en-US" dirty="0">
              <a:solidFill>
                <a:srgbClr val="000000"/>
              </a:solidFill>
              <a:latin typeface="Cambria" panose="02040503050406030204" pitchFamily="18" charset="0"/>
              <a:ea typeface="Cambria" panose="02040503050406030204" pitchFamily="18" charset="0"/>
            </a:endParaRPr>
          </a:p>
          <a:p>
            <a:pPr lvl="1">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Movie &amp; cinema information</a:t>
            </a:r>
            <a:endParaRPr lang="en-US" dirty="0">
              <a:solidFill>
                <a:srgbClr val="000000"/>
              </a:solidFill>
              <a:latin typeface="Cambria" panose="02040503050406030204" pitchFamily="18" charset="0"/>
              <a:ea typeface="Cambria" panose="02040503050406030204" pitchFamily="18" charset="0"/>
            </a:endParaRPr>
          </a:p>
          <a:p>
            <a:pPr lvl="1">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Traffic updates etc.</a:t>
            </a:r>
          </a:p>
        </p:txBody>
      </p:sp>
    </p:spTree>
    <p:extLst>
      <p:ext uri="{BB962C8B-B14F-4D97-AF65-F5344CB8AC3E}">
        <p14:creationId xmlns:p14="http://schemas.microsoft.com/office/powerpoint/2010/main" val="61899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Challenges in WAP</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p14="http://schemas.microsoft.com/office/powerpoint/2010/main" val="139487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Challenges in WAP</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Connection speed is slow</a:t>
            </a:r>
          </a:p>
          <a:p>
            <a:pPr>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Internet access is very sparse in some areas, and in some other areas, it is completely unavailable</a:t>
            </a:r>
          </a:p>
          <a:p>
            <a:pPr>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The system is less secure</a:t>
            </a:r>
          </a:p>
          <a:p>
            <a:pPr>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User interfaces (UI) are small in WAP</a:t>
            </a:r>
          </a:p>
        </p:txBody>
      </p:sp>
    </p:spTree>
    <p:extLst>
      <p:ext uri="{BB962C8B-B14F-4D97-AF65-F5344CB8AC3E}">
        <p14:creationId xmlns:p14="http://schemas.microsoft.com/office/powerpoint/2010/main" val="228302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7"/>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33" name="Google Shape;233;p27"/>
          <p:cNvPicPr preferRelativeResize="0"/>
          <p:nvPr/>
        </p:nvPicPr>
        <p:blipFill>
          <a:blip r:embed="rId4">
            <a:alphaModFix/>
          </a:blip>
          <a:stretch>
            <a:fillRect/>
          </a:stretch>
        </p:blipFill>
        <p:spPr>
          <a:xfrm>
            <a:off x="6351" y="6334"/>
            <a:ext cx="12179300" cy="6845300"/>
          </a:xfrm>
          <a:prstGeom prst="rect">
            <a:avLst/>
          </a:prstGeom>
          <a:noFill/>
          <a:ln>
            <a:noFill/>
          </a:ln>
        </p:spPr>
      </p:pic>
      <p:pic>
        <p:nvPicPr>
          <p:cNvPr id="238" name="Google Shape;238;p27"/>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2" name="TextBox 1">
            <a:extLst>
              <a:ext uri="{FF2B5EF4-FFF2-40B4-BE49-F238E27FC236}">
                <a16:creationId xmlns:a16="http://schemas.microsoft.com/office/drawing/2014/main" id="{0681B4C3-A655-3DF8-0C46-F4245930F0CF}"/>
              </a:ext>
            </a:extLst>
          </p:cNvPr>
          <p:cNvSpPr txBox="1"/>
          <p:nvPr/>
        </p:nvSpPr>
        <p:spPr>
          <a:xfrm rot="20350206">
            <a:off x="7005235" y="2887678"/>
            <a:ext cx="1901125" cy="1405641"/>
          </a:xfrm>
          <a:prstGeom prst="rect">
            <a:avLst/>
          </a:prstGeom>
          <a:noFill/>
        </p:spPr>
        <p:txBody>
          <a:bodyPr wrap="square" rtlCol="0">
            <a:spAutoFit/>
          </a:bodyPr>
          <a:lstStyle/>
          <a:p>
            <a:pPr algn="ctr"/>
            <a:r>
              <a:rPr lang="en-IN" sz="4267" b="1" dirty="0">
                <a:solidFill>
                  <a:srgbClr val="00B0F0"/>
                </a:solidFill>
                <a:latin typeface="Comic Sans MS" panose="030F0702030302020204" pitchFamily="66" charset="0"/>
              </a:rPr>
              <a:t>Thank</a:t>
            </a:r>
          </a:p>
          <a:p>
            <a:pPr algn="ctr"/>
            <a:r>
              <a:rPr lang="en-IN" sz="4267" b="1" dirty="0">
                <a:solidFill>
                  <a:srgbClr val="00B0F0"/>
                </a:solidFill>
                <a:latin typeface="Comic Sans MS" panose="030F0702030302020204" pitchFamily="66" charset="0"/>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IN" sz="3067" b="1" dirty="0">
                <a:solidFill>
                  <a:srgbClr val="00A4B6"/>
                </a:solidFill>
                <a:latin typeface="Proxima Nova"/>
                <a:ea typeface="Proxima Nova"/>
                <a:cs typeface="Proxima Nova"/>
                <a:sym typeface="Proxima Nova"/>
              </a:rPr>
              <a:t>Outline</a:t>
            </a:r>
            <a:endParaRPr sz="3067" b="1" dirty="0">
              <a:solidFill>
                <a:srgbClr val="00A4B6"/>
              </a:solidFill>
              <a:latin typeface="Proxima Nova"/>
              <a:ea typeface="Proxima Nova"/>
              <a:cs typeface="Proxima Nova"/>
              <a:sym typeface="Proxima Nova"/>
            </a:endParaRPr>
          </a:p>
        </p:txBody>
      </p:sp>
      <p:sp>
        <p:nvSpPr>
          <p:cNvPr id="71" name="Google Shape;71;p15"/>
          <p:cNvSpPr txBox="1"/>
          <p:nvPr/>
        </p:nvSpPr>
        <p:spPr>
          <a:xfrm>
            <a:off x="246581" y="966501"/>
            <a:ext cx="11760000" cy="2339446"/>
          </a:xfrm>
          <a:prstGeom prst="rect">
            <a:avLst/>
          </a:prstGeom>
          <a:noFill/>
          <a:ln>
            <a:noFill/>
          </a:ln>
        </p:spPr>
        <p:txBody>
          <a:bodyPr spcFirstLastPara="1" wrap="square" lIns="121900" tIns="121900" rIns="121900" bIns="121900" anchor="t" anchorCtr="0">
            <a:spAutoFit/>
          </a:bodyPr>
          <a:lstStyle/>
          <a:p>
            <a:pPr marL="538163" lvl="8" indent="-379413">
              <a:buFont typeface="Arial" panose="020B0604020202020204" pitchFamily="34" charset="0"/>
              <a:buChar char="•"/>
            </a:pPr>
            <a:r>
              <a:rPr lang="en-US" sz="2267" dirty="0">
                <a:latin typeface="Cambria" panose="02040503050406030204" pitchFamily="18" charset="0"/>
                <a:ea typeface="Cambria" panose="02040503050406030204" pitchFamily="18" charset="0"/>
              </a:rPr>
              <a:t>Introduction of WAP</a:t>
            </a:r>
          </a:p>
          <a:p>
            <a:pPr marL="538163" lvl="8" indent="-379413">
              <a:buFont typeface="Arial" panose="020B0604020202020204" pitchFamily="34" charset="0"/>
              <a:buChar char="•"/>
            </a:pPr>
            <a:r>
              <a:rPr lang="en-US" sz="2267" dirty="0">
                <a:latin typeface="Cambria" panose="02040503050406030204" pitchFamily="18" charset="0"/>
                <a:ea typeface="Cambria" panose="02040503050406030204" pitchFamily="18" charset="0"/>
              </a:rPr>
              <a:t>Features of WAP</a:t>
            </a:r>
          </a:p>
          <a:p>
            <a:pPr marL="538163" lvl="8" indent="-379413">
              <a:buFont typeface="Arial" panose="020B0604020202020204" pitchFamily="34" charset="0"/>
              <a:buChar char="•"/>
            </a:pPr>
            <a:r>
              <a:rPr lang="en-US" sz="2267" dirty="0">
                <a:latin typeface="Cambria" panose="02040503050406030204" pitchFamily="18" charset="0"/>
                <a:ea typeface="Cambria" panose="02040503050406030204" pitchFamily="18" charset="0"/>
              </a:rPr>
              <a:t>WAP Architecture</a:t>
            </a:r>
          </a:p>
          <a:p>
            <a:pPr marL="538163" lvl="8" indent="-379413">
              <a:buFont typeface="Arial" panose="020B0604020202020204" pitchFamily="34" charset="0"/>
              <a:buChar char="•"/>
            </a:pPr>
            <a:r>
              <a:rPr lang="en-US" sz="2267" dirty="0">
                <a:latin typeface="Cambria" panose="02040503050406030204" pitchFamily="18" charset="0"/>
                <a:ea typeface="Cambria" panose="02040503050406030204" pitchFamily="18" charset="0"/>
              </a:rPr>
              <a:t>WAP Protocol Stack</a:t>
            </a:r>
          </a:p>
          <a:p>
            <a:pPr marL="538163" lvl="8" indent="-379413">
              <a:buFont typeface="Arial" panose="020B0604020202020204" pitchFamily="34" charset="0"/>
              <a:buChar char="•"/>
            </a:pPr>
            <a:r>
              <a:rPr lang="en-US" sz="2267">
                <a:latin typeface="Cambria" panose="02040503050406030204" pitchFamily="18" charset="0"/>
                <a:ea typeface="Cambria" panose="02040503050406030204" pitchFamily="18" charset="0"/>
              </a:rPr>
              <a:t>WAP applications</a:t>
            </a:r>
            <a:endParaRPr lang="en-US" sz="2267" dirty="0">
              <a:latin typeface="Cambria" panose="02040503050406030204" pitchFamily="18" charset="0"/>
              <a:ea typeface="Cambria" panose="02040503050406030204" pitchFamily="18" charset="0"/>
            </a:endParaRPr>
          </a:p>
          <a:p>
            <a:pPr marL="538163" lvl="8" indent="-379413">
              <a:buFont typeface="Arial" panose="020B0604020202020204" pitchFamily="34" charset="0"/>
              <a:buChar char="•"/>
            </a:pPr>
            <a:r>
              <a:rPr lang="en-US" sz="2267" dirty="0">
                <a:latin typeface="Cambria" panose="02040503050406030204" pitchFamily="18" charset="0"/>
                <a:ea typeface="Cambria" panose="02040503050406030204" pitchFamily="18" charset="0"/>
              </a:rPr>
              <a:t>Limitations of WAP</a:t>
            </a:r>
          </a:p>
        </p:txBody>
      </p:sp>
    </p:spTree>
    <p:extLst>
      <p:ext uri="{BB962C8B-B14F-4D97-AF65-F5344CB8AC3E}">
        <p14:creationId xmlns:p14="http://schemas.microsoft.com/office/powerpoint/2010/main" val="349204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Introduction of WAP</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p14="http://schemas.microsoft.com/office/powerpoint/2010/main" val="31376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Introduction of Wireless Access Protocol</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 name="Content Placeholder 2">
            <a:extLst>
              <a:ext uri="{FF2B5EF4-FFF2-40B4-BE49-F238E27FC236}">
                <a16:creationId xmlns:a16="http://schemas.microsoft.com/office/drawing/2014/main" id="{88EA05D7-E5E7-54CD-2B13-FCF3C0DB33B2}"/>
              </a:ext>
            </a:extLst>
          </p:cNvPr>
          <p:cNvSpPr txBox="1">
            <a:spLocks/>
          </p:cNvSpPr>
          <p:nvPr/>
        </p:nvSpPr>
        <p:spPr>
          <a:xfrm>
            <a:off x="131180" y="863444"/>
            <a:ext cx="695179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r>
              <a:rPr kumimoji="0" lang="en-US" altLang="en-US" sz="2400" b="0"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rPr>
              <a:t>WAP is an application communication protocol</a:t>
            </a:r>
          </a:p>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r>
              <a:rPr kumimoji="0" lang="en-US" altLang="en-US" sz="2400" b="0"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rPr>
              <a:t>It is designed for access to Internet and advanced telephony services from mobile phones</a:t>
            </a:r>
          </a:p>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r>
              <a:rPr kumimoji="0" lang="en-IN" sz="2400" b="0"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rPr>
              <a:t>It is a protocol designed for micro-browsers and it enables the access of internet in the mobile devices</a:t>
            </a:r>
            <a:endParaRPr kumimoji="0" lang="en-US" altLang="en-US" sz="2400" b="0"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endParaRPr>
          </a:p>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r>
              <a:rPr kumimoji="0" lang="en-US" altLang="en-US" sz="2400" b="0"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rPr>
              <a:t>WAP uses mark-up language – WML</a:t>
            </a:r>
          </a:p>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r>
              <a:rPr kumimoji="0" lang="en-US" altLang="en-US" sz="2400" b="0"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rPr>
              <a:t>WAP can be used from variety of 2G and 3G networks</a:t>
            </a:r>
          </a:p>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r>
              <a:rPr kumimoji="0" lang="en-US" altLang="en-US" sz="2400" b="0"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rPr>
              <a:t>GPRS and 3G are more suited for these applications</a:t>
            </a:r>
          </a:p>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endParaRPr kumimoji="0" lang="en-IN" sz="2400" b="0" i="0" u="none" strike="noStrike" kern="1200" cap="none" spc="0" normalizeH="0" baseline="0" noProof="0" dirty="0">
              <a:ln>
                <a:noFill/>
              </a:ln>
              <a:solidFill>
                <a:srgbClr val="212121"/>
              </a:solidFill>
              <a:effectLst/>
              <a:uLnTx/>
              <a:uFillTx/>
              <a:latin typeface="Roboto Condensed"/>
              <a:ea typeface="+mn-ea"/>
              <a:cs typeface="+mn-cs"/>
            </a:endParaRPr>
          </a:p>
        </p:txBody>
      </p:sp>
      <p:pic>
        <p:nvPicPr>
          <p:cNvPr id="7" name="Picture 2" descr="Wireless Application Protocol - Student assistant for Exams">
            <a:extLst>
              <a:ext uri="{FF2B5EF4-FFF2-40B4-BE49-F238E27FC236}">
                <a16:creationId xmlns:a16="http://schemas.microsoft.com/office/drawing/2014/main" id="{C9FE87E5-A68F-F7D6-5F13-F1F818663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1351" y="863444"/>
            <a:ext cx="4927102" cy="240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45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Features of WAP</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p14="http://schemas.microsoft.com/office/powerpoint/2010/main" val="318217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Features of WAP</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b="1" dirty="0">
                <a:latin typeface="Cambria" panose="02040503050406030204" pitchFamily="18" charset="0"/>
                <a:ea typeface="Cambria" panose="02040503050406030204" pitchFamily="18" charset="0"/>
              </a:rPr>
              <a:t>Wireless Markup Language (WML): </a:t>
            </a:r>
            <a:r>
              <a:rPr lang="en-US" dirty="0">
                <a:latin typeface="Cambria" panose="02040503050406030204" pitchFamily="18" charset="0"/>
                <a:ea typeface="Cambria" panose="02040503050406030204" pitchFamily="18" charset="0"/>
              </a:rPr>
              <a:t>You must be using HTML language to develop your web-based application. Same way, WML is a markup language used for WAP services, fulfilling the same purpose as HTML does on the Web. In contrast to HTML, WML is designed to fit small handheld devices.</a:t>
            </a:r>
          </a:p>
          <a:p>
            <a:pPr fontAlgn="base"/>
            <a:endParaRPr lang="en-US" b="1" dirty="0">
              <a:latin typeface="Cambria" panose="02040503050406030204" pitchFamily="18" charset="0"/>
              <a:ea typeface="Cambria" panose="02040503050406030204" pitchFamily="18" charset="0"/>
            </a:endParaRPr>
          </a:p>
          <a:p>
            <a:pPr fontAlgn="base"/>
            <a:r>
              <a:rPr lang="en-US" b="1" dirty="0">
                <a:latin typeface="Cambria" panose="02040503050406030204" pitchFamily="18" charset="0"/>
                <a:ea typeface="Cambria" panose="02040503050406030204" pitchFamily="18" charset="0"/>
              </a:rPr>
              <a:t>WML Script</a:t>
            </a:r>
            <a:r>
              <a:rPr lang="en-US" b="1">
                <a:latin typeface="Cambria" panose="02040503050406030204" pitchFamily="18" charset="0"/>
                <a:ea typeface="Cambria" panose="02040503050406030204" pitchFamily="18" charset="0"/>
              </a:rPr>
              <a:t>: </a:t>
            </a:r>
            <a:r>
              <a:rPr lang="en-US">
                <a:latin typeface="Cambria" panose="02040503050406030204" pitchFamily="18" charset="0"/>
                <a:ea typeface="Cambria" panose="02040503050406030204" pitchFamily="18" charset="0"/>
              </a:rPr>
              <a:t>Java </a:t>
            </a:r>
            <a:r>
              <a:rPr lang="en-US" dirty="0">
                <a:latin typeface="Cambria" panose="02040503050406030204" pitchFamily="18" charset="0"/>
                <a:ea typeface="Cambria" panose="02040503050406030204" pitchFamily="18" charset="0"/>
              </a:rPr>
              <a:t>Script or VB script is used to enhance the functionality of your web applications. Same way, WML Script can be used to enhance the functionality of a service, just as Java script can be utilized in HTML.</a:t>
            </a:r>
          </a:p>
          <a:p>
            <a:pPr fontAlgn="base"/>
            <a:endParaRPr lang="en-US" b="1" dirty="0">
              <a:latin typeface="Cambria" panose="02040503050406030204" pitchFamily="18" charset="0"/>
              <a:ea typeface="Cambria" panose="02040503050406030204" pitchFamily="18" charset="0"/>
            </a:endParaRPr>
          </a:p>
          <a:p>
            <a:pPr fontAlgn="base"/>
            <a:r>
              <a:rPr lang="en-US" b="1" dirty="0">
                <a:latin typeface="Cambria" panose="02040503050406030204" pitchFamily="18" charset="0"/>
                <a:ea typeface="Cambria" panose="02040503050406030204" pitchFamily="18" charset="0"/>
              </a:rPr>
              <a:t>Wireless Telephony Application Interface (WTAI): </a:t>
            </a:r>
            <a:r>
              <a:rPr lang="en-US" dirty="0">
                <a:latin typeface="Cambria" panose="02040503050406030204" pitchFamily="18" charset="0"/>
                <a:ea typeface="Cambria" panose="02040503050406030204" pitchFamily="18" charset="0"/>
              </a:rPr>
              <a:t>The WTAI is an application framework for telephony services. WTAI user agents are able to make calls and edit the phone book by calling special WML Script functions. Ex., If one writes WML script containing names of people and their phone numbers, you may add them to your phone book or call them right away just by clicking the appropriate hyperlink on the screen.</a:t>
            </a:r>
          </a:p>
        </p:txBody>
      </p:sp>
    </p:spTree>
    <p:extLst>
      <p:ext uri="{BB962C8B-B14F-4D97-AF65-F5344CB8AC3E}">
        <p14:creationId xmlns:p14="http://schemas.microsoft.com/office/powerpoint/2010/main" val="365066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WAP Architecture</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p14="http://schemas.microsoft.com/office/powerpoint/2010/main" val="361402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WAP Architecture</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grpSp>
        <p:nvGrpSpPr>
          <p:cNvPr id="240" name="Group 239">
            <a:extLst>
              <a:ext uri="{FF2B5EF4-FFF2-40B4-BE49-F238E27FC236}">
                <a16:creationId xmlns:a16="http://schemas.microsoft.com/office/drawing/2014/main" id="{88E70714-C33C-C567-54C9-87528B6E2C45}"/>
              </a:ext>
            </a:extLst>
          </p:cNvPr>
          <p:cNvGrpSpPr>
            <a:grpSpLocks/>
          </p:cNvGrpSpPr>
          <p:nvPr/>
        </p:nvGrpSpPr>
        <p:grpSpPr bwMode="auto">
          <a:xfrm>
            <a:off x="792480" y="966270"/>
            <a:ext cx="10607040" cy="4459170"/>
            <a:chOff x="721" y="1204"/>
            <a:chExt cx="4942" cy="2227"/>
          </a:xfrm>
        </p:grpSpPr>
        <p:sp>
          <p:nvSpPr>
            <p:cNvPr id="241" name="Rectangle 240">
              <a:extLst>
                <a:ext uri="{FF2B5EF4-FFF2-40B4-BE49-F238E27FC236}">
                  <a16:creationId xmlns:a16="http://schemas.microsoft.com/office/drawing/2014/main" id="{24176129-9A83-7F65-7201-933F7DC42DEA}"/>
                </a:ext>
              </a:extLst>
            </p:cNvPr>
            <p:cNvSpPr>
              <a:spLocks noChangeArrowheads="1"/>
            </p:cNvSpPr>
            <p:nvPr/>
          </p:nvSpPr>
          <p:spPr bwMode="auto">
            <a:xfrm>
              <a:off x="4369" y="1801"/>
              <a:ext cx="1294" cy="1630"/>
            </a:xfrm>
            <a:prstGeom prst="rect">
              <a:avLst/>
            </a:prstGeom>
            <a:solidFill>
              <a:srgbClr val="5430AA">
                <a:alpha val="40000"/>
              </a:srgbClr>
            </a:solidFill>
            <a:ln w="12700">
              <a:solidFill>
                <a:srgbClr val="212121"/>
              </a:solidFill>
              <a:miter lim="800000"/>
              <a:headEnd/>
              <a:tailEnd/>
            </a:ln>
            <a:effectLst>
              <a:outerShdw dist="107763" dir="18900000" algn="ctr" rotWithShape="0">
                <a:srgbClr val="FFFFFF"/>
              </a:outerShdw>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42" name="Rectangle 241">
              <a:extLst>
                <a:ext uri="{FF2B5EF4-FFF2-40B4-BE49-F238E27FC236}">
                  <a16:creationId xmlns:a16="http://schemas.microsoft.com/office/drawing/2014/main" id="{5E4037B8-DA2D-3E86-ADB4-286DB07ED258}"/>
                </a:ext>
              </a:extLst>
            </p:cNvPr>
            <p:cNvSpPr>
              <a:spLocks noChangeArrowheads="1"/>
            </p:cNvSpPr>
            <p:nvPr/>
          </p:nvSpPr>
          <p:spPr bwMode="auto">
            <a:xfrm>
              <a:off x="4509" y="1797"/>
              <a:ext cx="108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Web Server</a:t>
              </a:r>
            </a:p>
          </p:txBody>
        </p:sp>
        <p:grpSp>
          <p:nvGrpSpPr>
            <p:cNvPr id="243" name="Group 242">
              <a:extLst>
                <a:ext uri="{FF2B5EF4-FFF2-40B4-BE49-F238E27FC236}">
                  <a16:creationId xmlns:a16="http://schemas.microsoft.com/office/drawing/2014/main" id="{5DA501AE-C2EC-3707-500F-22EBA1C02648}"/>
                </a:ext>
              </a:extLst>
            </p:cNvPr>
            <p:cNvGrpSpPr>
              <a:grpSpLocks/>
            </p:cNvGrpSpPr>
            <p:nvPr/>
          </p:nvGrpSpPr>
          <p:grpSpPr bwMode="auto">
            <a:xfrm>
              <a:off x="4581" y="2949"/>
              <a:ext cx="518" cy="422"/>
              <a:chOff x="4581" y="2949"/>
              <a:chExt cx="518" cy="422"/>
            </a:xfrm>
          </p:grpSpPr>
          <p:pic>
            <p:nvPicPr>
              <p:cNvPr id="462" name="Picture 461">
                <a:extLst>
                  <a:ext uri="{FF2B5EF4-FFF2-40B4-BE49-F238E27FC236}">
                    <a16:creationId xmlns:a16="http://schemas.microsoft.com/office/drawing/2014/main" id="{052C60B9-0607-E074-D7AF-B18C7D09C469}"/>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1" y="2949"/>
                <a:ext cx="51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3" name="Rectangle 462">
                <a:extLst>
                  <a:ext uri="{FF2B5EF4-FFF2-40B4-BE49-F238E27FC236}">
                    <a16:creationId xmlns:a16="http://schemas.microsoft.com/office/drawing/2014/main" id="{D0B3CE41-162F-79CC-0923-4D406DA8590F}"/>
                  </a:ext>
                </a:extLst>
              </p:cNvPr>
              <p:cNvSpPr>
                <a:spLocks noChangeArrowheads="1"/>
              </p:cNvSpPr>
              <p:nvPr/>
            </p:nvSpPr>
            <p:spPr bwMode="auto">
              <a:xfrm>
                <a:off x="4581" y="3045"/>
                <a:ext cx="46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a:ln>
                      <a:noFill/>
                    </a:ln>
                    <a:solidFill>
                      <a:prstClr val="white"/>
                    </a:solidFill>
                    <a:effectLst/>
                    <a:uLnTx/>
                    <a:uFillTx/>
                    <a:latin typeface="Times New Roman" panose="02020603050405020304" pitchFamily="18" charset="0"/>
                    <a:ea typeface="+mn-ea"/>
                    <a:cs typeface="+mn-cs"/>
                  </a:rPr>
                  <a:t>Content</a:t>
                </a:r>
              </a:p>
            </p:txBody>
          </p:sp>
        </p:grpSp>
        <p:grpSp>
          <p:nvGrpSpPr>
            <p:cNvPr id="244" name="Group 243">
              <a:extLst>
                <a:ext uri="{FF2B5EF4-FFF2-40B4-BE49-F238E27FC236}">
                  <a16:creationId xmlns:a16="http://schemas.microsoft.com/office/drawing/2014/main" id="{C8DB9243-4723-A545-FD2A-5D2A79EE2AB2}"/>
                </a:ext>
              </a:extLst>
            </p:cNvPr>
            <p:cNvGrpSpPr>
              <a:grpSpLocks/>
            </p:cNvGrpSpPr>
            <p:nvPr/>
          </p:nvGrpSpPr>
          <p:grpSpPr bwMode="auto">
            <a:xfrm>
              <a:off x="4513" y="2235"/>
              <a:ext cx="622" cy="584"/>
              <a:chOff x="4513" y="2235"/>
              <a:chExt cx="622" cy="584"/>
            </a:xfrm>
          </p:grpSpPr>
          <p:sp>
            <p:nvSpPr>
              <p:cNvPr id="460" name="Oval 459">
                <a:extLst>
                  <a:ext uri="{FF2B5EF4-FFF2-40B4-BE49-F238E27FC236}">
                    <a16:creationId xmlns:a16="http://schemas.microsoft.com/office/drawing/2014/main" id="{7D8E318C-3A15-B6E9-DF33-C12470826E8C}"/>
                  </a:ext>
                </a:extLst>
              </p:cNvPr>
              <p:cNvSpPr>
                <a:spLocks noChangeArrowheads="1"/>
              </p:cNvSpPr>
              <p:nvPr/>
            </p:nvSpPr>
            <p:spPr bwMode="auto">
              <a:xfrm>
                <a:off x="4513" y="2235"/>
                <a:ext cx="622" cy="584"/>
              </a:xfrm>
              <a:prstGeom prst="ellipse">
                <a:avLst/>
              </a:prstGeom>
              <a:solidFill>
                <a:sysClr val="window" lastClr="FFFFFF"/>
              </a:solidFill>
              <a:ln w="12700">
                <a:solidFill>
                  <a:srgbClr val="2121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61" name="Rectangle 460">
                <a:extLst>
                  <a:ext uri="{FF2B5EF4-FFF2-40B4-BE49-F238E27FC236}">
                    <a16:creationId xmlns:a16="http://schemas.microsoft.com/office/drawing/2014/main" id="{9497F4A2-F44D-4020-E70D-97378EEE31B4}"/>
                  </a:ext>
                </a:extLst>
              </p:cNvPr>
              <p:cNvSpPr>
                <a:spLocks noChangeArrowheads="1"/>
              </p:cNvSpPr>
              <p:nvPr/>
            </p:nvSpPr>
            <p:spPr bwMode="auto">
              <a:xfrm>
                <a:off x="4588" y="2263"/>
                <a:ext cx="4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CGI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Scripts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etc.</a:t>
                </a:r>
              </a:p>
            </p:txBody>
          </p:sp>
        </p:grpSp>
        <p:sp>
          <p:nvSpPr>
            <p:cNvPr id="245" name="Rectangle 244">
              <a:extLst>
                <a:ext uri="{FF2B5EF4-FFF2-40B4-BE49-F238E27FC236}">
                  <a16:creationId xmlns:a16="http://schemas.microsoft.com/office/drawing/2014/main" id="{C07995FB-8E27-88CE-6A12-9E5E93F14A7C}"/>
                </a:ext>
              </a:extLst>
            </p:cNvPr>
            <p:cNvSpPr>
              <a:spLocks noChangeArrowheads="1"/>
            </p:cNvSpPr>
            <p:nvPr/>
          </p:nvSpPr>
          <p:spPr bwMode="auto">
            <a:xfrm rot="16200000">
              <a:off x="4829" y="2534"/>
              <a:ext cx="1177" cy="372"/>
            </a:xfrm>
            <a:prstGeom prst="rect">
              <a:avLst/>
            </a:prstGeom>
            <a:solidFill>
              <a:sysClr val="window" lastClr="FFFFFF"/>
            </a:solidFill>
            <a:ln w="12700">
              <a:solidFill>
                <a:srgbClr val="2121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WML Decks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with WML-Script</a:t>
              </a:r>
            </a:p>
          </p:txBody>
        </p:sp>
        <p:grpSp>
          <p:nvGrpSpPr>
            <p:cNvPr id="246" name="Group 245">
              <a:extLst>
                <a:ext uri="{FF2B5EF4-FFF2-40B4-BE49-F238E27FC236}">
                  <a16:creationId xmlns:a16="http://schemas.microsoft.com/office/drawing/2014/main" id="{78F0CFB0-5706-9668-FE17-58E17913BD82}"/>
                </a:ext>
              </a:extLst>
            </p:cNvPr>
            <p:cNvGrpSpPr>
              <a:grpSpLocks/>
            </p:cNvGrpSpPr>
            <p:nvPr/>
          </p:nvGrpSpPr>
          <p:grpSpPr bwMode="auto">
            <a:xfrm>
              <a:off x="2305" y="1917"/>
              <a:ext cx="1342" cy="1394"/>
              <a:chOff x="2305" y="1917"/>
              <a:chExt cx="1342" cy="1394"/>
            </a:xfrm>
          </p:grpSpPr>
          <p:sp>
            <p:nvSpPr>
              <p:cNvPr id="454" name="Rectangle 453">
                <a:extLst>
                  <a:ext uri="{FF2B5EF4-FFF2-40B4-BE49-F238E27FC236}">
                    <a16:creationId xmlns:a16="http://schemas.microsoft.com/office/drawing/2014/main" id="{6EB64BE1-8D5C-0B6F-C5CC-7EFE8ACF34AD}"/>
                  </a:ext>
                </a:extLst>
              </p:cNvPr>
              <p:cNvSpPr>
                <a:spLocks noChangeArrowheads="1"/>
              </p:cNvSpPr>
              <p:nvPr/>
            </p:nvSpPr>
            <p:spPr bwMode="auto">
              <a:xfrm>
                <a:off x="2305" y="1921"/>
                <a:ext cx="1294" cy="1390"/>
              </a:xfrm>
              <a:prstGeom prst="rect">
                <a:avLst/>
              </a:prstGeom>
              <a:solidFill>
                <a:srgbClr val="5430AA">
                  <a:alpha val="49000"/>
                </a:srgbClr>
              </a:solidFill>
              <a:ln w="12700">
                <a:solidFill>
                  <a:srgbClr val="212121"/>
                </a:solidFill>
                <a:miter lim="800000"/>
                <a:headEnd/>
                <a:tailEnd/>
              </a:ln>
              <a:effectLst>
                <a:outerShdw dist="107763" dir="18900000" algn="ctr" rotWithShape="0">
                  <a:srgbClr val="FFFFFF"/>
                </a:outerShdw>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55" name="Rectangle 454">
                <a:extLst>
                  <a:ext uri="{FF2B5EF4-FFF2-40B4-BE49-F238E27FC236}">
                    <a16:creationId xmlns:a16="http://schemas.microsoft.com/office/drawing/2014/main" id="{B93B7E13-8A60-FBEA-991D-456FC15B8478}"/>
                  </a:ext>
                </a:extLst>
              </p:cNvPr>
              <p:cNvSpPr>
                <a:spLocks noChangeArrowheads="1"/>
              </p:cNvSpPr>
              <p:nvPr/>
            </p:nvSpPr>
            <p:spPr bwMode="auto">
              <a:xfrm>
                <a:off x="2312" y="1917"/>
                <a:ext cx="133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WAP Gateway</a:t>
                </a:r>
              </a:p>
            </p:txBody>
          </p:sp>
          <p:grpSp>
            <p:nvGrpSpPr>
              <p:cNvPr id="456" name="Group 455">
                <a:extLst>
                  <a:ext uri="{FF2B5EF4-FFF2-40B4-BE49-F238E27FC236}">
                    <a16:creationId xmlns:a16="http://schemas.microsoft.com/office/drawing/2014/main" id="{D3D59438-8DC1-DFFD-4B56-5BA1D9A7BE3F}"/>
                  </a:ext>
                </a:extLst>
              </p:cNvPr>
              <p:cNvGrpSpPr>
                <a:grpSpLocks/>
              </p:cNvGrpSpPr>
              <p:nvPr/>
            </p:nvGrpSpPr>
            <p:grpSpPr bwMode="auto">
              <a:xfrm>
                <a:off x="2445" y="2310"/>
                <a:ext cx="1054" cy="900"/>
                <a:chOff x="2445" y="2310"/>
                <a:chExt cx="1054" cy="900"/>
              </a:xfrm>
            </p:grpSpPr>
            <p:sp>
              <p:nvSpPr>
                <p:cNvPr id="457" name="Rectangle 456">
                  <a:extLst>
                    <a:ext uri="{FF2B5EF4-FFF2-40B4-BE49-F238E27FC236}">
                      <a16:creationId xmlns:a16="http://schemas.microsoft.com/office/drawing/2014/main" id="{C0FCD32D-0CE4-4854-F260-1A1AAA814ACA}"/>
                    </a:ext>
                  </a:extLst>
                </p:cNvPr>
                <p:cNvSpPr>
                  <a:spLocks noChangeArrowheads="1"/>
                </p:cNvSpPr>
                <p:nvPr/>
              </p:nvSpPr>
              <p:spPr bwMode="auto">
                <a:xfrm>
                  <a:off x="2587" y="2310"/>
                  <a:ext cx="729" cy="183"/>
                </a:xfrm>
                <a:prstGeom prst="rect">
                  <a:avLst/>
                </a:prstGeom>
                <a:solidFill>
                  <a:sysClr val="window" lastClr="FFFFFF"/>
                </a:solidFill>
                <a:ln w="12700">
                  <a:solidFill>
                    <a:srgbClr val="2121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WML Encoder</a:t>
                  </a:r>
                </a:p>
              </p:txBody>
            </p:sp>
            <p:sp>
              <p:nvSpPr>
                <p:cNvPr id="458" name="Rectangle 457">
                  <a:extLst>
                    <a:ext uri="{FF2B5EF4-FFF2-40B4-BE49-F238E27FC236}">
                      <a16:creationId xmlns:a16="http://schemas.microsoft.com/office/drawing/2014/main" id="{8353B3BA-8642-DC8E-ED5B-F975CBC0D2FC}"/>
                    </a:ext>
                  </a:extLst>
                </p:cNvPr>
                <p:cNvSpPr>
                  <a:spLocks noChangeArrowheads="1"/>
                </p:cNvSpPr>
                <p:nvPr/>
              </p:nvSpPr>
              <p:spPr bwMode="auto">
                <a:xfrm>
                  <a:off x="2445" y="2582"/>
                  <a:ext cx="1054" cy="322"/>
                </a:xfrm>
                <a:prstGeom prst="rect">
                  <a:avLst/>
                </a:prstGeom>
                <a:solidFill>
                  <a:sysClr val="window" lastClr="FFFFFF"/>
                </a:solidFill>
                <a:ln w="12700">
                  <a:solidFill>
                    <a:srgbClr val="2121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WML Script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Compiler</a:t>
                  </a:r>
                </a:p>
              </p:txBody>
            </p:sp>
            <p:sp>
              <p:nvSpPr>
                <p:cNvPr id="459" name="Rectangle 458">
                  <a:extLst>
                    <a:ext uri="{FF2B5EF4-FFF2-40B4-BE49-F238E27FC236}">
                      <a16:creationId xmlns:a16="http://schemas.microsoft.com/office/drawing/2014/main" id="{AEFB187F-006C-C667-D4A4-B51C1C9ABB48}"/>
                    </a:ext>
                  </a:extLst>
                </p:cNvPr>
                <p:cNvSpPr>
                  <a:spLocks noChangeArrowheads="1"/>
                </p:cNvSpPr>
                <p:nvPr/>
              </p:nvSpPr>
              <p:spPr bwMode="auto">
                <a:xfrm>
                  <a:off x="2519" y="3027"/>
                  <a:ext cx="859" cy="183"/>
                </a:xfrm>
                <a:prstGeom prst="rect">
                  <a:avLst/>
                </a:prstGeom>
                <a:solidFill>
                  <a:sysClr val="window" lastClr="FFFFFF"/>
                </a:solidFill>
                <a:ln w="12700">
                  <a:solidFill>
                    <a:srgbClr val="2121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Protocol Adapters</a:t>
                  </a:r>
                </a:p>
              </p:txBody>
            </p:sp>
          </p:grpSp>
        </p:grpSp>
        <p:grpSp>
          <p:nvGrpSpPr>
            <p:cNvPr id="247" name="Group 246">
              <a:extLst>
                <a:ext uri="{FF2B5EF4-FFF2-40B4-BE49-F238E27FC236}">
                  <a16:creationId xmlns:a16="http://schemas.microsoft.com/office/drawing/2014/main" id="{BE4B6938-035A-7B1D-F58C-81662FC8D784}"/>
                </a:ext>
              </a:extLst>
            </p:cNvPr>
            <p:cNvGrpSpPr>
              <a:grpSpLocks/>
            </p:cNvGrpSpPr>
            <p:nvPr/>
          </p:nvGrpSpPr>
          <p:grpSpPr bwMode="auto">
            <a:xfrm>
              <a:off x="912" y="1296"/>
              <a:ext cx="479" cy="456"/>
              <a:chOff x="912" y="1296"/>
              <a:chExt cx="479" cy="456"/>
            </a:xfrm>
          </p:grpSpPr>
          <p:sp>
            <p:nvSpPr>
              <p:cNvPr id="394" name="Freeform 157">
                <a:extLst>
                  <a:ext uri="{FF2B5EF4-FFF2-40B4-BE49-F238E27FC236}">
                    <a16:creationId xmlns:a16="http://schemas.microsoft.com/office/drawing/2014/main" id="{B8F6764F-163B-6E5D-8919-5E9C5CEC5FAF}"/>
                  </a:ext>
                </a:extLst>
              </p:cNvPr>
              <p:cNvSpPr>
                <a:spLocks/>
              </p:cNvSpPr>
              <p:nvPr/>
            </p:nvSpPr>
            <p:spPr bwMode="auto">
              <a:xfrm>
                <a:off x="1352" y="1350"/>
                <a:ext cx="39" cy="77"/>
              </a:xfrm>
              <a:custGeom>
                <a:avLst/>
                <a:gdLst>
                  <a:gd name="T0" fmla="*/ 38 w 39"/>
                  <a:gd name="T1" fmla="*/ 41 h 77"/>
                  <a:gd name="T2" fmla="*/ 38 w 39"/>
                  <a:gd name="T3" fmla="*/ 48 h 77"/>
                  <a:gd name="T4" fmla="*/ 37 w 39"/>
                  <a:gd name="T5" fmla="*/ 53 h 77"/>
                  <a:gd name="T6" fmla="*/ 34 w 39"/>
                  <a:gd name="T7" fmla="*/ 59 h 77"/>
                  <a:gd name="T8" fmla="*/ 30 w 39"/>
                  <a:gd name="T9" fmla="*/ 64 h 77"/>
                  <a:gd name="T10" fmla="*/ 25 w 39"/>
                  <a:gd name="T11" fmla="*/ 68 h 77"/>
                  <a:gd name="T12" fmla="*/ 20 w 39"/>
                  <a:gd name="T13" fmla="*/ 72 h 77"/>
                  <a:gd name="T14" fmla="*/ 14 w 39"/>
                  <a:gd name="T15" fmla="*/ 74 h 77"/>
                  <a:gd name="T16" fmla="*/ 7 w 39"/>
                  <a:gd name="T17" fmla="*/ 76 h 77"/>
                  <a:gd name="T18" fmla="*/ 5 w 39"/>
                  <a:gd name="T19" fmla="*/ 76 h 77"/>
                  <a:gd name="T20" fmla="*/ 3 w 39"/>
                  <a:gd name="T21" fmla="*/ 75 h 77"/>
                  <a:gd name="T22" fmla="*/ 2 w 39"/>
                  <a:gd name="T23" fmla="*/ 74 h 77"/>
                  <a:gd name="T24" fmla="*/ 1 w 39"/>
                  <a:gd name="T25" fmla="*/ 73 h 77"/>
                  <a:gd name="T26" fmla="*/ 1 w 39"/>
                  <a:gd name="T27" fmla="*/ 71 h 77"/>
                  <a:gd name="T28" fmla="*/ 1 w 39"/>
                  <a:gd name="T29" fmla="*/ 69 h 77"/>
                  <a:gd name="T30" fmla="*/ 3 w 39"/>
                  <a:gd name="T31" fmla="*/ 67 h 77"/>
                  <a:gd name="T32" fmla="*/ 5 w 39"/>
                  <a:gd name="T33" fmla="*/ 67 h 77"/>
                  <a:gd name="T34" fmla="*/ 11 w 39"/>
                  <a:gd name="T35" fmla="*/ 65 h 77"/>
                  <a:gd name="T36" fmla="*/ 17 w 39"/>
                  <a:gd name="T37" fmla="*/ 62 h 77"/>
                  <a:gd name="T38" fmla="*/ 21 w 39"/>
                  <a:gd name="T39" fmla="*/ 58 h 77"/>
                  <a:gd name="T40" fmla="*/ 25 w 39"/>
                  <a:gd name="T41" fmla="*/ 53 h 77"/>
                  <a:gd name="T42" fmla="*/ 27 w 39"/>
                  <a:gd name="T43" fmla="*/ 48 h 77"/>
                  <a:gd name="T44" fmla="*/ 28 w 39"/>
                  <a:gd name="T45" fmla="*/ 42 h 77"/>
                  <a:gd name="T46" fmla="*/ 28 w 39"/>
                  <a:gd name="T47" fmla="*/ 35 h 77"/>
                  <a:gd name="T48" fmla="*/ 26 w 39"/>
                  <a:gd name="T49" fmla="*/ 29 h 77"/>
                  <a:gd name="T50" fmla="*/ 24 w 39"/>
                  <a:gd name="T51" fmla="*/ 24 h 77"/>
                  <a:gd name="T52" fmla="*/ 19 w 39"/>
                  <a:gd name="T53" fmla="*/ 19 h 77"/>
                  <a:gd name="T54" fmla="*/ 15 w 39"/>
                  <a:gd name="T55" fmla="*/ 15 h 77"/>
                  <a:gd name="T56" fmla="*/ 10 w 39"/>
                  <a:gd name="T57" fmla="*/ 11 h 77"/>
                  <a:gd name="T58" fmla="*/ 5 w 39"/>
                  <a:gd name="T59" fmla="*/ 7 h 77"/>
                  <a:gd name="T60" fmla="*/ 2 w 39"/>
                  <a:gd name="T61" fmla="*/ 4 h 77"/>
                  <a:gd name="T62" fmla="*/ 0 w 39"/>
                  <a:gd name="T63" fmla="*/ 2 h 77"/>
                  <a:gd name="T64" fmla="*/ 0 w 39"/>
                  <a:gd name="T65" fmla="*/ 0 h 77"/>
                  <a:gd name="T66" fmla="*/ 4 w 39"/>
                  <a:gd name="T67" fmla="*/ 2 h 77"/>
                  <a:gd name="T68" fmla="*/ 10 w 39"/>
                  <a:gd name="T69" fmla="*/ 4 h 77"/>
                  <a:gd name="T70" fmla="*/ 16 w 39"/>
                  <a:gd name="T71" fmla="*/ 9 h 77"/>
                  <a:gd name="T72" fmla="*/ 22 w 39"/>
                  <a:gd name="T73" fmla="*/ 14 h 77"/>
                  <a:gd name="T74" fmla="*/ 28 w 39"/>
                  <a:gd name="T75" fmla="*/ 20 h 77"/>
                  <a:gd name="T76" fmla="*/ 32 w 39"/>
                  <a:gd name="T77" fmla="*/ 27 h 77"/>
                  <a:gd name="T78" fmla="*/ 36 w 39"/>
                  <a:gd name="T79" fmla="*/ 34 h 77"/>
                  <a:gd name="T80" fmla="*/ 38 w 39"/>
                  <a:gd name="T81" fmla="*/ 4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 h="77">
                    <a:moveTo>
                      <a:pt x="38" y="41"/>
                    </a:moveTo>
                    <a:lnTo>
                      <a:pt x="38" y="48"/>
                    </a:lnTo>
                    <a:lnTo>
                      <a:pt x="37" y="53"/>
                    </a:lnTo>
                    <a:lnTo>
                      <a:pt x="34" y="59"/>
                    </a:lnTo>
                    <a:lnTo>
                      <a:pt x="30" y="64"/>
                    </a:lnTo>
                    <a:lnTo>
                      <a:pt x="25" y="68"/>
                    </a:lnTo>
                    <a:lnTo>
                      <a:pt x="20" y="72"/>
                    </a:lnTo>
                    <a:lnTo>
                      <a:pt x="14" y="74"/>
                    </a:lnTo>
                    <a:lnTo>
                      <a:pt x="7" y="76"/>
                    </a:lnTo>
                    <a:lnTo>
                      <a:pt x="5" y="76"/>
                    </a:lnTo>
                    <a:lnTo>
                      <a:pt x="3" y="75"/>
                    </a:lnTo>
                    <a:lnTo>
                      <a:pt x="2" y="74"/>
                    </a:lnTo>
                    <a:lnTo>
                      <a:pt x="1" y="73"/>
                    </a:lnTo>
                    <a:lnTo>
                      <a:pt x="1" y="71"/>
                    </a:lnTo>
                    <a:lnTo>
                      <a:pt x="1" y="69"/>
                    </a:lnTo>
                    <a:lnTo>
                      <a:pt x="3" y="67"/>
                    </a:lnTo>
                    <a:lnTo>
                      <a:pt x="5" y="67"/>
                    </a:lnTo>
                    <a:lnTo>
                      <a:pt x="11" y="65"/>
                    </a:lnTo>
                    <a:lnTo>
                      <a:pt x="17" y="62"/>
                    </a:lnTo>
                    <a:lnTo>
                      <a:pt x="21" y="58"/>
                    </a:lnTo>
                    <a:lnTo>
                      <a:pt x="25" y="53"/>
                    </a:lnTo>
                    <a:lnTo>
                      <a:pt x="27" y="48"/>
                    </a:lnTo>
                    <a:lnTo>
                      <a:pt x="28" y="42"/>
                    </a:lnTo>
                    <a:lnTo>
                      <a:pt x="28" y="35"/>
                    </a:lnTo>
                    <a:lnTo>
                      <a:pt x="26" y="29"/>
                    </a:lnTo>
                    <a:lnTo>
                      <a:pt x="24" y="24"/>
                    </a:lnTo>
                    <a:lnTo>
                      <a:pt x="19" y="19"/>
                    </a:lnTo>
                    <a:lnTo>
                      <a:pt x="15" y="15"/>
                    </a:lnTo>
                    <a:lnTo>
                      <a:pt x="10" y="11"/>
                    </a:lnTo>
                    <a:lnTo>
                      <a:pt x="5" y="7"/>
                    </a:lnTo>
                    <a:lnTo>
                      <a:pt x="2" y="4"/>
                    </a:lnTo>
                    <a:lnTo>
                      <a:pt x="0" y="2"/>
                    </a:lnTo>
                    <a:lnTo>
                      <a:pt x="0" y="0"/>
                    </a:lnTo>
                    <a:lnTo>
                      <a:pt x="4" y="2"/>
                    </a:lnTo>
                    <a:lnTo>
                      <a:pt x="10" y="4"/>
                    </a:lnTo>
                    <a:lnTo>
                      <a:pt x="16" y="9"/>
                    </a:lnTo>
                    <a:lnTo>
                      <a:pt x="22" y="14"/>
                    </a:lnTo>
                    <a:lnTo>
                      <a:pt x="28" y="20"/>
                    </a:lnTo>
                    <a:lnTo>
                      <a:pt x="32" y="27"/>
                    </a:lnTo>
                    <a:lnTo>
                      <a:pt x="36" y="34"/>
                    </a:lnTo>
                    <a:lnTo>
                      <a:pt x="38" y="41"/>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95" name="Freeform 158">
                <a:extLst>
                  <a:ext uri="{FF2B5EF4-FFF2-40B4-BE49-F238E27FC236}">
                    <a16:creationId xmlns:a16="http://schemas.microsoft.com/office/drawing/2014/main" id="{6ACD4683-4730-C1B0-E011-122454C8F6F0}"/>
                  </a:ext>
                </a:extLst>
              </p:cNvPr>
              <p:cNvSpPr>
                <a:spLocks/>
              </p:cNvSpPr>
              <p:nvPr/>
            </p:nvSpPr>
            <p:spPr bwMode="auto">
              <a:xfrm>
                <a:off x="957" y="1451"/>
                <a:ext cx="212" cy="293"/>
              </a:xfrm>
              <a:custGeom>
                <a:avLst/>
                <a:gdLst>
                  <a:gd name="T0" fmla="*/ 131 w 212"/>
                  <a:gd name="T1" fmla="*/ 0 h 293"/>
                  <a:gd name="T2" fmla="*/ 141 w 212"/>
                  <a:gd name="T3" fmla="*/ 0 h 293"/>
                  <a:gd name="T4" fmla="*/ 152 w 212"/>
                  <a:gd name="T5" fmla="*/ 1 h 293"/>
                  <a:gd name="T6" fmla="*/ 166 w 212"/>
                  <a:gd name="T7" fmla="*/ 3 h 293"/>
                  <a:gd name="T8" fmla="*/ 180 w 212"/>
                  <a:gd name="T9" fmla="*/ 6 h 293"/>
                  <a:gd name="T10" fmla="*/ 193 w 212"/>
                  <a:gd name="T11" fmla="*/ 12 h 293"/>
                  <a:gd name="T12" fmla="*/ 203 w 212"/>
                  <a:gd name="T13" fmla="*/ 19 h 293"/>
                  <a:gd name="T14" fmla="*/ 209 w 212"/>
                  <a:gd name="T15" fmla="*/ 28 h 293"/>
                  <a:gd name="T16" fmla="*/ 211 w 212"/>
                  <a:gd name="T17" fmla="*/ 35 h 293"/>
                  <a:gd name="T18" fmla="*/ 210 w 212"/>
                  <a:gd name="T19" fmla="*/ 39 h 293"/>
                  <a:gd name="T20" fmla="*/ 207 w 212"/>
                  <a:gd name="T21" fmla="*/ 51 h 293"/>
                  <a:gd name="T22" fmla="*/ 200 w 212"/>
                  <a:gd name="T23" fmla="*/ 75 h 293"/>
                  <a:gd name="T24" fmla="*/ 191 w 212"/>
                  <a:gd name="T25" fmla="*/ 105 h 293"/>
                  <a:gd name="T26" fmla="*/ 178 w 212"/>
                  <a:gd name="T27" fmla="*/ 139 h 293"/>
                  <a:gd name="T28" fmla="*/ 164 w 212"/>
                  <a:gd name="T29" fmla="*/ 175 h 293"/>
                  <a:gd name="T30" fmla="*/ 148 w 212"/>
                  <a:gd name="T31" fmla="*/ 211 h 293"/>
                  <a:gd name="T32" fmla="*/ 132 w 212"/>
                  <a:gd name="T33" fmla="*/ 243 h 293"/>
                  <a:gd name="T34" fmla="*/ 117 w 212"/>
                  <a:gd name="T35" fmla="*/ 270 h 293"/>
                  <a:gd name="T36" fmla="*/ 107 w 212"/>
                  <a:gd name="T37" fmla="*/ 284 h 293"/>
                  <a:gd name="T38" fmla="*/ 102 w 212"/>
                  <a:gd name="T39" fmla="*/ 290 h 293"/>
                  <a:gd name="T40" fmla="*/ 94 w 212"/>
                  <a:gd name="T41" fmla="*/ 290 h 293"/>
                  <a:gd name="T42" fmla="*/ 80 w 212"/>
                  <a:gd name="T43" fmla="*/ 285 h 293"/>
                  <a:gd name="T44" fmla="*/ 65 w 212"/>
                  <a:gd name="T45" fmla="*/ 279 h 293"/>
                  <a:gd name="T46" fmla="*/ 48 w 212"/>
                  <a:gd name="T47" fmla="*/ 272 h 293"/>
                  <a:gd name="T48" fmla="*/ 32 w 212"/>
                  <a:gd name="T49" fmla="*/ 266 h 293"/>
                  <a:gd name="T50" fmla="*/ 18 w 212"/>
                  <a:gd name="T51" fmla="*/ 259 h 293"/>
                  <a:gd name="T52" fmla="*/ 7 w 212"/>
                  <a:gd name="T53" fmla="*/ 253 h 293"/>
                  <a:gd name="T54" fmla="*/ 1 w 212"/>
                  <a:gd name="T55" fmla="*/ 248 h 293"/>
                  <a:gd name="T56" fmla="*/ 9 w 212"/>
                  <a:gd name="T57" fmla="*/ 235 h 293"/>
                  <a:gd name="T58" fmla="*/ 27 w 212"/>
                  <a:gd name="T59" fmla="*/ 209 h 293"/>
                  <a:gd name="T60" fmla="*/ 47 w 212"/>
                  <a:gd name="T61" fmla="*/ 178 h 293"/>
                  <a:gd name="T62" fmla="*/ 67 w 212"/>
                  <a:gd name="T63" fmla="*/ 144 h 293"/>
                  <a:gd name="T64" fmla="*/ 86 w 212"/>
                  <a:gd name="T65" fmla="*/ 108 h 293"/>
                  <a:gd name="T66" fmla="*/ 103 w 212"/>
                  <a:gd name="T67" fmla="*/ 74 h 293"/>
                  <a:gd name="T68" fmla="*/ 117 w 212"/>
                  <a:gd name="T69" fmla="*/ 41 h 293"/>
                  <a:gd name="T70" fmla="*/ 126 w 212"/>
                  <a:gd name="T71" fmla="*/ 1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 h="293">
                    <a:moveTo>
                      <a:pt x="128" y="0"/>
                    </a:moveTo>
                    <a:lnTo>
                      <a:pt x="131" y="0"/>
                    </a:lnTo>
                    <a:lnTo>
                      <a:pt x="136" y="0"/>
                    </a:lnTo>
                    <a:lnTo>
                      <a:pt x="141" y="0"/>
                    </a:lnTo>
                    <a:lnTo>
                      <a:pt x="146" y="0"/>
                    </a:lnTo>
                    <a:lnTo>
                      <a:pt x="152" y="1"/>
                    </a:lnTo>
                    <a:lnTo>
                      <a:pt x="159" y="2"/>
                    </a:lnTo>
                    <a:lnTo>
                      <a:pt x="166" y="3"/>
                    </a:lnTo>
                    <a:lnTo>
                      <a:pt x="173" y="5"/>
                    </a:lnTo>
                    <a:lnTo>
                      <a:pt x="180" y="6"/>
                    </a:lnTo>
                    <a:lnTo>
                      <a:pt x="187" y="9"/>
                    </a:lnTo>
                    <a:lnTo>
                      <a:pt x="193" y="12"/>
                    </a:lnTo>
                    <a:lnTo>
                      <a:pt x="198" y="15"/>
                    </a:lnTo>
                    <a:lnTo>
                      <a:pt x="203" y="19"/>
                    </a:lnTo>
                    <a:lnTo>
                      <a:pt x="207" y="23"/>
                    </a:lnTo>
                    <a:lnTo>
                      <a:pt x="209" y="28"/>
                    </a:lnTo>
                    <a:lnTo>
                      <a:pt x="211" y="34"/>
                    </a:lnTo>
                    <a:lnTo>
                      <a:pt x="211" y="35"/>
                    </a:lnTo>
                    <a:lnTo>
                      <a:pt x="211" y="37"/>
                    </a:lnTo>
                    <a:lnTo>
                      <a:pt x="210" y="39"/>
                    </a:lnTo>
                    <a:lnTo>
                      <a:pt x="210" y="42"/>
                    </a:lnTo>
                    <a:lnTo>
                      <a:pt x="207" y="51"/>
                    </a:lnTo>
                    <a:lnTo>
                      <a:pt x="204" y="62"/>
                    </a:lnTo>
                    <a:lnTo>
                      <a:pt x="200" y="75"/>
                    </a:lnTo>
                    <a:lnTo>
                      <a:pt x="196" y="89"/>
                    </a:lnTo>
                    <a:lnTo>
                      <a:pt x="191" y="105"/>
                    </a:lnTo>
                    <a:lnTo>
                      <a:pt x="184" y="122"/>
                    </a:lnTo>
                    <a:lnTo>
                      <a:pt x="178" y="139"/>
                    </a:lnTo>
                    <a:lnTo>
                      <a:pt x="171" y="157"/>
                    </a:lnTo>
                    <a:lnTo>
                      <a:pt x="164" y="175"/>
                    </a:lnTo>
                    <a:lnTo>
                      <a:pt x="156" y="193"/>
                    </a:lnTo>
                    <a:lnTo>
                      <a:pt x="148" y="211"/>
                    </a:lnTo>
                    <a:lnTo>
                      <a:pt x="140" y="227"/>
                    </a:lnTo>
                    <a:lnTo>
                      <a:pt x="132" y="243"/>
                    </a:lnTo>
                    <a:lnTo>
                      <a:pt x="125" y="258"/>
                    </a:lnTo>
                    <a:lnTo>
                      <a:pt x="117" y="270"/>
                    </a:lnTo>
                    <a:lnTo>
                      <a:pt x="109" y="282"/>
                    </a:lnTo>
                    <a:lnTo>
                      <a:pt x="107" y="284"/>
                    </a:lnTo>
                    <a:lnTo>
                      <a:pt x="104" y="287"/>
                    </a:lnTo>
                    <a:lnTo>
                      <a:pt x="102" y="290"/>
                    </a:lnTo>
                    <a:lnTo>
                      <a:pt x="100" y="292"/>
                    </a:lnTo>
                    <a:lnTo>
                      <a:pt x="94" y="290"/>
                    </a:lnTo>
                    <a:lnTo>
                      <a:pt x="88" y="287"/>
                    </a:lnTo>
                    <a:lnTo>
                      <a:pt x="80" y="285"/>
                    </a:lnTo>
                    <a:lnTo>
                      <a:pt x="73" y="282"/>
                    </a:lnTo>
                    <a:lnTo>
                      <a:pt x="65" y="279"/>
                    </a:lnTo>
                    <a:lnTo>
                      <a:pt x="56" y="276"/>
                    </a:lnTo>
                    <a:lnTo>
                      <a:pt x="48" y="272"/>
                    </a:lnTo>
                    <a:lnTo>
                      <a:pt x="40" y="269"/>
                    </a:lnTo>
                    <a:lnTo>
                      <a:pt x="32" y="266"/>
                    </a:lnTo>
                    <a:lnTo>
                      <a:pt x="24" y="262"/>
                    </a:lnTo>
                    <a:lnTo>
                      <a:pt x="18" y="259"/>
                    </a:lnTo>
                    <a:lnTo>
                      <a:pt x="12" y="256"/>
                    </a:lnTo>
                    <a:lnTo>
                      <a:pt x="7" y="253"/>
                    </a:lnTo>
                    <a:lnTo>
                      <a:pt x="3" y="251"/>
                    </a:lnTo>
                    <a:lnTo>
                      <a:pt x="1" y="248"/>
                    </a:lnTo>
                    <a:lnTo>
                      <a:pt x="0" y="246"/>
                    </a:lnTo>
                    <a:lnTo>
                      <a:pt x="9" y="235"/>
                    </a:lnTo>
                    <a:lnTo>
                      <a:pt x="18" y="223"/>
                    </a:lnTo>
                    <a:lnTo>
                      <a:pt x="27" y="209"/>
                    </a:lnTo>
                    <a:lnTo>
                      <a:pt x="37" y="193"/>
                    </a:lnTo>
                    <a:lnTo>
                      <a:pt x="47" y="178"/>
                    </a:lnTo>
                    <a:lnTo>
                      <a:pt x="57" y="161"/>
                    </a:lnTo>
                    <a:lnTo>
                      <a:pt x="67" y="144"/>
                    </a:lnTo>
                    <a:lnTo>
                      <a:pt x="77" y="126"/>
                    </a:lnTo>
                    <a:lnTo>
                      <a:pt x="86" y="108"/>
                    </a:lnTo>
                    <a:lnTo>
                      <a:pt x="95" y="91"/>
                    </a:lnTo>
                    <a:lnTo>
                      <a:pt x="103" y="74"/>
                    </a:lnTo>
                    <a:lnTo>
                      <a:pt x="110" y="57"/>
                    </a:lnTo>
                    <a:lnTo>
                      <a:pt x="117" y="41"/>
                    </a:lnTo>
                    <a:lnTo>
                      <a:pt x="122" y="26"/>
                    </a:lnTo>
                    <a:lnTo>
                      <a:pt x="126" y="13"/>
                    </a:lnTo>
                    <a:lnTo>
                      <a:pt x="128" y="0"/>
                    </a:lnTo>
                  </a:path>
                </a:pathLst>
              </a:custGeom>
              <a:solidFill>
                <a:srgbClr val="F4FC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96" name="Freeform 159">
                <a:extLst>
                  <a:ext uri="{FF2B5EF4-FFF2-40B4-BE49-F238E27FC236}">
                    <a16:creationId xmlns:a16="http://schemas.microsoft.com/office/drawing/2014/main" id="{2B216EEC-F5F2-51E5-29D6-12087DBC4C5F}"/>
                  </a:ext>
                </a:extLst>
              </p:cNvPr>
              <p:cNvSpPr>
                <a:spLocks/>
              </p:cNvSpPr>
              <p:nvPr/>
            </p:nvSpPr>
            <p:spPr bwMode="auto">
              <a:xfrm>
                <a:off x="1056" y="1483"/>
                <a:ext cx="136" cy="269"/>
              </a:xfrm>
              <a:custGeom>
                <a:avLst/>
                <a:gdLst>
                  <a:gd name="T0" fmla="*/ 120 w 136"/>
                  <a:gd name="T1" fmla="*/ 0 h 269"/>
                  <a:gd name="T2" fmla="*/ 120 w 136"/>
                  <a:gd name="T3" fmla="*/ 1 h 269"/>
                  <a:gd name="T4" fmla="*/ 120 w 136"/>
                  <a:gd name="T5" fmla="*/ 3 h 269"/>
                  <a:gd name="T6" fmla="*/ 121 w 136"/>
                  <a:gd name="T7" fmla="*/ 6 h 269"/>
                  <a:gd name="T8" fmla="*/ 122 w 136"/>
                  <a:gd name="T9" fmla="*/ 10 h 269"/>
                  <a:gd name="T10" fmla="*/ 125 w 136"/>
                  <a:gd name="T11" fmla="*/ 16 h 269"/>
                  <a:gd name="T12" fmla="*/ 129 w 136"/>
                  <a:gd name="T13" fmla="*/ 23 h 269"/>
                  <a:gd name="T14" fmla="*/ 133 w 136"/>
                  <a:gd name="T15" fmla="*/ 33 h 269"/>
                  <a:gd name="T16" fmla="*/ 135 w 136"/>
                  <a:gd name="T17" fmla="*/ 40 h 269"/>
                  <a:gd name="T18" fmla="*/ 135 w 136"/>
                  <a:gd name="T19" fmla="*/ 51 h 269"/>
                  <a:gd name="T20" fmla="*/ 134 w 136"/>
                  <a:gd name="T21" fmla="*/ 63 h 269"/>
                  <a:gd name="T22" fmla="*/ 131 w 136"/>
                  <a:gd name="T23" fmla="*/ 77 h 269"/>
                  <a:gd name="T24" fmla="*/ 127 w 136"/>
                  <a:gd name="T25" fmla="*/ 93 h 269"/>
                  <a:gd name="T26" fmla="*/ 122 w 136"/>
                  <a:gd name="T27" fmla="*/ 110 h 269"/>
                  <a:gd name="T28" fmla="*/ 116 w 136"/>
                  <a:gd name="T29" fmla="*/ 128 h 269"/>
                  <a:gd name="T30" fmla="*/ 110 w 136"/>
                  <a:gd name="T31" fmla="*/ 146 h 269"/>
                  <a:gd name="T32" fmla="*/ 104 w 136"/>
                  <a:gd name="T33" fmla="*/ 163 h 269"/>
                  <a:gd name="T34" fmla="*/ 97 w 136"/>
                  <a:gd name="T35" fmla="*/ 180 h 269"/>
                  <a:gd name="T36" fmla="*/ 91 w 136"/>
                  <a:gd name="T37" fmla="*/ 195 h 269"/>
                  <a:gd name="T38" fmla="*/ 85 w 136"/>
                  <a:gd name="T39" fmla="*/ 210 h 269"/>
                  <a:gd name="T40" fmla="*/ 79 w 136"/>
                  <a:gd name="T41" fmla="*/ 222 h 269"/>
                  <a:gd name="T42" fmla="*/ 75 w 136"/>
                  <a:gd name="T43" fmla="*/ 231 h 269"/>
                  <a:gd name="T44" fmla="*/ 71 w 136"/>
                  <a:gd name="T45" fmla="*/ 238 h 269"/>
                  <a:gd name="T46" fmla="*/ 69 w 136"/>
                  <a:gd name="T47" fmla="*/ 241 h 269"/>
                  <a:gd name="T48" fmla="*/ 64 w 136"/>
                  <a:gd name="T49" fmla="*/ 244 h 269"/>
                  <a:gd name="T50" fmla="*/ 59 w 136"/>
                  <a:gd name="T51" fmla="*/ 247 h 269"/>
                  <a:gd name="T52" fmla="*/ 53 w 136"/>
                  <a:gd name="T53" fmla="*/ 250 h 269"/>
                  <a:gd name="T54" fmla="*/ 45 w 136"/>
                  <a:gd name="T55" fmla="*/ 253 h 269"/>
                  <a:gd name="T56" fmla="*/ 37 w 136"/>
                  <a:gd name="T57" fmla="*/ 256 h 269"/>
                  <a:gd name="T58" fmla="*/ 27 w 136"/>
                  <a:gd name="T59" fmla="*/ 260 h 269"/>
                  <a:gd name="T60" fmla="*/ 14 w 136"/>
                  <a:gd name="T61" fmla="*/ 264 h 269"/>
                  <a:gd name="T62" fmla="*/ 0 w 136"/>
                  <a:gd name="T63" fmla="*/ 268 h 269"/>
                  <a:gd name="T64" fmla="*/ 9 w 136"/>
                  <a:gd name="T65" fmla="*/ 255 h 269"/>
                  <a:gd name="T66" fmla="*/ 19 w 136"/>
                  <a:gd name="T67" fmla="*/ 241 h 269"/>
                  <a:gd name="T68" fmla="*/ 28 w 136"/>
                  <a:gd name="T69" fmla="*/ 225 h 269"/>
                  <a:gd name="T70" fmla="*/ 37 w 136"/>
                  <a:gd name="T71" fmla="*/ 207 h 269"/>
                  <a:gd name="T72" fmla="*/ 46 w 136"/>
                  <a:gd name="T73" fmla="*/ 189 h 269"/>
                  <a:gd name="T74" fmla="*/ 56 w 136"/>
                  <a:gd name="T75" fmla="*/ 169 h 269"/>
                  <a:gd name="T76" fmla="*/ 65 w 136"/>
                  <a:gd name="T77" fmla="*/ 149 h 269"/>
                  <a:gd name="T78" fmla="*/ 74 w 136"/>
                  <a:gd name="T79" fmla="*/ 129 h 269"/>
                  <a:gd name="T80" fmla="*/ 82 w 136"/>
                  <a:gd name="T81" fmla="*/ 109 h 269"/>
                  <a:gd name="T82" fmla="*/ 89 w 136"/>
                  <a:gd name="T83" fmla="*/ 89 h 269"/>
                  <a:gd name="T84" fmla="*/ 97 w 136"/>
                  <a:gd name="T85" fmla="*/ 71 h 269"/>
                  <a:gd name="T86" fmla="*/ 103 w 136"/>
                  <a:gd name="T87" fmla="*/ 53 h 269"/>
                  <a:gd name="T88" fmla="*/ 108 w 136"/>
                  <a:gd name="T89" fmla="*/ 37 h 269"/>
                  <a:gd name="T90" fmla="*/ 113 w 136"/>
                  <a:gd name="T91" fmla="*/ 22 h 269"/>
                  <a:gd name="T92" fmla="*/ 117 w 136"/>
                  <a:gd name="T93" fmla="*/ 10 h 269"/>
                  <a:gd name="T94" fmla="*/ 120 w 136"/>
                  <a:gd name="T9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6" h="269">
                    <a:moveTo>
                      <a:pt x="120" y="0"/>
                    </a:moveTo>
                    <a:lnTo>
                      <a:pt x="120" y="1"/>
                    </a:lnTo>
                    <a:lnTo>
                      <a:pt x="120" y="3"/>
                    </a:lnTo>
                    <a:lnTo>
                      <a:pt x="121" y="6"/>
                    </a:lnTo>
                    <a:lnTo>
                      <a:pt x="122" y="10"/>
                    </a:lnTo>
                    <a:lnTo>
                      <a:pt x="125" y="16"/>
                    </a:lnTo>
                    <a:lnTo>
                      <a:pt x="129" y="23"/>
                    </a:lnTo>
                    <a:lnTo>
                      <a:pt x="133" y="33"/>
                    </a:lnTo>
                    <a:lnTo>
                      <a:pt x="135" y="40"/>
                    </a:lnTo>
                    <a:lnTo>
                      <a:pt x="135" y="51"/>
                    </a:lnTo>
                    <a:lnTo>
                      <a:pt x="134" y="63"/>
                    </a:lnTo>
                    <a:lnTo>
                      <a:pt x="131" y="77"/>
                    </a:lnTo>
                    <a:lnTo>
                      <a:pt x="127" y="93"/>
                    </a:lnTo>
                    <a:lnTo>
                      <a:pt x="122" y="110"/>
                    </a:lnTo>
                    <a:lnTo>
                      <a:pt x="116" y="128"/>
                    </a:lnTo>
                    <a:lnTo>
                      <a:pt x="110" y="146"/>
                    </a:lnTo>
                    <a:lnTo>
                      <a:pt x="104" y="163"/>
                    </a:lnTo>
                    <a:lnTo>
                      <a:pt x="97" y="180"/>
                    </a:lnTo>
                    <a:lnTo>
                      <a:pt x="91" y="195"/>
                    </a:lnTo>
                    <a:lnTo>
                      <a:pt x="85" y="210"/>
                    </a:lnTo>
                    <a:lnTo>
                      <a:pt x="79" y="222"/>
                    </a:lnTo>
                    <a:lnTo>
                      <a:pt x="75" y="231"/>
                    </a:lnTo>
                    <a:lnTo>
                      <a:pt x="71" y="238"/>
                    </a:lnTo>
                    <a:lnTo>
                      <a:pt x="69" y="241"/>
                    </a:lnTo>
                    <a:lnTo>
                      <a:pt x="64" y="244"/>
                    </a:lnTo>
                    <a:lnTo>
                      <a:pt x="59" y="247"/>
                    </a:lnTo>
                    <a:lnTo>
                      <a:pt x="53" y="250"/>
                    </a:lnTo>
                    <a:lnTo>
                      <a:pt x="45" y="253"/>
                    </a:lnTo>
                    <a:lnTo>
                      <a:pt x="37" y="256"/>
                    </a:lnTo>
                    <a:lnTo>
                      <a:pt x="27" y="260"/>
                    </a:lnTo>
                    <a:lnTo>
                      <a:pt x="14" y="264"/>
                    </a:lnTo>
                    <a:lnTo>
                      <a:pt x="0" y="268"/>
                    </a:lnTo>
                    <a:lnTo>
                      <a:pt x="9" y="255"/>
                    </a:lnTo>
                    <a:lnTo>
                      <a:pt x="19" y="241"/>
                    </a:lnTo>
                    <a:lnTo>
                      <a:pt x="28" y="225"/>
                    </a:lnTo>
                    <a:lnTo>
                      <a:pt x="37" y="207"/>
                    </a:lnTo>
                    <a:lnTo>
                      <a:pt x="46" y="189"/>
                    </a:lnTo>
                    <a:lnTo>
                      <a:pt x="56" y="169"/>
                    </a:lnTo>
                    <a:lnTo>
                      <a:pt x="65" y="149"/>
                    </a:lnTo>
                    <a:lnTo>
                      <a:pt x="74" y="129"/>
                    </a:lnTo>
                    <a:lnTo>
                      <a:pt x="82" y="109"/>
                    </a:lnTo>
                    <a:lnTo>
                      <a:pt x="89" y="89"/>
                    </a:lnTo>
                    <a:lnTo>
                      <a:pt x="97" y="71"/>
                    </a:lnTo>
                    <a:lnTo>
                      <a:pt x="103" y="53"/>
                    </a:lnTo>
                    <a:lnTo>
                      <a:pt x="108" y="37"/>
                    </a:lnTo>
                    <a:lnTo>
                      <a:pt x="113" y="22"/>
                    </a:lnTo>
                    <a:lnTo>
                      <a:pt x="117" y="10"/>
                    </a:lnTo>
                    <a:lnTo>
                      <a:pt x="120" y="0"/>
                    </a:lnTo>
                  </a:path>
                </a:pathLst>
              </a:custGeom>
              <a:solidFill>
                <a:srgbClr val="ED7D3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97" name="Freeform 160">
                <a:extLst>
                  <a:ext uri="{FF2B5EF4-FFF2-40B4-BE49-F238E27FC236}">
                    <a16:creationId xmlns:a16="http://schemas.microsoft.com/office/drawing/2014/main" id="{56E23E2C-1ECA-0EBA-0EA7-43161283B2EA}"/>
                  </a:ext>
                </a:extLst>
              </p:cNvPr>
              <p:cNvSpPr>
                <a:spLocks/>
              </p:cNvSpPr>
              <p:nvPr/>
            </p:nvSpPr>
            <p:spPr bwMode="auto">
              <a:xfrm>
                <a:off x="1000" y="1637"/>
                <a:ext cx="67" cy="65"/>
              </a:xfrm>
              <a:custGeom>
                <a:avLst/>
                <a:gdLst>
                  <a:gd name="T0" fmla="*/ 57 w 67"/>
                  <a:gd name="T1" fmla="*/ 7 h 65"/>
                  <a:gd name="T2" fmla="*/ 61 w 67"/>
                  <a:gd name="T3" fmla="*/ 11 h 65"/>
                  <a:gd name="T4" fmla="*/ 63 w 67"/>
                  <a:gd name="T5" fmla="*/ 15 h 65"/>
                  <a:gd name="T6" fmla="*/ 65 w 67"/>
                  <a:gd name="T7" fmla="*/ 20 h 65"/>
                  <a:gd name="T8" fmla="*/ 66 w 67"/>
                  <a:gd name="T9" fmla="*/ 25 h 65"/>
                  <a:gd name="T10" fmla="*/ 66 w 67"/>
                  <a:gd name="T11" fmla="*/ 30 h 65"/>
                  <a:gd name="T12" fmla="*/ 65 w 67"/>
                  <a:gd name="T13" fmla="*/ 34 h 65"/>
                  <a:gd name="T14" fmla="*/ 63 w 67"/>
                  <a:gd name="T15" fmla="*/ 39 h 65"/>
                  <a:gd name="T16" fmla="*/ 59 w 67"/>
                  <a:gd name="T17" fmla="*/ 43 h 65"/>
                  <a:gd name="T18" fmla="*/ 55 w 67"/>
                  <a:gd name="T19" fmla="*/ 47 h 65"/>
                  <a:gd name="T20" fmla="*/ 51 w 67"/>
                  <a:gd name="T21" fmla="*/ 52 h 65"/>
                  <a:gd name="T22" fmla="*/ 46 w 67"/>
                  <a:gd name="T23" fmla="*/ 56 h 65"/>
                  <a:gd name="T24" fmla="*/ 40 w 67"/>
                  <a:gd name="T25" fmla="*/ 59 h 65"/>
                  <a:gd name="T26" fmla="*/ 36 w 67"/>
                  <a:gd name="T27" fmla="*/ 62 h 65"/>
                  <a:gd name="T28" fmla="*/ 31 w 67"/>
                  <a:gd name="T29" fmla="*/ 64 h 65"/>
                  <a:gd name="T30" fmla="*/ 26 w 67"/>
                  <a:gd name="T31" fmla="*/ 64 h 65"/>
                  <a:gd name="T32" fmla="*/ 22 w 67"/>
                  <a:gd name="T33" fmla="*/ 63 h 65"/>
                  <a:gd name="T34" fmla="*/ 18 w 67"/>
                  <a:gd name="T35" fmla="*/ 60 h 65"/>
                  <a:gd name="T36" fmla="*/ 14 w 67"/>
                  <a:gd name="T37" fmla="*/ 58 h 65"/>
                  <a:gd name="T38" fmla="*/ 10 w 67"/>
                  <a:gd name="T39" fmla="*/ 56 h 65"/>
                  <a:gd name="T40" fmla="*/ 7 w 67"/>
                  <a:gd name="T41" fmla="*/ 54 h 65"/>
                  <a:gd name="T42" fmla="*/ 4 w 67"/>
                  <a:gd name="T43" fmla="*/ 52 h 65"/>
                  <a:gd name="T44" fmla="*/ 2 w 67"/>
                  <a:gd name="T45" fmla="*/ 49 h 65"/>
                  <a:gd name="T46" fmla="*/ 0 w 67"/>
                  <a:gd name="T47" fmla="*/ 45 h 65"/>
                  <a:gd name="T48" fmla="*/ 0 w 67"/>
                  <a:gd name="T49" fmla="*/ 41 h 65"/>
                  <a:gd name="T50" fmla="*/ 1 w 67"/>
                  <a:gd name="T51" fmla="*/ 36 h 65"/>
                  <a:gd name="T52" fmla="*/ 2 w 67"/>
                  <a:gd name="T53" fmla="*/ 31 h 65"/>
                  <a:gd name="T54" fmla="*/ 5 w 67"/>
                  <a:gd name="T55" fmla="*/ 25 h 65"/>
                  <a:gd name="T56" fmla="*/ 9 w 67"/>
                  <a:gd name="T57" fmla="*/ 18 h 65"/>
                  <a:gd name="T58" fmla="*/ 12 w 67"/>
                  <a:gd name="T59" fmla="*/ 13 h 65"/>
                  <a:gd name="T60" fmla="*/ 17 w 67"/>
                  <a:gd name="T61" fmla="*/ 8 h 65"/>
                  <a:gd name="T62" fmla="*/ 22 w 67"/>
                  <a:gd name="T63" fmla="*/ 4 h 65"/>
                  <a:gd name="T64" fmla="*/ 27 w 67"/>
                  <a:gd name="T65" fmla="*/ 2 h 65"/>
                  <a:gd name="T66" fmla="*/ 31 w 67"/>
                  <a:gd name="T67" fmla="*/ 1 h 65"/>
                  <a:gd name="T68" fmla="*/ 36 w 67"/>
                  <a:gd name="T69" fmla="*/ 0 h 65"/>
                  <a:gd name="T70" fmla="*/ 41 w 67"/>
                  <a:gd name="T71" fmla="*/ 0 h 65"/>
                  <a:gd name="T72" fmla="*/ 45 w 67"/>
                  <a:gd name="T73" fmla="*/ 1 h 65"/>
                  <a:gd name="T74" fmla="*/ 49 w 67"/>
                  <a:gd name="T75" fmla="*/ 2 h 65"/>
                  <a:gd name="T76" fmla="*/ 52 w 67"/>
                  <a:gd name="T77" fmla="*/ 3 h 65"/>
                  <a:gd name="T78" fmla="*/ 55 w 67"/>
                  <a:gd name="T79" fmla="*/ 5 h 65"/>
                  <a:gd name="T80" fmla="*/ 57 w 67"/>
                  <a:gd name="T81"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65">
                    <a:moveTo>
                      <a:pt x="57" y="7"/>
                    </a:moveTo>
                    <a:lnTo>
                      <a:pt x="61" y="11"/>
                    </a:lnTo>
                    <a:lnTo>
                      <a:pt x="63" y="15"/>
                    </a:lnTo>
                    <a:lnTo>
                      <a:pt x="65" y="20"/>
                    </a:lnTo>
                    <a:lnTo>
                      <a:pt x="66" y="25"/>
                    </a:lnTo>
                    <a:lnTo>
                      <a:pt x="66" y="30"/>
                    </a:lnTo>
                    <a:lnTo>
                      <a:pt x="65" y="34"/>
                    </a:lnTo>
                    <a:lnTo>
                      <a:pt x="63" y="39"/>
                    </a:lnTo>
                    <a:lnTo>
                      <a:pt x="59" y="43"/>
                    </a:lnTo>
                    <a:lnTo>
                      <a:pt x="55" y="47"/>
                    </a:lnTo>
                    <a:lnTo>
                      <a:pt x="51" y="52"/>
                    </a:lnTo>
                    <a:lnTo>
                      <a:pt x="46" y="56"/>
                    </a:lnTo>
                    <a:lnTo>
                      <a:pt x="40" y="59"/>
                    </a:lnTo>
                    <a:lnTo>
                      <a:pt x="36" y="62"/>
                    </a:lnTo>
                    <a:lnTo>
                      <a:pt x="31" y="64"/>
                    </a:lnTo>
                    <a:lnTo>
                      <a:pt x="26" y="64"/>
                    </a:lnTo>
                    <a:lnTo>
                      <a:pt x="22" y="63"/>
                    </a:lnTo>
                    <a:lnTo>
                      <a:pt x="18" y="60"/>
                    </a:lnTo>
                    <a:lnTo>
                      <a:pt x="14" y="58"/>
                    </a:lnTo>
                    <a:lnTo>
                      <a:pt x="10" y="56"/>
                    </a:lnTo>
                    <a:lnTo>
                      <a:pt x="7" y="54"/>
                    </a:lnTo>
                    <a:lnTo>
                      <a:pt x="4" y="52"/>
                    </a:lnTo>
                    <a:lnTo>
                      <a:pt x="2" y="49"/>
                    </a:lnTo>
                    <a:lnTo>
                      <a:pt x="0" y="45"/>
                    </a:lnTo>
                    <a:lnTo>
                      <a:pt x="0" y="41"/>
                    </a:lnTo>
                    <a:lnTo>
                      <a:pt x="1" y="36"/>
                    </a:lnTo>
                    <a:lnTo>
                      <a:pt x="2" y="31"/>
                    </a:lnTo>
                    <a:lnTo>
                      <a:pt x="5" y="25"/>
                    </a:lnTo>
                    <a:lnTo>
                      <a:pt x="9" y="18"/>
                    </a:lnTo>
                    <a:lnTo>
                      <a:pt x="12" y="13"/>
                    </a:lnTo>
                    <a:lnTo>
                      <a:pt x="17" y="8"/>
                    </a:lnTo>
                    <a:lnTo>
                      <a:pt x="22" y="4"/>
                    </a:lnTo>
                    <a:lnTo>
                      <a:pt x="27" y="2"/>
                    </a:lnTo>
                    <a:lnTo>
                      <a:pt x="31" y="1"/>
                    </a:lnTo>
                    <a:lnTo>
                      <a:pt x="36" y="0"/>
                    </a:lnTo>
                    <a:lnTo>
                      <a:pt x="41" y="0"/>
                    </a:lnTo>
                    <a:lnTo>
                      <a:pt x="45" y="1"/>
                    </a:lnTo>
                    <a:lnTo>
                      <a:pt x="49" y="2"/>
                    </a:lnTo>
                    <a:lnTo>
                      <a:pt x="52" y="3"/>
                    </a:lnTo>
                    <a:lnTo>
                      <a:pt x="55" y="5"/>
                    </a:lnTo>
                    <a:lnTo>
                      <a:pt x="57" y="7"/>
                    </a:lnTo>
                  </a:path>
                </a:pathLst>
              </a:custGeom>
              <a:solidFill>
                <a:srgbClr val="ED7D3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98" name="Freeform 161">
                <a:extLst>
                  <a:ext uri="{FF2B5EF4-FFF2-40B4-BE49-F238E27FC236}">
                    <a16:creationId xmlns:a16="http://schemas.microsoft.com/office/drawing/2014/main" id="{954C35D0-FFF4-8CA2-DB7D-A8F8AAAC8F16}"/>
                  </a:ext>
                </a:extLst>
              </p:cNvPr>
              <p:cNvSpPr>
                <a:spLocks/>
              </p:cNvSpPr>
              <p:nvPr/>
            </p:nvSpPr>
            <p:spPr bwMode="auto">
              <a:xfrm>
                <a:off x="986" y="1634"/>
                <a:ext cx="76" cy="71"/>
              </a:xfrm>
              <a:custGeom>
                <a:avLst/>
                <a:gdLst>
                  <a:gd name="T0" fmla="*/ 59 w 76"/>
                  <a:gd name="T1" fmla="*/ 2 h 71"/>
                  <a:gd name="T2" fmla="*/ 66 w 76"/>
                  <a:gd name="T3" fmla="*/ 7 h 71"/>
                  <a:gd name="T4" fmla="*/ 71 w 76"/>
                  <a:gd name="T5" fmla="*/ 13 h 71"/>
                  <a:gd name="T6" fmla="*/ 74 w 76"/>
                  <a:gd name="T7" fmla="*/ 21 h 71"/>
                  <a:gd name="T8" fmla="*/ 75 w 76"/>
                  <a:gd name="T9" fmla="*/ 29 h 71"/>
                  <a:gd name="T10" fmla="*/ 73 w 76"/>
                  <a:gd name="T11" fmla="*/ 37 h 71"/>
                  <a:gd name="T12" fmla="*/ 70 w 76"/>
                  <a:gd name="T13" fmla="*/ 45 h 71"/>
                  <a:gd name="T14" fmla="*/ 65 w 76"/>
                  <a:gd name="T15" fmla="*/ 53 h 71"/>
                  <a:gd name="T16" fmla="*/ 58 w 76"/>
                  <a:gd name="T17" fmla="*/ 60 h 71"/>
                  <a:gd name="T18" fmla="*/ 48 w 76"/>
                  <a:gd name="T19" fmla="*/ 66 h 71"/>
                  <a:gd name="T20" fmla="*/ 37 w 76"/>
                  <a:gd name="T21" fmla="*/ 70 h 71"/>
                  <a:gd name="T22" fmla="*/ 25 w 76"/>
                  <a:gd name="T23" fmla="*/ 68 h 71"/>
                  <a:gd name="T24" fmla="*/ 16 w 76"/>
                  <a:gd name="T25" fmla="*/ 62 h 71"/>
                  <a:gd name="T26" fmla="*/ 9 w 76"/>
                  <a:gd name="T27" fmla="*/ 56 h 71"/>
                  <a:gd name="T28" fmla="*/ 4 w 76"/>
                  <a:gd name="T29" fmla="*/ 49 h 71"/>
                  <a:gd name="T30" fmla="*/ 1 w 76"/>
                  <a:gd name="T31" fmla="*/ 41 h 71"/>
                  <a:gd name="T32" fmla="*/ 0 w 76"/>
                  <a:gd name="T33" fmla="*/ 35 h 71"/>
                  <a:gd name="T34" fmla="*/ 2 w 76"/>
                  <a:gd name="T35" fmla="*/ 31 h 71"/>
                  <a:gd name="T36" fmla="*/ 5 w 76"/>
                  <a:gd name="T37" fmla="*/ 30 h 71"/>
                  <a:gd name="T38" fmla="*/ 9 w 76"/>
                  <a:gd name="T39" fmla="*/ 32 h 71"/>
                  <a:gd name="T40" fmla="*/ 10 w 76"/>
                  <a:gd name="T41" fmla="*/ 34 h 71"/>
                  <a:gd name="T42" fmla="*/ 12 w 76"/>
                  <a:gd name="T43" fmla="*/ 39 h 71"/>
                  <a:gd name="T44" fmla="*/ 16 w 76"/>
                  <a:gd name="T45" fmla="*/ 46 h 71"/>
                  <a:gd name="T46" fmla="*/ 22 w 76"/>
                  <a:gd name="T47" fmla="*/ 52 h 71"/>
                  <a:gd name="T48" fmla="*/ 33 w 76"/>
                  <a:gd name="T49" fmla="*/ 55 h 71"/>
                  <a:gd name="T50" fmla="*/ 48 w 76"/>
                  <a:gd name="T51" fmla="*/ 51 h 71"/>
                  <a:gd name="T52" fmla="*/ 59 w 76"/>
                  <a:gd name="T53" fmla="*/ 42 h 71"/>
                  <a:gd name="T54" fmla="*/ 64 w 76"/>
                  <a:gd name="T55" fmla="*/ 29 h 71"/>
                  <a:gd name="T56" fmla="*/ 63 w 76"/>
                  <a:gd name="T57" fmla="*/ 19 h 71"/>
                  <a:gd name="T58" fmla="*/ 59 w 76"/>
                  <a:gd name="T59" fmla="*/ 13 h 71"/>
                  <a:gd name="T60" fmla="*/ 53 w 76"/>
                  <a:gd name="T61" fmla="*/ 8 h 71"/>
                  <a:gd name="T62" fmla="*/ 47 w 76"/>
                  <a:gd name="T63" fmla="*/ 4 h 71"/>
                  <a:gd name="T64" fmla="*/ 46 w 76"/>
                  <a:gd name="T65" fmla="*/ 1 h 71"/>
                  <a:gd name="T66" fmla="*/ 51 w 76"/>
                  <a:gd name="T6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71">
                    <a:moveTo>
                      <a:pt x="55" y="1"/>
                    </a:moveTo>
                    <a:lnTo>
                      <a:pt x="59" y="2"/>
                    </a:lnTo>
                    <a:lnTo>
                      <a:pt x="62" y="4"/>
                    </a:lnTo>
                    <a:lnTo>
                      <a:pt x="66" y="7"/>
                    </a:lnTo>
                    <a:lnTo>
                      <a:pt x="69" y="10"/>
                    </a:lnTo>
                    <a:lnTo>
                      <a:pt x="71" y="13"/>
                    </a:lnTo>
                    <a:lnTo>
                      <a:pt x="73" y="17"/>
                    </a:lnTo>
                    <a:lnTo>
                      <a:pt x="74" y="21"/>
                    </a:lnTo>
                    <a:lnTo>
                      <a:pt x="75" y="25"/>
                    </a:lnTo>
                    <a:lnTo>
                      <a:pt x="75" y="29"/>
                    </a:lnTo>
                    <a:lnTo>
                      <a:pt x="74" y="33"/>
                    </a:lnTo>
                    <a:lnTo>
                      <a:pt x="73" y="37"/>
                    </a:lnTo>
                    <a:lnTo>
                      <a:pt x="72" y="42"/>
                    </a:lnTo>
                    <a:lnTo>
                      <a:pt x="70" y="45"/>
                    </a:lnTo>
                    <a:lnTo>
                      <a:pt x="68" y="49"/>
                    </a:lnTo>
                    <a:lnTo>
                      <a:pt x="65" y="53"/>
                    </a:lnTo>
                    <a:lnTo>
                      <a:pt x="62" y="56"/>
                    </a:lnTo>
                    <a:lnTo>
                      <a:pt x="58" y="60"/>
                    </a:lnTo>
                    <a:lnTo>
                      <a:pt x="53" y="63"/>
                    </a:lnTo>
                    <a:lnTo>
                      <a:pt x="48" y="66"/>
                    </a:lnTo>
                    <a:lnTo>
                      <a:pt x="42" y="69"/>
                    </a:lnTo>
                    <a:lnTo>
                      <a:pt x="37" y="70"/>
                    </a:lnTo>
                    <a:lnTo>
                      <a:pt x="31" y="70"/>
                    </a:lnTo>
                    <a:lnTo>
                      <a:pt x="25" y="68"/>
                    </a:lnTo>
                    <a:lnTo>
                      <a:pt x="20" y="65"/>
                    </a:lnTo>
                    <a:lnTo>
                      <a:pt x="16" y="62"/>
                    </a:lnTo>
                    <a:lnTo>
                      <a:pt x="13" y="59"/>
                    </a:lnTo>
                    <a:lnTo>
                      <a:pt x="9" y="56"/>
                    </a:lnTo>
                    <a:lnTo>
                      <a:pt x="7" y="52"/>
                    </a:lnTo>
                    <a:lnTo>
                      <a:pt x="4" y="49"/>
                    </a:lnTo>
                    <a:lnTo>
                      <a:pt x="2" y="45"/>
                    </a:lnTo>
                    <a:lnTo>
                      <a:pt x="1" y="41"/>
                    </a:lnTo>
                    <a:lnTo>
                      <a:pt x="0" y="36"/>
                    </a:lnTo>
                    <a:lnTo>
                      <a:pt x="0" y="35"/>
                    </a:lnTo>
                    <a:lnTo>
                      <a:pt x="0" y="33"/>
                    </a:lnTo>
                    <a:lnTo>
                      <a:pt x="2" y="31"/>
                    </a:lnTo>
                    <a:lnTo>
                      <a:pt x="4" y="30"/>
                    </a:lnTo>
                    <a:lnTo>
                      <a:pt x="5" y="30"/>
                    </a:lnTo>
                    <a:lnTo>
                      <a:pt x="7" y="30"/>
                    </a:lnTo>
                    <a:lnTo>
                      <a:pt x="9" y="32"/>
                    </a:lnTo>
                    <a:lnTo>
                      <a:pt x="10" y="33"/>
                    </a:lnTo>
                    <a:lnTo>
                      <a:pt x="10" y="34"/>
                    </a:lnTo>
                    <a:lnTo>
                      <a:pt x="11" y="36"/>
                    </a:lnTo>
                    <a:lnTo>
                      <a:pt x="12" y="39"/>
                    </a:lnTo>
                    <a:lnTo>
                      <a:pt x="13" y="42"/>
                    </a:lnTo>
                    <a:lnTo>
                      <a:pt x="16" y="46"/>
                    </a:lnTo>
                    <a:lnTo>
                      <a:pt x="18" y="50"/>
                    </a:lnTo>
                    <a:lnTo>
                      <a:pt x="22" y="52"/>
                    </a:lnTo>
                    <a:lnTo>
                      <a:pt x="26" y="54"/>
                    </a:lnTo>
                    <a:lnTo>
                      <a:pt x="33" y="55"/>
                    </a:lnTo>
                    <a:lnTo>
                      <a:pt x="41" y="54"/>
                    </a:lnTo>
                    <a:lnTo>
                      <a:pt x="48" y="51"/>
                    </a:lnTo>
                    <a:lnTo>
                      <a:pt x="54" y="47"/>
                    </a:lnTo>
                    <a:lnTo>
                      <a:pt x="59" y="42"/>
                    </a:lnTo>
                    <a:lnTo>
                      <a:pt x="63" y="36"/>
                    </a:lnTo>
                    <a:lnTo>
                      <a:pt x="64" y="29"/>
                    </a:lnTo>
                    <a:lnTo>
                      <a:pt x="64" y="22"/>
                    </a:lnTo>
                    <a:lnTo>
                      <a:pt x="63" y="19"/>
                    </a:lnTo>
                    <a:lnTo>
                      <a:pt x="61" y="16"/>
                    </a:lnTo>
                    <a:lnTo>
                      <a:pt x="59" y="13"/>
                    </a:lnTo>
                    <a:lnTo>
                      <a:pt x="56" y="10"/>
                    </a:lnTo>
                    <a:lnTo>
                      <a:pt x="53" y="8"/>
                    </a:lnTo>
                    <a:lnTo>
                      <a:pt x="50" y="6"/>
                    </a:lnTo>
                    <a:lnTo>
                      <a:pt x="47" y="4"/>
                    </a:lnTo>
                    <a:lnTo>
                      <a:pt x="45" y="3"/>
                    </a:lnTo>
                    <a:lnTo>
                      <a:pt x="46" y="1"/>
                    </a:lnTo>
                    <a:lnTo>
                      <a:pt x="48" y="0"/>
                    </a:lnTo>
                    <a:lnTo>
                      <a:pt x="51" y="0"/>
                    </a:lnTo>
                    <a:lnTo>
                      <a:pt x="55" y="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99" name="Freeform 162">
                <a:extLst>
                  <a:ext uri="{FF2B5EF4-FFF2-40B4-BE49-F238E27FC236}">
                    <a16:creationId xmlns:a16="http://schemas.microsoft.com/office/drawing/2014/main" id="{03A5745E-1850-8E67-7EB2-E5363AD67D19}"/>
                  </a:ext>
                </a:extLst>
              </p:cNvPr>
              <p:cNvSpPr>
                <a:spLocks/>
              </p:cNvSpPr>
              <p:nvPr/>
            </p:nvSpPr>
            <p:spPr bwMode="auto">
              <a:xfrm>
                <a:off x="1094" y="1553"/>
                <a:ext cx="21" cy="20"/>
              </a:xfrm>
              <a:custGeom>
                <a:avLst/>
                <a:gdLst>
                  <a:gd name="T0" fmla="*/ 18 w 21"/>
                  <a:gd name="T1" fmla="*/ 16 h 20"/>
                  <a:gd name="T2" fmla="*/ 16 w 21"/>
                  <a:gd name="T3" fmla="*/ 18 h 20"/>
                  <a:gd name="T4" fmla="*/ 13 w 21"/>
                  <a:gd name="T5" fmla="*/ 19 h 20"/>
                  <a:gd name="T6" fmla="*/ 11 w 21"/>
                  <a:gd name="T7" fmla="*/ 19 h 20"/>
                  <a:gd name="T8" fmla="*/ 10 w 21"/>
                  <a:gd name="T9" fmla="*/ 19 h 20"/>
                  <a:gd name="T10" fmla="*/ 9 w 21"/>
                  <a:gd name="T11" fmla="*/ 18 h 20"/>
                  <a:gd name="T12" fmla="*/ 7 w 21"/>
                  <a:gd name="T13" fmla="*/ 18 h 20"/>
                  <a:gd name="T14" fmla="*/ 5 w 21"/>
                  <a:gd name="T15" fmla="*/ 17 h 20"/>
                  <a:gd name="T16" fmla="*/ 2 w 21"/>
                  <a:gd name="T17" fmla="*/ 15 h 20"/>
                  <a:gd name="T18" fmla="*/ 1 w 21"/>
                  <a:gd name="T19" fmla="*/ 14 h 20"/>
                  <a:gd name="T20" fmla="*/ 0 w 21"/>
                  <a:gd name="T21" fmla="*/ 13 h 20"/>
                  <a:gd name="T22" fmla="*/ 0 w 21"/>
                  <a:gd name="T23" fmla="*/ 12 h 20"/>
                  <a:gd name="T24" fmla="*/ 1 w 21"/>
                  <a:gd name="T25" fmla="*/ 11 h 20"/>
                  <a:gd name="T26" fmla="*/ 1 w 21"/>
                  <a:gd name="T27" fmla="*/ 10 h 20"/>
                  <a:gd name="T28" fmla="*/ 3 w 21"/>
                  <a:gd name="T29" fmla="*/ 10 h 20"/>
                  <a:gd name="T30" fmla="*/ 4 w 21"/>
                  <a:gd name="T31" fmla="*/ 9 h 20"/>
                  <a:gd name="T32" fmla="*/ 5 w 21"/>
                  <a:gd name="T33" fmla="*/ 10 h 20"/>
                  <a:gd name="T34" fmla="*/ 6 w 21"/>
                  <a:gd name="T35" fmla="*/ 11 h 20"/>
                  <a:gd name="T36" fmla="*/ 9 w 21"/>
                  <a:gd name="T37" fmla="*/ 12 h 20"/>
                  <a:gd name="T38" fmla="*/ 11 w 21"/>
                  <a:gd name="T39" fmla="*/ 13 h 20"/>
                  <a:gd name="T40" fmla="*/ 12 w 21"/>
                  <a:gd name="T41" fmla="*/ 13 h 20"/>
                  <a:gd name="T42" fmla="*/ 13 w 21"/>
                  <a:gd name="T43" fmla="*/ 11 h 20"/>
                  <a:gd name="T44" fmla="*/ 14 w 21"/>
                  <a:gd name="T45" fmla="*/ 6 h 20"/>
                  <a:gd name="T46" fmla="*/ 17 w 21"/>
                  <a:gd name="T47" fmla="*/ 2 h 20"/>
                  <a:gd name="T48" fmla="*/ 19 w 21"/>
                  <a:gd name="T49" fmla="*/ 0 h 20"/>
                  <a:gd name="T50" fmla="*/ 20 w 21"/>
                  <a:gd name="T51" fmla="*/ 4 h 20"/>
                  <a:gd name="T52" fmla="*/ 19 w 21"/>
                  <a:gd name="T53" fmla="*/ 10 h 20"/>
                  <a:gd name="T54" fmla="*/ 18 w 21"/>
                  <a:gd name="T55" fmla="*/ 15 h 20"/>
                  <a:gd name="T56" fmla="*/ 18 w 21"/>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 h="20">
                    <a:moveTo>
                      <a:pt x="18" y="16"/>
                    </a:moveTo>
                    <a:lnTo>
                      <a:pt x="16" y="18"/>
                    </a:lnTo>
                    <a:lnTo>
                      <a:pt x="13" y="19"/>
                    </a:lnTo>
                    <a:lnTo>
                      <a:pt x="11" y="19"/>
                    </a:lnTo>
                    <a:lnTo>
                      <a:pt x="10" y="19"/>
                    </a:lnTo>
                    <a:lnTo>
                      <a:pt x="9" y="18"/>
                    </a:lnTo>
                    <a:lnTo>
                      <a:pt x="7" y="18"/>
                    </a:lnTo>
                    <a:lnTo>
                      <a:pt x="5" y="17"/>
                    </a:lnTo>
                    <a:lnTo>
                      <a:pt x="2" y="15"/>
                    </a:lnTo>
                    <a:lnTo>
                      <a:pt x="1" y="14"/>
                    </a:lnTo>
                    <a:lnTo>
                      <a:pt x="0" y="13"/>
                    </a:lnTo>
                    <a:lnTo>
                      <a:pt x="0" y="12"/>
                    </a:lnTo>
                    <a:lnTo>
                      <a:pt x="1" y="11"/>
                    </a:lnTo>
                    <a:lnTo>
                      <a:pt x="1" y="10"/>
                    </a:lnTo>
                    <a:lnTo>
                      <a:pt x="3" y="10"/>
                    </a:lnTo>
                    <a:lnTo>
                      <a:pt x="4" y="9"/>
                    </a:lnTo>
                    <a:lnTo>
                      <a:pt x="5" y="10"/>
                    </a:lnTo>
                    <a:lnTo>
                      <a:pt x="6" y="11"/>
                    </a:lnTo>
                    <a:lnTo>
                      <a:pt x="9" y="12"/>
                    </a:lnTo>
                    <a:lnTo>
                      <a:pt x="11" y="13"/>
                    </a:lnTo>
                    <a:lnTo>
                      <a:pt x="12" y="13"/>
                    </a:lnTo>
                    <a:lnTo>
                      <a:pt x="13" y="11"/>
                    </a:lnTo>
                    <a:lnTo>
                      <a:pt x="14" y="6"/>
                    </a:lnTo>
                    <a:lnTo>
                      <a:pt x="17" y="2"/>
                    </a:lnTo>
                    <a:lnTo>
                      <a:pt x="19" y="0"/>
                    </a:lnTo>
                    <a:lnTo>
                      <a:pt x="20" y="4"/>
                    </a:lnTo>
                    <a:lnTo>
                      <a:pt x="19" y="10"/>
                    </a:lnTo>
                    <a:lnTo>
                      <a:pt x="18" y="15"/>
                    </a:lnTo>
                    <a:lnTo>
                      <a:pt x="18" y="16"/>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0" name="Freeform 163">
                <a:extLst>
                  <a:ext uri="{FF2B5EF4-FFF2-40B4-BE49-F238E27FC236}">
                    <a16:creationId xmlns:a16="http://schemas.microsoft.com/office/drawing/2014/main" id="{36A5B617-7DCD-00AE-6F74-8A5492AE6955}"/>
                  </a:ext>
                </a:extLst>
              </p:cNvPr>
              <p:cNvSpPr>
                <a:spLocks/>
              </p:cNvSpPr>
              <p:nvPr/>
            </p:nvSpPr>
            <p:spPr bwMode="auto">
              <a:xfrm>
                <a:off x="1076" y="1549"/>
                <a:ext cx="20" cy="16"/>
              </a:xfrm>
              <a:custGeom>
                <a:avLst/>
                <a:gdLst>
                  <a:gd name="T0" fmla="*/ 15 w 20"/>
                  <a:gd name="T1" fmla="*/ 14 h 16"/>
                  <a:gd name="T2" fmla="*/ 13 w 20"/>
                  <a:gd name="T3" fmla="*/ 15 h 16"/>
                  <a:gd name="T4" fmla="*/ 12 w 20"/>
                  <a:gd name="T5" fmla="*/ 15 h 16"/>
                  <a:gd name="T6" fmla="*/ 10 w 20"/>
                  <a:gd name="T7" fmla="*/ 15 h 16"/>
                  <a:gd name="T8" fmla="*/ 7 w 20"/>
                  <a:gd name="T9" fmla="*/ 14 h 16"/>
                  <a:gd name="T10" fmla="*/ 4 w 20"/>
                  <a:gd name="T11" fmla="*/ 14 h 16"/>
                  <a:gd name="T12" fmla="*/ 2 w 20"/>
                  <a:gd name="T13" fmla="*/ 13 h 16"/>
                  <a:gd name="T14" fmla="*/ 1 w 20"/>
                  <a:gd name="T15" fmla="*/ 12 h 16"/>
                  <a:gd name="T16" fmla="*/ 0 w 20"/>
                  <a:gd name="T17" fmla="*/ 11 h 16"/>
                  <a:gd name="T18" fmla="*/ 0 w 20"/>
                  <a:gd name="T19" fmla="*/ 10 h 16"/>
                  <a:gd name="T20" fmla="*/ 4 w 20"/>
                  <a:gd name="T21" fmla="*/ 8 h 16"/>
                  <a:gd name="T22" fmla="*/ 8 w 20"/>
                  <a:gd name="T23" fmla="*/ 8 h 16"/>
                  <a:gd name="T24" fmla="*/ 10 w 20"/>
                  <a:gd name="T25" fmla="*/ 10 h 16"/>
                  <a:gd name="T26" fmla="*/ 11 w 20"/>
                  <a:gd name="T27" fmla="*/ 10 h 16"/>
                  <a:gd name="T28" fmla="*/ 13 w 20"/>
                  <a:gd name="T29" fmla="*/ 8 h 16"/>
                  <a:gd name="T30" fmla="*/ 15 w 20"/>
                  <a:gd name="T31" fmla="*/ 4 h 16"/>
                  <a:gd name="T32" fmla="*/ 16 w 20"/>
                  <a:gd name="T33" fmla="*/ 1 h 16"/>
                  <a:gd name="T34" fmla="*/ 18 w 20"/>
                  <a:gd name="T35" fmla="*/ 0 h 16"/>
                  <a:gd name="T36" fmla="*/ 19 w 20"/>
                  <a:gd name="T37" fmla="*/ 5 h 16"/>
                  <a:gd name="T38" fmla="*/ 18 w 20"/>
                  <a:gd name="T39" fmla="*/ 9 h 16"/>
                  <a:gd name="T40" fmla="*/ 16 w 20"/>
                  <a:gd name="T41" fmla="*/ 12 h 16"/>
                  <a:gd name="T42" fmla="*/ 15 w 20"/>
                  <a:gd name="T4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6">
                    <a:moveTo>
                      <a:pt x="15" y="14"/>
                    </a:moveTo>
                    <a:lnTo>
                      <a:pt x="13" y="15"/>
                    </a:lnTo>
                    <a:lnTo>
                      <a:pt x="12" y="15"/>
                    </a:lnTo>
                    <a:lnTo>
                      <a:pt x="10" y="15"/>
                    </a:lnTo>
                    <a:lnTo>
                      <a:pt x="7" y="14"/>
                    </a:lnTo>
                    <a:lnTo>
                      <a:pt x="4" y="14"/>
                    </a:lnTo>
                    <a:lnTo>
                      <a:pt x="2" y="13"/>
                    </a:lnTo>
                    <a:lnTo>
                      <a:pt x="1" y="12"/>
                    </a:lnTo>
                    <a:lnTo>
                      <a:pt x="0" y="11"/>
                    </a:lnTo>
                    <a:lnTo>
                      <a:pt x="0" y="10"/>
                    </a:lnTo>
                    <a:lnTo>
                      <a:pt x="4" y="8"/>
                    </a:lnTo>
                    <a:lnTo>
                      <a:pt x="8" y="8"/>
                    </a:lnTo>
                    <a:lnTo>
                      <a:pt x="10" y="10"/>
                    </a:lnTo>
                    <a:lnTo>
                      <a:pt x="11" y="10"/>
                    </a:lnTo>
                    <a:lnTo>
                      <a:pt x="13" y="8"/>
                    </a:lnTo>
                    <a:lnTo>
                      <a:pt x="15" y="4"/>
                    </a:lnTo>
                    <a:lnTo>
                      <a:pt x="16" y="1"/>
                    </a:lnTo>
                    <a:lnTo>
                      <a:pt x="18" y="0"/>
                    </a:lnTo>
                    <a:lnTo>
                      <a:pt x="19" y="5"/>
                    </a:lnTo>
                    <a:lnTo>
                      <a:pt x="18" y="9"/>
                    </a:lnTo>
                    <a:lnTo>
                      <a:pt x="16" y="12"/>
                    </a:lnTo>
                    <a:lnTo>
                      <a:pt x="15" y="14"/>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1" name="Freeform 164">
                <a:extLst>
                  <a:ext uri="{FF2B5EF4-FFF2-40B4-BE49-F238E27FC236}">
                    <a16:creationId xmlns:a16="http://schemas.microsoft.com/office/drawing/2014/main" id="{2BB6E1A6-39C5-2B71-F050-D72B56C0F5A2}"/>
                  </a:ext>
                </a:extLst>
              </p:cNvPr>
              <p:cNvSpPr>
                <a:spLocks/>
              </p:cNvSpPr>
              <p:nvPr/>
            </p:nvSpPr>
            <p:spPr bwMode="auto">
              <a:xfrm>
                <a:off x="1062" y="1542"/>
                <a:ext cx="18" cy="16"/>
              </a:xfrm>
              <a:custGeom>
                <a:avLst/>
                <a:gdLst>
                  <a:gd name="T0" fmla="*/ 16 w 18"/>
                  <a:gd name="T1" fmla="*/ 11 h 16"/>
                  <a:gd name="T2" fmla="*/ 15 w 18"/>
                  <a:gd name="T3" fmla="*/ 14 h 16"/>
                  <a:gd name="T4" fmla="*/ 12 w 18"/>
                  <a:gd name="T5" fmla="*/ 15 h 16"/>
                  <a:gd name="T6" fmla="*/ 9 w 18"/>
                  <a:gd name="T7" fmla="*/ 15 h 16"/>
                  <a:gd name="T8" fmla="*/ 8 w 18"/>
                  <a:gd name="T9" fmla="*/ 15 h 16"/>
                  <a:gd name="T10" fmla="*/ 6 w 18"/>
                  <a:gd name="T11" fmla="*/ 14 h 16"/>
                  <a:gd name="T12" fmla="*/ 3 w 18"/>
                  <a:gd name="T13" fmla="*/ 13 h 16"/>
                  <a:gd name="T14" fmla="*/ 1 w 18"/>
                  <a:gd name="T15" fmla="*/ 11 h 16"/>
                  <a:gd name="T16" fmla="*/ 0 w 18"/>
                  <a:gd name="T17" fmla="*/ 10 h 16"/>
                  <a:gd name="T18" fmla="*/ 0 w 18"/>
                  <a:gd name="T19" fmla="*/ 9 h 16"/>
                  <a:gd name="T20" fmla="*/ 1 w 18"/>
                  <a:gd name="T21" fmla="*/ 9 h 16"/>
                  <a:gd name="T22" fmla="*/ 2 w 18"/>
                  <a:gd name="T23" fmla="*/ 8 h 16"/>
                  <a:gd name="T24" fmla="*/ 4 w 18"/>
                  <a:gd name="T25" fmla="*/ 8 h 16"/>
                  <a:gd name="T26" fmla="*/ 10 w 18"/>
                  <a:gd name="T27" fmla="*/ 9 h 16"/>
                  <a:gd name="T28" fmla="*/ 11 w 18"/>
                  <a:gd name="T29" fmla="*/ 7 h 16"/>
                  <a:gd name="T30" fmla="*/ 12 w 18"/>
                  <a:gd name="T31" fmla="*/ 4 h 16"/>
                  <a:gd name="T32" fmla="*/ 15 w 18"/>
                  <a:gd name="T33" fmla="*/ 1 h 16"/>
                  <a:gd name="T34" fmla="*/ 17 w 18"/>
                  <a:gd name="T35" fmla="*/ 0 h 16"/>
                  <a:gd name="T36" fmla="*/ 17 w 18"/>
                  <a:gd name="T37" fmla="*/ 4 h 16"/>
                  <a:gd name="T38" fmla="*/ 17 w 18"/>
                  <a:gd name="T39" fmla="*/ 7 h 16"/>
                  <a:gd name="T40" fmla="*/ 16 w 18"/>
                  <a:gd name="T41" fmla="*/ 10 h 16"/>
                  <a:gd name="T42" fmla="*/ 16 w 18"/>
                  <a:gd name="T43"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6">
                    <a:moveTo>
                      <a:pt x="16" y="11"/>
                    </a:moveTo>
                    <a:lnTo>
                      <a:pt x="15" y="14"/>
                    </a:lnTo>
                    <a:lnTo>
                      <a:pt x="12" y="15"/>
                    </a:lnTo>
                    <a:lnTo>
                      <a:pt x="9" y="15"/>
                    </a:lnTo>
                    <a:lnTo>
                      <a:pt x="8" y="15"/>
                    </a:lnTo>
                    <a:lnTo>
                      <a:pt x="6" y="14"/>
                    </a:lnTo>
                    <a:lnTo>
                      <a:pt x="3" y="13"/>
                    </a:lnTo>
                    <a:lnTo>
                      <a:pt x="1" y="11"/>
                    </a:lnTo>
                    <a:lnTo>
                      <a:pt x="0" y="10"/>
                    </a:lnTo>
                    <a:lnTo>
                      <a:pt x="0" y="9"/>
                    </a:lnTo>
                    <a:lnTo>
                      <a:pt x="1" y="9"/>
                    </a:lnTo>
                    <a:lnTo>
                      <a:pt x="2" y="8"/>
                    </a:lnTo>
                    <a:lnTo>
                      <a:pt x="4" y="8"/>
                    </a:lnTo>
                    <a:lnTo>
                      <a:pt x="10" y="9"/>
                    </a:lnTo>
                    <a:lnTo>
                      <a:pt x="11" y="7"/>
                    </a:lnTo>
                    <a:lnTo>
                      <a:pt x="12" y="4"/>
                    </a:lnTo>
                    <a:lnTo>
                      <a:pt x="15" y="1"/>
                    </a:lnTo>
                    <a:lnTo>
                      <a:pt x="17" y="0"/>
                    </a:lnTo>
                    <a:lnTo>
                      <a:pt x="17" y="4"/>
                    </a:lnTo>
                    <a:lnTo>
                      <a:pt x="17" y="7"/>
                    </a:lnTo>
                    <a:lnTo>
                      <a:pt x="16" y="10"/>
                    </a:lnTo>
                    <a:lnTo>
                      <a:pt x="16" y="1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2" name="Freeform 165">
                <a:extLst>
                  <a:ext uri="{FF2B5EF4-FFF2-40B4-BE49-F238E27FC236}">
                    <a16:creationId xmlns:a16="http://schemas.microsoft.com/office/drawing/2014/main" id="{42CAD767-12CD-FF52-82A8-85D208EE34FA}"/>
                  </a:ext>
                </a:extLst>
              </p:cNvPr>
              <p:cNvSpPr>
                <a:spLocks/>
              </p:cNvSpPr>
              <p:nvPr/>
            </p:nvSpPr>
            <p:spPr bwMode="auto">
              <a:xfrm>
                <a:off x="1083" y="1583"/>
                <a:ext cx="20" cy="13"/>
              </a:xfrm>
              <a:custGeom>
                <a:avLst/>
                <a:gdLst>
                  <a:gd name="T0" fmla="*/ 17 w 20"/>
                  <a:gd name="T1" fmla="*/ 12 h 13"/>
                  <a:gd name="T2" fmla="*/ 16 w 20"/>
                  <a:gd name="T3" fmla="*/ 12 h 13"/>
                  <a:gd name="T4" fmla="*/ 15 w 20"/>
                  <a:gd name="T5" fmla="*/ 12 h 13"/>
                  <a:gd name="T6" fmla="*/ 13 w 20"/>
                  <a:gd name="T7" fmla="*/ 12 h 13"/>
                  <a:gd name="T8" fmla="*/ 11 w 20"/>
                  <a:gd name="T9" fmla="*/ 12 h 13"/>
                  <a:gd name="T10" fmla="*/ 8 w 20"/>
                  <a:gd name="T11" fmla="*/ 11 h 13"/>
                  <a:gd name="T12" fmla="*/ 6 w 20"/>
                  <a:gd name="T13" fmla="*/ 11 h 13"/>
                  <a:gd name="T14" fmla="*/ 4 w 20"/>
                  <a:gd name="T15" fmla="*/ 9 h 13"/>
                  <a:gd name="T16" fmla="*/ 2 w 20"/>
                  <a:gd name="T17" fmla="*/ 9 h 13"/>
                  <a:gd name="T18" fmla="*/ 1 w 20"/>
                  <a:gd name="T19" fmla="*/ 8 h 13"/>
                  <a:gd name="T20" fmla="*/ 0 w 20"/>
                  <a:gd name="T21" fmla="*/ 6 h 13"/>
                  <a:gd name="T22" fmla="*/ 1 w 20"/>
                  <a:gd name="T23" fmla="*/ 5 h 13"/>
                  <a:gd name="T24" fmla="*/ 2 w 20"/>
                  <a:gd name="T25" fmla="*/ 4 h 13"/>
                  <a:gd name="T26" fmla="*/ 4 w 20"/>
                  <a:gd name="T27" fmla="*/ 4 h 13"/>
                  <a:gd name="T28" fmla="*/ 6 w 20"/>
                  <a:gd name="T29" fmla="*/ 4 h 13"/>
                  <a:gd name="T30" fmla="*/ 8 w 20"/>
                  <a:gd name="T31" fmla="*/ 5 h 13"/>
                  <a:gd name="T32" fmla="*/ 10 w 20"/>
                  <a:gd name="T33" fmla="*/ 5 h 13"/>
                  <a:gd name="T34" fmla="*/ 12 w 20"/>
                  <a:gd name="T35" fmla="*/ 6 h 13"/>
                  <a:gd name="T36" fmla="*/ 13 w 20"/>
                  <a:gd name="T37" fmla="*/ 6 h 13"/>
                  <a:gd name="T38" fmla="*/ 14 w 20"/>
                  <a:gd name="T39" fmla="*/ 5 h 13"/>
                  <a:gd name="T40" fmla="*/ 15 w 20"/>
                  <a:gd name="T41" fmla="*/ 4 h 13"/>
                  <a:gd name="T42" fmla="*/ 16 w 20"/>
                  <a:gd name="T43" fmla="*/ 2 h 13"/>
                  <a:gd name="T44" fmla="*/ 16 w 20"/>
                  <a:gd name="T45" fmla="*/ 1 h 13"/>
                  <a:gd name="T46" fmla="*/ 17 w 20"/>
                  <a:gd name="T47" fmla="*/ 0 h 13"/>
                  <a:gd name="T48" fmla="*/ 18 w 20"/>
                  <a:gd name="T49" fmla="*/ 0 h 13"/>
                  <a:gd name="T50" fmla="*/ 19 w 20"/>
                  <a:gd name="T51" fmla="*/ 1 h 13"/>
                  <a:gd name="T52" fmla="*/ 19 w 20"/>
                  <a:gd name="T53" fmla="*/ 3 h 13"/>
                  <a:gd name="T54" fmla="*/ 18 w 20"/>
                  <a:gd name="T55" fmla="*/ 6 h 13"/>
                  <a:gd name="T56" fmla="*/ 17 w 20"/>
                  <a:gd name="T57" fmla="*/ 10 h 13"/>
                  <a:gd name="T58" fmla="*/ 17 w 20"/>
                  <a:gd name="T59"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 h="13">
                    <a:moveTo>
                      <a:pt x="17" y="12"/>
                    </a:moveTo>
                    <a:lnTo>
                      <a:pt x="16" y="12"/>
                    </a:lnTo>
                    <a:lnTo>
                      <a:pt x="15" y="12"/>
                    </a:lnTo>
                    <a:lnTo>
                      <a:pt x="13" y="12"/>
                    </a:lnTo>
                    <a:lnTo>
                      <a:pt x="11" y="12"/>
                    </a:lnTo>
                    <a:lnTo>
                      <a:pt x="8" y="11"/>
                    </a:lnTo>
                    <a:lnTo>
                      <a:pt x="6" y="11"/>
                    </a:lnTo>
                    <a:lnTo>
                      <a:pt x="4" y="9"/>
                    </a:lnTo>
                    <a:lnTo>
                      <a:pt x="2" y="9"/>
                    </a:lnTo>
                    <a:lnTo>
                      <a:pt x="1" y="8"/>
                    </a:lnTo>
                    <a:lnTo>
                      <a:pt x="0" y="6"/>
                    </a:lnTo>
                    <a:lnTo>
                      <a:pt x="1" y="5"/>
                    </a:lnTo>
                    <a:lnTo>
                      <a:pt x="2" y="4"/>
                    </a:lnTo>
                    <a:lnTo>
                      <a:pt x="4" y="4"/>
                    </a:lnTo>
                    <a:lnTo>
                      <a:pt x="6" y="4"/>
                    </a:lnTo>
                    <a:lnTo>
                      <a:pt x="8" y="5"/>
                    </a:lnTo>
                    <a:lnTo>
                      <a:pt x="10" y="5"/>
                    </a:lnTo>
                    <a:lnTo>
                      <a:pt x="12" y="6"/>
                    </a:lnTo>
                    <a:lnTo>
                      <a:pt x="13" y="6"/>
                    </a:lnTo>
                    <a:lnTo>
                      <a:pt x="14" y="5"/>
                    </a:lnTo>
                    <a:lnTo>
                      <a:pt x="15" y="4"/>
                    </a:lnTo>
                    <a:lnTo>
                      <a:pt x="16" y="2"/>
                    </a:lnTo>
                    <a:lnTo>
                      <a:pt x="16" y="1"/>
                    </a:lnTo>
                    <a:lnTo>
                      <a:pt x="17" y="0"/>
                    </a:lnTo>
                    <a:lnTo>
                      <a:pt x="18" y="0"/>
                    </a:lnTo>
                    <a:lnTo>
                      <a:pt x="19" y="1"/>
                    </a:lnTo>
                    <a:lnTo>
                      <a:pt x="19" y="3"/>
                    </a:lnTo>
                    <a:lnTo>
                      <a:pt x="18" y="6"/>
                    </a:lnTo>
                    <a:lnTo>
                      <a:pt x="17" y="10"/>
                    </a:lnTo>
                    <a:lnTo>
                      <a:pt x="17" y="1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3" name="Freeform 166">
                <a:extLst>
                  <a:ext uri="{FF2B5EF4-FFF2-40B4-BE49-F238E27FC236}">
                    <a16:creationId xmlns:a16="http://schemas.microsoft.com/office/drawing/2014/main" id="{15017A22-11B1-F368-DAB7-50E1E125A847}"/>
                  </a:ext>
                </a:extLst>
              </p:cNvPr>
              <p:cNvSpPr>
                <a:spLocks/>
              </p:cNvSpPr>
              <p:nvPr/>
            </p:nvSpPr>
            <p:spPr bwMode="auto">
              <a:xfrm>
                <a:off x="1063" y="1574"/>
                <a:ext cx="17" cy="16"/>
              </a:xfrm>
              <a:custGeom>
                <a:avLst/>
                <a:gdLst>
                  <a:gd name="T0" fmla="*/ 12 w 17"/>
                  <a:gd name="T1" fmla="*/ 13 h 16"/>
                  <a:gd name="T2" fmla="*/ 10 w 17"/>
                  <a:gd name="T3" fmla="*/ 14 h 16"/>
                  <a:gd name="T4" fmla="*/ 7 w 17"/>
                  <a:gd name="T5" fmla="*/ 15 h 16"/>
                  <a:gd name="T6" fmla="*/ 4 w 17"/>
                  <a:gd name="T7" fmla="*/ 14 h 16"/>
                  <a:gd name="T8" fmla="*/ 1 w 17"/>
                  <a:gd name="T9" fmla="*/ 13 h 16"/>
                  <a:gd name="T10" fmla="*/ 0 w 17"/>
                  <a:gd name="T11" fmla="*/ 13 h 16"/>
                  <a:gd name="T12" fmla="*/ 0 w 17"/>
                  <a:gd name="T13" fmla="*/ 12 h 16"/>
                  <a:gd name="T14" fmla="*/ 0 w 17"/>
                  <a:gd name="T15" fmla="*/ 11 h 16"/>
                  <a:gd name="T16" fmla="*/ 0 w 17"/>
                  <a:gd name="T17" fmla="*/ 10 h 16"/>
                  <a:gd name="T18" fmla="*/ 0 w 17"/>
                  <a:gd name="T19" fmla="*/ 9 h 16"/>
                  <a:gd name="T20" fmla="*/ 1 w 17"/>
                  <a:gd name="T21" fmla="*/ 9 h 16"/>
                  <a:gd name="T22" fmla="*/ 3 w 17"/>
                  <a:gd name="T23" fmla="*/ 8 h 16"/>
                  <a:gd name="T24" fmla="*/ 4 w 17"/>
                  <a:gd name="T25" fmla="*/ 8 h 16"/>
                  <a:gd name="T26" fmla="*/ 6 w 17"/>
                  <a:gd name="T27" fmla="*/ 9 h 16"/>
                  <a:gd name="T28" fmla="*/ 8 w 17"/>
                  <a:gd name="T29" fmla="*/ 9 h 16"/>
                  <a:gd name="T30" fmla="*/ 10 w 17"/>
                  <a:gd name="T31" fmla="*/ 9 h 16"/>
                  <a:gd name="T32" fmla="*/ 11 w 17"/>
                  <a:gd name="T33" fmla="*/ 9 h 16"/>
                  <a:gd name="T34" fmla="*/ 11 w 17"/>
                  <a:gd name="T35" fmla="*/ 7 h 16"/>
                  <a:gd name="T36" fmla="*/ 11 w 17"/>
                  <a:gd name="T37" fmla="*/ 4 h 16"/>
                  <a:gd name="T38" fmla="*/ 12 w 17"/>
                  <a:gd name="T39" fmla="*/ 1 h 16"/>
                  <a:gd name="T40" fmla="*/ 14 w 17"/>
                  <a:gd name="T41" fmla="*/ 0 h 16"/>
                  <a:gd name="T42" fmla="*/ 16 w 17"/>
                  <a:gd name="T43" fmla="*/ 3 h 16"/>
                  <a:gd name="T44" fmla="*/ 16 w 17"/>
                  <a:gd name="T45" fmla="*/ 7 h 16"/>
                  <a:gd name="T46" fmla="*/ 15 w 17"/>
                  <a:gd name="T47" fmla="*/ 10 h 16"/>
                  <a:gd name="T48" fmla="*/ 12 w 17"/>
                  <a:gd name="T49"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16">
                    <a:moveTo>
                      <a:pt x="12" y="13"/>
                    </a:moveTo>
                    <a:lnTo>
                      <a:pt x="10" y="14"/>
                    </a:lnTo>
                    <a:lnTo>
                      <a:pt x="7" y="15"/>
                    </a:lnTo>
                    <a:lnTo>
                      <a:pt x="4" y="14"/>
                    </a:lnTo>
                    <a:lnTo>
                      <a:pt x="1" y="13"/>
                    </a:lnTo>
                    <a:lnTo>
                      <a:pt x="0" y="13"/>
                    </a:lnTo>
                    <a:lnTo>
                      <a:pt x="0" y="12"/>
                    </a:lnTo>
                    <a:lnTo>
                      <a:pt x="0" y="11"/>
                    </a:lnTo>
                    <a:lnTo>
                      <a:pt x="0" y="10"/>
                    </a:lnTo>
                    <a:lnTo>
                      <a:pt x="0" y="9"/>
                    </a:lnTo>
                    <a:lnTo>
                      <a:pt x="1" y="9"/>
                    </a:lnTo>
                    <a:lnTo>
                      <a:pt x="3" y="8"/>
                    </a:lnTo>
                    <a:lnTo>
                      <a:pt x="4" y="8"/>
                    </a:lnTo>
                    <a:lnTo>
                      <a:pt x="6" y="9"/>
                    </a:lnTo>
                    <a:lnTo>
                      <a:pt x="8" y="9"/>
                    </a:lnTo>
                    <a:lnTo>
                      <a:pt x="10" y="9"/>
                    </a:lnTo>
                    <a:lnTo>
                      <a:pt x="11" y="9"/>
                    </a:lnTo>
                    <a:lnTo>
                      <a:pt x="11" y="7"/>
                    </a:lnTo>
                    <a:lnTo>
                      <a:pt x="11" y="4"/>
                    </a:lnTo>
                    <a:lnTo>
                      <a:pt x="12" y="1"/>
                    </a:lnTo>
                    <a:lnTo>
                      <a:pt x="14" y="0"/>
                    </a:lnTo>
                    <a:lnTo>
                      <a:pt x="16" y="3"/>
                    </a:lnTo>
                    <a:lnTo>
                      <a:pt x="16" y="7"/>
                    </a:lnTo>
                    <a:lnTo>
                      <a:pt x="15" y="10"/>
                    </a:lnTo>
                    <a:lnTo>
                      <a:pt x="12" y="13"/>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4" name="Freeform 167">
                <a:extLst>
                  <a:ext uri="{FF2B5EF4-FFF2-40B4-BE49-F238E27FC236}">
                    <a16:creationId xmlns:a16="http://schemas.microsoft.com/office/drawing/2014/main" id="{D029579D-B920-DCE6-B668-8BCF8E2F0A54}"/>
                  </a:ext>
                </a:extLst>
              </p:cNvPr>
              <p:cNvSpPr>
                <a:spLocks/>
              </p:cNvSpPr>
              <p:nvPr/>
            </p:nvSpPr>
            <p:spPr bwMode="auto">
              <a:xfrm>
                <a:off x="1046" y="1568"/>
                <a:ext cx="17" cy="15"/>
              </a:xfrm>
              <a:custGeom>
                <a:avLst/>
                <a:gdLst>
                  <a:gd name="T0" fmla="*/ 11 w 17"/>
                  <a:gd name="T1" fmla="*/ 13 h 15"/>
                  <a:gd name="T2" fmla="*/ 8 w 17"/>
                  <a:gd name="T3" fmla="*/ 14 h 15"/>
                  <a:gd name="T4" fmla="*/ 4 w 17"/>
                  <a:gd name="T5" fmla="*/ 13 h 15"/>
                  <a:gd name="T6" fmla="*/ 2 w 17"/>
                  <a:gd name="T7" fmla="*/ 12 h 15"/>
                  <a:gd name="T8" fmla="*/ 0 w 17"/>
                  <a:gd name="T9" fmla="*/ 9 h 15"/>
                  <a:gd name="T10" fmla="*/ 1 w 17"/>
                  <a:gd name="T11" fmla="*/ 8 h 15"/>
                  <a:gd name="T12" fmla="*/ 1 w 17"/>
                  <a:gd name="T13" fmla="*/ 7 h 15"/>
                  <a:gd name="T14" fmla="*/ 3 w 17"/>
                  <a:gd name="T15" fmla="*/ 7 h 15"/>
                  <a:gd name="T16" fmla="*/ 4 w 17"/>
                  <a:gd name="T17" fmla="*/ 7 h 15"/>
                  <a:gd name="T18" fmla="*/ 5 w 17"/>
                  <a:gd name="T19" fmla="*/ 8 h 15"/>
                  <a:gd name="T20" fmla="*/ 6 w 17"/>
                  <a:gd name="T21" fmla="*/ 9 h 15"/>
                  <a:gd name="T22" fmla="*/ 7 w 17"/>
                  <a:gd name="T23" fmla="*/ 9 h 15"/>
                  <a:gd name="T24" fmla="*/ 8 w 17"/>
                  <a:gd name="T25" fmla="*/ 10 h 15"/>
                  <a:gd name="T26" fmla="*/ 8 w 17"/>
                  <a:gd name="T27" fmla="*/ 8 h 15"/>
                  <a:gd name="T28" fmla="*/ 10 w 17"/>
                  <a:gd name="T29" fmla="*/ 4 h 15"/>
                  <a:gd name="T30" fmla="*/ 13 w 17"/>
                  <a:gd name="T31" fmla="*/ 1 h 15"/>
                  <a:gd name="T32" fmla="*/ 16 w 17"/>
                  <a:gd name="T33" fmla="*/ 0 h 15"/>
                  <a:gd name="T34" fmla="*/ 15 w 17"/>
                  <a:gd name="T35" fmla="*/ 4 h 15"/>
                  <a:gd name="T36" fmla="*/ 14 w 17"/>
                  <a:gd name="T37" fmla="*/ 9 h 15"/>
                  <a:gd name="T38" fmla="*/ 12 w 17"/>
                  <a:gd name="T39" fmla="*/ 12 h 15"/>
                  <a:gd name="T40" fmla="*/ 11 w 17"/>
                  <a:gd name="T4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5">
                    <a:moveTo>
                      <a:pt x="11" y="13"/>
                    </a:moveTo>
                    <a:lnTo>
                      <a:pt x="8" y="14"/>
                    </a:lnTo>
                    <a:lnTo>
                      <a:pt x="4" y="13"/>
                    </a:lnTo>
                    <a:lnTo>
                      <a:pt x="2" y="12"/>
                    </a:lnTo>
                    <a:lnTo>
                      <a:pt x="0" y="9"/>
                    </a:lnTo>
                    <a:lnTo>
                      <a:pt x="1" y="8"/>
                    </a:lnTo>
                    <a:lnTo>
                      <a:pt x="1" y="7"/>
                    </a:lnTo>
                    <a:lnTo>
                      <a:pt x="3" y="7"/>
                    </a:lnTo>
                    <a:lnTo>
                      <a:pt x="4" y="7"/>
                    </a:lnTo>
                    <a:lnTo>
                      <a:pt x="5" y="8"/>
                    </a:lnTo>
                    <a:lnTo>
                      <a:pt x="6" y="9"/>
                    </a:lnTo>
                    <a:lnTo>
                      <a:pt x="7" y="9"/>
                    </a:lnTo>
                    <a:lnTo>
                      <a:pt x="8" y="10"/>
                    </a:lnTo>
                    <a:lnTo>
                      <a:pt x="8" y="8"/>
                    </a:lnTo>
                    <a:lnTo>
                      <a:pt x="10" y="4"/>
                    </a:lnTo>
                    <a:lnTo>
                      <a:pt x="13" y="1"/>
                    </a:lnTo>
                    <a:lnTo>
                      <a:pt x="16" y="0"/>
                    </a:lnTo>
                    <a:lnTo>
                      <a:pt x="15" y="4"/>
                    </a:lnTo>
                    <a:lnTo>
                      <a:pt x="14" y="9"/>
                    </a:lnTo>
                    <a:lnTo>
                      <a:pt x="12" y="12"/>
                    </a:lnTo>
                    <a:lnTo>
                      <a:pt x="11" y="13"/>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5" name="Freeform 168">
                <a:extLst>
                  <a:ext uri="{FF2B5EF4-FFF2-40B4-BE49-F238E27FC236}">
                    <a16:creationId xmlns:a16="http://schemas.microsoft.com/office/drawing/2014/main" id="{C1F61FCD-EFA3-B13E-3E19-20720A0E1A2C}"/>
                  </a:ext>
                </a:extLst>
              </p:cNvPr>
              <p:cNvSpPr>
                <a:spLocks/>
              </p:cNvSpPr>
              <p:nvPr/>
            </p:nvSpPr>
            <p:spPr bwMode="auto">
              <a:xfrm>
                <a:off x="1070" y="1608"/>
                <a:ext cx="23" cy="20"/>
              </a:xfrm>
              <a:custGeom>
                <a:avLst/>
                <a:gdLst>
                  <a:gd name="T0" fmla="*/ 13 w 23"/>
                  <a:gd name="T1" fmla="*/ 19 h 20"/>
                  <a:gd name="T2" fmla="*/ 12 w 23"/>
                  <a:gd name="T3" fmla="*/ 19 h 20"/>
                  <a:gd name="T4" fmla="*/ 10 w 23"/>
                  <a:gd name="T5" fmla="*/ 19 h 20"/>
                  <a:gd name="T6" fmla="*/ 8 w 23"/>
                  <a:gd name="T7" fmla="*/ 19 h 20"/>
                  <a:gd name="T8" fmla="*/ 6 w 23"/>
                  <a:gd name="T9" fmla="*/ 19 h 20"/>
                  <a:gd name="T10" fmla="*/ 5 w 23"/>
                  <a:gd name="T11" fmla="*/ 18 h 20"/>
                  <a:gd name="T12" fmla="*/ 4 w 23"/>
                  <a:gd name="T13" fmla="*/ 17 h 20"/>
                  <a:gd name="T14" fmla="*/ 3 w 23"/>
                  <a:gd name="T15" fmla="*/ 16 h 20"/>
                  <a:gd name="T16" fmla="*/ 1 w 23"/>
                  <a:gd name="T17" fmla="*/ 15 h 20"/>
                  <a:gd name="T18" fmla="*/ 0 w 23"/>
                  <a:gd name="T19" fmla="*/ 14 h 20"/>
                  <a:gd name="T20" fmla="*/ 0 w 23"/>
                  <a:gd name="T21" fmla="*/ 13 h 20"/>
                  <a:gd name="T22" fmla="*/ 0 w 23"/>
                  <a:gd name="T23" fmla="*/ 12 h 20"/>
                  <a:gd name="T24" fmla="*/ 1 w 23"/>
                  <a:gd name="T25" fmla="*/ 11 h 20"/>
                  <a:gd name="T26" fmla="*/ 3 w 23"/>
                  <a:gd name="T27" fmla="*/ 10 h 20"/>
                  <a:gd name="T28" fmla="*/ 5 w 23"/>
                  <a:gd name="T29" fmla="*/ 9 h 20"/>
                  <a:gd name="T30" fmla="*/ 7 w 23"/>
                  <a:gd name="T31" fmla="*/ 10 h 20"/>
                  <a:gd name="T32" fmla="*/ 9 w 23"/>
                  <a:gd name="T33" fmla="*/ 10 h 20"/>
                  <a:gd name="T34" fmla="*/ 11 w 23"/>
                  <a:gd name="T35" fmla="*/ 11 h 20"/>
                  <a:gd name="T36" fmla="*/ 12 w 23"/>
                  <a:gd name="T37" fmla="*/ 12 h 20"/>
                  <a:gd name="T38" fmla="*/ 13 w 23"/>
                  <a:gd name="T39" fmla="*/ 13 h 20"/>
                  <a:gd name="T40" fmla="*/ 14 w 23"/>
                  <a:gd name="T41" fmla="*/ 13 h 20"/>
                  <a:gd name="T42" fmla="*/ 14 w 23"/>
                  <a:gd name="T43" fmla="*/ 11 h 20"/>
                  <a:gd name="T44" fmla="*/ 16 w 23"/>
                  <a:gd name="T45" fmla="*/ 6 h 20"/>
                  <a:gd name="T46" fmla="*/ 18 w 23"/>
                  <a:gd name="T47" fmla="*/ 1 h 20"/>
                  <a:gd name="T48" fmla="*/ 21 w 23"/>
                  <a:gd name="T49" fmla="*/ 0 h 20"/>
                  <a:gd name="T50" fmla="*/ 22 w 23"/>
                  <a:gd name="T51" fmla="*/ 4 h 20"/>
                  <a:gd name="T52" fmla="*/ 22 w 23"/>
                  <a:gd name="T53" fmla="*/ 8 h 20"/>
                  <a:gd name="T54" fmla="*/ 21 w 23"/>
                  <a:gd name="T55" fmla="*/ 11 h 20"/>
                  <a:gd name="T56" fmla="*/ 19 w 23"/>
                  <a:gd name="T57" fmla="*/ 14 h 20"/>
                  <a:gd name="T58" fmla="*/ 17 w 23"/>
                  <a:gd name="T59" fmla="*/ 16 h 20"/>
                  <a:gd name="T60" fmla="*/ 15 w 23"/>
                  <a:gd name="T61" fmla="*/ 18 h 20"/>
                  <a:gd name="T62" fmla="*/ 14 w 23"/>
                  <a:gd name="T63" fmla="*/ 18 h 20"/>
                  <a:gd name="T64" fmla="*/ 13 w 23"/>
                  <a:gd name="T65"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20">
                    <a:moveTo>
                      <a:pt x="13" y="19"/>
                    </a:moveTo>
                    <a:lnTo>
                      <a:pt x="12" y="19"/>
                    </a:lnTo>
                    <a:lnTo>
                      <a:pt x="10" y="19"/>
                    </a:lnTo>
                    <a:lnTo>
                      <a:pt x="8" y="19"/>
                    </a:lnTo>
                    <a:lnTo>
                      <a:pt x="6" y="19"/>
                    </a:lnTo>
                    <a:lnTo>
                      <a:pt x="5" y="18"/>
                    </a:lnTo>
                    <a:lnTo>
                      <a:pt x="4" y="17"/>
                    </a:lnTo>
                    <a:lnTo>
                      <a:pt x="3" y="16"/>
                    </a:lnTo>
                    <a:lnTo>
                      <a:pt x="1" y="15"/>
                    </a:lnTo>
                    <a:lnTo>
                      <a:pt x="0" y="14"/>
                    </a:lnTo>
                    <a:lnTo>
                      <a:pt x="0" y="13"/>
                    </a:lnTo>
                    <a:lnTo>
                      <a:pt x="0" y="12"/>
                    </a:lnTo>
                    <a:lnTo>
                      <a:pt x="1" y="11"/>
                    </a:lnTo>
                    <a:lnTo>
                      <a:pt x="3" y="10"/>
                    </a:lnTo>
                    <a:lnTo>
                      <a:pt x="5" y="9"/>
                    </a:lnTo>
                    <a:lnTo>
                      <a:pt x="7" y="10"/>
                    </a:lnTo>
                    <a:lnTo>
                      <a:pt x="9" y="10"/>
                    </a:lnTo>
                    <a:lnTo>
                      <a:pt x="11" y="11"/>
                    </a:lnTo>
                    <a:lnTo>
                      <a:pt x="12" y="12"/>
                    </a:lnTo>
                    <a:lnTo>
                      <a:pt x="13" y="13"/>
                    </a:lnTo>
                    <a:lnTo>
                      <a:pt x="14" y="13"/>
                    </a:lnTo>
                    <a:lnTo>
                      <a:pt x="14" y="11"/>
                    </a:lnTo>
                    <a:lnTo>
                      <a:pt x="16" y="6"/>
                    </a:lnTo>
                    <a:lnTo>
                      <a:pt x="18" y="1"/>
                    </a:lnTo>
                    <a:lnTo>
                      <a:pt x="21" y="0"/>
                    </a:lnTo>
                    <a:lnTo>
                      <a:pt x="22" y="4"/>
                    </a:lnTo>
                    <a:lnTo>
                      <a:pt x="22" y="8"/>
                    </a:lnTo>
                    <a:lnTo>
                      <a:pt x="21" y="11"/>
                    </a:lnTo>
                    <a:lnTo>
                      <a:pt x="19" y="14"/>
                    </a:lnTo>
                    <a:lnTo>
                      <a:pt x="17" y="16"/>
                    </a:lnTo>
                    <a:lnTo>
                      <a:pt x="15" y="18"/>
                    </a:lnTo>
                    <a:lnTo>
                      <a:pt x="14" y="18"/>
                    </a:lnTo>
                    <a:lnTo>
                      <a:pt x="13" y="19"/>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6" name="Freeform 169">
                <a:extLst>
                  <a:ext uri="{FF2B5EF4-FFF2-40B4-BE49-F238E27FC236}">
                    <a16:creationId xmlns:a16="http://schemas.microsoft.com/office/drawing/2014/main" id="{3ACC50B5-CD3F-63FB-534E-B98D893C95DE}"/>
                  </a:ext>
                </a:extLst>
              </p:cNvPr>
              <p:cNvSpPr>
                <a:spLocks/>
              </p:cNvSpPr>
              <p:nvPr/>
            </p:nvSpPr>
            <p:spPr bwMode="auto">
              <a:xfrm>
                <a:off x="1048" y="1600"/>
                <a:ext cx="21" cy="18"/>
              </a:xfrm>
              <a:custGeom>
                <a:avLst/>
                <a:gdLst>
                  <a:gd name="T0" fmla="*/ 17 w 21"/>
                  <a:gd name="T1" fmla="*/ 14 h 18"/>
                  <a:gd name="T2" fmla="*/ 16 w 21"/>
                  <a:gd name="T3" fmla="*/ 14 h 18"/>
                  <a:gd name="T4" fmla="*/ 15 w 21"/>
                  <a:gd name="T5" fmla="*/ 15 h 18"/>
                  <a:gd name="T6" fmla="*/ 13 w 21"/>
                  <a:gd name="T7" fmla="*/ 16 h 18"/>
                  <a:gd name="T8" fmla="*/ 11 w 21"/>
                  <a:gd name="T9" fmla="*/ 17 h 18"/>
                  <a:gd name="T10" fmla="*/ 9 w 21"/>
                  <a:gd name="T11" fmla="*/ 17 h 18"/>
                  <a:gd name="T12" fmla="*/ 7 w 21"/>
                  <a:gd name="T13" fmla="*/ 17 h 18"/>
                  <a:gd name="T14" fmla="*/ 5 w 21"/>
                  <a:gd name="T15" fmla="*/ 17 h 18"/>
                  <a:gd name="T16" fmla="*/ 3 w 21"/>
                  <a:gd name="T17" fmla="*/ 16 h 18"/>
                  <a:gd name="T18" fmla="*/ 1 w 21"/>
                  <a:gd name="T19" fmla="*/ 15 h 18"/>
                  <a:gd name="T20" fmla="*/ 0 w 21"/>
                  <a:gd name="T21" fmla="*/ 14 h 18"/>
                  <a:gd name="T22" fmla="*/ 0 w 21"/>
                  <a:gd name="T23" fmla="*/ 12 h 18"/>
                  <a:gd name="T24" fmla="*/ 1 w 21"/>
                  <a:gd name="T25" fmla="*/ 10 h 18"/>
                  <a:gd name="T26" fmla="*/ 2 w 21"/>
                  <a:gd name="T27" fmla="*/ 9 h 18"/>
                  <a:gd name="T28" fmla="*/ 4 w 21"/>
                  <a:gd name="T29" fmla="*/ 8 h 18"/>
                  <a:gd name="T30" fmla="*/ 7 w 21"/>
                  <a:gd name="T31" fmla="*/ 8 h 18"/>
                  <a:gd name="T32" fmla="*/ 9 w 21"/>
                  <a:gd name="T33" fmla="*/ 9 h 18"/>
                  <a:gd name="T34" fmla="*/ 11 w 21"/>
                  <a:gd name="T35" fmla="*/ 9 h 18"/>
                  <a:gd name="T36" fmla="*/ 13 w 21"/>
                  <a:gd name="T37" fmla="*/ 10 h 18"/>
                  <a:gd name="T38" fmla="*/ 13 w 21"/>
                  <a:gd name="T39" fmla="*/ 8 h 18"/>
                  <a:gd name="T40" fmla="*/ 15 w 21"/>
                  <a:gd name="T41" fmla="*/ 4 h 18"/>
                  <a:gd name="T42" fmla="*/ 17 w 21"/>
                  <a:gd name="T43" fmla="*/ 1 h 18"/>
                  <a:gd name="T44" fmla="*/ 20 w 21"/>
                  <a:gd name="T45" fmla="*/ 0 h 18"/>
                  <a:gd name="T46" fmla="*/ 20 w 21"/>
                  <a:gd name="T47" fmla="*/ 6 h 18"/>
                  <a:gd name="T48" fmla="*/ 19 w 21"/>
                  <a:gd name="T49" fmla="*/ 10 h 18"/>
                  <a:gd name="T50" fmla="*/ 18 w 21"/>
                  <a:gd name="T51" fmla="*/ 13 h 18"/>
                  <a:gd name="T52" fmla="*/ 17 w 21"/>
                  <a:gd name="T53"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8">
                    <a:moveTo>
                      <a:pt x="17" y="14"/>
                    </a:moveTo>
                    <a:lnTo>
                      <a:pt x="16" y="14"/>
                    </a:lnTo>
                    <a:lnTo>
                      <a:pt x="15" y="15"/>
                    </a:lnTo>
                    <a:lnTo>
                      <a:pt x="13" y="16"/>
                    </a:lnTo>
                    <a:lnTo>
                      <a:pt x="11" y="17"/>
                    </a:lnTo>
                    <a:lnTo>
                      <a:pt x="9" y="17"/>
                    </a:lnTo>
                    <a:lnTo>
                      <a:pt x="7" y="17"/>
                    </a:lnTo>
                    <a:lnTo>
                      <a:pt x="5" y="17"/>
                    </a:lnTo>
                    <a:lnTo>
                      <a:pt x="3" y="16"/>
                    </a:lnTo>
                    <a:lnTo>
                      <a:pt x="1" y="15"/>
                    </a:lnTo>
                    <a:lnTo>
                      <a:pt x="0" y="14"/>
                    </a:lnTo>
                    <a:lnTo>
                      <a:pt x="0" y="12"/>
                    </a:lnTo>
                    <a:lnTo>
                      <a:pt x="1" y="10"/>
                    </a:lnTo>
                    <a:lnTo>
                      <a:pt x="2" y="9"/>
                    </a:lnTo>
                    <a:lnTo>
                      <a:pt x="4" y="8"/>
                    </a:lnTo>
                    <a:lnTo>
                      <a:pt x="7" y="8"/>
                    </a:lnTo>
                    <a:lnTo>
                      <a:pt x="9" y="9"/>
                    </a:lnTo>
                    <a:lnTo>
                      <a:pt x="11" y="9"/>
                    </a:lnTo>
                    <a:lnTo>
                      <a:pt x="13" y="10"/>
                    </a:lnTo>
                    <a:lnTo>
                      <a:pt x="13" y="8"/>
                    </a:lnTo>
                    <a:lnTo>
                      <a:pt x="15" y="4"/>
                    </a:lnTo>
                    <a:lnTo>
                      <a:pt x="17" y="1"/>
                    </a:lnTo>
                    <a:lnTo>
                      <a:pt x="20" y="0"/>
                    </a:lnTo>
                    <a:lnTo>
                      <a:pt x="20" y="6"/>
                    </a:lnTo>
                    <a:lnTo>
                      <a:pt x="19" y="10"/>
                    </a:lnTo>
                    <a:lnTo>
                      <a:pt x="18" y="13"/>
                    </a:lnTo>
                    <a:lnTo>
                      <a:pt x="17" y="14"/>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7" name="Freeform 170">
                <a:extLst>
                  <a:ext uri="{FF2B5EF4-FFF2-40B4-BE49-F238E27FC236}">
                    <a16:creationId xmlns:a16="http://schemas.microsoft.com/office/drawing/2014/main" id="{6FDCD18E-002B-AA99-3538-8663EE6F9FD6}"/>
                  </a:ext>
                </a:extLst>
              </p:cNvPr>
              <p:cNvSpPr>
                <a:spLocks/>
              </p:cNvSpPr>
              <p:nvPr/>
            </p:nvSpPr>
            <p:spPr bwMode="auto">
              <a:xfrm>
                <a:off x="1024" y="1597"/>
                <a:ext cx="21" cy="17"/>
              </a:xfrm>
              <a:custGeom>
                <a:avLst/>
                <a:gdLst>
                  <a:gd name="T0" fmla="*/ 19 w 21"/>
                  <a:gd name="T1" fmla="*/ 11 h 17"/>
                  <a:gd name="T2" fmla="*/ 19 w 21"/>
                  <a:gd name="T3" fmla="*/ 12 h 17"/>
                  <a:gd name="T4" fmla="*/ 17 w 21"/>
                  <a:gd name="T5" fmla="*/ 13 h 17"/>
                  <a:gd name="T6" fmla="*/ 16 w 21"/>
                  <a:gd name="T7" fmla="*/ 14 h 17"/>
                  <a:gd name="T8" fmla="*/ 16 w 21"/>
                  <a:gd name="T9" fmla="*/ 15 h 17"/>
                  <a:gd name="T10" fmla="*/ 14 w 21"/>
                  <a:gd name="T11" fmla="*/ 15 h 17"/>
                  <a:gd name="T12" fmla="*/ 11 w 21"/>
                  <a:gd name="T13" fmla="*/ 16 h 17"/>
                  <a:gd name="T14" fmla="*/ 9 w 21"/>
                  <a:gd name="T15" fmla="*/ 16 h 17"/>
                  <a:gd name="T16" fmla="*/ 5 w 21"/>
                  <a:gd name="T17" fmla="*/ 16 h 17"/>
                  <a:gd name="T18" fmla="*/ 3 w 21"/>
                  <a:gd name="T19" fmla="*/ 15 h 17"/>
                  <a:gd name="T20" fmla="*/ 1 w 21"/>
                  <a:gd name="T21" fmla="*/ 14 h 17"/>
                  <a:gd name="T22" fmla="*/ 0 w 21"/>
                  <a:gd name="T23" fmla="*/ 12 h 17"/>
                  <a:gd name="T24" fmla="*/ 0 w 21"/>
                  <a:gd name="T25" fmla="*/ 10 h 17"/>
                  <a:gd name="T26" fmla="*/ 2 w 21"/>
                  <a:gd name="T27" fmla="*/ 9 h 17"/>
                  <a:gd name="T28" fmla="*/ 4 w 21"/>
                  <a:gd name="T29" fmla="*/ 8 h 17"/>
                  <a:gd name="T30" fmla="*/ 6 w 21"/>
                  <a:gd name="T31" fmla="*/ 7 h 17"/>
                  <a:gd name="T32" fmla="*/ 8 w 21"/>
                  <a:gd name="T33" fmla="*/ 8 h 17"/>
                  <a:gd name="T34" fmla="*/ 10 w 21"/>
                  <a:gd name="T35" fmla="*/ 8 h 17"/>
                  <a:gd name="T36" fmla="*/ 12 w 21"/>
                  <a:gd name="T37" fmla="*/ 8 h 17"/>
                  <a:gd name="T38" fmla="*/ 13 w 21"/>
                  <a:gd name="T39" fmla="*/ 9 h 17"/>
                  <a:gd name="T40" fmla="*/ 14 w 21"/>
                  <a:gd name="T41" fmla="*/ 8 h 17"/>
                  <a:gd name="T42" fmla="*/ 15 w 21"/>
                  <a:gd name="T43" fmla="*/ 4 h 17"/>
                  <a:gd name="T44" fmla="*/ 17 w 21"/>
                  <a:gd name="T45" fmla="*/ 1 h 17"/>
                  <a:gd name="T46" fmla="*/ 20 w 21"/>
                  <a:gd name="T47" fmla="*/ 0 h 17"/>
                  <a:gd name="T48" fmla="*/ 20 w 21"/>
                  <a:gd name="T49" fmla="*/ 4 h 17"/>
                  <a:gd name="T50" fmla="*/ 20 w 21"/>
                  <a:gd name="T51" fmla="*/ 7 h 17"/>
                  <a:gd name="T52" fmla="*/ 19 w 21"/>
                  <a:gd name="T53" fmla="*/ 10 h 17"/>
                  <a:gd name="T54" fmla="*/ 19 w 21"/>
                  <a:gd name="T5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17">
                    <a:moveTo>
                      <a:pt x="19" y="11"/>
                    </a:moveTo>
                    <a:lnTo>
                      <a:pt x="19" y="12"/>
                    </a:lnTo>
                    <a:lnTo>
                      <a:pt x="17" y="13"/>
                    </a:lnTo>
                    <a:lnTo>
                      <a:pt x="16" y="14"/>
                    </a:lnTo>
                    <a:lnTo>
                      <a:pt x="16" y="15"/>
                    </a:lnTo>
                    <a:lnTo>
                      <a:pt x="14" y="15"/>
                    </a:lnTo>
                    <a:lnTo>
                      <a:pt x="11" y="16"/>
                    </a:lnTo>
                    <a:lnTo>
                      <a:pt x="9" y="16"/>
                    </a:lnTo>
                    <a:lnTo>
                      <a:pt x="5" y="16"/>
                    </a:lnTo>
                    <a:lnTo>
                      <a:pt x="3" y="15"/>
                    </a:lnTo>
                    <a:lnTo>
                      <a:pt x="1" y="14"/>
                    </a:lnTo>
                    <a:lnTo>
                      <a:pt x="0" y="12"/>
                    </a:lnTo>
                    <a:lnTo>
                      <a:pt x="0" y="10"/>
                    </a:lnTo>
                    <a:lnTo>
                      <a:pt x="2" y="9"/>
                    </a:lnTo>
                    <a:lnTo>
                      <a:pt x="4" y="8"/>
                    </a:lnTo>
                    <a:lnTo>
                      <a:pt x="6" y="7"/>
                    </a:lnTo>
                    <a:lnTo>
                      <a:pt x="8" y="8"/>
                    </a:lnTo>
                    <a:lnTo>
                      <a:pt x="10" y="8"/>
                    </a:lnTo>
                    <a:lnTo>
                      <a:pt x="12" y="8"/>
                    </a:lnTo>
                    <a:lnTo>
                      <a:pt x="13" y="9"/>
                    </a:lnTo>
                    <a:lnTo>
                      <a:pt x="14" y="8"/>
                    </a:lnTo>
                    <a:lnTo>
                      <a:pt x="15" y="4"/>
                    </a:lnTo>
                    <a:lnTo>
                      <a:pt x="17" y="1"/>
                    </a:lnTo>
                    <a:lnTo>
                      <a:pt x="20" y="0"/>
                    </a:lnTo>
                    <a:lnTo>
                      <a:pt x="20" y="4"/>
                    </a:lnTo>
                    <a:lnTo>
                      <a:pt x="20" y="7"/>
                    </a:lnTo>
                    <a:lnTo>
                      <a:pt x="19" y="10"/>
                    </a:lnTo>
                    <a:lnTo>
                      <a:pt x="19" y="1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8" name="Freeform 171">
                <a:extLst>
                  <a:ext uri="{FF2B5EF4-FFF2-40B4-BE49-F238E27FC236}">
                    <a16:creationId xmlns:a16="http://schemas.microsoft.com/office/drawing/2014/main" id="{30932BB1-6182-3CEB-F5C1-0E3A9169B1C6}"/>
                  </a:ext>
                </a:extLst>
              </p:cNvPr>
              <p:cNvSpPr>
                <a:spLocks/>
              </p:cNvSpPr>
              <p:nvPr/>
            </p:nvSpPr>
            <p:spPr bwMode="auto">
              <a:xfrm>
                <a:off x="1225" y="1320"/>
                <a:ext cx="68" cy="75"/>
              </a:xfrm>
              <a:custGeom>
                <a:avLst/>
                <a:gdLst>
                  <a:gd name="T0" fmla="*/ 43 w 68"/>
                  <a:gd name="T1" fmla="*/ 9 h 75"/>
                  <a:gd name="T2" fmla="*/ 48 w 68"/>
                  <a:gd name="T3" fmla="*/ 12 h 75"/>
                  <a:gd name="T4" fmla="*/ 53 w 68"/>
                  <a:gd name="T5" fmla="*/ 16 h 75"/>
                  <a:gd name="T6" fmla="*/ 57 w 68"/>
                  <a:gd name="T7" fmla="*/ 20 h 75"/>
                  <a:gd name="T8" fmla="*/ 60 w 68"/>
                  <a:gd name="T9" fmla="*/ 25 h 75"/>
                  <a:gd name="T10" fmla="*/ 63 w 68"/>
                  <a:gd name="T11" fmla="*/ 29 h 75"/>
                  <a:gd name="T12" fmla="*/ 65 w 68"/>
                  <a:gd name="T13" fmla="*/ 34 h 75"/>
                  <a:gd name="T14" fmla="*/ 66 w 68"/>
                  <a:gd name="T15" fmla="*/ 40 h 75"/>
                  <a:gd name="T16" fmla="*/ 67 w 68"/>
                  <a:gd name="T17" fmla="*/ 45 h 75"/>
                  <a:gd name="T18" fmla="*/ 66 w 68"/>
                  <a:gd name="T19" fmla="*/ 53 h 75"/>
                  <a:gd name="T20" fmla="*/ 63 w 68"/>
                  <a:gd name="T21" fmla="*/ 59 h 75"/>
                  <a:gd name="T22" fmla="*/ 58 w 68"/>
                  <a:gd name="T23" fmla="*/ 65 h 75"/>
                  <a:gd name="T24" fmla="*/ 52 w 68"/>
                  <a:gd name="T25" fmla="*/ 69 h 75"/>
                  <a:gd name="T26" fmla="*/ 45 w 68"/>
                  <a:gd name="T27" fmla="*/ 72 h 75"/>
                  <a:gd name="T28" fmla="*/ 37 w 68"/>
                  <a:gd name="T29" fmla="*/ 74 h 75"/>
                  <a:gd name="T30" fmla="*/ 29 w 68"/>
                  <a:gd name="T31" fmla="*/ 74 h 75"/>
                  <a:gd name="T32" fmla="*/ 22 w 68"/>
                  <a:gd name="T33" fmla="*/ 73 h 75"/>
                  <a:gd name="T34" fmla="*/ 20 w 68"/>
                  <a:gd name="T35" fmla="*/ 73 h 75"/>
                  <a:gd name="T36" fmla="*/ 19 w 68"/>
                  <a:gd name="T37" fmla="*/ 72 h 75"/>
                  <a:gd name="T38" fmla="*/ 18 w 68"/>
                  <a:gd name="T39" fmla="*/ 71 h 75"/>
                  <a:gd name="T40" fmla="*/ 17 w 68"/>
                  <a:gd name="T41" fmla="*/ 70 h 75"/>
                  <a:gd name="T42" fmla="*/ 18 w 68"/>
                  <a:gd name="T43" fmla="*/ 68 h 75"/>
                  <a:gd name="T44" fmla="*/ 20 w 68"/>
                  <a:gd name="T45" fmla="*/ 66 h 75"/>
                  <a:gd name="T46" fmla="*/ 22 w 68"/>
                  <a:gd name="T47" fmla="*/ 65 h 75"/>
                  <a:gd name="T48" fmla="*/ 24 w 68"/>
                  <a:gd name="T49" fmla="*/ 64 h 75"/>
                  <a:gd name="T50" fmla="*/ 27 w 68"/>
                  <a:gd name="T51" fmla="*/ 63 h 75"/>
                  <a:gd name="T52" fmla="*/ 31 w 68"/>
                  <a:gd name="T53" fmla="*/ 62 h 75"/>
                  <a:gd name="T54" fmla="*/ 35 w 68"/>
                  <a:gd name="T55" fmla="*/ 61 h 75"/>
                  <a:gd name="T56" fmla="*/ 39 w 68"/>
                  <a:gd name="T57" fmla="*/ 61 h 75"/>
                  <a:gd name="T58" fmla="*/ 42 w 68"/>
                  <a:gd name="T59" fmla="*/ 60 h 75"/>
                  <a:gd name="T60" fmla="*/ 46 w 68"/>
                  <a:gd name="T61" fmla="*/ 58 h 75"/>
                  <a:gd name="T62" fmla="*/ 49 w 68"/>
                  <a:gd name="T63" fmla="*/ 56 h 75"/>
                  <a:gd name="T64" fmla="*/ 52 w 68"/>
                  <a:gd name="T65" fmla="*/ 53 h 75"/>
                  <a:gd name="T66" fmla="*/ 53 w 68"/>
                  <a:gd name="T67" fmla="*/ 41 h 75"/>
                  <a:gd name="T68" fmla="*/ 50 w 68"/>
                  <a:gd name="T69" fmla="*/ 31 h 75"/>
                  <a:gd name="T70" fmla="*/ 44 w 68"/>
                  <a:gd name="T71" fmla="*/ 23 h 75"/>
                  <a:gd name="T72" fmla="*/ 35 w 68"/>
                  <a:gd name="T73" fmla="*/ 16 h 75"/>
                  <a:gd name="T74" fmla="*/ 26 w 68"/>
                  <a:gd name="T75" fmla="*/ 11 h 75"/>
                  <a:gd name="T76" fmla="*/ 16 w 68"/>
                  <a:gd name="T77" fmla="*/ 7 h 75"/>
                  <a:gd name="T78" fmla="*/ 7 w 68"/>
                  <a:gd name="T79" fmla="*/ 4 h 75"/>
                  <a:gd name="T80" fmla="*/ 0 w 68"/>
                  <a:gd name="T81" fmla="*/ 1 h 75"/>
                  <a:gd name="T82" fmla="*/ 4 w 68"/>
                  <a:gd name="T83" fmla="*/ 0 h 75"/>
                  <a:gd name="T84" fmla="*/ 9 w 68"/>
                  <a:gd name="T85" fmla="*/ 0 h 75"/>
                  <a:gd name="T86" fmla="*/ 14 w 68"/>
                  <a:gd name="T87" fmla="*/ 1 h 75"/>
                  <a:gd name="T88" fmla="*/ 20 w 68"/>
                  <a:gd name="T89" fmla="*/ 1 h 75"/>
                  <a:gd name="T90" fmla="*/ 26 w 68"/>
                  <a:gd name="T91" fmla="*/ 3 h 75"/>
                  <a:gd name="T92" fmla="*/ 32 w 68"/>
                  <a:gd name="T93" fmla="*/ 5 h 75"/>
                  <a:gd name="T94" fmla="*/ 38 w 68"/>
                  <a:gd name="T95" fmla="*/ 7 h 75"/>
                  <a:gd name="T96" fmla="*/ 43 w 68"/>
                  <a:gd name="T97"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 h="75">
                    <a:moveTo>
                      <a:pt x="43" y="9"/>
                    </a:moveTo>
                    <a:lnTo>
                      <a:pt x="48" y="12"/>
                    </a:lnTo>
                    <a:lnTo>
                      <a:pt x="53" y="16"/>
                    </a:lnTo>
                    <a:lnTo>
                      <a:pt x="57" y="20"/>
                    </a:lnTo>
                    <a:lnTo>
                      <a:pt x="60" y="25"/>
                    </a:lnTo>
                    <a:lnTo>
                      <a:pt x="63" y="29"/>
                    </a:lnTo>
                    <a:lnTo>
                      <a:pt x="65" y="34"/>
                    </a:lnTo>
                    <a:lnTo>
                      <a:pt x="66" y="40"/>
                    </a:lnTo>
                    <a:lnTo>
                      <a:pt x="67" y="45"/>
                    </a:lnTo>
                    <a:lnTo>
                      <a:pt x="66" y="53"/>
                    </a:lnTo>
                    <a:lnTo>
                      <a:pt x="63" y="59"/>
                    </a:lnTo>
                    <a:lnTo>
                      <a:pt x="58" y="65"/>
                    </a:lnTo>
                    <a:lnTo>
                      <a:pt x="52" y="69"/>
                    </a:lnTo>
                    <a:lnTo>
                      <a:pt x="45" y="72"/>
                    </a:lnTo>
                    <a:lnTo>
                      <a:pt x="37" y="74"/>
                    </a:lnTo>
                    <a:lnTo>
                      <a:pt x="29" y="74"/>
                    </a:lnTo>
                    <a:lnTo>
                      <a:pt x="22" y="73"/>
                    </a:lnTo>
                    <a:lnTo>
                      <a:pt x="20" y="73"/>
                    </a:lnTo>
                    <a:lnTo>
                      <a:pt x="19" y="72"/>
                    </a:lnTo>
                    <a:lnTo>
                      <a:pt x="18" y="71"/>
                    </a:lnTo>
                    <a:lnTo>
                      <a:pt x="17" y="70"/>
                    </a:lnTo>
                    <a:lnTo>
                      <a:pt x="18" y="68"/>
                    </a:lnTo>
                    <a:lnTo>
                      <a:pt x="20" y="66"/>
                    </a:lnTo>
                    <a:lnTo>
                      <a:pt x="22" y="65"/>
                    </a:lnTo>
                    <a:lnTo>
                      <a:pt x="24" y="64"/>
                    </a:lnTo>
                    <a:lnTo>
                      <a:pt x="27" y="63"/>
                    </a:lnTo>
                    <a:lnTo>
                      <a:pt x="31" y="62"/>
                    </a:lnTo>
                    <a:lnTo>
                      <a:pt x="35" y="61"/>
                    </a:lnTo>
                    <a:lnTo>
                      <a:pt x="39" y="61"/>
                    </a:lnTo>
                    <a:lnTo>
                      <a:pt x="42" y="60"/>
                    </a:lnTo>
                    <a:lnTo>
                      <a:pt x="46" y="58"/>
                    </a:lnTo>
                    <a:lnTo>
                      <a:pt x="49" y="56"/>
                    </a:lnTo>
                    <a:lnTo>
                      <a:pt x="52" y="53"/>
                    </a:lnTo>
                    <a:lnTo>
                      <a:pt x="53" y="41"/>
                    </a:lnTo>
                    <a:lnTo>
                      <a:pt x="50" y="31"/>
                    </a:lnTo>
                    <a:lnTo>
                      <a:pt x="44" y="23"/>
                    </a:lnTo>
                    <a:lnTo>
                      <a:pt x="35" y="16"/>
                    </a:lnTo>
                    <a:lnTo>
                      <a:pt x="26" y="11"/>
                    </a:lnTo>
                    <a:lnTo>
                      <a:pt x="16" y="7"/>
                    </a:lnTo>
                    <a:lnTo>
                      <a:pt x="7" y="4"/>
                    </a:lnTo>
                    <a:lnTo>
                      <a:pt x="0" y="1"/>
                    </a:lnTo>
                    <a:lnTo>
                      <a:pt x="4" y="0"/>
                    </a:lnTo>
                    <a:lnTo>
                      <a:pt x="9" y="0"/>
                    </a:lnTo>
                    <a:lnTo>
                      <a:pt x="14" y="1"/>
                    </a:lnTo>
                    <a:lnTo>
                      <a:pt x="20" y="1"/>
                    </a:lnTo>
                    <a:lnTo>
                      <a:pt x="26" y="3"/>
                    </a:lnTo>
                    <a:lnTo>
                      <a:pt x="32" y="5"/>
                    </a:lnTo>
                    <a:lnTo>
                      <a:pt x="38" y="7"/>
                    </a:lnTo>
                    <a:lnTo>
                      <a:pt x="43" y="9"/>
                    </a:lnTo>
                  </a:path>
                </a:pathLst>
              </a:custGeom>
              <a:solidFill>
                <a:srgbClr val="FF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09" name="Freeform 172">
                <a:extLst>
                  <a:ext uri="{FF2B5EF4-FFF2-40B4-BE49-F238E27FC236}">
                    <a16:creationId xmlns:a16="http://schemas.microsoft.com/office/drawing/2014/main" id="{D39077FB-B07B-DA99-3BCD-41D43BDDE449}"/>
                  </a:ext>
                </a:extLst>
              </p:cNvPr>
              <p:cNvSpPr>
                <a:spLocks/>
              </p:cNvSpPr>
              <p:nvPr/>
            </p:nvSpPr>
            <p:spPr bwMode="auto">
              <a:xfrm>
                <a:off x="1135" y="1319"/>
                <a:ext cx="43" cy="59"/>
              </a:xfrm>
              <a:custGeom>
                <a:avLst/>
                <a:gdLst>
                  <a:gd name="T0" fmla="*/ 7 w 43"/>
                  <a:gd name="T1" fmla="*/ 19 h 59"/>
                  <a:gd name="T2" fmla="*/ 5 w 43"/>
                  <a:gd name="T3" fmla="*/ 25 h 59"/>
                  <a:gd name="T4" fmla="*/ 5 w 43"/>
                  <a:gd name="T5" fmla="*/ 30 h 59"/>
                  <a:gd name="T6" fmla="*/ 8 w 43"/>
                  <a:gd name="T7" fmla="*/ 35 h 59"/>
                  <a:gd name="T8" fmla="*/ 12 w 43"/>
                  <a:gd name="T9" fmla="*/ 39 h 59"/>
                  <a:gd name="T10" fmla="*/ 17 w 43"/>
                  <a:gd name="T11" fmla="*/ 42 h 59"/>
                  <a:gd name="T12" fmla="*/ 22 w 43"/>
                  <a:gd name="T13" fmla="*/ 46 h 59"/>
                  <a:gd name="T14" fmla="*/ 27 w 43"/>
                  <a:gd name="T15" fmla="*/ 49 h 59"/>
                  <a:gd name="T16" fmla="*/ 32 w 43"/>
                  <a:gd name="T17" fmla="*/ 53 h 59"/>
                  <a:gd name="T18" fmla="*/ 33 w 43"/>
                  <a:gd name="T19" fmla="*/ 54 h 59"/>
                  <a:gd name="T20" fmla="*/ 33 w 43"/>
                  <a:gd name="T21" fmla="*/ 55 h 59"/>
                  <a:gd name="T22" fmla="*/ 33 w 43"/>
                  <a:gd name="T23" fmla="*/ 56 h 59"/>
                  <a:gd name="T24" fmla="*/ 33 w 43"/>
                  <a:gd name="T25" fmla="*/ 57 h 59"/>
                  <a:gd name="T26" fmla="*/ 31 w 43"/>
                  <a:gd name="T27" fmla="*/ 57 h 59"/>
                  <a:gd name="T28" fmla="*/ 31 w 43"/>
                  <a:gd name="T29" fmla="*/ 58 h 59"/>
                  <a:gd name="T30" fmla="*/ 30 w 43"/>
                  <a:gd name="T31" fmla="*/ 58 h 59"/>
                  <a:gd name="T32" fmla="*/ 29 w 43"/>
                  <a:gd name="T33" fmla="*/ 57 h 59"/>
                  <a:gd name="T34" fmla="*/ 22 w 43"/>
                  <a:gd name="T35" fmla="*/ 54 h 59"/>
                  <a:gd name="T36" fmla="*/ 17 w 43"/>
                  <a:gd name="T37" fmla="*/ 50 h 59"/>
                  <a:gd name="T38" fmla="*/ 11 w 43"/>
                  <a:gd name="T39" fmla="*/ 46 h 59"/>
                  <a:gd name="T40" fmla="*/ 6 w 43"/>
                  <a:gd name="T41" fmla="*/ 42 h 59"/>
                  <a:gd name="T42" fmla="*/ 3 w 43"/>
                  <a:gd name="T43" fmla="*/ 36 h 59"/>
                  <a:gd name="T44" fmla="*/ 0 w 43"/>
                  <a:gd name="T45" fmla="*/ 31 h 59"/>
                  <a:gd name="T46" fmla="*/ 0 w 43"/>
                  <a:gd name="T47" fmla="*/ 24 h 59"/>
                  <a:gd name="T48" fmla="*/ 1 w 43"/>
                  <a:gd name="T49" fmla="*/ 18 h 59"/>
                  <a:gd name="T50" fmla="*/ 5 w 43"/>
                  <a:gd name="T51" fmla="*/ 13 h 59"/>
                  <a:gd name="T52" fmla="*/ 10 w 43"/>
                  <a:gd name="T53" fmla="*/ 8 h 59"/>
                  <a:gd name="T54" fmla="*/ 16 w 43"/>
                  <a:gd name="T55" fmla="*/ 5 h 59"/>
                  <a:gd name="T56" fmla="*/ 23 w 43"/>
                  <a:gd name="T57" fmla="*/ 2 h 59"/>
                  <a:gd name="T58" fmla="*/ 30 w 43"/>
                  <a:gd name="T59" fmla="*/ 1 h 59"/>
                  <a:gd name="T60" fmla="*/ 36 w 43"/>
                  <a:gd name="T61" fmla="*/ 0 h 59"/>
                  <a:gd name="T62" fmla="*/ 40 w 43"/>
                  <a:gd name="T63" fmla="*/ 0 h 59"/>
                  <a:gd name="T64" fmla="*/ 42 w 43"/>
                  <a:gd name="T65" fmla="*/ 1 h 59"/>
                  <a:gd name="T66" fmla="*/ 37 w 43"/>
                  <a:gd name="T67" fmla="*/ 3 h 59"/>
                  <a:gd name="T68" fmla="*/ 32 w 43"/>
                  <a:gd name="T69" fmla="*/ 4 h 59"/>
                  <a:gd name="T70" fmla="*/ 27 w 43"/>
                  <a:gd name="T71" fmla="*/ 6 h 59"/>
                  <a:gd name="T72" fmla="*/ 22 w 43"/>
                  <a:gd name="T73" fmla="*/ 7 h 59"/>
                  <a:gd name="T74" fmla="*/ 17 w 43"/>
                  <a:gd name="T75" fmla="*/ 9 h 59"/>
                  <a:gd name="T76" fmla="*/ 13 w 43"/>
                  <a:gd name="T77" fmla="*/ 12 h 59"/>
                  <a:gd name="T78" fmla="*/ 9 w 43"/>
                  <a:gd name="T79" fmla="*/ 15 h 59"/>
                  <a:gd name="T80" fmla="*/ 7 w 43"/>
                  <a:gd name="T81"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 h="59">
                    <a:moveTo>
                      <a:pt x="7" y="19"/>
                    </a:moveTo>
                    <a:lnTo>
                      <a:pt x="5" y="25"/>
                    </a:lnTo>
                    <a:lnTo>
                      <a:pt x="5" y="30"/>
                    </a:lnTo>
                    <a:lnTo>
                      <a:pt x="8" y="35"/>
                    </a:lnTo>
                    <a:lnTo>
                      <a:pt x="12" y="39"/>
                    </a:lnTo>
                    <a:lnTo>
                      <a:pt x="17" y="42"/>
                    </a:lnTo>
                    <a:lnTo>
                      <a:pt x="22" y="46"/>
                    </a:lnTo>
                    <a:lnTo>
                      <a:pt x="27" y="49"/>
                    </a:lnTo>
                    <a:lnTo>
                      <a:pt x="32" y="53"/>
                    </a:lnTo>
                    <a:lnTo>
                      <a:pt x="33" y="54"/>
                    </a:lnTo>
                    <a:lnTo>
                      <a:pt x="33" y="55"/>
                    </a:lnTo>
                    <a:lnTo>
                      <a:pt x="33" y="56"/>
                    </a:lnTo>
                    <a:lnTo>
                      <a:pt x="33" y="57"/>
                    </a:lnTo>
                    <a:lnTo>
                      <a:pt x="31" y="57"/>
                    </a:lnTo>
                    <a:lnTo>
                      <a:pt x="31" y="58"/>
                    </a:lnTo>
                    <a:lnTo>
                      <a:pt x="30" y="58"/>
                    </a:lnTo>
                    <a:lnTo>
                      <a:pt x="29" y="57"/>
                    </a:lnTo>
                    <a:lnTo>
                      <a:pt x="22" y="54"/>
                    </a:lnTo>
                    <a:lnTo>
                      <a:pt x="17" y="50"/>
                    </a:lnTo>
                    <a:lnTo>
                      <a:pt x="11" y="46"/>
                    </a:lnTo>
                    <a:lnTo>
                      <a:pt x="6" y="42"/>
                    </a:lnTo>
                    <a:lnTo>
                      <a:pt x="3" y="36"/>
                    </a:lnTo>
                    <a:lnTo>
                      <a:pt x="0" y="31"/>
                    </a:lnTo>
                    <a:lnTo>
                      <a:pt x="0" y="24"/>
                    </a:lnTo>
                    <a:lnTo>
                      <a:pt x="1" y="18"/>
                    </a:lnTo>
                    <a:lnTo>
                      <a:pt x="5" y="13"/>
                    </a:lnTo>
                    <a:lnTo>
                      <a:pt x="10" y="8"/>
                    </a:lnTo>
                    <a:lnTo>
                      <a:pt x="16" y="5"/>
                    </a:lnTo>
                    <a:lnTo>
                      <a:pt x="23" y="2"/>
                    </a:lnTo>
                    <a:lnTo>
                      <a:pt x="30" y="1"/>
                    </a:lnTo>
                    <a:lnTo>
                      <a:pt x="36" y="0"/>
                    </a:lnTo>
                    <a:lnTo>
                      <a:pt x="40" y="0"/>
                    </a:lnTo>
                    <a:lnTo>
                      <a:pt x="42" y="1"/>
                    </a:lnTo>
                    <a:lnTo>
                      <a:pt x="37" y="3"/>
                    </a:lnTo>
                    <a:lnTo>
                      <a:pt x="32" y="4"/>
                    </a:lnTo>
                    <a:lnTo>
                      <a:pt x="27" y="6"/>
                    </a:lnTo>
                    <a:lnTo>
                      <a:pt x="22" y="7"/>
                    </a:lnTo>
                    <a:lnTo>
                      <a:pt x="17" y="9"/>
                    </a:lnTo>
                    <a:lnTo>
                      <a:pt x="13" y="12"/>
                    </a:lnTo>
                    <a:lnTo>
                      <a:pt x="9" y="15"/>
                    </a:lnTo>
                    <a:lnTo>
                      <a:pt x="7" y="19"/>
                    </a:lnTo>
                  </a:path>
                </a:pathLst>
              </a:custGeom>
              <a:solidFill>
                <a:srgbClr val="FF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0" name="Freeform 173">
                <a:extLst>
                  <a:ext uri="{FF2B5EF4-FFF2-40B4-BE49-F238E27FC236}">
                    <a16:creationId xmlns:a16="http://schemas.microsoft.com/office/drawing/2014/main" id="{1D4DA857-9924-13AB-2D82-9AC56A110D2B}"/>
                  </a:ext>
                </a:extLst>
              </p:cNvPr>
              <p:cNvSpPr>
                <a:spLocks/>
              </p:cNvSpPr>
              <p:nvPr/>
            </p:nvSpPr>
            <p:spPr bwMode="auto">
              <a:xfrm>
                <a:off x="1226" y="1305"/>
                <a:ext cx="109" cy="122"/>
              </a:xfrm>
              <a:custGeom>
                <a:avLst/>
                <a:gdLst>
                  <a:gd name="T0" fmla="*/ 74 w 109"/>
                  <a:gd name="T1" fmla="*/ 22 h 122"/>
                  <a:gd name="T2" fmla="*/ 90 w 109"/>
                  <a:gd name="T3" fmla="*/ 37 h 122"/>
                  <a:gd name="T4" fmla="*/ 102 w 109"/>
                  <a:gd name="T5" fmla="*/ 53 h 122"/>
                  <a:gd name="T6" fmla="*/ 108 w 109"/>
                  <a:gd name="T7" fmla="*/ 72 h 122"/>
                  <a:gd name="T8" fmla="*/ 107 w 109"/>
                  <a:gd name="T9" fmla="*/ 85 h 122"/>
                  <a:gd name="T10" fmla="*/ 105 w 109"/>
                  <a:gd name="T11" fmla="*/ 90 h 122"/>
                  <a:gd name="T12" fmla="*/ 101 w 109"/>
                  <a:gd name="T13" fmla="*/ 95 h 122"/>
                  <a:gd name="T14" fmla="*/ 97 w 109"/>
                  <a:gd name="T15" fmla="*/ 99 h 122"/>
                  <a:gd name="T16" fmla="*/ 89 w 109"/>
                  <a:gd name="T17" fmla="*/ 104 h 122"/>
                  <a:gd name="T18" fmla="*/ 79 w 109"/>
                  <a:gd name="T19" fmla="*/ 109 h 122"/>
                  <a:gd name="T20" fmla="*/ 68 w 109"/>
                  <a:gd name="T21" fmla="*/ 112 h 122"/>
                  <a:gd name="T22" fmla="*/ 57 w 109"/>
                  <a:gd name="T23" fmla="*/ 115 h 122"/>
                  <a:gd name="T24" fmla="*/ 46 w 109"/>
                  <a:gd name="T25" fmla="*/ 117 h 122"/>
                  <a:gd name="T26" fmla="*/ 34 w 109"/>
                  <a:gd name="T27" fmla="*/ 119 h 122"/>
                  <a:gd name="T28" fmla="*/ 23 w 109"/>
                  <a:gd name="T29" fmla="*/ 120 h 122"/>
                  <a:gd name="T30" fmla="*/ 11 w 109"/>
                  <a:gd name="T31" fmla="*/ 121 h 122"/>
                  <a:gd name="T32" fmla="*/ 3 w 109"/>
                  <a:gd name="T33" fmla="*/ 121 h 122"/>
                  <a:gd name="T34" fmla="*/ 1 w 109"/>
                  <a:gd name="T35" fmla="*/ 119 h 122"/>
                  <a:gd name="T36" fmla="*/ 0 w 109"/>
                  <a:gd name="T37" fmla="*/ 116 h 122"/>
                  <a:gd name="T38" fmla="*/ 2 w 109"/>
                  <a:gd name="T39" fmla="*/ 113 h 122"/>
                  <a:gd name="T40" fmla="*/ 9 w 109"/>
                  <a:gd name="T41" fmla="*/ 111 h 122"/>
                  <a:gd name="T42" fmla="*/ 20 w 109"/>
                  <a:gd name="T43" fmla="*/ 109 h 122"/>
                  <a:gd name="T44" fmla="*/ 30 w 109"/>
                  <a:gd name="T45" fmla="*/ 108 h 122"/>
                  <a:gd name="T46" fmla="*/ 41 w 109"/>
                  <a:gd name="T47" fmla="*/ 106 h 122"/>
                  <a:gd name="T48" fmla="*/ 51 w 109"/>
                  <a:gd name="T49" fmla="*/ 104 h 122"/>
                  <a:gd name="T50" fmla="*/ 61 w 109"/>
                  <a:gd name="T51" fmla="*/ 102 h 122"/>
                  <a:gd name="T52" fmla="*/ 71 w 109"/>
                  <a:gd name="T53" fmla="*/ 99 h 122"/>
                  <a:gd name="T54" fmla="*/ 81 w 109"/>
                  <a:gd name="T55" fmla="*/ 95 h 122"/>
                  <a:gd name="T56" fmla="*/ 90 w 109"/>
                  <a:gd name="T57" fmla="*/ 90 h 122"/>
                  <a:gd name="T58" fmla="*/ 95 w 109"/>
                  <a:gd name="T59" fmla="*/ 83 h 122"/>
                  <a:gd name="T60" fmla="*/ 97 w 109"/>
                  <a:gd name="T61" fmla="*/ 74 h 122"/>
                  <a:gd name="T62" fmla="*/ 95 w 109"/>
                  <a:gd name="T63" fmla="*/ 64 h 122"/>
                  <a:gd name="T64" fmla="*/ 91 w 109"/>
                  <a:gd name="T65" fmla="*/ 54 h 122"/>
                  <a:gd name="T66" fmla="*/ 84 w 109"/>
                  <a:gd name="T67" fmla="*/ 44 h 122"/>
                  <a:gd name="T68" fmla="*/ 76 w 109"/>
                  <a:gd name="T69" fmla="*/ 35 h 122"/>
                  <a:gd name="T70" fmla="*/ 67 w 109"/>
                  <a:gd name="T71" fmla="*/ 26 h 122"/>
                  <a:gd name="T72" fmla="*/ 56 w 109"/>
                  <a:gd name="T73" fmla="*/ 18 h 122"/>
                  <a:gd name="T74" fmla="*/ 42 w 109"/>
                  <a:gd name="T75" fmla="*/ 12 h 122"/>
                  <a:gd name="T76" fmla="*/ 28 w 109"/>
                  <a:gd name="T77" fmla="*/ 7 h 122"/>
                  <a:gd name="T78" fmla="*/ 19 w 109"/>
                  <a:gd name="T79" fmla="*/ 2 h 122"/>
                  <a:gd name="T80" fmla="*/ 22 w 109"/>
                  <a:gd name="T81" fmla="*/ 0 h 122"/>
                  <a:gd name="T82" fmla="*/ 34 w 109"/>
                  <a:gd name="T83" fmla="*/ 1 h 122"/>
                  <a:gd name="T84" fmla="*/ 48 w 109"/>
                  <a:gd name="T85" fmla="*/ 6 h 122"/>
                  <a:gd name="T86" fmla="*/ 60 w 109"/>
                  <a:gd name="T87" fmla="*/ 1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9" h="122">
                    <a:moveTo>
                      <a:pt x="66" y="16"/>
                    </a:moveTo>
                    <a:lnTo>
                      <a:pt x="74" y="22"/>
                    </a:lnTo>
                    <a:lnTo>
                      <a:pt x="82" y="29"/>
                    </a:lnTo>
                    <a:lnTo>
                      <a:pt x="90" y="37"/>
                    </a:lnTo>
                    <a:lnTo>
                      <a:pt x="97" y="45"/>
                    </a:lnTo>
                    <a:lnTo>
                      <a:pt x="102" y="53"/>
                    </a:lnTo>
                    <a:lnTo>
                      <a:pt x="106" y="62"/>
                    </a:lnTo>
                    <a:lnTo>
                      <a:pt x="108" y="72"/>
                    </a:lnTo>
                    <a:lnTo>
                      <a:pt x="108" y="83"/>
                    </a:lnTo>
                    <a:lnTo>
                      <a:pt x="107" y="85"/>
                    </a:lnTo>
                    <a:lnTo>
                      <a:pt x="106" y="88"/>
                    </a:lnTo>
                    <a:lnTo>
                      <a:pt x="105" y="90"/>
                    </a:lnTo>
                    <a:lnTo>
                      <a:pt x="103" y="93"/>
                    </a:lnTo>
                    <a:lnTo>
                      <a:pt x="101" y="95"/>
                    </a:lnTo>
                    <a:lnTo>
                      <a:pt x="99" y="97"/>
                    </a:lnTo>
                    <a:lnTo>
                      <a:pt x="97" y="99"/>
                    </a:lnTo>
                    <a:lnTo>
                      <a:pt x="94" y="101"/>
                    </a:lnTo>
                    <a:lnTo>
                      <a:pt x="89" y="104"/>
                    </a:lnTo>
                    <a:lnTo>
                      <a:pt x="84" y="106"/>
                    </a:lnTo>
                    <a:lnTo>
                      <a:pt x="79" y="109"/>
                    </a:lnTo>
                    <a:lnTo>
                      <a:pt x="73" y="110"/>
                    </a:lnTo>
                    <a:lnTo>
                      <a:pt x="68" y="112"/>
                    </a:lnTo>
                    <a:lnTo>
                      <a:pt x="62" y="114"/>
                    </a:lnTo>
                    <a:lnTo>
                      <a:pt x="57" y="115"/>
                    </a:lnTo>
                    <a:lnTo>
                      <a:pt x="52" y="116"/>
                    </a:lnTo>
                    <a:lnTo>
                      <a:pt x="46" y="117"/>
                    </a:lnTo>
                    <a:lnTo>
                      <a:pt x="40" y="118"/>
                    </a:lnTo>
                    <a:lnTo>
                      <a:pt x="34" y="119"/>
                    </a:lnTo>
                    <a:lnTo>
                      <a:pt x="28" y="120"/>
                    </a:lnTo>
                    <a:lnTo>
                      <a:pt x="23" y="120"/>
                    </a:lnTo>
                    <a:lnTo>
                      <a:pt x="17" y="120"/>
                    </a:lnTo>
                    <a:lnTo>
                      <a:pt x="11" y="121"/>
                    </a:lnTo>
                    <a:lnTo>
                      <a:pt x="5" y="121"/>
                    </a:lnTo>
                    <a:lnTo>
                      <a:pt x="3" y="121"/>
                    </a:lnTo>
                    <a:lnTo>
                      <a:pt x="2" y="120"/>
                    </a:lnTo>
                    <a:lnTo>
                      <a:pt x="1" y="119"/>
                    </a:lnTo>
                    <a:lnTo>
                      <a:pt x="0" y="117"/>
                    </a:lnTo>
                    <a:lnTo>
                      <a:pt x="0" y="116"/>
                    </a:lnTo>
                    <a:lnTo>
                      <a:pt x="1" y="114"/>
                    </a:lnTo>
                    <a:lnTo>
                      <a:pt x="2" y="113"/>
                    </a:lnTo>
                    <a:lnTo>
                      <a:pt x="4" y="112"/>
                    </a:lnTo>
                    <a:lnTo>
                      <a:pt x="9" y="111"/>
                    </a:lnTo>
                    <a:lnTo>
                      <a:pt x="15" y="110"/>
                    </a:lnTo>
                    <a:lnTo>
                      <a:pt x="20" y="109"/>
                    </a:lnTo>
                    <a:lnTo>
                      <a:pt x="25" y="109"/>
                    </a:lnTo>
                    <a:lnTo>
                      <a:pt x="30" y="108"/>
                    </a:lnTo>
                    <a:lnTo>
                      <a:pt x="35" y="107"/>
                    </a:lnTo>
                    <a:lnTo>
                      <a:pt x="41" y="106"/>
                    </a:lnTo>
                    <a:lnTo>
                      <a:pt x="46" y="105"/>
                    </a:lnTo>
                    <a:lnTo>
                      <a:pt x="51" y="104"/>
                    </a:lnTo>
                    <a:lnTo>
                      <a:pt x="56" y="103"/>
                    </a:lnTo>
                    <a:lnTo>
                      <a:pt x="61" y="102"/>
                    </a:lnTo>
                    <a:lnTo>
                      <a:pt x="66" y="101"/>
                    </a:lnTo>
                    <a:lnTo>
                      <a:pt x="71" y="99"/>
                    </a:lnTo>
                    <a:lnTo>
                      <a:pt x="76" y="97"/>
                    </a:lnTo>
                    <a:lnTo>
                      <a:pt x="81" y="95"/>
                    </a:lnTo>
                    <a:lnTo>
                      <a:pt x="86" y="93"/>
                    </a:lnTo>
                    <a:lnTo>
                      <a:pt x="90" y="90"/>
                    </a:lnTo>
                    <a:lnTo>
                      <a:pt x="93" y="87"/>
                    </a:lnTo>
                    <a:lnTo>
                      <a:pt x="95" y="83"/>
                    </a:lnTo>
                    <a:lnTo>
                      <a:pt x="96" y="79"/>
                    </a:lnTo>
                    <a:lnTo>
                      <a:pt x="97" y="74"/>
                    </a:lnTo>
                    <a:lnTo>
                      <a:pt x="96" y="69"/>
                    </a:lnTo>
                    <a:lnTo>
                      <a:pt x="95" y="64"/>
                    </a:lnTo>
                    <a:lnTo>
                      <a:pt x="93" y="60"/>
                    </a:lnTo>
                    <a:lnTo>
                      <a:pt x="91" y="54"/>
                    </a:lnTo>
                    <a:lnTo>
                      <a:pt x="88" y="49"/>
                    </a:lnTo>
                    <a:lnTo>
                      <a:pt x="84" y="44"/>
                    </a:lnTo>
                    <a:lnTo>
                      <a:pt x="80" y="40"/>
                    </a:lnTo>
                    <a:lnTo>
                      <a:pt x="76" y="35"/>
                    </a:lnTo>
                    <a:lnTo>
                      <a:pt x="72" y="31"/>
                    </a:lnTo>
                    <a:lnTo>
                      <a:pt x="67" y="26"/>
                    </a:lnTo>
                    <a:lnTo>
                      <a:pt x="62" y="22"/>
                    </a:lnTo>
                    <a:lnTo>
                      <a:pt x="56" y="18"/>
                    </a:lnTo>
                    <a:lnTo>
                      <a:pt x="50" y="15"/>
                    </a:lnTo>
                    <a:lnTo>
                      <a:pt x="42" y="12"/>
                    </a:lnTo>
                    <a:lnTo>
                      <a:pt x="35" y="9"/>
                    </a:lnTo>
                    <a:lnTo>
                      <a:pt x="28" y="7"/>
                    </a:lnTo>
                    <a:lnTo>
                      <a:pt x="23" y="4"/>
                    </a:lnTo>
                    <a:lnTo>
                      <a:pt x="19" y="2"/>
                    </a:lnTo>
                    <a:lnTo>
                      <a:pt x="18" y="1"/>
                    </a:lnTo>
                    <a:lnTo>
                      <a:pt x="22" y="0"/>
                    </a:lnTo>
                    <a:lnTo>
                      <a:pt x="28" y="0"/>
                    </a:lnTo>
                    <a:lnTo>
                      <a:pt x="34" y="1"/>
                    </a:lnTo>
                    <a:lnTo>
                      <a:pt x="41" y="3"/>
                    </a:lnTo>
                    <a:lnTo>
                      <a:pt x="48" y="6"/>
                    </a:lnTo>
                    <a:lnTo>
                      <a:pt x="54" y="9"/>
                    </a:lnTo>
                    <a:lnTo>
                      <a:pt x="60" y="12"/>
                    </a:lnTo>
                    <a:lnTo>
                      <a:pt x="66" y="16"/>
                    </a:lnTo>
                  </a:path>
                </a:pathLst>
              </a:custGeom>
              <a:solidFill>
                <a:srgbClr val="FF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1" name="Freeform 174">
                <a:extLst>
                  <a:ext uri="{FF2B5EF4-FFF2-40B4-BE49-F238E27FC236}">
                    <a16:creationId xmlns:a16="http://schemas.microsoft.com/office/drawing/2014/main" id="{EDF38589-A93E-9E5D-655F-91E96C357DBB}"/>
                  </a:ext>
                </a:extLst>
              </p:cNvPr>
              <p:cNvSpPr>
                <a:spLocks/>
              </p:cNvSpPr>
              <p:nvPr/>
            </p:nvSpPr>
            <p:spPr bwMode="auto">
              <a:xfrm>
                <a:off x="1086" y="1301"/>
                <a:ext cx="96" cy="82"/>
              </a:xfrm>
              <a:custGeom>
                <a:avLst/>
                <a:gdLst>
                  <a:gd name="T0" fmla="*/ 16 w 96"/>
                  <a:gd name="T1" fmla="*/ 25 h 82"/>
                  <a:gd name="T2" fmla="*/ 12 w 96"/>
                  <a:gd name="T3" fmla="*/ 29 h 82"/>
                  <a:gd name="T4" fmla="*/ 9 w 96"/>
                  <a:gd name="T5" fmla="*/ 34 h 82"/>
                  <a:gd name="T6" fmla="*/ 8 w 96"/>
                  <a:gd name="T7" fmla="*/ 40 h 82"/>
                  <a:gd name="T8" fmla="*/ 8 w 96"/>
                  <a:gd name="T9" fmla="*/ 46 h 82"/>
                  <a:gd name="T10" fmla="*/ 8 w 96"/>
                  <a:gd name="T11" fmla="*/ 51 h 82"/>
                  <a:gd name="T12" fmla="*/ 10 w 96"/>
                  <a:gd name="T13" fmla="*/ 55 h 82"/>
                  <a:gd name="T14" fmla="*/ 13 w 96"/>
                  <a:gd name="T15" fmla="*/ 59 h 82"/>
                  <a:gd name="T16" fmla="*/ 16 w 96"/>
                  <a:gd name="T17" fmla="*/ 62 h 82"/>
                  <a:gd name="T18" fmla="*/ 19 w 96"/>
                  <a:gd name="T19" fmla="*/ 66 h 82"/>
                  <a:gd name="T20" fmla="*/ 23 w 96"/>
                  <a:gd name="T21" fmla="*/ 69 h 82"/>
                  <a:gd name="T22" fmla="*/ 26 w 96"/>
                  <a:gd name="T23" fmla="*/ 72 h 82"/>
                  <a:gd name="T24" fmla="*/ 30 w 96"/>
                  <a:gd name="T25" fmla="*/ 75 h 82"/>
                  <a:gd name="T26" fmla="*/ 31 w 96"/>
                  <a:gd name="T27" fmla="*/ 77 h 82"/>
                  <a:gd name="T28" fmla="*/ 31 w 96"/>
                  <a:gd name="T29" fmla="*/ 78 h 82"/>
                  <a:gd name="T30" fmla="*/ 31 w 96"/>
                  <a:gd name="T31" fmla="*/ 79 h 82"/>
                  <a:gd name="T32" fmla="*/ 30 w 96"/>
                  <a:gd name="T33" fmla="*/ 80 h 82"/>
                  <a:gd name="T34" fmla="*/ 29 w 96"/>
                  <a:gd name="T35" fmla="*/ 81 h 82"/>
                  <a:gd name="T36" fmla="*/ 27 w 96"/>
                  <a:gd name="T37" fmla="*/ 81 h 82"/>
                  <a:gd name="T38" fmla="*/ 26 w 96"/>
                  <a:gd name="T39" fmla="*/ 81 h 82"/>
                  <a:gd name="T40" fmla="*/ 25 w 96"/>
                  <a:gd name="T41" fmla="*/ 80 h 82"/>
                  <a:gd name="T42" fmla="*/ 17 w 96"/>
                  <a:gd name="T43" fmla="*/ 75 h 82"/>
                  <a:gd name="T44" fmla="*/ 10 w 96"/>
                  <a:gd name="T45" fmla="*/ 69 h 82"/>
                  <a:gd name="T46" fmla="*/ 5 w 96"/>
                  <a:gd name="T47" fmla="*/ 62 h 82"/>
                  <a:gd name="T48" fmla="*/ 1 w 96"/>
                  <a:gd name="T49" fmla="*/ 54 h 82"/>
                  <a:gd name="T50" fmla="*/ 0 w 96"/>
                  <a:gd name="T51" fmla="*/ 46 h 82"/>
                  <a:gd name="T52" fmla="*/ 1 w 96"/>
                  <a:gd name="T53" fmla="*/ 37 h 82"/>
                  <a:gd name="T54" fmla="*/ 4 w 96"/>
                  <a:gd name="T55" fmla="*/ 29 h 82"/>
                  <a:gd name="T56" fmla="*/ 10 w 96"/>
                  <a:gd name="T57" fmla="*/ 22 h 82"/>
                  <a:gd name="T58" fmla="*/ 15 w 96"/>
                  <a:gd name="T59" fmla="*/ 18 h 82"/>
                  <a:gd name="T60" fmla="*/ 20 w 96"/>
                  <a:gd name="T61" fmla="*/ 16 h 82"/>
                  <a:gd name="T62" fmla="*/ 26 w 96"/>
                  <a:gd name="T63" fmla="*/ 13 h 82"/>
                  <a:gd name="T64" fmla="*/ 33 w 96"/>
                  <a:gd name="T65" fmla="*/ 10 h 82"/>
                  <a:gd name="T66" fmla="*/ 40 w 96"/>
                  <a:gd name="T67" fmla="*/ 7 h 82"/>
                  <a:gd name="T68" fmla="*/ 46 w 96"/>
                  <a:gd name="T69" fmla="*/ 6 h 82"/>
                  <a:gd name="T70" fmla="*/ 53 w 96"/>
                  <a:gd name="T71" fmla="*/ 4 h 82"/>
                  <a:gd name="T72" fmla="*/ 60 w 96"/>
                  <a:gd name="T73" fmla="*/ 3 h 82"/>
                  <a:gd name="T74" fmla="*/ 67 w 96"/>
                  <a:gd name="T75" fmla="*/ 2 h 82"/>
                  <a:gd name="T76" fmla="*/ 73 w 96"/>
                  <a:gd name="T77" fmla="*/ 1 h 82"/>
                  <a:gd name="T78" fmla="*/ 79 w 96"/>
                  <a:gd name="T79" fmla="*/ 0 h 82"/>
                  <a:gd name="T80" fmla="*/ 83 w 96"/>
                  <a:gd name="T81" fmla="*/ 0 h 82"/>
                  <a:gd name="T82" fmla="*/ 88 w 96"/>
                  <a:gd name="T83" fmla="*/ 0 h 82"/>
                  <a:gd name="T84" fmla="*/ 91 w 96"/>
                  <a:gd name="T85" fmla="*/ 0 h 82"/>
                  <a:gd name="T86" fmla="*/ 94 w 96"/>
                  <a:gd name="T87" fmla="*/ 1 h 82"/>
                  <a:gd name="T88" fmla="*/ 95 w 96"/>
                  <a:gd name="T89" fmla="*/ 2 h 82"/>
                  <a:gd name="T90" fmla="*/ 91 w 96"/>
                  <a:gd name="T91" fmla="*/ 2 h 82"/>
                  <a:gd name="T92" fmla="*/ 87 w 96"/>
                  <a:gd name="T93" fmla="*/ 3 h 82"/>
                  <a:gd name="T94" fmla="*/ 82 w 96"/>
                  <a:gd name="T95" fmla="*/ 3 h 82"/>
                  <a:gd name="T96" fmla="*/ 77 w 96"/>
                  <a:gd name="T97" fmla="*/ 4 h 82"/>
                  <a:gd name="T98" fmla="*/ 73 w 96"/>
                  <a:gd name="T99" fmla="*/ 5 h 82"/>
                  <a:gd name="T100" fmla="*/ 67 w 96"/>
                  <a:gd name="T101" fmla="*/ 6 h 82"/>
                  <a:gd name="T102" fmla="*/ 62 w 96"/>
                  <a:gd name="T103" fmla="*/ 7 h 82"/>
                  <a:gd name="T104" fmla="*/ 57 w 96"/>
                  <a:gd name="T105" fmla="*/ 8 h 82"/>
                  <a:gd name="T106" fmla="*/ 51 w 96"/>
                  <a:gd name="T107" fmla="*/ 10 h 82"/>
                  <a:gd name="T108" fmla="*/ 46 w 96"/>
                  <a:gd name="T109" fmla="*/ 11 h 82"/>
                  <a:gd name="T110" fmla="*/ 40 w 96"/>
                  <a:gd name="T111" fmla="*/ 13 h 82"/>
                  <a:gd name="T112" fmla="*/ 35 w 96"/>
                  <a:gd name="T113" fmla="*/ 14 h 82"/>
                  <a:gd name="T114" fmla="*/ 30 w 96"/>
                  <a:gd name="T115" fmla="*/ 17 h 82"/>
                  <a:gd name="T116" fmla="*/ 25 w 96"/>
                  <a:gd name="T117" fmla="*/ 19 h 82"/>
                  <a:gd name="T118" fmla="*/ 20 w 96"/>
                  <a:gd name="T119" fmla="*/ 22 h 82"/>
                  <a:gd name="T120" fmla="*/ 16 w 96"/>
                  <a:gd name="T121" fmla="*/ 2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82">
                    <a:moveTo>
                      <a:pt x="16" y="25"/>
                    </a:moveTo>
                    <a:lnTo>
                      <a:pt x="12" y="29"/>
                    </a:lnTo>
                    <a:lnTo>
                      <a:pt x="9" y="34"/>
                    </a:lnTo>
                    <a:lnTo>
                      <a:pt x="8" y="40"/>
                    </a:lnTo>
                    <a:lnTo>
                      <a:pt x="8" y="46"/>
                    </a:lnTo>
                    <a:lnTo>
                      <a:pt x="8" y="51"/>
                    </a:lnTo>
                    <a:lnTo>
                      <a:pt x="10" y="55"/>
                    </a:lnTo>
                    <a:lnTo>
                      <a:pt x="13" y="59"/>
                    </a:lnTo>
                    <a:lnTo>
                      <a:pt x="16" y="62"/>
                    </a:lnTo>
                    <a:lnTo>
                      <a:pt x="19" y="66"/>
                    </a:lnTo>
                    <a:lnTo>
                      <a:pt x="23" y="69"/>
                    </a:lnTo>
                    <a:lnTo>
                      <a:pt x="26" y="72"/>
                    </a:lnTo>
                    <a:lnTo>
                      <a:pt x="30" y="75"/>
                    </a:lnTo>
                    <a:lnTo>
                      <a:pt x="31" y="77"/>
                    </a:lnTo>
                    <a:lnTo>
                      <a:pt x="31" y="78"/>
                    </a:lnTo>
                    <a:lnTo>
                      <a:pt x="31" y="79"/>
                    </a:lnTo>
                    <a:lnTo>
                      <a:pt x="30" y="80"/>
                    </a:lnTo>
                    <a:lnTo>
                      <a:pt x="29" y="81"/>
                    </a:lnTo>
                    <a:lnTo>
                      <a:pt x="27" y="81"/>
                    </a:lnTo>
                    <a:lnTo>
                      <a:pt x="26" y="81"/>
                    </a:lnTo>
                    <a:lnTo>
                      <a:pt x="25" y="80"/>
                    </a:lnTo>
                    <a:lnTo>
                      <a:pt x="17" y="75"/>
                    </a:lnTo>
                    <a:lnTo>
                      <a:pt x="10" y="69"/>
                    </a:lnTo>
                    <a:lnTo>
                      <a:pt x="5" y="62"/>
                    </a:lnTo>
                    <a:lnTo>
                      <a:pt x="1" y="54"/>
                    </a:lnTo>
                    <a:lnTo>
                      <a:pt x="0" y="46"/>
                    </a:lnTo>
                    <a:lnTo>
                      <a:pt x="1" y="37"/>
                    </a:lnTo>
                    <a:lnTo>
                      <a:pt x="4" y="29"/>
                    </a:lnTo>
                    <a:lnTo>
                      <a:pt x="10" y="22"/>
                    </a:lnTo>
                    <a:lnTo>
                      <a:pt x="15" y="18"/>
                    </a:lnTo>
                    <a:lnTo>
                      <a:pt x="20" y="16"/>
                    </a:lnTo>
                    <a:lnTo>
                      <a:pt x="26" y="13"/>
                    </a:lnTo>
                    <a:lnTo>
                      <a:pt x="33" y="10"/>
                    </a:lnTo>
                    <a:lnTo>
                      <a:pt x="40" y="7"/>
                    </a:lnTo>
                    <a:lnTo>
                      <a:pt x="46" y="6"/>
                    </a:lnTo>
                    <a:lnTo>
                      <a:pt x="53" y="4"/>
                    </a:lnTo>
                    <a:lnTo>
                      <a:pt x="60" y="3"/>
                    </a:lnTo>
                    <a:lnTo>
                      <a:pt x="67" y="2"/>
                    </a:lnTo>
                    <a:lnTo>
                      <a:pt x="73" y="1"/>
                    </a:lnTo>
                    <a:lnTo>
                      <a:pt x="79" y="0"/>
                    </a:lnTo>
                    <a:lnTo>
                      <a:pt x="83" y="0"/>
                    </a:lnTo>
                    <a:lnTo>
                      <a:pt x="88" y="0"/>
                    </a:lnTo>
                    <a:lnTo>
                      <a:pt x="91" y="0"/>
                    </a:lnTo>
                    <a:lnTo>
                      <a:pt x="94" y="1"/>
                    </a:lnTo>
                    <a:lnTo>
                      <a:pt x="95" y="2"/>
                    </a:lnTo>
                    <a:lnTo>
                      <a:pt x="91" y="2"/>
                    </a:lnTo>
                    <a:lnTo>
                      <a:pt x="87" y="3"/>
                    </a:lnTo>
                    <a:lnTo>
                      <a:pt x="82" y="3"/>
                    </a:lnTo>
                    <a:lnTo>
                      <a:pt x="77" y="4"/>
                    </a:lnTo>
                    <a:lnTo>
                      <a:pt x="73" y="5"/>
                    </a:lnTo>
                    <a:lnTo>
                      <a:pt x="67" y="6"/>
                    </a:lnTo>
                    <a:lnTo>
                      <a:pt x="62" y="7"/>
                    </a:lnTo>
                    <a:lnTo>
                      <a:pt x="57" y="8"/>
                    </a:lnTo>
                    <a:lnTo>
                      <a:pt x="51" y="10"/>
                    </a:lnTo>
                    <a:lnTo>
                      <a:pt x="46" y="11"/>
                    </a:lnTo>
                    <a:lnTo>
                      <a:pt x="40" y="13"/>
                    </a:lnTo>
                    <a:lnTo>
                      <a:pt x="35" y="14"/>
                    </a:lnTo>
                    <a:lnTo>
                      <a:pt x="30" y="17"/>
                    </a:lnTo>
                    <a:lnTo>
                      <a:pt x="25" y="19"/>
                    </a:lnTo>
                    <a:lnTo>
                      <a:pt x="20" y="22"/>
                    </a:lnTo>
                    <a:lnTo>
                      <a:pt x="16" y="25"/>
                    </a:lnTo>
                  </a:path>
                </a:pathLst>
              </a:custGeom>
              <a:solidFill>
                <a:srgbClr val="FF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2" name="Freeform 175">
                <a:extLst>
                  <a:ext uri="{FF2B5EF4-FFF2-40B4-BE49-F238E27FC236}">
                    <a16:creationId xmlns:a16="http://schemas.microsoft.com/office/drawing/2014/main" id="{A684936D-80CA-8BE0-B856-A865947AC785}"/>
                  </a:ext>
                </a:extLst>
              </p:cNvPr>
              <p:cNvSpPr>
                <a:spLocks/>
              </p:cNvSpPr>
              <p:nvPr/>
            </p:nvSpPr>
            <p:spPr bwMode="auto">
              <a:xfrm>
                <a:off x="1336" y="1338"/>
                <a:ext cx="40" cy="78"/>
              </a:xfrm>
              <a:custGeom>
                <a:avLst/>
                <a:gdLst>
                  <a:gd name="T0" fmla="*/ 39 w 40"/>
                  <a:gd name="T1" fmla="*/ 42 h 78"/>
                  <a:gd name="T2" fmla="*/ 39 w 40"/>
                  <a:gd name="T3" fmla="*/ 48 h 78"/>
                  <a:gd name="T4" fmla="*/ 37 w 40"/>
                  <a:gd name="T5" fmla="*/ 54 h 78"/>
                  <a:gd name="T6" fmla="*/ 34 w 40"/>
                  <a:gd name="T7" fmla="*/ 60 h 78"/>
                  <a:gd name="T8" fmla="*/ 31 w 40"/>
                  <a:gd name="T9" fmla="*/ 65 h 78"/>
                  <a:gd name="T10" fmla="*/ 26 w 40"/>
                  <a:gd name="T11" fmla="*/ 69 h 78"/>
                  <a:gd name="T12" fmla="*/ 20 w 40"/>
                  <a:gd name="T13" fmla="*/ 72 h 78"/>
                  <a:gd name="T14" fmla="*/ 14 w 40"/>
                  <a:gd name="T15" fmla="*/ 75 h 78"/>
                  <a:gd name="T16" fmla="*/ 8 w 40"/>
                  <a:gd name="T17" fmla="*/ 76 h 78"/>
                  <a:gd name="T18" fmla="*/ 6 w 40"/>
                  <a:gd name="T19" fmla="*/ 77 h 78"/>
                  <a:gd name="T20" fmla="*/ 4 w 40"/>
                  <a:gd name="T21" fmla="*/ 76 h 78"/>
                  <a:gd name="T22" fmla="*/ 2 w 40"/>
                  <a:gd name="T23" fmla="*/ 75 h 78"/>
                  <a:gd name="T24" fmla="*/ 1 w 40"/>
                  <a:gd name="T25" fmla="*/ 73 h 78"/>
                  <a:gd name="T26" fmla="*/ 1 w 40"/>
                  <a:gd name="T27" fmla="*/ 72 h 78"/>
                  <a:gd name="T28" fmla="*/ 2 w 40"/>
                  <a:gd name="T29" fmla="*/ 70 h 78"/>
                  <a:gd name="T30" fmla="*/ 3 w 40"/>
                  <a:gd name="T31" fmla="*/ 68 h 78"/>
                  <a:gd name="T32" fmla="*/ 5 w 40"/>
                  <a:gd name="T33" fmla="*/ 68 h 78"/>
                  <a:gd name="T34" fmla="*/ 11 w 40"/>
                  <a:gd name="T35" fmla="*/ 65 h 78"/>
                  <a:gd name="T36" fmla="*/ 17 w 40"/>
                  <a:gd name="T37" fmla="*/ 62 h 78"/>
                  <a:gd name="T38" fmla="*/ 22 w 40"/>
                  <a:gd name="T39" fmla="*/ 58 h 78"/>
                  <a:gd name="T40" fmla="*/ 25 w 40"/>
                  <a:gd name="T41" fmla="*/ 54 h 78"/>
                  <a:gd name="T42" fmla="*/ 28 w 40"/>
                  <a:gd name="T43" fmla="*/ 48 h 78"/>
                  <a:gd name="T44" fmla="*/ 29 w 40"/>
                  <a:gd name="T45" fmla="*/ 42 h 78"/>
                  <a:gd name="T46" fmla="*/ 29 w 40"/>
                  <a:gd name="T47" fmla="*/ 36 h 78"/>
                  <a:gd name="T48" fmla="*/ 27 w 40"/>
                  <a:gd name="T49" fmla="*/ 29 h 78"/>
                  <a:gd name="T50" fmla="*/ 25 w 40"/>
                  <a:gd name="T51" fmla="*/ 24 h 78"/>
                  <a:gd name="T52" fmla="*/ 21 w 40"/>
                  <a:gd name="T53" fmla="*/ 20 h 78"/>
                  <a:gd name="T54" fmla="*/ 18 w 40"/>
                  <a:gd name="T55" fmla="*/ 16 h 78"/>
                  <a:gd name="T56" fmla="*/ 14 w 40"/>
                  <a:gd name="T57" fmla="*/ 12 h 78"/>
                  <a:gd name="T58" fmla="*/ 10 w 40"/>
                  <a:gd name="T59" fmla="*/ 9 h 78"/>
                  <a:gd name="T60" fmla="*/ 6 w 40"/>
                  <a:gd name="T61" fmla="*/ 6 h 78"/>
                  <a:gd name="T62" fmla="*/ 3 w 40"/>
                  <a:gd name="T63" fmla="*/ 3 h 78"/>
                  <a:gd name="T64" fmla="*/ 0 w 40"/>
                  <a:gd name="T65" fmla="*/ 0 h 78"/>
                  <a:gd name="T66" fmla="*/ 3 w 40"/>
                  <a:gd name="T67" fmla="*/ 0 h 78"/>
                  <a:gd name="T68" fmla="*/ 7 w 40"/>
                  <a:gd name="T69" fmla="*/ 2 h 78"/>
                  <a:gd name="T70" fmla="*/ 13 w 40"/>
                  <a:gd name="T71" fmla="*/ 6 h 78"/>
                  <a:gd name="T72" fmla="*/ 20 w 40"/>
                  <a:gd name="T73" fmla="*/ 11 h 78"/>
                  <a:gd name="T74" fmla="*/ 26 w 40"/>
                  <a:gd name="T75" fmla="*/ 18 h 78"/>
                  <a:gd name="T76" fmla="*/ 32 w 40"/>
                  <a:gd name="T77" fmla="*/ 26 h 78"/>
                  <a:gd name="T78" fmla="*/ 36 w 40"/>
                  <a:gd name="T79" fmla="*/ 34 h 78"/>
                  <a:gd name="T80" fmla="*/ 39 w 40"/>
                  <a:gd name="T81" fmla="*/ 4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78">
                    <a:moveTo>
                      <a:pt x="39" y="42"/>
                    </a:moveTo>
                    <a:lnTo>
                      <a:pt x="39" y="48"/>
                    </a:lnTo>
                    <a:lnTo>
                      <a:pt x="37" y="54"/>
                    </a:lnTo>
                    <a:lnTo>
                      <a:pt x="34" y="60"/>
                    </a:lnTo>
                    <a:lnTo>
                      <a:pt x="31" y="65"/>
                    </a:lnTo>
                    <a:lnTo>
                      <a:pt x="26" y="69"/>
                    </a:lnTo>
                    <a:lnTo>
                      <a:pt x="20" y="72"/>
                    </a:lnTo>
                    <a:lnTo>
                      <a:pt x="14" y="75"/>
                    </a:lnTo>
                    <a:lnTo>
                      <a:pt x="8" y="76"/>
                    </a:lnTo>
                    <a:lnTo>
                      <a:pt x="6" y="77"/>
                    </a:lnTo>
                    <a:lnTo>
                      <a:pt x="4" y="76"/>
                    </a:lnTo>
                    <a:lnTo>
                      <a:pt x="2" y="75"/>
                    </a:lnTo>
                    <a:lnTo>
                      <a:pt x="1" y="73"/>
                    </a:lnTo>
                    <a:lnTo>
                      <a:pt x="1" y="72"/>
                    </a:lnTo>
                    <a:lnTo>
                      <a:pt x="2" y="70"/>
                    </a:lnTo>
                    <a:lnTo>
                      <a:pt x="3" y="68"/>
                    </a:lnTo>
                    <a:lnTo>
                      <a:pt x="5" y="68"/>
                    </a:lnTo>
                    <a:lnTo>
                      <a:pt x="11" y="65"/>
                    </a:lnTo>
                    <a:lnTo>
                      <a:pt x="17" y="62"/>
                    </a:lnTo>
                    <a:lnTo>
                      <a:pt x="22" y="58"/>
                    </a:lnTo>
                    <a:lnTo>
                      <a:pt x="25" y="54"/>
                    </a:lnTo>
                    <a:lnTo>
                      <a:pt x="28" y="48"/>
                    </a:lnTo>
                    <a:lnTo>
                      <a:pt x="29" y="42"/>
                    </a:lnTo>
                    <a:lnTo>
                      <a:pt x="29" y="36"/>
                    </a:lnTo>
                    <a:lnTo>
                      <a:pt x="27" y="29"/>
                    </a:lnTo>
                    <a:lnTo>
                      <a:pt x="25" y="24"/>
                    </a:lnTo>
                    <a:lnTo>
                      <a:pt x="21" y="20"/>
                    </a:lnTo>
                    <a:lnTo>
                      <a:pt x="18" y="16"/>
                    </a:lnTo>
                    <a:lnTo>
                      <a:pt x="14" y="12"/>
                    </a:lnTo>
                    <a:lnTo>
                      <a:pt x="10" y="9"/>
                    </a:lnTo>
                    <a:lnTo>
                      <a:pt x="6" y="6"/>
                    </a:lnTo>
                    <a:lnTo>
                      <a:pt x="3" y="3"/>
                    </a:lnTo>
                    <a:lnTo>
                      <a:pt x="0" y="0"/>
                    </a:lnTo>
                    <a:lnTo>
                      <a:pt x="3" y="0"/>
                    </a:lnTo>
                    <a:lnTo>
                      <a:pt x="7" y="2"/>
                    </a:lnTo>
                    <a:lnTo>
                      <a:pt x="13" y="6"/>
                    </a:lnTo>
                    <a:lnTo>
                      <a:pt x="20" y="11"/>
                    </a:lnTo>
                    <a:lnTo>
                      <a:pt x="26" y="18"/>
                    </a:lnTo>
                    <a:lnTo>
                      <a:pt x="32" y="26"/>
                    </a:lnTo>
                    <a:lnTo>
                      <a:pt x="36" y="34"/>
                    </a:lnTo>
                    <a:lnTo>
                      <a:pt x="39" y="42"/>
                    </a:lnTo>
                  </a:path>
                </a:pathLst>
              </a:custGeom>
              <a:solidFill>
                <a:srgbClr val="FF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3" name="Freeform 176">
                <a:extLst>
                  <a:ext uri="{FF2B5EF4-FFF2-40B4-BE49-F238E27FC236}">
                    <a16:creationId xmlns:a16="http://schemas.microsoft.com/office/drawing/2014/main" id="{C3F7F9E2-9F7F-EBD4-2814-2CBD19D1AFE7}"/>
                  </a:ext>
                </a:extLst>
              </p:cNvPr>
              <p:cNvSpPr>
                <a:spLocks/>
              </p:cNvSpPr>
              <p:nvPr/>
            </p:nvSpPr>
            <p:spPr bwMode="auto">
              <a:xfrm>
                <a:off x="1020" y="1296"/>
                <a:ext cx="84" cy="100"/>
              </a:xfrm>
              <a:custGeom>
                <a:avLst/>
                <a:gdLst>
                  <a:gd name="T0" fmla="*/ 13 w 84"/>
                  <a:gd name="T1" fmla="*/ 40 h 100"/>
                  <a:gd name="T2" fmla="*/ 9 w 84"/>
                  <a:gd name="T3" fmla="*/ 46 h 100"/>
                  <a:gd name="T4" fmla="*/ 7 w 84"/>
                  <a:gd name="T5" fmla="*/ 52 h 100"/>
                  <a:gd name="T6" fmla="*/ 8 w 84"/>
                  <a:gd name="T7" fmla="*/ 60 h 100"/>
                  <a:gd name="T8" fmla="*/ 13 w 84"/>
                  <a:gd name="T9" fmla="*/ 67 h 100"/>
                  <a:gd name="T10" fmla="*/ 19 w 84"/>
                  <a:gd name="T11" fmla="*/ 73 h 100"/>
                  <a:gd name="T12" fmla="*/ 27 w 84"/>
                  <a:gd name="T13" fmla="*/ 79 h 100"/>
                  <a:gd name="T14" fmla="*/ 35 w 84"/>
                  <a:gd name="T15" fmla="*/ 85 h 100"/>
                  <a:gd name="T16" fmla="*/ 40 w 84"/>
                  <a:gd name="T17" fmla="*/ 89 h 100"/>
                  <a:gd name="T18" fmla="*/ 41 w 84"/>
                  <a:gd name="T19" fmla="*/ 92 h 100"/>
                  <a:gd name="T20" fmla="*/ 42 w 84"/>
                  <a:gd name="T21" fmla="*/ 95 h 100"/>
                  <a:gd name="T22" fmla="*/ 42 w 84"/>
                  <a:gd name="T23" fmla="*/ 98 h 100"/>
                  <a:gd name="T24" fmla="*/ 39 w 84"/>
                  <a:gd name="T25" fmla="*/ 99 h 100"/>
                  <a:gd name="T26" fmla="*/ 36 w 84"/>
                  <a:gd name="T27" fmla="*/ 99 h 100"/>
                  <a:gd name="T28" fmla="*/ 31 w 84"/>
                  <a:gd name="T29" fmla="*/ 94 h 100"/>
                  <a:gd name="T30" fmla="*/ 22 w 84"/>
                  <a:gd name="T31" fmla="*/ 86 h 100"/>
                  <a:gd name="T32" fmla="*/ 13 w 84"/>
                  <a:gd name="T33" fmla="*/ 79 h 100"/>
                  <a:gd name="T34" fmla="*/ 5 w 84"/>
                  <a:gd name="T35" fmla="*/ 70 h 100"/>
                  <a:gd name="T36" fmla="*/ 0 w 84"/>
                  <a:gd name="T37" fmla="*/ 60 h 100"/>
                  <a:gd name="T38" fmla="*/ 1 w 84"/>
                  <a:gd name="T39" fmla="*/ 49 h 100"/>
                  <a:gd name="T40" fmla="*/ 6 w 84"/>
                  <a:gd name="T41" fmla="*/ 38 h 100"/>
                  <a:gd name="T42" fmla="*/ 15 w 84"/>
                  <a:gd name="T43" fmla="*/ 30 h 100"/>
                  <a:gd name="T44" fmla="*/ 23 w 84"/>
                  <a:gd name="T45" fmla="*/ 24 h 100"/>
                  <a:gd name="T46" fmla="*/ 32 w 84"/>
                  <a:gd name="T47" fmla="*/ 19 h 100"/>
                  <a:gd name="T48" fmla="*/ 40 w 84"/>
                  <a:gd name="T49" fmla="*/ 14 h 100"/>
                  <a:gd name="T50" fmla="*/ 50 w 84"/>
                  <a:gd name="T51" fmla="*/ 9 h 100"/>
                  <a:gd name="T52" fmla="*/ 58 w 84"/>
                  <a:gd name="T53" fmla="*/ 5 h 100"/>
                  <a:gd name="T54" fmla="*/ 67 w 84"/>
                  <a:gd name="T55" fmla="*/ 2 h 100"/>
                  <a:gd name="T56" fmla="*/ 75 w 84"/>
                  <a:gd name="T57" fmla="*/ 0 h 100"/>
                  <a:gd name="T58" fmla="*/ 80 w 84"/>
                  <a:gd name="T59" fmla="*/ 0 h 100"/>
                  <a:gd name="T60" fmla="*/ 80 w 84"/>
                  <a:gd name="T61" fmla="*/ 2 h 100"/>
                  <a:gd name="T62" fmla="*/ 73 w 84"/>
                  <a:gd name="T63" fmla="*/ 4 h 100"/>
                  <a:gd name="T64" fmla="*/ 66 w 84"/>
                  <a:gd name="T65" fmla="*/ 8 h 100"/>
                  <a:gd name="T66" fmla="*/ 56 w 84"/>
                  <a:gd name="T67" fmla="*/ 12 h 100"/>
                  <a:gd name="T68" fmla="*/ 47 w 84"/>
                  <a:gd name="T69" fmla="*/ 16 h 100"/>
                  <a:gd name="T70" fmla="*/ 38 w 84"/>
                  <a:gd name="T71" fmla="*/ 22 h 100"/>
                  <a:gd name="T72" fmla="*/ 28 w 84"/>
                  <a:gd name="T73" fmla="*/ 28 h 100"/>
                  <a:gd name="T74" fmla="*/ 20 w 84"/>
                  <a:gd name="T75" fmla="*/ 3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100">
                    <a:moveTo>
                      <a:pt x="16" y="37"/>
                    </a:moveTo>
                    <a:lnTo>
                      <a:pt x="13" y="40"/>
                    </a:lnTo>
                    <a:lnTo>
                      <a:pt x="11" y="43"/>
                    </a:lnTo>
                    <a:lnTo>
                      <a:pt x="9" y="46"/>
                    </a:lnTo>
                    <a:lnTo>
                      <a:pt x="8" y="49"/>
                    </a:lnTo>
                    <a:lnTo>
                      <a:pt x="7" y="52"/>
                    </a:lnTo>
                    <a:lnTo>
                      <a:pt x="7" y="56"/>
                    </a:lnTo>
                    <a:lnTo>
                      <a:pt x="8" y="60"/>
                    </a:lnTo>
                    <a:lnTo>
                      <a:pt x="10" y="63"/>
                    </a:lnTo>
                    <a:lnTo>
                      <a:pt x="13" y="67"/>
                    </a:lnTo>
                    <a:lnTo>
                      <a:pt x="16" y="70"/>
                    </a:lnTo>
                    <a:lnTo>
                      <a:pt x="19" y="73"/>
                    </a:lnTo>
                    <a:lnTo>
                      <a:pt x="23" y="76"/>
                    </a:lnTo>
                    <a:lnTo>
                      <a:pt x="27" y="79"/>
                    </a:lnTo>
                    <a:lnTo>
                      <a:pt x="31" y="82"/>
                    </a:lnTo>
                    <a:lnTo>
                      <a:pt x="35" y="85"/>
                    </a:lnTo>
                    <a:lnTo>
                      <a:pt x="38" y="88"/>
                    </a:lnTo>
                    <a:lnTo>
                      <a:pt x="40" y="89"/>
                    </a:lnTo>
                    <a:lnTo>
                      <a:pt x="40" y="90"/>
                    </a:lnTo>
                    <a:lnTo>
                      <a:pt x="41" y="92"/>
                    </a:lnTo>
                    <a:lnTo>
                      <a:pt x="42" y="93"/>
                    </a:lnTo>
                    <a:lnTo>
                      <a:pt x="42" y="95"/>
                    </a:lnTo>
                    <a:lnTo>
                      <a:pt x="42" y="96"/>
                    </a:lnTo>
                    <a:lnTo>
                      <a:pt x="42" y="98"/>
                    </a:lnTo>
                    <a:lnTo>
                      <a:pt x="41" y="99"/>
                    </a:lnTo>
                    <a:lnTo>
                      <a:pt x="39" y="99"/>
                    </a:lnTo>
                    <a:lnTo>
                      <a:pt x="38" y="99"/>
                    </a:lnTo>
                    <a:lnTo>
                      <a:pt x="36" y="99"/>
                    </a:lnTo>
                    <a:lnTo>
                      <a:pt x="35" y="98"/>
                    </a:lnTo>
                    <a:lnTo>
                      <a:pt x="31" y="94"/>
                    </a:lnTo>
                    <a:lnTo>
                      <a:pt x="27" y="90"/>
                    </a:lnTo>
                    <a:lnTo>
                      <a:pt x="22" y="86"/>
                    </a:lnTo>
                    <a:lnTo>
                      <a:pt x="17" y="82"/>
                    </a:lnTo>
                    <a:lnTo>
                      <a:pt x="13" y="79"/>
                    </a:lnTo>
                    <a:lnTo>
                      <a:pt x="9" y="75"/>
                    </a:lnTo>
                    <a:lnTo>
                      <a:pt x="5" y="70"/>
                    </a:lnTo>
                    <a:lnTo>
                      <a:pt x="2" y="65"/>
                    </a:lnTo>
                    <a:lnTo>
                      <a:pt x="0" y="60"/>
                    </a:lnTo>
                    <a:lnTo>
                      <a:pt x="0" y="54"/>
                    </a:lnTo>
                    <a:lnTo>
                      <a:pt x="1" y="49"/>
                    </a:lnTo>
                    <a:lnTo>
                      <a:pt x="3" y="44"/>
                    </a:lnTo>
                    <a:lnTo>
                      <a:pt x="6" y="38"/>
                    </a:lnTo>
                    <a:lnTo>
                      <a:pt x="10" y="34"/>
                    </a:lnTo>
                    <a:lnTo>
                      <a:pt x="15" y="30"/>
                    </a:lnTo>
                    <a:lnTo>
                      <a:pt x="20" y="26"/>
                    </a:lnTo>
                    <a:lnTo>
                      <a:pt x="23" y="24"/>
                    </a:lnTo>
                    <a:lnTo>
                      <a:pt x="27" y="22"/>
                    </a:lnTo>
                    <a:lnTo>
                      <a:pt x="32" y="19"/>
                    </a:lnTo>
                    <a:lnTo>
                      <a:pt x="36" y="16"/>
                    </a:lnTo>
                    <a:lnTo>
                      <a:pt x="40" y="14"/>
                    </a:lnTo>
                    <a:lnTo>
                      <a:pt x="45" y="11"/>
                    </a:lnTo>
                    <a:lnTo>
                      <a:pt x="50" y="9"/>
                    </a:lnTo>
                    <a:lnTo>
                      <a:pt x="54" y="7"/>
                    </a:lnTo>
                    <a:lnTo>
                      <a:pt x="58" y="5"/>
                    </a:lnTo>
                    <a:lnTo>
                      <a:pt x="63" y="3"/>
                    </a:lnTo>
                    <a:lnTo>
                      <a:pt x="67" y="2"/>
                    </a:lnTo>
                    <a:lnTo>
                      <a:pt x="71" y="1"/>
                    </a:lnTo>
                    <a:lnTo>
                      <a:pt x="75" y="0"/>
                    </a:lnTo>
                    <a:lnTo>
                      <a:pt x="78" y="0"/>
                    </a:lnTo>
                    <a:lnTo>
                      <a:pt x="80" y="0"/>
                    </a:lnTo>
                    <a:lnTo>
                      <a:pt x="83" y="1"/>
                    </a:lnTo>
                    <a:lnTo>
                      <a:pt x="80" y="2"/>
                    </a:lnTo>
                    <a:lnTo>
                      <a:pt x="77" y="3"/>
                    </a:lnTo>
                    <a:lnTo>
                      <a:pt x="73" y="4"/>
                    </a:lnTo>
                    <a:lnTo>
                      <a:pt x="70" y="6"/>
                    </a:lnTo>
                    <a:lnTo>
                      <a:pt x="66" y="8"/>
                    </a:lnTo>
                    <a:lnTo>
                      <a:pt x="61" y="9"/>
                    </a:lnTo>
                    <a:lnTo>
                      <a:pt x="56" y="12"/>
                    </a:lnTo>
                    <a:lnTo>
                      <a:pt x="52" y="14"/>
                    </a:lnTo>
                    <a:lnTo>
                      <a:pt x="47" y="16"/>
                    </a:lnTo>
                    <a:lnTo>
                      <a:pt x="42" y="19"/>
                    </a:lnTo>
                    <a:lnTo>
                      <a:pt x="38" y="22"/>
                    </a:lnTo>
                    <a:lnTo>
                      <a:pt x="33" y="25"/>
                    </a:lnTo>
                    <a:lnTo>
                      <a:pt x="28" y="28"/>
                    </a:lnTo>
                    <a:lnTo>
                      <a:pt x="24" y="31"/>
                    </a:lnTo>
                    <a:lnTo>
                      <a:pt x="20" y="34"/>
                    </a:lnTo>
                    <a:lnTo>
                      <a:pt x="16" y="37"/>
                    </a:lnTo>
                  </a:path>
                </a:pathLst>
              </a:custGeom>
              <a:solidFill>
                <a:srgbClr val="FF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4" name="Freeform 177">
                <a:extLst>
                  <a:ext uri="{FF2B5EF4-FFF2-40B4-BE49-F238E27FC236}">
                    <a16:creationId xmlns:a16="http://schemas.microsoft.com/office/drawing/2014/main" id="{E70A976E-5FAD-1CB7-0F3E-FCB4B0E327A4}"/>
                  </a:ext>
                </a:extLst>
              </p:cNvPr>
              <p:cNvSpPr>
                <a:spLocks/>
              </p:cNvSpPr>
              <p:nvPr/>
            </p:nvSpPr>
            <p:spPr bwMode="auto">
              <a:xfrm>
                <a:off x="1054" y="1440"/>
                <a:ext cx="121" cy="96"/>
              </a:xfrm>
              <a:custGeom>
                <a:avLst/>
                <a:gdLst>
                  <a:gd name="T0" fmla="*/ 22 w 121"/>
                  <a:gd name="T1" fmla="*/ 21 h 96"/>
                  <a:gd name="T2" fmla="*/ 16 w 121"/>
                  <a:gd name="T3" fmla="*/ 40 h 96"/>
                  <a:gd name="T4" fmla="*/ 10 w 121"/>
                  <a:gd name="T5" fmla="*/ 59 h 96"/>
                  <a:gd name="T6" fmla="*/ 4 w 121"/>
                  <a:gd name="T7" fmla="*/ 77 h 96"/>
                  <a:gd name="T8" fmla="*/ 0 w 121"/>
                  <a:gd name="T9" fmla="*/ 89 h 96"/>
                  <a:gd name="T10" fmla="*/ 1 w 121"/>
                  <a:gd name="T11" fmla="*/ 93 h 96"/>
                  <a:gd name="T12" fmla="*/ 4 w 121"/>
                  <a:gd name="T13" fmla="*/ 95 h 96"/>
                  <a:gd name="T14" fmla="*/ 7 w 121"/>
                  <a:gd name="T15" fmla="*/ 94 h 96"/>
                  <a:gd name="T16" fmla="*/ 13 w 121"/>
                  <a:gd name="T17" fmla="*/ 82 h 96"/>
                  <a:gd name="T18" fmla="*/ 20 w 121"/>
                  <a:gd name="T19" fmla="*/ 56 h 96"/>
                  <a:gd name="T20" fmla="*/ 26 w 121"/>
                  <a:gd name="T21" fmla="*/ 31 h 96"/>
                  <a:gd name="T22" fmla="*/ 29 w 121"/>
                  <a:gd name="T23" fmla="*/ 14 h 96"/>
                  <a:gd name="T24" fmla="*/ 36 w 121"/>
                  <a:gd name="T25" fmla="*/ 11 h 96"/>
                  <a:gd name="T26" fmla="*/ 49 w 121"/>
                  <a:gd name="T27" fmla="*/ 13 h 96"/>
                  <a:gd name="T28" fmla="*/ 63 w 121"/>
                  <a:gd name="T29" fmla="*/ 17 h 96"/>
                  <a:gd name="T30" fmla="*/ 76 w 121"/>
                  <a:gd name="T31" fmla="*/ 21 h 96"/>
                  <a:gd name="T32" fmla="*/ 89 w 121"/>
                  <a:gd name="T33" fmla="*/ 27 h 96"/>
                  <a:gd name="T34" fmla="*/ 100 w 121"/>
                  <a:gd name="T35" fmla="*/ 34 h 96"/>
                  <a:gd name="T36" fmla="*/ 110 w 121"/>
                  <a:gd name="T37" fmla="*/ 40 h 96"/>
                  <a:gd name="T38" fmla="*/ 117 w 121"/>
                  <a:gd name="T39" fmla="*/ 46 h 96"/>
                  <a:gd name="T40" fmla="*/ 120 w 121"/>
                  <a:gd name="T41" fmla="*/ 44 h 96"/>
                  <a:gd name="T42" fmla="*/ 114 w 121"/>
                  <a:gd name="T43" fmla="*/ 33 h 96"/>
                  <a:gd name="T44" fmla="*/ 104 w 121"/>
                  <a:gd name="T45" fmla="*/ 23 h 96"/>
                  <a:gd name="T46" fmla="*/ 93 w 121"/>
                  <a:gd name="T47" fmla="*/ 14 h 96"/>
                  <a:gd name="T48" fmla="*/ 79 w 121"/>
                  <a:gd name="T49" fmla="*/ 8 h 96"/>
                  <a:gd name="T50" fmla="*/ 58 w 121"/>
                  <a:gd name="T51" fmla="*/ 3 h 96"/>
                  <a:gd name="T52" fmla="*/ 38 w 121"/>
                  <a:gd name="T53" fmla="*/ 1 h 96"/>
                  <a:gd name="T54" fmla="*/ 25 w 121"/>
                  <a:gd name="T55" fmla="*/ 0 h 96"/>
                  <a:gd name="T56" fmla="*/ 21 w 121"/>
                  <a:gd name="T57" fmla="*/ 1 h 96"/>
                  <a:gd name="T58" fmla="*/ 18 w 121"/>
                  <a:gd name="T59" fmla="*/ 4 h 96"/>
                  <a:gd name="T60" fmla="*/ 18 w 121"/>
                  <a:gd name="T61" fmla="*/ 9 h 96"/>
                  <a:gd name="T62" fmla="*/ 21 w 121"/>
                  <a:gd name="T63" fmla="*/ 1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6">
                    <a:moveTo>
                      <a:pt x="24" y="12"/>
                    </a:moveTo>
                    <a:lnTo>
                      <a:pt x="22" y="21"/>
                    </a:lnTo>
                    <a:lnTo>
                      <a:pt x="19" y="31"/>
                    </a:lnTo>
                    <a:lnTo>
                      <a:pt x="16" y="40"/>
                    </a:lnTo>
                    <a:lnTo>
                      <a:pt x="13" y="50"/>
                    </a:lnTo>
                    <a:lnTo>
                      <a:pt x="10" y="59"/>
                    </a:lnTo>
                    <a:lnTo>
                      <a:pt x="7" y="68"/>
                    </a:lnTo>
                    <a:lnTo>
                      <a:pt x="4" y="77"/>
                    </a:lnTo>
                    <a:lnTo>
                      <a:pt x="1" y="87"/>
                    </a:lnTo>
                    <a:lnTo>
                      <a:pt x="0" y="89"/>
                    </a:lnTo>
                    <a:lnTo>
                      <a:pt x="0" y="91"/>
                    </a:lnTo>
                    <a:lnTo>
                      <a:pt x="1" y="93"/>
                    </a:lnTo>
                    <a:lnTo>
                      <a:pt x="2" y="94"/>
                    </a:lnTo>
                    <a:lnTo>
                      <a:pt x="4" y="95"/>
                    </a:lnTo>
                    <a:lnTo>
                      <a:pt x="5" y="95"/>
                    </a:lnTo>
                    <a:lnTo>
                      <a:pt x="7" y="94"/>
                    </a:lnTo>
                    <a:lnTo>
                      <a:pt x="9" y="92"/>
                    </a:lnTo>
                    <a:lnTo>
                      <a:pt x="13" y="82"/>
                    </a:lnTo>
                    <a:lnTo>
                      <a:pt x="16" y="69"/>
                    </a:lnTo>
                    <a:lnTo>
                      <a:pt x="20" y="56"/>
                    </a:lnTo>
                    <a:lnTo>
                      <a:pt x="23" y="43"/>
                    </a:lnTo>
                    <a:lnTo>
                      <a:pt x="26" y="31"/>
                    </a:lnTo>
                    <a:lnTo>
                      <a:pt x="28" y="21"/>
                    </a:lnTo>
                    <a:lnTo>
                      <a:pt x="29" y="14"/>
                    </a:lnTo>
                    <a:lnTo>
                      <a:pt x="30" y="11"/>
                    </a:lnTo>
                    <a:lnTo>
                      <a:pt x="36" y="11"/>
                    </a:lnTo>
                    <a:lnTo>
                      <a:pt x="43" y="12"/>
                    </a:lnTo>
                    <a:lnTo>
                      <a:pt x="49" y="13"/>
                    </a:lnTo>
                    <a:lnTo>
                      <a:pt x="56" y="14"/>
                    </a:lnTo>
                    <a:lnTo>
                      <a:pt x="63" y="17"/>
                    </a:lnTo>
                    <a:lnTo>
                      <a:pt x="70" y="19"/>
                    </a:lnTo>
                    <a:lnTo>
                      <a:pt x="76" y="21"/>
                    </a:lnTo>
                    <a:lnTo>
                      <a:pt x="83" y="24"/>
                    </a:lnTo>
                    <a:lnTo>
                      <a:pt x="89" y="27"/>
                    </a:lnTo>
                    <a:lnTo>
                      <a:pt x="95" y="31"/>
                    </a:lnTo>
                    <a:lnTo>
                      <a:pt x="100" y="34"/>
                    </a:lnTo>
                    <a:lnTo>
                      <a:pt x="105" y="37"/>
                    </a:lnTo>
                    <a:lnTo>
                      <a:pt x="110" y="40"/>
                    </a:lnTo>
                    <a:lnTo>
                      <a:pt x="114" y="43"/>
                    </a:lnTo>
                    <a:lnTo>
                      <a:pt x="117" y="46"/>
                    </a:lnTo>
                    <a:lnTo>
                      <a:pt x="120" y="48"/>
                    </a:lnTo>
                    <a:lnTo>
                      <a:pt x="120" y="44"/>
                    </a:lnTo>
                    <a:lnTo>
                      <a:pt x="118" y="38"/>
                    </a:lnTo>
                    <a:lnTo>
                      <a:pt x="114" y="33"/>
                    </a:lnTo>
                    <a:lnTo>
                      <a:pt x="110" y="28"/>
                    </a:lnTo>
                    <a:lnTo>
                      <a:pt x="104" y="23"/>
                    </a:lnTo>
                    <a:lnTo>
                      <a:pt x="98" y="18"/>
                    </a:lnTo>
                    <a:lnTo>
                      <a:pt x="93" y="14"/>
                    </a:lnTo>
                    <a:lnTo>
                      <a:pt x="87" y="11"/>
                    </a:lnTo>
                    <a:lnTo>
                      <a:pt x="79" y="8"/>
                    </a:lnTo>
                    <a:lnTo>
                      <a:pt x="69" y="5"/>
                    </a:lnTo>
                    <a:lnTo>
                      <a:pt x="58" y="3"/>
                    </a:lnTo>
                    <a:lnTo>
                      <a:pt x="48" y="2"/>
                    </a:lnTo>
                    <a:lnTo>
                      <a:pt x="38" y="1"/>
                    </a:lnTo>
                    <a:lnTo>
                      <a:pt x="30" y="0"/>
                    </a:lnTo>
                    <a:lnTo>
                      <a:pt x="25" y="0"/>
                    </a:lnTo>
                    <a:lnTo>
                      <a:pt x="23" y="0"/>
                    </a:lnTo>
                    <a:lnTo>
                      <a:pt x="21" y="1"/>
                    </a:lnTo>
                    <a:lnTo>
                      <a:pt x="19" y="2"/>
                    </a:lnTo>
                    <a:lnTo>
                      <a:pt x="18" y="4"/>
                    </a:lnTo>
                    <a:lnTo>
                      <a:pt x="18" y="6"/>
                    </a:lnTo>
                    <a:lnTo>
                      <a:pt x="18" y="9"/>
                    </a:lnTo>
                    <a:lnTo>
                      <a:pt x="19" y="10"/>
                    </a:lnTo>
                    <a:lnTo>
                      <a:pt x="21" y="11"/>
                    </a:lnTo>
                    <a:lnTo>
                      <a:pt x="24" y="12"/>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5" name="Freeform 178">
                <a:extLst>
                  <a:ext uri="{FF2B5EF4-FFF2-40B4-BE49-F238E27FC236}">
                    <a16:creationId xmlns:a16="http://schemas.microsoft.com/office/drawing/2014/main" id="{EAEAEC53-DFB7-68B9-F7EB-82C8C0061066}"/>
                  </a:ext>
                </a:extLst>
              </p:cNvPr>
              <p:cNvSpPr>
                <a:spLocks/>
              </p:cNvSpPr>
              <p:nvPr/>
            </p:nvSpPr>
            <p:spPr bwMode="auto">
              <a:xfrm>
                <a:off x="1054" y="1485"/>
                <a:ext cx="121" cy="267"/>
              </a:xfrm>
              <a:custGeom>
                <a:avLst/>
                <a:gdLst>
                  <a:gd name="T0" fmla="*/ 97 w 121"/>
                  <a:gd name="T1" fmla="*/ 80 h 267"/>
                  <a:gd name="T2" fmla="*/ 96 w 121"/>
                  <a:gd name="T3" fmla="*/ 88 h 267"/>
                  <a:gd name="T4" fmla="*/ 91 w 121"/>
                  <a:gd name="T5" fmla="*/ 104 h 267"/>
                  <a:gd name="T6" fmla="*/ 81 w 121"/>
                  <a:gd name="T7" fmla="*/ 126 h 267"/>
                  <a:gd name="T8" fmla="*/ 72 w 121"/>
                  <a:gd name="T9" fmla="*/ 148 h 267"/>
                  <a:gd name="T10" fmla="*/ 63 w 121"/>
                  <a:gd name="T11" fmla="*/ 169 h 267"/>
                  <a:gd name="T12" fmla="*/ 52 w 121"/>
                  <a:gd name="T13" fmla="*/ 190 h 267"/>
                  <a:gd name="T14" fmla="*/ 42 w 121"/>
                  <a:gd name="T15" fmla="*/ 211 h 267"/>
                  <a:gd name="T16" fmla="*/ 31 w 121"/>
                  <a:gd name="T17" fmla="*/ 232 h 267"/>
                  <a:gd name="T18" fmla="*/ 20 w 121"/>
                  <a:gd name="T19" fmla="*/ 254 h 267"/>
                  <a:gd name="T20" fmla="*/ 13 w 121"/>
                  <a:gd name="T21" fmla="*/ 265 h 267"/>
                  <a:gd name="T22" fmla="*/ 10 w 121"/>
                  <a:gd name="T23" fmla="*/ 266 h 267"/>
                  <a:gd name="T24" fmla="*/ 5 w 121"/>
                  <a:gd name="T25" fmla="*/ 266 h 267"/>
                  <a:gd name="T26" fmla="*/ 2 w 121"/>
                  <a:gd name="T27" fmla="*/ 265 h 267"/>
                  <a:gd name="T28" fmla="*/ 0 w 121"/>
                  <a:gd name="T29" fmla="*/ 263 h 267"/>
                  <a:gd name="T30" fmla="*/ 1 w 121"/>
                  <a:gd name="T31" fmla="*/ 260 h 267"/>
                  <a:gd name="T32" fmla="*/ 7 w 121"/>
                  <a:gd name="T33" fmla="*/ 250 h 267"/>
                  <a:gd name="T34" fmla="*/ 16 w 121"/>
                  <a:gd name="T35" fmla="*/ 234 h 267"/>
                  <a:gd name="T36" fmla="*/ 25 w 121"/>
                  <a:gd name="T37" fmla="*/ 217 h 267"/>
                  <a:gd name="T38" fmla="*/ 34 w 121"/>
                  <a:gd name="T39" fmla="*/ 201 h 267"/>
                  <a:gd name="T40" fmla="*/ 47 w 121"/>
                  <a:gd name="T41" fmla="*/ 177 h 267"/>
                  <a:gd name="T42" fmla="*/ 61 w 121"/>
                  <a:gd name="T43" fmla="*/ 147 h 267"/>
                  <a:gd name="T44" fmla="*/ 74 w 121"/>
                  <a:gd name="T45" fmla="*/ 118 h 267"/>
                  <a:gd name="T46" fmla="*/ 85 w 121"/>
                  <a:gd name="T47" fmla="*/ 87 h 267"/>
                  <a:gd name="T48" fmla="*/ 95 w 121"/>
                  <a:gd name="T49" fmla="*/ 61 h 267"/>
                  <a:gd name="T50" fmla="*/ 103 w 121"/>
                  <a:gd name="T51" fmla="*/ 39 h 267"/>
                  <a:gd name="T52" fmla="*/ 110 w 121"/>
                  <a:gd name="T53" fmla="*/ 17 h 267"/>
                  <a:gd name="T54" fmla="*/ 116 w 121"/>
                  <a:gd name="T55" fmla="*/ 3 h 267"/>
                  <a:gd name="T56" fmla="*/ 119 w 121"/>
                  <a:gd name="T57" fmla="*/ 0 h 267"/>
                  <a:gd name="T58" fmla="*/ 120 w 121"/>
                  <a:gd name="T59" fmla="*/ 3 h 267"/>
                  <a:gd name="T60" fmla="*/ 118 w 121"/>
                  <a:gd name="T61" fmla="*/ 13 h 267"/>
                  <a:gd name="T62" fmla="*/ 115 w 121"/>
                  <a:gd name="T63" fmla="*/ 32 h 267"/>
                  <a:gd name="T64" fmla="*/ 111 w 121"/>
                  <a:gd name="T65" fmla="*/ 50 h 267"/>
                  <a:gd name="T66" fmla="*/ 105 w 121"/>
                  <a:gd name="T67" fmla="*/ 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 h="267">
                    <a:moveTo>
                      <a:pt x="100" y="75"/>
                    </a:moveTo>
                    <a:lnTo>
                      <a:pt x="97" y="80"/>
                    </a:lnTo>
                    <a:lnTo>
                      <a:pt x="97" y="84"/>
                    </a:lnTo>
                    <a:lnTo>
                      <a:pt x="96" y="88"/>
                    </a:lnTo>
                    <a:lnTo>
                      <a:pt x="95" y="93"/>
                    </a:lnTo>
                    <a:lnTo>
                      <a:pt x="91" y="104"/>
                    </a:lnTo>
                    <a:lnTo>
                      <a:pt x="86" y="115"/>
                    </a:lnTo>
                    <a:lnTo>
                      <a:pt x="81" y="126"/>
                    </a:lnTo>
                    <a:lnTo>
                      <a:pt x="77" y="137"/>
                    </a:lnTo>
                    <a:lnTo>
                      <a:pt x="72" y="148"/>
                    </a:lnTo>
                    <a:lnTo>
                      <a:pt x="67" y="158"/>
                    </a:lnTo>
                    <a:lnTo>
                      <a:pt x="63" y="169"/>
                    </a:lnTo>
                    <a:lnTo>
                      <a:pt x="57" y="180"/>
                    </a:lnTo>
                    <a:lnTo>
                      <a:pt x="52" y="190"/>
                    </a:lnTo>
                    <a:lnTo>
                      <a:pt x="47" y="201"/>
                    </a:lnTo>
                    <a:lnTo>
                      <a:pt x="42" y="211"/>
                    </a:lnTo>
                    <a:lnTo>
                      <a:pt x="36" y="222"/>
                    </a:lnTo>
                    <a:lnTo>
                      <a:pt x="31" y="232"/>
                    </a:lnTo>
                    <a:lnTo>
                      <a:pt x="25" y="243"/>
                    </a:lnTo>
                    <a:lnTo>
                      <a:pt x="20" y="254"/>
                    </a:lnTo>
                    <a:lnTo>
                      <a:pt x="14" y="264"/>
                    </a:lnTo>
                    <a:lnTo>
                      <a:pt x="13" y="265"/>
                    </a:lnTo>
                    <a:lnTo>
                      <a:pt x="12" y="266"/>
                    </a:lnTo>
                    <a:lnTo>
                      <a:pt x="10" y="266"/>
                    </a:lnTo>
                    <a:lnTo>
                      <a:pt x="7" y="266"/>
                    </a:lnTo>
                    <a:lnTo>
                      <a:pt x="5" y="266"/>
                    </a:lnTo>
                    <a:lnTo>
                      <a:pt x="3" y="266"/>
                    </a:lnTo>
                    <a:lnTo>
                      <a:pt x="2" y="265"/>
                    </a:lnTo>
                    <a:lnTo>
                      <a:pt x="1" y="264"/>
                    </a:lnTo>
                    <a:lnTo>
                      <a:pt x="0" y="263"/>
                    </a:lnTo>
                    <a:lnTo>
                      <a:pt x="0" y="261"/>
                    </a:lnTo>
                    <a:lnTo>
                      <a:pt x="1" y="260"/>
                    </a:lnTo>
                    <a:lnTo>
                      <a:pt x="2" y="258"/>
                    </a:lnTo>
                    <a:lnTo>
                      <a:pt x="7" y="250"/>
                    </a:lnTo>
                    <a:lnTo>
                      <a:pt x="11" y="242"/>
                    </a:lnTo>
                    <a:lnTo>
                      <a:pt x="16" y="234"/>
                    </a:lnTo>
                    <a:lnTo>
                      <a:pt x="21" y="225"/>
                    </a:lnTo>
                    <a:lnTo>
                      <a:pt x="25" y="217"/>
                    </a:lnTo>
                    <a:lnTo>
                      <a:pt x="29" y="209"/>
                    </a:lnTo>
                    <a:lnTo>
                      <a:pt x="34" y="201"/>
                    </a:lnTo>
                    <a:lnTo>
                      <a:pt x="39" y="192"/>
                    </a:lnTo>
                    <a:lnTo>
                      <a:pt x="47" y="177"/>
                    </a:lnTo>
                    <a:lnTo>
                      <a:pt x="54" y="162"/>
                    </a:lnTo>
                    <a:lnTo>
                      <a:pt x="61" y="147"/>
                    </a:lnTo>
                    <a:lnTo>
                      <a:pt x="67" y="132"/>
                    </a:lnTo>
                    <a:lnTo>
                      <a:pt x="74" y="118"/>
                    </a:lnTo>
                    <a:lnTo>
                      <a:pt x="79" y="102"/>
                    </a:lnTo>
                    <a:lnTo>
                      <a:pt x="85" y="87"/>
                    </a:lnTo>
                    <a:lnTo>
                      <a:pt x="91" y="70"/>
                    </a:lnTo>
                    <a:lnTo>
                      <a:pt x="95" y="61"/>
                    </a:lnTo>
                    <a:lnTo>
                      <a:pt x="99" y="50"/>
                    </a:lnTo>
                    <a:lnTo>
                      <a:pt x="103" y="39"/>
                    </a:lnTo>
                    <a:lnTo>
                      <a:pt x="107" y="28"/>
                    </a:lnTo>
                    <a:lnTo>
                      <a:pt x="110" y="17"/>
                    </a:lnTo>
                    <a:lnTo>
                      <a:pt x="113" y="9"/>
                    </a:lnTo>
                    <a:lnTo>
                      <a:pt x="116" y="3"/>
                    </a:lnTo>
                    <a:lnTo>
                      <a:pt x="118" y="0"/>
                    </a:lnTo>
                    <a:lnTo>
                      <a:pt x="119" y="0"/>
                    </a:lnTo>
                    <a:lnTo>
                      <a:pt x="119" y="1"/>
                    </a:lnTo>
                    <a:lnTo>
                      <a:pt x="120" y="3"/>
                    </a:lnTo>
                    <a:lnTo>
                      <a:pt x="120" y="4"/>
                    </a:lnTo>
                    <a:lnTo>
                      <a:pt x="118" y="13"/>
                    </a:lnTo>
                    <a:lnTo>
                      <a:pt x="117" y="23"/>
                    </a:lnTo>
                    <a:lnTo>
                      <a:pt x="115" y="32"/>
                    </a:lnTo>
                    <a:lnTo>
                      <a:pt x="113" y="41"/>
                    </a:lnTo>
                    <a:lnTo>
                      <a:pt x="111" y="50"/>
                    </a:lnTo>
                    <a:lnTo>
                      <a:pt x="108" y="59"/>
                    </a:lnTo>
                    <a:lnTo>
                      <a:pt x="105" y="67"/>
                    </a:lnTo>
                    <a:lnTo>
                      <a:pt x="100" y="75"/>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6" name="Freeform 179">
                <a:extLst>
                  <a:ext uri="{FF2B5EF4-FFF2-40B4-BE49-F238E27FC236}">
                    <a16:creationId xmlns:a16="http://schemas.microsoft.com/office/drawing/2014/main" id="{752E8FD6-38D7-0FA5-E17F-9252144F9467}"/>
                  </a:ext>
                </a:extLst>
              </p:cNvPr>
              <p:cNvSpPr>
                <a:spLocks/>
              </p:cNvSpPr>
              <p:nvPr/>
            </p:nvSpPr>
            <p:spPr bwMode="auto">
              <a:xfrm>
                <a:off x="955" y="1696"/>
                <a:ext cx="104" cy="52"/>
              </a:xfrm>
              <a:custGeom>
                <a:avLst/>
                <a:gdLst>
                  <a:gd name="T0" fmla="*/ 102 w 104"/>
                  <a:gd name="T1" fmla="*/ 47 h 52"/>
                  <a:gd name="T2" fmla="*/ 103 w 104"/>
                  <a:gd name="T3" fmla="*/ 48 h 52"/>
                  <a:gd name="T4" fmla="*/ 103 w 104"/>
                  <a:gd name="T5" fmla="*/ 49 h 52"/>
                  <a:gd name="T6" fmla="*/ 102 w 104"/>
                  <a:gd name="T7" fmla="*/ 50 h 52"/>
                  <a:gd name="T8" fmla="*/ 101 w 104"/>
                  <a:gd name="T9" fmla="*/ 51 h 52"/>
                  <a:gd name="T10" fmla="*/ 95 w 104"/>
                  <a:gd name="T11" fmla="*/ 48 h 52"/>
                  <a:gd name="T12" fmla="*/ 89 w 104"/>
                  <a:gd name="T13" fmla="*/ 45 h 52"/>
                  <a:gd name="T14" fmla="*/ 83 w 104"/>
                  <a:gd name="T15" fmla="*/ 43 h 52"/>
                  <a:gd name="T16" fmla="*/ 76 w 104"/>
                  <a:gd name="T17" fmla="*/ 40 h 52"/>
                  <a:gd name="T18" fmla="*/ 70 w 104"/>
                  <a:gd name="T19" fmla="*/ 38 h 52"/>
                  <a:gd name="T20" fmla="*/ 63 w 104"/>
                  <a:gd name="T21" fmla="*/ 35 h 52"/>
                  <a:gd name="T22" fmla="*/ 57 w 104"/>
                  <a:gd name="T23" fmla="*/ 33 h 52"/>
                  <a:gd name="T24" fmla="*/ 51 w 104"/>
                  <a:gd name="T25" fmla="*/ 31 h 52"/>
                  <a:gd name="T26" fmla="*/ 44 w 104"/>
                  <a:gd name="T27" fmla="*/ 28 h 52"/>
                  <a:gd name="T28" fmla="*/ 38 w 104"/>
                  <a:gd name="T29" fmla="*/ 25 h 52"/>
                  <a:gd name="T30" fmla="*/ 32 w 104"/>
                  <a:gd name="T31" fmla="*/ 23 h 52"/>
                  <a:gd name="T32" fmla="*/ 26 w 104"/>
                  <a:gd name="T33" fmla="*/ 20 h 52"/>
                  <a:gd name="T34" fmla="*/ 19 w 104"/>
                  <a:gd name="T35" fmla="*/ 17 h 52"/>
                  <a:gd name="T36" fmla="*/ 13 w 104"/>
                  <a:gd name="T37" fmla="*/ 14 h 52"/>
                  <a:gd name="T38" fmla="*/ 8 w 104"/>
                  <a:gd name="T39" fmla="*/ 11 h 52"/>
                  <a:gd name="T40" fmla="*/ 2 w 104"/>
                  <a:gd name="T41" fmla="*/ 7 h 52"/>
                  <a:gd name="T42" fmla="*/ 0 w 104"/>
                  <a:gd name="T43" fmla="*/ 6 h 52"/>
                  <a:gd name="T44" fmla="*/ 0 w 104"/>
                  <a:gd name="T45" fmla="*/ 4 h 52"/>
                  <a:gd name="T46" fmla="*/ 0 w 104"/>
                  <a:gd name="T47" fmla="*/ 3 h 52"/>
                  <a:gd name="T48" fmla="*/ 1 w 104"/>
                  <a:gd name="T49" fmla="*/ 2 h 52"/>
                  <a:gd name="T50" fmla="*/ 2 w 104"/>
                  <a:gd name="T51" fmla="*/ 1 h 52"/>
                  <a:gd name="T52" fmla="*/ 4 w 104"/>
                  <a:gd name="T53" fmla="*/ 0 h 52"/>
                  <a:gd name="T54" fmla="*/ 5 w 104"/>
                  <a:gd name="T55" fmla="*/ 0 h 52"/>
                  <a:gd name="T56" fmla="*/ 6 w 104"/>
                  <a:gd name="T57" fmla="*/ 1 h 52"/>
                  <a:gd name="T58" fmla="*/ 13 w 104"/>
                  <a:gd name="T59" fmla="*/ 4 h 52"/>
                  <a:gd name="T60" fmla="*/ 20 w 104"/>
                  <a:gd name="T61" fmla="*/ 7 h 52"/>
                  <a:gd name="T62" fmla="*/ 27 w 104"/>
                  <a:gd name="T63" fmla="*/ 11 h 52"/>
                  <a:gd name="T64" fmla="*/ 35 w 104"/>
                  <a:gd name="T65" fmla="*/ 14 h 52"/>
                  <a:gd name="T66" fmla="*/ 43 w 104"/>
                  <a:gd name="T67" fmla="*/ 18 h 52"/>
                  <a:gd name="T68" fmla="*/ 51 w 104"/>
                  <a:gd name="T69" fmla="*/ 22 h 52"/>
                  <a:gd name="T70" fmla="*/ 59 w 104"/>
                  <a:gd name="T71" fmla="*/ 25 h 52"/>
                  <a:gd name="T72" fmla="*/ 67 w 104"/>
                  <a:gd name="T73" fmla="*/ 29 h 52"/>
                  <a:gd name="T74" fmla="*/ 74 w 104"/>
                  <a:gd name="T75" fmla="*/ 32 h 52"/>
                  <a:gd name="T76" fmla="*/ 81 w 104"/>
                  <a:gd name="T77" fmla="*/ 35 h 52"/>
                  <a:gd name="T78" fmla="*/ 87 w 104"/>
                  <a:gd name="T79" fmla="*/ 38 h 52"/>
                  <a:gd name="T80" fmla="*/ 92 w 104"/>
                  <a:gd name="T81" fmla="*/ 41 h 52"/>
                  <a:gd name="T82" fmla="*/ 96 w 104"/>
                  <a:gd name="T83" fmla="*/ 43 h 52"/>
                  <a:gd name="T84" fmla="*/ 100 w 104"/>
                  <a:gd name="T85" fmla="*/ 45 h 52"/>
                  <a:gd name="T86" fmla="*/ 102 w 104"/>
                  <a:gd name="T87" fmla="*/ 46 h 52"/>
                  <a:gd name="T88" fmla="*/ 102 w 104"/>
                  <a:gd name="T89"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4" h="52">
                    <a:moveTo>
                      <a:pt x="102" y="47"/>
                    </a:moveTo>
                    <a:lnTo>
                      <a:pt x="103" y="48"/>
                    </a:lnTo>
                    <a:lnTo>
                      <a:pt x="103" y="49"/>
                    </a:lnTo>
                    <a:lnTo>
                      <a:pt x="102" y="50"/>
                    </a:lnTo>
                    <a:lnTo>
                      <a:pt x="101" y="51"/>
                    </a:lnTo>
                    <a:lnTo>
                      <a:pt x="95" y="48"/>
                    </a:lnTo>
                    <a:lnTo>
                      <a:pt x="89" y="45"/>
                    </a:lnTo>
                    <a:lnTo>
                      <a:pt x="83" y="43"/>
                    </a:lnTo>
                    <a:lnTo>
                      <a:pt x="76" y="40"/>
                    </a:lnTo>
                    <a:lnTo>
                      <a:pt x="70" y="38"/>
                    </a:lnTo>
                    <a:lnTo>
                      <a:pt x="63" y="35"/>
                    </a:lnTo>
                    <a:lnTo>
                      <a:pt x="57" y="33"/>
                    </a:lnTo>
                    <a:lnTo>
                      <a:pt x="51" y="31"/>
                    </a:lnTo>
                    <a:lnTo>
                      <a:pt x="44" y="28"/>
                    </a:lnTo>
                    <a:lnTo>
                      <a:pt x="38" y="25"/>
                    </a:lnTo>
                    <a:lnTo>
                      <a:pt x="32" y="23"/>
                    </a:lnTo>
                    <a:lnTo>
                      <a:pt x="26" y="20"/>
                    </a:lnTo>
                    <a:lnTo>
                      <a:pt x="19" y="17"/>
                    </a:lnTo>
                    <a:lnTo>
                      <a:pt x="13" y="14"/>
                    </a:lnTo>
                    <a:lnTo>
                      <a:pt x="8" y="11"/>
                    </a:lnTo>
                    <a:lnTo>
                      <a:pt x="2" y="7"/>
                    </a:lnTo>
                    <a:lnTo>
                      <a:pt x="0" y="6"/>
                    </a:lnTo>
                    <a:lnTo>
                      <a:pt x="0" y="4"/>
                    </a:lnTo>
                    <a:lnTo>
                      <a:pt x="0" y="3"/>
                    </a:lnTo>
                    <a:lnTo>
                      <a:pt x="1" y="2"/>
                    </a:lnTo>
                    <a:lnTo>
                      <a:pt x="2" y="1"/>
                    </a:lnTo>
                    <a:lnTo>
                      <a:pt x="4" y="0"/>
                    </a:lnTo>
                    <a:lnTo>
                      <a:pt x="5" y="0"/>
                    </a:lnTo>
                    <a:lnTo>
                      <a:pt x="6" y="1"/>
                    </a:lnTo>
                    <a:lnTo>
                      <a:pt x="13" y="4"/>
                    </a:lnTo>
                    <a:lnTo>
                      <a:pt x="20" y="7"/>
                    </a:lnTo>
                    <a:lnTo>
                      <a:pt x="27" y="11"/>
                    </a:lnTo>
                    <a:lnTo>
                      <a:pt x="35" y="14"/>
                    </a:lnTo>
                    <a:lnTo>
                      <a:pt x="43" y="18"/>
                    </a:lnTo>
                    <a:lnTo>
                      <a:pt x="51" y="22"/>
                    </a:lnTo>
                    <a:lnTo>
                      <a:pt x="59" y="25"/>
                    </a:lnTo>
                    <a:lnTo>
                      <a:pt x="67" y="29"/>
                    </a:lnTo>
                    <a:lnTo>
                      <a:pt x="74" y="32"/>
                    </a:lnTo>
                    <a:lnTo>
                      <a:pt x="81" y="35"/>
                    </a:lnTo>
                    <a:lnTo>
                      <a:pt x="87" y="38"/>
                    </a:lnTo>
                    <a:lnTo>
                      <a:pt x="92" y="41"/>
                    </a:lnTo>
                    <a:lnTo>
                      <a:pt x="96" y="43"/>
                    </a:lnTo>
                    <a:lnTo>
                      <a:pt x="100" y="45"/>
                    </a:lnTo>
                    <a:lnTo>
                      <a:pt x="102" y="46"/>
                    </a:lnTo>
                    <a:lnTo>
                      <a:pt x="102" y="47"/>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7" name="Freeform 180">
                <a:extLst>
                  <a:ext uri="{FF2B5EF4-FFF2-40B4-BE49-F238E27FC236}">
                    <a16:creationId xmlns:a16="http://schemas.microsoft.com/office/drawing/2014/main" id="{095FC7B1-11FE-CC56-3F8C-85F38A0BB0D8}"/>
                  </a:ext>
                </a:extLst>
              </p:cNvPr>
              <p:cNvSpPr>
                <a:spLocks/>
              </p:cNvSpPr>
              <p:nvPr/>
            </p:nvSpPr>
            <p:spPr bwMode="auto">
              <a:xfrm>
                <a:off x="1166" y="1412"/>
                <a:ext cx="29" cy="61"/>
              </a:xfrm>
              <a:custGeom>
                <a:avLst/>
                <a:gdLst>
                  <a:gd name="T0" fmla="*/ 17 w 29"/>
                  <a:gd name="T1" fmla="*/ 4 h 61"/>
                  <a:gd name="T2" fmla="*/ 18 w 29"/>
                  <a:gd name="T3" fmla="*/ 3 h 61"/>
                  <a:gd name="T4" fmla="*/ 19 w 29"/>
                  <a:gd name="T5" fmla="*/ 1 h 61"/>
                  <a:gd name="T6" fmla="*/ 21 w 29"/>
                  <a:gd name="T7" fmla="*/ 0 h 61"/>
                  <a:gd name="T8" fmla="*/ 23 w 29"/>
                  <a:gd name="T9" fmla="*/ 0 h 61"/>
                  <a:gd name="T10" fmla="*/ 25 w 29"/>
                  <a:gd name="T11" fmla="*/ 1 h 61"/>
                  <a:gd name="T12" fmla="*/ 27 w 29"/>
                  <a:gd name="T13" fmla="*/ 2 h 61"/>
                  <a:gd name="T14" fmla="*/ 28 w 29"/>
                  <a:gd name="T15" fmla="*/ 4 h 61"/>
                  <a:gd name="T16" fmla="*/ 28 w 29"/>
                  <a:gd name="T17" fmla="*/ 5 h 61"/>
                  <a:gd name="T18" fmla="*/ 26 w 29"/>
                  <a:gd name="T19" fmla="*/ 14 h 61"/>
                  <a:gd name="T20" fmla="*/ 23 w 29"/>
                  <a:gd name="T21" fmla="*/ 23 h 61"/>
                  <a:gd name="T22" fmla="*/ 19 w 29"/>
                  <a:gd name="T23" fmla="*/ 32 h 61"/>
                  <a:gd name="T24" fmla="*/ 14 w 29"/>
                  <a:gd name="T25" fmla="*/ 41 h 61"/>
                  <a:gd name="T26" fmla="*/ 9 w 29"/>
                  <a:gd name="T27" fmla="*/ 49 h 61"/>
                  <a:gd name="T28" fmla="*/ 5 w 29"/>
                  <a:gd name="T29" fmla="*/ 55 h 61"/>
                  <a:gd name="T30" fmla="*/ 2 w 29"/>
                  <a:gd name="T31" fmla="*/ 59 h 61"/>
                  <a:gd name="T32" fmla="*/ 0 w 29"/>
                  <a:gd name="T33" fmla="*/ 60 h 61"/>
                  <a:gd name="T34" fmla="*/ 1 w 29"/>
                  <a:gd name="T35" fmla="*/ 56 h 61"/>
                  <a:gd name="T36" fmla="*/ 3 w 29"/>
                  <a:gd name="T37" fmla="*/ 51 h 61"/>
                  <a:gd name="T38" fmla="*/ 5 w 29"/>
                  <a:gd name="T39" fmla="*/ 44 h 61"/>
                  <a:gd name="T40" fmla="*/ 8 w 29"/>
                  <a:gd name="T41" fmla="*/ 36 h 61"/>
                  <a:gd name="T42" fmla="*/ 10 w 29"/>
                  <a:gd name="T43" fmla="*/ 28 h 61"/>
                  <a:gd name="T44" fmla="*/ 13 w 29"/>
                  <a:gd name="T45" fmla="*/ 20 h 61"/>
                  <a:gd name="T46" fmla="*/ 16 w 29"/>
                  <a:gd name="T47" fmla="*/ 12 h 61"/>
                  <a:gd name="T48" fmla="*/ 17 w 29"/>
                  <a:gd name="T49"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61">
                    <a:moveTo>
                      <a:pt x="17" y="4"/>
                    </a:moveTo>
                    <a:lnTo>
                      <a:pt x="18" y="3"/>
                    </a:lnTo>
                    <a:lnTo>
                      <a:pt x="19" y="1"/>
                    </a:lnTo>
                    <a:lnTo>
                      <a:pt x="21" y="0"/>
                    </a:lnTo>
                    <a:lnTo>
                      <a:pt x="23" y="0"/>
                    </a:lnTo>
                    <a:lnTo>
                      <a:pt x="25" y="1"/>
                    </a:lnTo>
                    <a:lnTo>
                      <a:pt x="27" y="2"/>
                    </a:lnTo>
                    <a:lnTo>
                      <a:pt x="28" y="4"/>
                    </a:lnTo>
                    <a:lnTo>
                      <a:pt x="28" y="5"/>
                    </a:lnTo>
                    <a:lnTo>
                      <a:pt x="26" y="14"/>
                    </a:lnTo>
                    <a:lnTo>
                      <a:pt x="23" y="23"/>
                    </a:lnTo>
                    <a:lnTo>
                      <a:pt x="19" y="32"/>
                    </a:lnTo>
                    <a:lnTo>
                      <a:pt x="14" y="41"/>
                    </a:lnTo>
                    <a:lnTo>
                      <a:pt x="9" y="49"/>
                    </a:lnTo>
                    <a:lnTo>
                      <a:pt x="5" y="55"/>
                    </a:lnTo>
                    <a:lnTo>
                      <a:pt x="2" y="59"/>
                    </a:lnTo>
                    <a:lnTo>
                      <a:pt x="0" y="60"/>
                    </a:lnTo>
                    <a:lnTo>
                      <a:pt x="1" y="56"/>
                    </a:lnTo>
                    <a:lnTo>
                      <a:pt x="3" y="51"/>
                    </a:lnTo>
                    <a:lnTo>
                      <a:pt x="5" y="44"/>
                    </a:lnTo>
                    <a:lnTo>
                      <a:pt x="8" y="36"/>
                    </a:lnTo>
                    <a:lnTo>
                      <a:pt x="10" y="28"/>
                    </a:lnTo>
                    <a:lnTo>
                      <a:pt x="13" y="20"/>
                    </a:lnTo>
                    <a:lnTo>
                      <a:pt x="16" y="12"/>
                    </a:lnTo>
                    <a:lnTo>
                      <a:pt x="17" y="4"/>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8" name="Freeform 181">
                <a:extLst>
                  <a:ext uri="{FF2B5EF4-FFF2-40B4-BE49-F238E27FC236}">
                    <a16:creationId xmlns:a16="http://schemas.microsoft.com/office/drawing/2014/main" id="{78E484D1-0AD3-EC5B-DD85-97B48AB211CA}"/>
                  </a:ext>
                </a:extLst>
              </p:cNvPr>
              <p:cNvSpPr>
                <a:spLocks/>
              </p:cNvSpPr>
              <p:nvPr/>
            </p:nvSpPr>
            <p:spPr bwMode="auto">
              <a:xfrm>
                <a:off x="1192" y="1380"/>
                <a:ext cx="16" cy="31"/>
              </a:xfrm>
              <a:custGeom>
                <a:avLst/>
                <a:gdLst>
                  <a:gd name="T0" fmla="*/ 7 w 16"/>
                  <a:gd name="T1" fmla="*/ 3 h 31"/>
                  <a:gd name="T2" fmla="*/ 8 w 16"/>
                  <a:gd name="T3" fmla="*/ 2 h 31"/>
                  <a:gd name="T4" fmla="*/ 9 w 16"/>
                  <a:gd name="T5" fmla="*/ 1 h 31"/>
                  <a:gd name="T6" fmla="*/ 10 w 16"/>
                  <a:gd name="T7" fmla="*/ 0 h 31"/>
                  <a:gd name="T8" fmla="*/ 12 w 16"/>
                  <a:gd name="T9" fmla="*/ 0 h 31"/>
                  <a:gd name="T10" fmla="*/ 13 w 16"/>
                  <a:gd name="T11" fmla="*/ 0 h 31"/>
                  <a:gd name="T12" fmla="*/ 14 w 16"/>
                  <a:gd name="T13" fmla="*/ 1 h 31"/>
                  <a:gd name="T14" fmla="*/ 15 w 16"/>
                  <a:gd name="T15" fmla="*/ 2 h 31"/>
                  <a:gd name="T16" fmla="*/ 15 w 16"/>
                  <a:gd name="T17" fmla="*/ 4 h 31"/>
                  <a:gd name="T18" fmla="*/ 15 w 16"/>
                  <a:gd name="T19" fmla="*/ 8 h 31"/>
                  <a:gd name="T20" fmla="*/ 14 w 16"/>
                  <a:gd name="T21" fmla="*/ 12 h 31"/>
                  <a:gd name="T22" fmla="*/ 12 w 16"/>
                  <a:gd name="T23" fmla="*/ 16 h 31"/>
                  <a:gd name="T24" fmla="*/ 10 w 16"/>
                  <a:gd name="T25" fmla="*/ 21 h 31"/>
                  <a:gd name="T26" fmla="*/ 8 w 16"/>
                  <a:gd name="T27" fmla="*/ 25 h 31"/>
                  <a:gd name="T28" fmla="*/ 5 w 16"/>
                  <a:gd name="T29" fmla="*/ 28 h 31"/>
                  <a:gd name="T30" fmla="*/ 3 w 16"/>
                  <a:gd name="T31" fmla="*/ 30 h 31"/>
                  <a:gd name="T32" fmla="*/ 1 w 16"/>
                  <a:gd name="T33" fmla="*/ 30 h 31"/>
                  <a:gd name="T34" fmla="*/ 0 w 16"/>
                  <a:gd name="T35" fmla="*/ 24 h 31"/>
                  <a:gd name="T36" fmla="*/ 2 w 16"/>
                  <a:gd name="T37" fmla="*/ 17 h 31"/>
                  <a:gd name="T38" fmla="*/ 5 w 16"/>
                  <a:gd name="T39" fmla="*/ 10 h 31"/>
                  <a:gd name="T40" fmla="*/ 7 w 16"/>
                  <a:gd name="T4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1">
                    <a:moveTo>
                      <a:pt x="7" y="3"/>
                    </a:moveTo>
                    <a:lnTo>
                      <a:pt x="8" y="2"/>
                    </a:lnTo>
                    <a:lnTo>
                      <a:pt x="9" y="1"/>
                    </a:lnTo>
                    <a:lnTo>
                      <a:pt x="10" y="0"/>
                    </a:lnTo>
                    <a:lnTo>
                      <a:pt x="12" y="0"/>
                    </a:lnTo>
                    <a:lnTo>
                      <a:pt x="13" y="0"/>
                    </a:lnTo>
                    <a:lnTo>
                      <a:pt x="14" y="1"/>
                    </a:lnTo>
                    <a:lnTo>
                      <a:pt x="15" y="2"/>
                    </a:lnTo>
                    <a:lnTo>
                      <a:pt x="15" y="4"/>
                    </a:lnTo>
                    <a:lnTo>
                      <a:pt x="15" y="8"/>
                    </a:lnTo>
                    <a:lnTo>
                      <a:pt x="14" y="12"/>
                    </a:lnTo>
                    <a:lnTo>
                      <a:pt x="12" y="16"/>
                    </a:lnTo>
                    <a:lnTo>
                      <a:pt x="10" y="21"/>
                    </a:lnTo>
                    <a:lnTo>
                      <a:pt x="8" y="25"/>
                    </a:lnTo>
                    <a:lnTo>
                      <a:pt x="5" y="28"/>
                    </a:lnTo>
                    <a:lnTo>
                      <a:pt x="3" y="30"/>
                    </a:lnTo>
                    <a:lnTo>
                      <a:pt x="1" y="30"/>
                    </a:lnTo>
                    <a:lnTo>
                      <a:pt x="0" y="24"/>
                    </a:lnTo>
                    <a:lnTo>
                      <a:pt x="2" y="17"/>
                    </a:lnTo>
                    <a:lnTo>
                      <a:pt x="5" y="10"/>
                    </a:lnTo>
                    <a:lnTo>
                      <a:pt x="7" y="3"/>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19" name="Freeform 182">
                <a:extLst>
                  <a:ext uri="{FF2B5EF4-FFF2-40B4-BE49-F238E27FC236}">
                    <a16:creationId xmlns:a16="http://schemas.microsoft.com/office/drawing/2014/main" id="{F9E52134-B921-65F1-7143-FF95F3937CD2}"/>
                  </a:ext>
                </a:extLst>
              </p:cNvPr>
              <p:cNvSpPr>
                <a:spLocks/>
              </p:cNvSpPr>
              <p:nvPr/>
            </p:nvSpPr>
            <p:spPr bwMode="auto">
              <a:xfrm>
                <a:off x="1206" y="1358"/>
                <a:ext cx="13" cy="18"/>
              </a:xfrm>
              <a:custGeom>
                <a:avLst/>
                <a:gdLst>
                  <a:gd name="T0" fmla="*/ 6 w 13"/>
                  <a:gd name="T1" fmla="*/ 2 h 18"/>
                  <a:gd name="T2" fmla="*/ 6 w 13"/>
                  <a:gd name="T3" fmla="*/ 1 h 18"/>
                  <a:gd name="T4" fmla="*/ 7 w 13"/>
                  <a:gd name="T5" fmla="*/ 0 h 18"/>
                  <a:gd name="T6" fmla="*/ 8 w 13"/>
                  <a:gd name="T7" fmla="*/ 0 h 18"/>
                  <a:gd name="T8" fmla="*/ 10 w 13"/>
                  <a:gd name="T9" fmla="*/ 0 h 18"/>
                  <a:gd name="T10" fmla="*/ 11 w 13"/>
                  <a:gd name="T11" fmla="*/ 0 h 18"/>
                  <a:gd name="T12" fmla="*/ 12 w 13"/>
                  <a:gd name="T13" fmla="*/ 1 h 18"/>
                  <a:gd name="T14" fmla="*/ 12 w 13"/>
                  <a:gd name="T15" fmla="*/ 2 h 18"/>
                  <a:gd name="T16" fmla="*/ 12 w 13"/>
                  <a:gd name="T17" fmla="*/ 3 h 18"/>
                  <a:gd name="T18" fmla="*/ 12 w 13"/>
                  <a:gd name="T19" fmla="*/ 5 h 18"/>
                  <a:gd name="T20" fmla="*/ 11 w 13"/>
                  <a:gd name="T21" fmla="*/ 8 h 18"/>
                  <a:gd name="T22" fmla="*/ 9 w 13"/>
                  <a:gd name="T23" fmla="*/ 10 h 18"/>
                  <a:gd name="T24" fmla="*/ 8 w 13"/>
                  <a:gd name="T25" fmla="*/ 12 h 18"/>
                  <a:gd name="T26" fmla="*/ 6 w 13"/>
                  <a:gd name="T27" fmla="*/ 15 h 18"/>
                  <a:gd name="T28" fmla="*/ 4 w 13"/>
                  <a:gd name="T29" fmla="*/ 16 h 18"/>
                  <a:gd name="T30" fmla="*/ 2 w 13"/>
                  <a:gd name="T31" fmla="*/ 17 h 18"/>
                  <a:gd name="T32" fmla="*/ 0 w 13"/>
                  <a:gd name="T33" fmla="*/ 17 h 18"/>
                  <a:gd name="T34" fmla="*/ 0 w 13"/>
                  <a:gd name="T35" fmla="*/ 13 h 18"/>
                  <a:gd name="T36" fmla="*/ 2 w 13"/>
                  <a:gd name="T37" fmla="*/ 9 h 18"/>
                  <a:gd name="T38" fmla="*/ 4 w 13"/>
                  <a:gd name="T39" fmla="*/ 5 h 18"/>
                  <a:gd name="T40" fmla="*/ 6 w 13"/>
                  <a:gd name="T4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18">
                    <a:moveTo>
                      <a:pt x="6" y="2"/>
                    </a:moveTo>
                    <a:lnTo>
                      <a:pt x="6" y="1"/>
                    </a:lnTo>
                    <a:lnTo>
                      <a:pt x="7" y="0"/>
                    </a:lnTo>
                    <a:lnTo>
                      <a:pt x="8" y="0"/>
                    </a:lnTo>
                    <a:lnTo>
                      <a:pt x="10" y="0"/>
                    </a:lnTo>
                    <a:lnTo>
                      <a:pt x="11" y="0"/>
                    </a:lnTo>
                    <a:lnTo>
                      <a:pt x="12" y="1"/>
                    </a:lnTo>
                    <a:lnTo>
                      <a:pt x="12" y="2"/>
                    </a:lnTo>
                    <a:lnTo>
                      <a:pt x="12" y="3"/>
                    </a:lnTo>
                    <a:lnTo>
                      <a:pt x="12" y="5"/>
                    </a:lnTo>
                    <a:lnTo>
                      <a:pt x="11" y="8"/>
                    </a:lnTo>
                    <a:lnTo>
                      <a:pt x="9" y="10"/>
                    </a:lnTo>
                    <a:lnTo>
                      <a:pt x="8" y="12"/>
                    </a:lnTo>
                    <a:lnTo>
                      <a:pt x="6" y="15"/>
                    </a:lnTo>
                    <a:lnTo>
                      <a:pt x="4" y="16"/>
                    </a:lnTo>
                    <a:lnTo>
                      <a:pt x="2" y="17"/>
                    </a:lnTo>
                    <a:lnTo>
                      <a:pt x="0" y="17"/>
                    </a:lnTo>
                    <a:lnTo>
                      <a:pt x="0" y="13"/>
                    </a:lnTo>
                    <a:lnTo>
                      <a:pt x="2" y="9"/>
                    </a:lnTo>
                    <a:lnTo>
                      <a:pt x="4" y="5"/>
                    </a:lnTo>
                    <a:lnTo>
                      <a:pt x="6" y="2"/>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0" name="Freeform 183">
                <a:extLst>
                  <a:ext uri="{FF2B5EF4-FFF2-40B4-BE49-F238E27FC236}">
                    <a16:creationId xmlns:a16="http://schemas.microsoft.com/office/drawing/2014/main" id="{52836276-EE38-A65E-F70A-CD848113FA37}"/>
                  </a:ext>
                </a:extLst>
              </p:cNvPr>
              <p:cNvSpPr>
                <a:spLocks/>
              </p:cNvSpPr>
              <p:nvPr/>
            </p:nvSpPr>
            <p:spPr bwMode="auto">
              <a:xfrm>
                <a:off x="1212" y="1344"/>
                <a:ext cx="18" cy="12"/>
              </a:xfrm>
              <a:custGeom>
                <a:avLst/>
                <a:gdLst>
                  <a:gd name="T0" fmla="*/ 3 w 18"/>
                  <a:gd name="T1" fmla="*/ 8 h 12"/>
                  <a:gd name="T2" fmla="*/ 2 w 18"/>
                  <a:gd name="T3" fmla="*/ 7 h 12"/>
                  <a:gd name="T4" fmla="*/ 0 w 18"/>
                  <a:gd name="T5" fmla="*/ 6 h 12"/>
                  <a:gd name="T6" fmla="*/ 0 w 18"/>
                  <a:gd name="T7" fmla="*/ 5 h 12"/>
                  <a:gd name="T8" fmla="*/ 0 w 18"/>
                  <a:gd name="T9" fmla="*/ 4 h 12"/>
                  <a:gd name="T10" fmla="*/ 1 w 18"/>
                  <a:gd name="T11" fmla="*/ 2 h 12"/>
                  <a:gd name="T12" fmla="*/ 2 w 18"/>
                  <a:gd name="T13" fmla="*/ 1 h 12"/>
                  <a:gd name="T14" fmla="*/ 3 w 18"/>
                  <a:gd name="T15" fmla="*/ 0 h 12"/>
                  <a:gd name="T16" fmla="*/ 5 w 18"/>
                  <a:gd name="T17" fmla="*/ 0 h 12"/>
                  <a:gd name="T18" fmla="*/ 6 w 18"/>
                  <a:gd name="T19" fmla="*/ 0 h 12"/>
                  <a:gd name="T20" fmla="*/ 8 w 18"/>
                  <a:gd name="T21" fmla="*/ 0 h 12"/>
                  <a:gd name="T22" fmla="*/ 10 w 18"/>
                  <a:gd name="T23" fmla="*/ 1 h 12"/>
                  <a:gd name="T24" fmla="*/ 13 w 18"/>
                  <a:gd name="T25" fmla="*/ 3 h 12"/>
                  <a:gd name="T26" fmla="*/ 15 w 18"/>
                  <a:gd name="T27" fmla="*/ 5 h 12"/>
                  <a:gd name="T28" fmla="*/ 16 w 18"/>
                  <a:gd name="T29" fmla="*/ 7 h 12"/>
                  <a:gd name="T30" fmla="*/ 17 w 18"/>
                  <a:gd name="T31" fmla="*/ 9 h 12"/>
                  <a:gd name="T32" fmla="*/ 17 w 18"/>
                  <a:gd name="T33" fmla="*/ 10 h 12"/>
                  <a:gd name="T34" fmla="*/ 16 w 18"/>
                  <a:gd name="T35" fmla="*/ 10 h 12"/>
                  <a:gd name="T36" fmla="*/ 14 w 18"/>
                  <a:gd name="T37" fmla="*/ 11 h 12"/>
                  <a:gd name="T38" fmla="*/ 13 w 18"/>
                  <a:gd name="T39" fmla="*/ 11 h 12"/>
                  <a:gd name="T40" fmla="*/ 11 w 18"/>
                  <a:gd name="T41" fmla="*/ 11 h 12"/>
                  <a:gd name="T42" fmla="*/ 9 w 18"/>
                  <a:gd name="T43" fmla="*/ 10 h 12"/>
                  <a:gd name="T44" fmla="*/ 7 w 18"/>
                  <a:gd name="T45" fmla="*/ 10 h 12"/>
                  <a:gd name="T46" fmla="*/ 5 w 18"/>
                  <a:gd name="T47" fmla="*/ 9 h 12"/>
                  <a:gd name="T48" fmla="*/ 3 w 18"/>
                  <a:gd name="T4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12">
                    <a:moveTo>
                      <a:pt x="3" y="8"/>
                    </a:moveTo>
                    <a:lnTo>
                      <a:pt x="2" y="7"/>
                    </a:lnTo>
                    <a:lnTo>
                      <a:pt x="0" y="6"/>
                    </a:lnTo>
                    <a:lnTo>
                      <a:pt x="0" y="5"/>
                    </a:lnTo>
                    <a:lnTo>
                      <a:pt x="0" y="4"/>
                    </a:lnTo>
                    <a:lnTo>
                      <a:pt x="1" y="2"/>
                    </a:lnTo>
                    <a:lnTo>
                      <a:pt x="2" y="1"/>
                    </a:lnTo>
                    <a:lnTo>
                      <a:pt x="3" y="0"/>
                    </a:lnTo>
                    <a:lnTo>
                      <a:pt x="5" y="0"/>
                    </a:lnTo>
                    <a:lnTo>
                      <a:pt x="6" y="0"/>
                    </a:lnTo>
                    <a:lnTo>
                      <a:pt x="8" y="0"/>
                    </a:lnTo>
                    <a:lnTo>
                      <a:pt x="10" y="1"/>
                    </a:lnTo>
                    <a:lnTo>
                      <a:pt x="13" y="3"/>
                    </a:lnTo>
                    <a:lnTo>
                      <a:pt x="15" y="5"/>
                    </a:lnTo>
                    <a:lnTo>
                      <a:pt x="16" y="7"/>
                    </a:lnTo>
                    <a:lnTo>
                      <a:pt x="17" y="9"/>
                    </a:lnTo>
                    <a:lnTo>
                      <a:pt x="17" y="10"/>
                    </a:lnTo>
                    <a:lnTo>
                      <a:pt x="16" y="10"/>
                    </a:lnTo>
                    <a:lnTo>
                      <a:pt x="14" y="11"/>
                    </a:lnTo>
                    <a:lnTo>
                      <a:pt x="13" y="11"/>
                    </a:lnTo>
                    <a:lnTo>
                      <a:pt x="11" y="11"/>
                    </a:lnTo>
                    <a:lnTo>
                      <a:pt x="9" y="10"/>
                    </a:lnTo>
                    <a:lnTo>
                      <a:pt x="7" y="10"/>
                    </a:lnTo>
                    <a:lnTo>
                      <a:pt x="5" y="9"/>
                    </a:lnTo>
                    <a:lnTo>
                      <a:pt x="3" y="8"/>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1" name="Freeform 184">
                <a:extLst>
                  <a:ext uri="{FF2B5EF4-FFF2-40B4-BE49-F238E27FC236}">
                    <a16:creationId xmlns:a16="http://schemas.microsoft.com/office/drawing/2014/main" id="{E2A41379-C69E-857E-94A4-6251C8E9E01A}"/>
                  </a:ext>
                </a:extLst>
              </p:cNvPr>
              <p:cNvSpPr>
                <a:spLocks/>
              </p:cNvSpPr>
              <p:nvPr/>
            </p:nvSpPr>
            <p:spPr bwMode="auto">
              <a:xfrm>
                <a:off x="995" y="1637"/>
                <a:ext cx="76" cy="70"/>
              </a:xfrm>
              <a:custGeom>
                <a:avLst/>
                <a:gdLst>
                  <a:gd name="T0" fmla="*/ 59 w 76"/>
                  <a:gd name="T1" fmla="*/ 3 h 70"/>
                  <a:gd name="T2" fmla="*/ 66 w 76"/>
                  <a:gd name="T3" fmla="*/ 7 h 70"/>
                  <a:gd name="T4" fmla="*/ 71 w 76"/>
                  <a:gd name="T5" fmla="*/ 13 h 70"/>
                  <a:gd name="T6" fmla="*/ 74 w 76"/>
                  <a:gd name="T7" fmla="*/ 21 h 70"/>
                  <a:gd name="T8" fmla="*/ 75 w 76"/>
                  <a:gd name="T9" fmla="*/ 29 h 70"/>
                  <a:gd name="T10" fmla="*/ 74 w 76"/>
                  <a:gd name="T11" fmla="*/ 37 h 70"/>
                  <a:gd name="T12" fmla="*/ 70 w 76"/>
                  <a:gd name="T13" fmla="*/ 45 h 70"/>
                  <a:gd name="T14" fmla="*/ 65 w 76"/>
                  <a:gd name="T15" fmla="*/ 52 h 70"/>
                  <a:gd name="T16" fmla="*/ 58 w 76"/>
                  <a:gd name="T17" fmla="*/ 59 h 70"/>
                  <a:gd name="T18" fmla="*/ 48 w 76"/>
                  <a:gd name="T19" fmla="*/ 66 h 70"/>
                  <a:gd name="T20" fmla="*/ 37 w 76"/>
                  <a:gd name="T21" fmla="*/ 69 h 70"/>
                  <a:gd name="T22" fmla="*/ 25 w 76"/>
                  <a:gd name="T23" fmla="*/ 68 h 70"/>
                  <a:gd name="T24" fmla="*/ 16 w 76"/>
                  <a:gd name="T25" fmla="*/ 62 h 70"/>
                  <a:gd name="T26" fmla="*/ 10 w 76"/>
                  <a:gd name="T27" fmla="*/ 55 h 70"/>
                  <a:gd name="T28" fmla="*/ 5 w 76"/>
                  <a:gd name="T29" fmla="*/ 48 h 70"/>
                  <a:gd name="T30" fmla="*/ 1 w 76"/>
                  <a:gd name="T31" fmla="*/ 41 h 70"/>
                  <a:gd name="T32" fmla="*/ 0 w 76"/>
                  <a:gd name="T33" fmla="*/ 34 h 70"/>
                  <a:gd name="T34" fmla="*/ 1 w 76"/>
                  <a:gd name="T35" fmla="*/ 31 h 70"/>
                  <a:gd name="T36" fmla="*/ 6 w 76"/>
                  <a:gd name="T37" fmla="*/ 30 h 70"/>
                  <a:gd name="T38" fmla="*/ 9 w 76"/>
                  <a:gd name="T39" fmla="*/ 31 h 70"/>
                  <a:gd name="T40" fmla="*/ 10 w 76"/>
                  <a:gd name="T41" fmla="*/ 34 h 70"/>
                  <a:gd name="T42" fmla="*/ 12 w 76"/>
                  <a:gd name="T43" fmla="*/ 39 h 70"/>
                  <a:gd name="T44" fmla="*/ 16 w 76"/>
                  <a:gd name="T45" fmla="*/ 46 h 70"/>
                  <a:gd name="T46" fmla="*/ 22 w 76"/>
                  <a:gd name="T47" fmla="*/ 52 h 70"/>
                  <a:gd name="T48" fmla="*/ 34 w 76"/>
                  <a:gd name="T49" fmla="*/ 54 h 70"/>
                  <a:gd name="T50" fmla="*/ 48 w 76"/>
                  <a:gd name="T51" fmla="*/ 50 h 70"/>
                  <a:gd name="T52" fmla="*/ 59 w 76"/>
                  <a:gd name="T53" fmla="*/ 42 h 70"/>
                  <a:gd name="T54" fmla="*/ 65 w 76"/>
                  <a:gd name="T55" fmla="*/ 29 h 70"/>
                  <a:gd name="T56" fmla="*/ 63 w 76"/>
                  <a:gd name="T57" fmla="*/ 19 h 70"/>
                  <a:gd name="T58" fmla="*/ 59 w 76"/>
                  <a:gd name="T59" fmla="*/ 13 h 70"/>
                  <a:gd name="T60" fmla="*/ 54 w 76"/>
                  <a:gd name="T61" fmla="*/ 8 h 70"/>
                  <a:gd name="T62" fmla="*/ 48 w 76"/>
                  <a:gd name="T63" fmla="*/ 5 h 70"/>
                  <a:gd name="T64" fmla="*/ 46 w 76"/>
                  <a:gd name="T65" fmla="*/ 1 h 70"/>
                  <a:gd name="T66" fmla="*/ 52 w 76"/>
                  <a:gd name="T6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70">
                    <a:moveTo>
                      <a:pt x="55" y="1"/>
                    </a:moveTo>
                    <a:lnTo>
                      <a:pt x="59" y="3"/>
                    </a:lnTo>
                    <a:lnTo>
                      <a:pt x="63" y="5"/>
                    </a:lnTo>
                    <a:lnTo>
                      <a:pt x="66" y="7"/>
                    </a:lnTo>
                    <a:lnTo>
                      <a:pt x="69" y="10"/>
                    </a:lnTo>
                    <a:lnTo>
                      <a:pt x="71" y="13"/>
                    </a:lnTo>
                    <a:lnTo>
                      <a:pt x="73" y="17"/>
                    </a:lnTo>
                    <a:lnTo>
                      <a:pt x="74" y="21"/>
                    </a:lnTo>
                    <a:lnTo>
                      <a:pt x="75" y="25"/>
                    </a:lnTo>
                    <a:lnTo>
                      <a:pt x="75" y="29"/>
                    </a:lnTo>
                    <a:lnTo>
                      <a:pt x="75" y="33"/>
                    </a:lnTo>
                    <a:lnTo>
                      <a:pt x="74" y="37"/>
                    </a:lnTo>
                    <a:lnTo>
                      <a:pt x="72" y="41"/>
                    </a:lnTo>
                    <a:lnTo>
                      <a:pt x="70" y="45"/>
                    </a:lnTo>
                    <a:lnTo>
                      <a:pt x="68" y="49"/>
                    </a:lnTo>
                    <a:lnTo>
                      <a:pt x="65" y="52"/>
                    </a:lnTo>
                    <a:lnTo>
                      <a:pt x="62" y="56"/>
                    </a:lnTo>
                    <a:lnTo>
                      <a:pt x="58" y="59"/>
                    </a:lnTo>
                    <a:lnTo>
                      <a:pt x="53" y="63"/>
                    </a:lnTo>
                    <a:lnTo>
                      <a:pt x="48" y="66"/>
                    </a:lnTo>
                    <a:lnTo>
                      <a:pt x="42" y="68"/>
                    </a:lnTo>
                    <a:lnTo>
                      <a:pt x="37" y="69"/>
                    </a:lnTo>
                    <a:lnTo>
                      <a:pt x="31" y="69"/>
                    </a:lnTo>
                    <a:lnTo>
                      <a:pt x="25" y="68"/>
                    </a:lnTo>
                    <a:lnTo>
                      <a:pt x="20" y="64"/>
                    </a:lnTo>
                    <a:lnTo>
                      <a:pt x="16" y="62"/>
                    </a:lnTo>
                    <a:lnTo>
                      <a:pt x="13" y="59"/>
                    </a:lnTo>
                    <a:lnTo>
                      <a:pt x="10" y="55"/>
                    </a:lnTo>
                    <a:lnTo>
                      <a:pt x="7" y="52"/>
                    </a:lnTo>
                    <a:lnTo>
                      <a:pt x="5" y="48"/>
                    </a:lnTo>
                    <a:lnTo>
                      <a:pt x="3" y="45"/>
                    </a:lnTo>
                    <a:lnTo>
                      <a:pt x="1" y="41"/>
                    </a:lnTo>
                    <a:lnTo>
                      <a:pt x="0" y="36"/>
                    </a:lnTo>
                    <a:lnTo>
                      <a:pt x="0" y="34"/>
                    </a:lnTo>
                    <a:lnTo>
                      <a:pt x="0" y="32"/>
                    </a:lnTo>
                    <a:lnTo>
                      <a:pt x="1" y="31"/>
                    </a:lnTo>
                    <a:lnTo>
                      <a:pt x="3" y="30"/>
                    </a:lnTo>
                    <a:lnTo>
                      <a:pt x="6" y="30"/>
                    </a:lnTo>
                    <a:lnTo>
                      <a:pt x="8" y="30"/>
                    </a:lnTo>
                    <a:lnTo>
                      <a:pt x="9" y="31"/>
                    </a:lnTo>
                    <a:lnTo>
                      <a:pt x="10" y="33"/>
                    </a:lnTo>
                    <a:lnTo>
                      <a:pt x="10" y="34"/>
                    </a:lnTo>
                    <a:lnTo>
                      <a:pt x="11" y="36"/>
                    </a:lnTo>
                    <a:lnTo>
                      <a:pt x="12" y="39"/>
                    </a:lnTo>
                    <a:lnTo>
                      <a:pt x="14" y="42"/>
                    </a:lnTo>
                    <a:lnTo>
                      <a:pt x="16" y="46"/>
                    </a:lnTo>
                    <a:lnTo>
                      <a:pt x="19" y="49"/>
                    </a:lnTo>
                    <a:lnTo>
                      <a:pt x="22" y="52"/>
                    </a:lnTo>
                    <a:lnTo>
                      <a:pt x="26" y="54"/>
                    </a:lnTo>
                    <a:lnTo>
                      <a:pt x="34" y="54"/>
                    </a:lnTo>
                    <a:lnTo>
                      <a:pt x="41" y="53"/>
                    </a:lnTo>
                    <a:lnTo>
                      <a:pt x="48" y="50"/>
                    </a:lnTo>
                    <a:lnTo>
                      <a:pt x="54" y="46"/>
                    </a:lnTo>
                    <a:lnTo>
                      <a:pt x="59" y="42"/>
                    </a:lnTo>
                    <a:lnTo>
                      <a:pt x="63" y="36"/>
                    </a:lnTo>
                    <a:lnTo>
                      <a:pt x="65" y="29"/>
                    </a:lnTo>
                    <a:lnTo>
                      <a:pt x="65" y="22"/>
                    </a:lnTo>
                    <a:lnTo>
                      <a:pt x="63" y="19"/>
                    </a:lnTo>
                    <a:lnTo>
                      <a:pt x="62" y="16"/>
                    </a:lnTo>
                    <a:lnTo>
                      <a:pt x="59" y="13"/>
                    </a:lnTo>
                    <a:lnTo>
                      <a:pt x="57" y="10"/>
                    </a:lnTo>
                    <a:lnTo>
                      <a:pt x="54" y="8"/>
                    </a:lnTo>
                    <a:lnTo>
                      <a:pt x="51" y="6"/>
                    </a:lnTo>
                    <a:lnTo>
                      <a:pt x="48" y="5"/>
                    </a:lnTo>
                    <a:lnTo>
                      <a:pt x="45" y="4"/>
                    </a:lnTo>
                    <a:lnTo>
                      <a:pt x="46" y="1"/>
                    </a:lnTo>
                    <a:lnTo>
                      <a:pt x="48" y="0"/>
                    </a:lnTo>
                    <a:lnTo>
                      <a:pt x="52" y="0"/>
                    </a:lnTo>
                    <a:lnTo>
                      <a:pt x="55" y="1"/>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2" name="Freeform 185">
                <a:extLst>
                  <a:ext uri="{FF2B5EF4-FFF2-40B4-BE49-F238E27FC236}">
                    <a16:creationId xmlns:a16="http://schemas.microsoft.com/office/drawing/2014/main" id="{F99164F6-8C6A-04D1-7DD2-2A42B4E0E3D1}"/>
                  </a:ext>
                </a:extLst>
              </p:cNvPr>
              <p:cNvSpPr>
                <a:spLocks/>
              </p:cNvSpPr>
              <p:nvPr/>
            </p:nvSpPr>
            <p:spPr bwMode="auto">
              <a:xfrm>
                <a:off x="1042" y="1657"/>
                <a:ext cx="5" cy="4"/>
              </a:xfrm>
              <a:custGeom>
                <a:avLst/>
                <a:gdLst>
                  <a:gd name="T0" fmla="*/ 4 w 5"/>
                  <a:gd name="T1" fmla="*/ 1 h 4"/>
                  <a:gd name="T2" fmla="*/ 4 w 5"/>
                  <a:gd name="T3" fmla="*/ 2 h 4"/>
                  <a:gd name="T4" fmla="*/ 3 w 5"/>
                  <a:gd name="T5" fmla="*/ 3 h 4"/>
                  <a:gd name="T6" fmla="*/ 2 w 5"/>
                  <a:gd name="T7" fmla="*/ 3 h 4"/>
                  <a:gd name="T8" fmla="*/ 1 w 5"/>
                  <a:gd name="T9" fmla="*/ 3 h 4"/>
                  <a:gd name="T10" fmla="*/ 0 w 5"/>
                  <a:gd name="T11" fmla="*/ 3 h 4"/>
                  <a:gd name="T12" fmla="*/ 0 w 5"/>
                  <a:gd name="T13" fmla="*/ 2 h 4"/>
                  <a:gd name="T14" fmla="*/ 0 w 5"/>
                  <a:gd name="T15" fmla="*/ 1 h 4"/>
                  <a:gd name="T16" fmla="*/ 0 w 5"/>
                  <a:gd name="T17" fmla="*/ 0 h 4"/>
                  <a:gd name="T18" fmla="*/ 1 w 5"/>
                  <a:gd name="T19" fmla="*/ 0 h 4"/>
                  <a:gd name="T20" fmla="*/ 2 w 5"/>
                  <a:gd name="T21" fmla="*/ 0 h 4"/>
                  <a:gd name="T22" fmla="*/ 3 w 5"/>
                  <a:gd name="T23" fmla="*/ 0 h 4"/>
                  <a:gd name="T24" fmla="*/ 4 w 5"/>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4">
                    <a:moveTo>
                      <a:pt x="4" y="1"/>
                    </a:moveTo>
                    <a:lnTo>
                      <a:pt x="4" y="2"/>
                    </a:lnTo>
                    <a:lnTo>
                      <a:pt x="3" y="3"/>
                    </a:lnTo>
                    <a:lnTo>
                      <a:pt x="2" y="3"/>
                    </a:lnTo>
                    <a:lnTo>
                      <a:pt x="1" y="3"/>
                    </a:lnTo>
                    <a:lnTo>
                      <a:pt x="0" y="3"/>
                    </a:lnTo>
                    <a:lnTo>
                      <a:pt x="0" y="2"/>
                    </a:lnTo>
                    <a:lnTo>
                      <a:pt x="0" y="1"/>
                    </a:lnTo>
                    <a:lnTo>
                      <a:pt x="0" y="0"/>
                    </a:lnTo>
                    <a:lnTo>
                      <a:pt x="1" y="0"/>
                    </a:lnTo>
                    <a:lnTo>
                      <a:pt x="2" y="0"/>
                    </a:lnTo>
                    <a:lnTo>
                      <a:pt x="3" y="0"/>
                    </a:lnTo>
                    <a:lnTo>
                      <a:pt x="4"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3" name="Freeform 186">
                <a:extLst>
                  <a:ext uri="{FF2B5EF4-FFF2-40B4-BE49-F238E27FC236}">
                    <a16:creationId xmlns:a16="http://schemas.microsoft.com/office/drawing/2014/main" id="{38DF96DD-C5F0-1B0A-6619-14AC053F3568}"/>
                  </a:ext>
                </a:extLst>
              </p:cNvPr>
              <p:cNvSpPr>
                <a:spLocks/>
              </p:cNvSpPr>
              <p:nvPr/>
            </p:nvSpPr>
            <p:spPr bwMode="auto">
              <a:xfrm>
                <a:off x="1028" y="1649"/>
                <a:ext cx="6" cy="6"/>
              </a:xfrm>
              <a:custGeom>
                <a:avLst/>
                <a:gdLst>
                  <a:gd name="T0" fmla="*/ 5 w 6"/>
                  <a:gd name="T1" fmla="*/ 2 h 6"/>
                  <a:gd name="T2" fmla="*/ 5 w 6"/>
                  <a:gd name="T3" fmla="*/ 4 h 6"/>
                  <a:gd name="T4" fmla="*/ 4 w 6"/>
                  <a:gd name="T5" fmla="*/ 4 h 6"/>
                  <a:gd name="T6" fmla="*/ 3 w 6"/>
                  <a:gd name="T7" fmla="*/ 5 h 6"/>
                  <a:gd name="T8" fmla="*/ 1 w 6"/>
                  <a:gd name="T9" fmla="*/ 5 h 6"/>
                  <a:gd name="T10" fmla="*/ 1 w 6"/>
                  <a:gd name="T11" fmla="*/ 4 h 6"/>
                  <a:gd name="T12" fmla="*/ 0 w 6"/>
                  <a:gd name="T13" fmla="*/ 4 h 6"/>
                  <a:gd name="T14" fmla="*/ 0 w 6"/>
                  <a:gd name="T15" fmla="*/ 2 h 6"/>
                  <a:gd name="T16" fmla="*/ 0 w 6"/>
                  <a:gd name="T17" fmla="*/ 1 h 6"/>
                  <a:gd name="T18" fmla="*/ 1 w 6"/>
                  <a:gd name="T19" fmla="*/ 1 h 6"/>
                  <a:gd name="T20" fmla="*/ 1 w 6"/>
                  <a:gd name="T21" fmla="*/ 0 h 6"/>
                  <a:gd name="T22" fmla="*/ 3 w 6"/>
                  <a:gd name="T23" fmla="*/ 0 h 6"/>
                  <a:gd name="T24" fmla="*/ 4 w 6"/>
                  <a:gd name="T25" fmla="*/ 1 h 6"/>
                  <a:gd name="T26" fmla="*/ 5 w 6"/>
                  <a:gd name="T27" fmla="*/ 1 h 6"/>
                  <a:gd name="T28" fmla="*/ 5 w 6"/>
                  <a:gd name="T2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6">
                    <a:moveTo>
                      <a:pt x="5" y="2"/>
                    </a:moveTo>
                    <a:lnTo>
                      <a:pt x="5" y="4"/>
                    </a:lnTo>
                    <a:lnTo>
                      <a:pt x="4" y="4"/>
                    </a:lnTo>
                    <a:lnTo>
                      <a:pt x="3" y="5"/>
                    </a:lnTo>
                    <a:lnTo>
                      <a:pt x="1" y="5"/>
                    </a:lnTo>
                    <a:lnTo>
                      <a:pt x="1" y="4"/>
                    </a:lnTo>
                    <a:lnTo>
                      <a:pt x="0" y="4"/>
                    </a:lnTo>
                    <a:lnTo>
                      <a:pt x="0" y="2"/>
                    </a:lnTo>
                    <a:lnTo>
                      <a:pt x="0" y="1"/>
                    </a:lnTo>
                    <a:lnTo>
                      <a:pt x="1" y="1"/>
                    </a:lnTo>
                    <a:lnTo>
                      <a:pt x="1" y="0"/>
                    </a:lnTo>
                    <a:lnTo>
                      <a:pt x="3" y="0"/>
                    </a:lnTo>
                    <a:lnTo>
                      <a:pt x="4" y="1"/>
                    </a:lnTo>
                    <a:lnTo>
                      <a:pt x="5" y="1"/>
                    </a:lnTo>
                    <a:lnTo>
                      <a:pt x="5"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4" name="Freeform 187">
                <a:extLst>
                  <a:ext uri="{FF2B5EF4-FFF2-40B4-BE49-F238E27FC236}">
                    <a16:creationId xmlns:a16="http://schemas.microsoft.com/office/drawing/2014/main" id="{DFD50673-2917-EA6F-3047-A756EECBD47A}"/>
                  </a:ext>
                </a:extLst>
              </p:cNvPr>
              <p:cNvSpPr>
                <a:spLocks/>
              </p:cNvSpPr>
              <p:nvPr/>
            </p:nvSpPr>
            <p:spPr bwMode="auto">
              <a:xfrm>
                <a:off x="1014" y="1644"/>
                <a:ext cx="3" cy="3"/>
              </a:xfrm>
              <a:custGeom>
                <a:avLst/>
                <a:gdLst>
                  <a:gd name="T0" fmla="*/ 2 w 3"/>
                  <a:gd name="T1" fmla="*/ 1 h 3"/>
                  <a:gd name="T2" fmla="*/ 2 w 3"/>
                  <a:gd name="T3" fmla="*/ 2 h 3"/>
                  <a:gd name="T4" fmla="*/ 1 w 3"/>
                  <a:gd name="T5" fmla="*/ 2 h 3"/>
                  <a:gd name="T6" fmla="*/ 0 w 3"/>
                  <a:gd name="T7" fmla="*/ 2 h 3"/>
                  <a:gd name="T8" fmla="*/ 0 w 3"/>
                  <a:gd name="T9" fmla="*/ 1 h 3"/>
                  <a:gd name="T10" fmla="*/ 0 w 3"/>
                  <a:gd name="T11" fmla="*/ 0 h 3"/>
                  <a:gd name="T12" fmla="*/ 1 w 3"/>
                  <a:gd name="T13" fmla="*/ 0 h 3"/>
                  <a:gd name="T14" fmla="*/ 2 w 3"/>
                  <a:gd name="T15" fmla="*/ 0 h 3"/>
                  <a:gd name="T16" fmla="*/ 2 w 3"/>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2" y="1"/>
                    </a:moveTo>
                    <a:lnTo>
                      <a:pt x="2" y="2"/>
                    </a:lnTo>
                    <a:lnTo>
                      <a:pt x="1" y="2"/>
                    </a:lnTo>
                    <a:lnTo>
                      <a:pt x="0" y="2"/>
                    </a:lnTo>
                    <a:lnTo>
                      <a:pt x="0" y="1"/>
                    </a:lnTo>
                    <a:lnTo>
                      <a:pt x="0" y="0"/>
                    </a:lnTo>
                    <a:lnTo>
                      <a:pt x="1" y="0"/>
                    </a:lnTo>
                    <a:lnTo>
                      <a:pt x="2" y="0"/>
                    </a:lnTo>
                    <a:lnTo>
                      <a:pt x="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5" name="Freeform 188">
                <a:extLst>
                  <a:ext uri="{FF2B5EF4-FFF2-40B4-BE49-F238E27FC236}">
                    <a16:creationId xmlns:a16="http://schemas.microsoft.com/office/drawing/2014/main" id="{1E22BAA1-EE18-17F2-2E21-6C98673E721B}"/>
                  </a:ext>
                </a:extLst>
              </p:cNvPr>
              <p:cNvSpPr>
                <a:spLocks/>
              </p:cNvSpPr>
              <p:nvPr/>
            </p:nvSpPr>
            <p:spPr bwMode="auto">
              <a:xfrm>
                <a:off x="1021" y="1661"/>
                <a:ext cx="3" cy="4"/>
              </a:xfrm>
              <a:custGeom>
                <a:avLst/>
                <a:gdLst>
                  <a:gd name="T0" fmla="*/ 2 w 3"/>
                  <a:gd name="T1" fmla="*/ 2 h 4"/>
                  <a:gd name="T2" fmla="*/ 1 w 3"/>
                  <a:gd name="T3" fmla="*/ 3 h 4"/>
                  <a:gd name="T4" fmla="*/ 0 w 3"/>
                  <a:gd name="T5" fmla="*/ 3 h 4"/>
                  <a:gd name="T6" fmla="*/ 0 w 3"/>
                  <a:gd name="T7" fmla="*/ 2 h 4"/>
                  <a:gd name="T8" fmla="*/ 0 w 3"/>
                  <a:gd name="T9" fmla="*/ 1 h 4"/>
                  <a:gd name="T10" fmla="*/ 0 w 3"/>
                  <a:gd name="T11" fmla="*/ 0 h 4"/>
                  <a:gd name="T12" fmla="*/ 1 w 3"/>
                  <a:gd name="T13" fmla="*/ 0 h 4"/>
                  <a:gd name="T14" fmla="*/ 1 w 3"/>
                  <a:gd name="T15" fmla="*/ 1 h 4"/>
                  <a:gd name="T16" fmla="*/ 2 w 3"/>
                  <a:gd name="T17" fmla="*/ 1 h 4"/>
                  <a:gd name="T18" fmla="*/ 2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2"/>
                    </a:moveTo>
                    <a:lnTo>
                      <a:pt x="1" y="3"/>
                    </a:lnTo>
                    <a:lnTo>
                      <a:pt x="0" y="3"/>
                    </a:lnTo>
                    <a:lnTo>
                      <a:pt x="0" y="2"/>
                    </a:lnTo>
                    <a:lnTo>
                      <a:pt x="0" y="1"/>
                    </a:lnTo>
                    <a:lnTo>
                      <a:pt x="0" y="0"/>
                    </a:lnTo>
                    <a:lnTo>
                      <a:pt x="1" y="0"/>
                    </a:lnTo>
                    <a:lnTo>
                      <a:pt x="1" y="1"/>
                    </a:lnTo>
                    <a:lnTo>
                      <a:pt x="2" y="1"/>
                    </a:lnTo>
                    <a:lnTo>
                      <a:pt x="2"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6" name="Freeform 189">
                <a:extLst>
                  <a:ext uri="{FF2B5EF4-FFF2-40B4-BE49-F238E27FC236}">
                    <a16:creationId xmlns:a16="http://schemas.microsoft.com/office/drawing/2014/main" id="{6E869A68-9562-137A-AB77-B11C856DDB35}"/>
                  </a:ext>
                </a:extLst>
              </p:cNvPr>
              <p:cNvSpPr>
                <a:spLocks/>
              </p:cNvSpPr>
              <p:nvPr/>
            </p:nvSpPr>
            <p:spPr bwMode="auto">
              <a:xfrm>
                <a:off x="1034" y="1668"/>
                <a:ext cx="3" cy="4"/>
              </a:xfrm>
              <a:custGeom>
                <a:avLst/>
                <a:gdLst>
                  <a:gd name="T0" fmla="*/ 2 w 3"/>
                  <a:gd name="T1" fmla="*/ 2 h 4"/>
                  <a:gd name="T2" fmla="*/ 1 w 3"/>
                  <a:gd name="T3" fmla="*/ 3 h 4"/>
                  <a:gd name="T4" fmla="*/ 0 w 3"/>
                  <a:gd name="T5" fmla="*/ 3 h 4"/>
                  <a:gd name="T6" fmla="*/ 0 w 3"/>
                  <a:gd name="T7" fmla="*/ 2 h 4"/>
                  <a:gd name="T8" fmla="*/ 0 w 3"/>
                  <a:gd name="T9" fmla="*/ 1 h 4"/>
                  <a:gd name="T10" fmla="*/ 0 w 3"/>
                  <a:gd name="T11" fmla="*/ 0 h 4"/>
                  <a:gd name="T12" fmla="*/ 1 w 3"/>
                  <a:gd name="T13" fmla="*/ 0 h 4"/>
                  <a:gd name="T14" fmla="*/ 1 w 3"/>
                  <a:gd name="T15" fmla="*/ 1 h 4"/>
                  <a:gd name="T16" fmla="*/ 2 w 3"/>
                  <a:gd name="T17" fmla="*/ 1 h 4"/>
                  <a:gd name="T18" fmla="*/ 2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2"/>
                    </a:moveTo>
                    <a:lnTo>
                      <a:pt x="1" y="3"/>
                    </a:lnTo>
                    <a:lnTo>
                      <a:pt x="0" y="3"/>
                    </a:lnTo>
                    <a:lnTo>
                      <a:pt x="0" y="2"/>
                    </a:lnTo>
                    <a:lnTo>
                      <a:pt x="0" y="1"/>
                    </a:lnTo>
                    <a:lnTo>
                      <a:pt x="0" y="0"/>
                    </a:lnTo>
                    <a:lnTo>
                      <a:pt x="1" y="0"/>
                    </a:lnTo>
                    <a:lnTo>
                      <a:pt x="1" y="1"/>
                    </a:lnTo>
                    <a:lnTo>
                      <a:pt x="2" y="1"/>
                    </a:lnTo>
                    <a:lnTo>
                      <a:pt x="2"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7" name="Freeform 190">
                <a:extLst>
                  <a:ext uri="{FF2B5EF4-FFF2-40B4-BE49-F238E27FC236}">
                    <a16:creationId xmlns:a16="http://schemas.microsoft.com/office/drawing/2014/main" id="{06E892F7-A577-1BB3-79C6-12CEF436474A}"/>
                  </a:ext>
                </a:extLst>
              </p:cNvPr>
              <p:cNvSpPr>
                <a:spLocks/>
              </p:cNvSpPr>
              <p:nvPr/>
            </p:nvSpPr>
            <p:spPr bwMode="auto">
              <a:xfrm>
                <a:off x="1006" y="1655"/>
                <a:ext cx="6" cy="6"/>
              </a:xfrm>
              <a:custGeom>
                <a:avLst/>
                <a:gdLst>
                  <a:gd name="T0" fmla="*/ 5 w 6"/>
                  <a:gd name="T1" fmla="*/ 2 h 6"/>
                  <a:gd name="T2" fmla="*/ 5 w 6"/>
                  <a:gd name="T3" fmla="*/ 4 h 6"/>
                  <a:gd name="T4" fmla="*/ 4 w 6"/>
                  <a:gd name="T5" fmla="*/ 4 h 6"/>
                  <a:gd name="T6" fmla="*/ 3 w 6"/>
                  <a:gd name="T7" fmla="*/ 5 h 6"/>
                  <a:gd name="T8" fmla="*/ 2 w 6"/>
                  <a:gd name="T9" fmla="*/ 5 h 6"/>
                  <a:gd name="T10" fmla="*/ 1 w 6"/>
                  <a:gd name="T11" fmla="*/ 5 h 6"/>
                  <a:gd name="T12" fmla="*/ 1 w 6"/>
                  <a:gd name="T13" fmla="*/ 4 h 6"/>
                  <a:gd name="T14" fmla="*/ 0 w 6"/>
                  <a:gd name="T15" fmla="*/ 4 h 6"/>
                  <a:gd name="T16" fmla="*/ 0 w 6"/>
                  <a:gd name="T17" fmla="*/ 2 h 6"/>
                  <a:gd name="T18" fmla="*/ 0 w 6"/>
                  <a:gd name="T19" fmla="*/ 1 h 6"/>
                  <a:gd name="T20" fmla="*/ 1 w 6"/>
                  <a:gd name="T21" fmla="*/ 1 h 6"/>
                  <a:gd name="T22" fmla="*/ 1 w 6"/>
                  <a:gd name="T23" fmla="*/ 0 h 6"/>
                  <a:gd name="T24" fmla="*/ 2 w 6"/>
                  <a:gd name="T25" fmla="*/ 0 h 6"/>
                  <a:gd name="T26" fmla="*/ 3 w 6"/>
                  <a:gd name="T27" fmla="*/ 0 h 6"/>
                  <a:gd name="T28" fmla="*/ 4 w 6"/>
                  <a:gd name="T29" fmla="*/ 1 h 6"/>
                  <a:gd name="T30" fmla="*/ 5 w 6"/>
                  <a:gd name="T31" fmla="*/ 1 h 6"/>
                  <a:gd name="T32" fmla="*/ 5 w 6"/>
                  <a:gd name="T33"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5" y="2"/>
                    </a:moveTo>
                    <a:lnTo>
                      <a:pt x="5" y="4"/>
                    </a:lnTo>
                    <a:lnTo>
                      <a:pt x="4" y="4"/>
                    </a:lnTo>
                    <a:lnTo>
                      <a:pt x="3" y="5"/>
                    </a:lnTo>
                    <a:lnTo>
                      <a:pt x="2" y="5"/>
                    </a:lnTo>
                    <a:lnTo>
                      <a:pt x="1" y="5"/>
                    </a:lnTo>
                    <a:lnTo>
                      <a:pt x="1" y="4"/>
                    </a:lnTo>
                    <a:lnTo>
                      <a:pt x="0" y="4"/>
                    </a:lnTo>
                    <a:lnTo>
                      <a:pt x="0" y="2"/>
                    </a:lnTo>
                    <a:lnTo>
                      <a:pt x="0" y="1"/>
                    </a:lnTo>
                    <a:lnTo>
                      <a:pt x="1" y="1"/>
                    </a:lnTo>
                    <a:lnTo>
                      <a:pt x="1" y="0"/>
                    </a:lnTo>
                    <a:lnTo>
                      <a:pt x="2" y="0"/>
                    </a:lnTo>
                    <a:lnTo>
                      <a:pt x="3" y="0"/>
                    </a:lnTo>
                    <a:lnTo>
                      <a:pt x="4" y="1"/>
                    </a:lnTo>
                    <a:lnTo>
                      <a:pt x="5" y="1"/>
                    </a:lnTo>
                    <a:lnTo>
                      <a:pt x="5"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8" name="Freeform 191">
                <a:extLst>
                  <a:ext uri="{FF2B5EF4-FFF2-40B4-BE49-F238E27FC236}">
                    <a16:creationId xmlns:a16="http://schemas.microsoft.com/office/drawing/2014/main" id="{5B028890-587D-4926-73D8-8FB45E107E04}"/>
                  </a:ext>
                </a:extLst>
              </p:cNvPr>
              <p:cNvSpPr>
                <a:spLocks/>
              </p:cNvSpPr>
              <p:nvPr/>
            </p:nvSpPr>
            <p:spPr bwMode="auto">
              <a:xfrm>
                <a:off x="1123" y="1497"/>
                <a:ext cx="4" cy="4"/>
              </a:xfrm>
              <a:custGeom>
                <a:avLst/>
                <a:gdLst>
                  <a:gd name="T0" fmla="*/ 3 w 4"/>
                  <a:gd name="T1" fmla="*/ 2 h 4"/>
                  <a:gd name="T2" fmla="*/ 3 w 4"/>
                  <a:gd name="T3" fmla="*/ 3 h 4"/>
                  <a:gd name="T4" fmla="*/ 2 w 4"/>
                  <a:gd name="T5" fmla="*/ 3 h 4"/>
                  <a:gd name="T6" fmla="*/ 1 w 4"/>
                  <a:gd name="T7" fmla="*/ 3 h 4"/>
                  <a:gd name="T8" fmla="*/ 0 w 4"/>
                  <a:gd name="T9" fmla="*/ 3 h 4"/>
                  <a:gd name="T10" fmla="*/ 0 w 4"/>
                  <a:gd name="T11" fmla="*/ 2 h 4"/>
                  <a:gd name="T12" fmla="*/ 0 w 4"/>
                  <a:gd name="T13" fmla="*/ 1 h 4"/>
                  <a:gd name="T14" fmla="*/ 0 w 4"/>
                  <a:gd name="T15" fmla="*/ 0 h 4"/>
                  <a:gd name="T16" fmla="*/ 1 w 4"/>
                  <a:gd name="T17" fmla="*/ 0 h 4"/>
                  <a:gd name="T18" fmla="*/ 2 w 4"/>
                  <a:gd name="T19" fmla="*/ 0 h 4"/>
                  <a:gd name="T20" fmla="*/ 3 w 4"/>
                  <a:gd name="T21" fmla="*/ 0 h 4"/>
                  <a:gd name="T22" fmla="*/ 3 w 4"/>
                  <a:gd name="T23" fmla="*/ 1 h 4"/>
                  <a:gd name="T24" fmla="*/ 3 w 4"/>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3" y="2"/>
                    </a:moveTo>
                    <a:lnTo>
                      <a:pt x="3" y="3"/>
                    </a:lnTo>
                    <a:lnTo>
                      <a:pt x="2" y="3"/>
                    </a:lnTo>
                    <a:lnTo>
                      <a:pt x="1" y="3"/>
                    </a:lnTo>
                    <a:lnTo>
                      <a:pt x="0" y="3"/>
                    </a:lnTo>
                    <a:lnTo>
                      <a:pt x="0" y="2"/>
                    </a:lnTo>
                    <a:lnTo>
                      <a:pt x="0" y="1"/>
                    </a:lnTo>
                    <a:lnTo>
                      <a:pt x="0" y="0"/>
                    </a:lnTo>
                    <a:lnTo>
                      <a:pt x="1" y="0"/>
                    </a:lnTo>
                    <a:lnTo>
                      <a:pt x="2" y="0"/>
                    </a:lnTo>
                    <a:lnTo>
                      <a:pt x="3" y="0"/>
                    </a:lnTo>
                    <a:lnTo>
                      <a:pt x="3" y="1"/>
                    </a:lnTo>
                    <a:lnTo>
                      <a:pt x="3"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29" name="Freeform 192">
                <a:extLst>
                  <a:ext uri="{FF2B5EF4-FFF2-40B4-BE49-F238E27FC236}">
                    <a16:creationId xmlns:a16="http://schemas.microsoft.com/office/drawing/2014/main" id="{E264D153-2284-514E-69E0-87604E7232A7}"/>
                  </a:ext>
                </a:extLst>
              </p:cNvPr>
              <p:cNvSpPr>
                <a:spLocks/>
              </p:cNvSpPr>
              <p:nvPr/>
            </p:nvSpPr>
            <p:spPr bwMode="auto">
              <a:xfrm>
                <a:off x="1108" y="1494"/>
                <a:ext cx="5" cy="4"/>
              </a:xfrm>
              <a:custGeom>
                <a:avLst/>
                <a:gdLst>
                  <a:gd name="T0" fmla="*/ 4 w 5"/>
                  <a:gd name="T1" fmla="*/ 1 h 4"/>
                  <a:gd name="T2" fmla="*/ 4 w 5"/>
                  <a:gd name="T3" fmla="*/ 2 h 4"/>
                  <a:gd name="T4" fmla="*/ 3 w 5"/>
                  <a:gd name="T5" fmla="*/ 3 h 4"/>
                  <a:gd name="T6" fmla="*/ 2 w 5"/>
                  <a:gd name="T7" fmla="*/ 3 h 4"/>
                  <a:gd name="T8" fmla="*/ 1 w 5"/>
                  <a:gd name="T9" fmla="*/ 3 h 4"/>
                  <a:gd name="T10" fmla="*/ 0 w 5"/>
                  <a:gd name="T11" fmla="*/ 2 h 4"/>
                  <a:gd name="T12" fmla="*/ 0 w 5"/>
                  <a:gd name="T13" fmla="*/ 1 h 4"/>
                  <a:gd name="T14" fmla="*/ 1 w 5"/>
                  <a:gd name="T15" fmla="*/ 0 h 4"/>
                  <a:gd name="T16" fmla="*/ 2 w 5"/>
                  <a:gd name="T17" fmla="*/ 0 h 4"/>
                  <a:gd name="T18" fmla="*/ 3 w 5"/>
                  <a:gd name="T19" fmla="*/ 0 h 4"/>
                  <a:gd name="T20" fmla="*/ 4 w 5"/>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4">
                    <a:moveTo>
                      <a:pt x="4" y="1"/>
                    </a:moveTo>
                    <a:lnTo>
                      <a:pt x="4" y="2"/>
                    </a:lnTo>
                    <a:lnTo>
                      <a:pt x="3" y="3"/>
                    </a:lnTo>
                    <a:lnTo>
                      <a:pt x="2" y="3"/>
                    </a:lnTo>
                    <a:lnTo>
                      <a:pt x="1" y="3"/>
                    </a:lnTo>
                    <a:lnTo>
                      <a:pt x="0" y="2"/>
                    </a:lnTo>
                    <a:lnTo>
                      <a:pt x="0" y="1"/>
                    </a:lnTo>
                    <a:lnTo>
                      <a:pt x="1" y="0"/>
                    </a:lnTo>
                    <a:lnTo>
                      <a:pt x="2" y="0"/>
                    </a:lnTo>
                    <a:lnTo>
                      <a:pt x="3" y="0"/>
                    </a:lnTo>
                    <a:lnTo>
                      <a:pt x="4"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0" name="Freeform 193">
                <a:extLst>
                  <a:ext uri="{FF2B5EF4-FFF2-40B4-BE49-F238E27FC236}">
                    <a16:creationId xmlns:a16="http://schemas.microsoft.com/office/drawing/2014/main" id="{C6B6122D-F793-420F-E433-4E8F2D49D09A}"/>
                  </a:ext>
                </a:extLst>
              </p:cNvPr>
              <p:cNvSpPr>
                <a:spLocks/>
              </p:cNvSpPr>
              <p:nvPr/>
            </p:nvSpPr>
            <p:spPr bwMode="auto">
              <a:xfrm>
                <a:off x="1096" y="1490"/>
                <a:ext cx="4" cy="3"/>
              </a:xfrm>
              <a:custGeom>
                <a:avLst/>
                <a:gdLst>
                  <a:gd name="T0" fmla="*/ 3 w 4"/>
                  <a:gd name="T1" fmla="*/ 1 h 3"/>
                  <a:gd name="T2" fmla="*/ 2 w 4"/>
                  <a:gd name="T3" fmla="*/ 1 h 3"/>
                  <a:gd name="T4" fmla="*/ 2 w 4"/>
                  <a:gd name="T5" fmla="*/ 2 h 3"/>
                  <a:gd name="T6" fmla="*/ 1 w 4"/>
                  <a:gd name="T7" fmla="*/ 2 h 3"/>
                  <a:gd name="T8" fmla="*/ 1 w 4"/>
                  <a:gd name="T9" fmla="*/ 1 h 3"/>
                  <a:gd name="T10" fmla="*/ 0 w 4"/>
                  <a:gd name="T11" fmla="*/ 1 h 3"/>
                  <a:gd name="T12" fmla="*/ 0 w 4"/>
                  <a:gd name="T13" fmla="*/ 0 h 3"/>
                  <a:gd name="T14" fmla="*/ 1 w 4"/>
                  <a:gd name="T15" fmla="*/ 0 h 3"/>
                  <a:gd name="T16" fmla="*/ 2 w 4"/>
                  <a:gd name="T17" fmla="*/ 0 h 3"/>
                  <a:gd name="T18" fmla="*/ 3 w 4"/>
                  <a:gd name="T19" fmla="*/ 0 h 3"/>
                  <a:gd name="T20" fmla="*/ 3 w 4"/>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3">
                    <a:moveTo>
                      <a:pt x="3" y="1"/>
                    </a:moveTo>
                    <a:lnTo>
                      <a:pt x="2" y="1"/>
                    </a:lnTo>
                    <a:lnTo>
                      <a:pt x="2" y="2"/>
                    </a:lnTo>
                    <a:lnTo>
                      <a:pt x="1" y="2"/>
                    </a:lnTo>
                    <a:lnTo>
                      <a:pt x="1" y="1"/>
                    </a:lnTo>
                    <a:lnTo>
                      <a:pt x="0" y="1"/>
                    </a:lnTo>
                    <a:lnTo>
                      <a:pt x="0" y="0"/>
                    </a:lnTo>
                    <a:lnTo>
                      <a:pt x="1" y="0"/>
                    </a:lnTo>
                    <a:lnTo>
                      <a:pt x="2" y="0"/>
                    </a:lnTo>
                    <a:lnTo>
                      <a:pt x="3" y="0"/>
                    </a:lnTo>
                    <a:lnTo>
                      <a:pt x="3"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1" name="Freeform 194">
                <a:extLst>
                  <a:ext uri="{FF2B5EF4-FFF2-40B4-BE49-F238E27FC236}">
                    <a16:creationId xmlns:a16="http://schemas.microsoft.com/office/drawing/2014/main" id="{44035ABC-57DD-9A89-8B70-120EC0692B32}"/>
                  </a:ext>
                </a:extLst>
              </p:cNvPr>
              <p:cNvSpPr>
                <a:spLocks/>
              </p:cNvSpPr>
              <p:nvPr/>
            </p:nvSpPr>
            <p:spPr bwMode="auto">
              <a:xfrm>
                <a:off x="1119" y="1511"/>
                <a:ext cx="3" cy="3"/>
              </a:xfrm>
              <a:custGeom>
                <a:avLst/>
                <a:gdLst>
                  <a:gd name="T0" fmla="*/ 2 w 3"/>
                  <a:gd name="T1" fmla="*/ 1 h 3"/>
                  <a:gd name="T2" fmla="*/ 2 w 3"/>
                  <a:gd name="T3" fmla="*/ 2 h 3"/>
                  <a:gd name="T4" fmla="*/ 1 w 3"/>
                  <a:gd name="T5" fmla="*/ 2 h 3"/>
                  <a:gd name="T6" fmla="*/ 0 w 3"/>
                  <a:gd name="T7" fmla="*/ 2 h 3"/>
                  <a:gd name="T8" fmla="*/ 0 w 3"/>
                  <a:gd name="T9" fmla="*/ 1 h 3"/>
                  <a:gd name="T10" fmla="*/ 0 w 3"/>
                  <a:gd name="T11" fmla="*/ 0 h 3"/>
                  <a:gd name="T12" fmla="*/ 1 w 3"/>
                  <a:gd name="T13" fmla="*/ 0 h 3"/>
                  <a:gd name="T14" fmla="*/ 2 w 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1"/>
                    </a:moveTo>
                    <a:lnTo>
                      <a:pt x="2" y="2"/>
                    </a:lnTo>
                    <a:lnTo>
                      <a:pt x="1" y="2"/>
                    </a:lnTo>
                    <a:lnTo>
                      <a:pt x="0" y="2"/>
                    </a:lnTo>
                    <a:lnTo>
                      <a:pt x="0" y="1"/>
                    </a:lnTo>
                    <a:lnTo>
                      <a:pt x="0" y="0"/>
                    </a:lnTo>
                    <a:lnTo>
                      <a:pt x="1" y="0"/>
                    </a:lnTo>
                    <a:lnTo>
                      <a:pt x="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2" name="Freeform 195">
                <a:extLst>
                  <a:ext uri="{FF2B5EF4-FFF2-40B4-BE49-F238E27FC236}">
                    <a16:creationId xmlns:a16="http://schemas.microsoft.com/office/drawing/2014/main" id="{D8F79997-A6B0-E81C-A16B-204EC86AA54F}"/>
                  </a:ext>
                </a:extLst>
              </p:cNvPr>
              <p:cNvSpPr>
                <a:spLocks/>
              </p:cNvSpPr>
              <p:nvPr/>
            </p:nvSpPr>
            <p:spPr bwMode="auto">
              <a:xfrm>
                <a:off x="1090" y="1498"/>
                <a:ext cx="6" cy="5"/>
              </a:xfrm>
              <a:custGeom>
                <a:avLst/>
                <a:gdLst>
                  <a:gd name="T0" fmla="*/ 5 w 6"/>
                  <a:gd name="T1" fmla="*/ 2 h 5"/>
                  <a:gd name="T2" fmla="*/ 5 w 6"/>
                  <a:gd name="T3" fmla="*/ 3 h 5"/>
                  <a:gd name="T4" fmla="*/ 4 w 6"/>
                  <a:gd name="T5" fmla="*/ 3 h 5"/>
                  <a:gd name="T6" fmla="*/ 4 w 6"/>
                  <a:gd name="T7" fmla="*/ 4 h 5"/>
                  <a:gd name="T8" fmla="*/ 2 w 6"/>
                  <a:gd name="T9" fmla="*/ 4 h 5"/>
                  <a:gd name="T10" fmla="*/ 1 w 6"/>
                  <a:gd name="T11" fmla="*/ 4 h 5"/>
                  <a:gd name="T12" fmla="*/ 0 w 6"/>
                  <a:gd name="T13" fmla="*/ 3 h 5"/>
                  <a:gd name="T14" fmla="*/ 0 w 6"/>
                  <a:gd name="T15" fmla="*/ 2 h 5"/>
                  <a:gd name="T16" fmla="*/ 0 w 6"/>
                  <a:gd name="T17" fmla="*/ 1 h 5"/>
                  <a:gd name="T18" fmla="*/ 1 w 6"/>
                  <a:gd name="T19" fmla="*/ 0 h 5"/>
                  <a:gd name="T20" fmla="*/ 2 w 6"/>
                  <a:gd name="T21" fmla="*/ 0 h 5"/>
                  <a:gd name="T22" fmla="*/ 4 w 6"/>
                  <a:gd name="T23" fmla="*/ 0 h 5"/>
                  <a:gd name="T24" fmla="*/ 4 w 6"/>
                  <a:gd name="T25" fmla="*/ 1 h 5"/>
                  <a:gd name="T26" fmla="*/ 5 w 6"/>
                  <a:gd name="T27" fmla="*/ 1 h 5"/>
                  <a:gd name="T28" fmla="*/ 5 w 6"/>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5">
                    <a:moveTo>
                      <a:pt x="5" y="2"/>
                    </a:moveTo>
                    <a:lnTo>
                      <a:pt x="5" y="3"/>
                    </a:lnTo>
                    <a:lnTo>
                      <a:pt x="4" y="3"/>
                    </a:lnTo>
                    <a:lnTo>
                      <a:pt x="4" y="4"/>
                    </a:lnTo>
                    <a:lnTo>
                      <a:pt x="2" y="4"/>
                    </a:lnTo>
                    <a:lnTo>
                      <a:pt x="1" y="4"/>
                    </a:lnTo>
                    <a:lnTo>
                      <a:pt x="0" y="3"/>
                    </a:lnTo>
                    <a:lnTo>
                      <a:pt x="0" y="2"/>
                    </a:lnTo>
                    <a:lnTo>
                      <a:pt x="0" y="1"/>
                    </a:lnTo>
                    <a:lnTo>
                      <a:pt x="1" y="0"/>
                    </a:lnTo>
                    <a:lnTo>
                      <a:pt x="2" y="0"/>
                    </a:lnTo>
                    <a:lnTo>
                      <a:pt x="4" y="0"/>
                    </a:lnTo>
                    <a:lnTo>
                      <a:pt x="4" y="1"/>
                    </a:lnTo>
                    <a:lnTo>
                      <a:pt x="5" y="1"/>
                    </a:lnTo>
                    <a:lnTo>
                      <a:pt x="5"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3" name="Freeform 196">
                <a:extLst>
                  <a:ext uri="{FF2B5EF4-FFF2-40B4-BE49-F238E27FC236}">
                    <a16:creationId xmlns:a16="http://schemas.microsoft.com/office/drawing/2014/main" id="{22E136E0-17EC-65BC-D2A0-271968432BE3}"/>
                  </a:ext>
                </a:extLst>
              </p:cNvPr>
              <p:cNvSpPr>
                <a:spLocks/>
              </p:cNvSpPr>
              <p:nvPr/>
            </p:nvSpPr>
            <p:spPr bwMode="auto">
              <a:xfrm>
                <a:off x="1105" y="1504"/>
                <a:ext cx="5" cy="4"/>
              </a:xfrm>
              <a:custGeom>
                <a:avLst/>
                <a:gdLst>
                  <a:gd name="T0" fmla="*/ 4 w 5"/>
                  <a:gd name="T1" fmla="*/ 1 h 4"/>
                  <a:gd name="T2" fmla="*/ 4 w 5"/>
                  <a:gd name="T3" fmla="*/ 2 h 4"/>
                  <a:gd name="T4" fmla="*/ 3 w 5"/>
                  <a:gd name="T5" fmla="*/ 2 h 4"/>
                  <a:gd name="T6" fmla="*/ 2 w 5"/>
                  <a:gd name="T7" fmla="*/ 3 h 4"/>
                  <a:gd name="T8" fmla="*/ 1 w 5"/>
                  <a:gd name="T9" fmla="*/ 2 h 4"/>
                  <a:gd name="T10" fmla="*/ 0 w 5"/>
                  <a:gd name="T11" fmla="*/ 2 h 4"/>
                  <a:gd name="T12" fmla="*/ 0 w 5"/>
                  <a:gd name="T13" fmla="*/ 1 h 4"/>
                  <a:gd name="T14" fmla="*/ 1 w 5"/>
                  <a:gd name="T15" fmla="*/ 0 h 4"/>
                  <a:gd name="T16" fmla="*/ 2 w 5"/>
                  <a:gd name="T17" fmla="*/ 0 h 4"/>
                  <a:gd name="T18" fmla="*/ 3 w 5"/>
                  <a:gd name="T19" fmla="*/ 0 h 4"/>
                  <a:gd name="T20" fmla="*/ 4 w 5"/>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4">
                    <a:moveTo>
                      <a:pt x="4" y="1"/>
                    </a:moveTo>
                    <a:lnTo>
                      <a:pt x="4" y="2"/>
                    </a:lnTo>
                    <a:lnTo>
                      <a:pt x="3" y="2"/>
                    </a:lnTo>
                    <a:lnTo>
                      <a:pt x="2" y="3"/>
                    </a:lnTo>
                    <a:lnTo>
                      <a:pt x="1" y="2"/>
                    </a:lnTo>
                    <a:lnTo>
                      <a:pt x="0" y="2"/>
                    </a:lnTo>
                    <a:lnTo>
                      <a:pt x="0" y="1"/>
                    </a:lnTo>
                    <a:lnTo>
                      <a:pt x="1" y="0"/>
                    </a:lnTo>
                    <a:lnTo>
                      <a:pt x="2" y="0"/>
                    </a:lnTo>
                    <a:lnTo>
                      <a:pt x="3" y="0"/>
                    </a:lnTo>
                    <a:lnTo>
                      <a:pt x="4"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4" name="Freeform 197">
                <a:extLst>
                  <a:ext uri="{FF2B5EF4-FFF2-40B4-BE49-F238E27FC236}">
                    <a16:creationId xmlns:a16="http://schemas.microsoft.com/office/drawing/2014/main" id="{D9D93272-A11C-EAD7-1D79-69676599421D}"/>
                  </a:ext>
                </a:extLst>
              </p:cNvPr>
              <p:cNvSpPr>
                <a:spLocks/>
              </p:cNvSpPr>
              <p:nvPr/>
            </p:nvSpPr>
            <p:spPr bwMode="auto">
              <a:xfrm>
                <a:off x="1097" y="1559"/>
                <a:ext cx="21" cy="20"/>
              </a:xfrm>
              <a:custGeom>
                <a:avLst/>
                <a:gdLst>
                  <a:gd name="T0" fmla="*/ 18 w 21"/>
                  <a:gd name="T1" fmla="*/ 16 h 20"/>
                  <a:gd name="T2" fmla="*/ 16 w 21"/>
                  <a:gd name="T3" fmla="*/ 18 h 20"/>
                  <a:gd name="T4" fmla="*/ 13 w 21"/>
                  <a:gd name="T5" fmla="*/ 19 h 20"/>
                  <a:gd name="T6" fmla="*/ 11 w 21"/>
                  <a:gd name="T7" fmla="*/ 19 h 20"/>
                  <a:gd name="T8" fmla="*/ 10 w 21"/>
                  <a:gd name="T9" fmla="*/ 19 h 20"/>
                  <a:gd name="T10" fmla="*/ 8 w 21"/>
                  <a:gd name="T11" fmla="*/ 18 h 20"/>
                  <a:gd name="T12" fmla="*/ 7 w 21"/>
                  <a:gd name="T13" fmla="*/ 17 h 20"/>
                  <a:gd name="T14" fmla="*/ 4 w 21"/>
                  <a:gd name="T15" fmla="*/ 16 h 20"/>
                  <a:gd name="T16" fmla="*/ 3 w 21"/>
                  <a:gd name="T17" fmla="*/ 15 h 20"/>
                  <a:gd name="T18" fmla="*/ 1 w 21"/>
                  <a:gd name="T19" fmla="*/ 14 h 20"/>
                  <a:gd name="T20" fmla="*/ 0 w 21"/>
                  <a:gd name="T21" fmla="*/ 13 h 20"/>
                  <a:gd name="T22" fmla="*/ 1 w 21"/>
                  <a:gd name="T23" fmla="*/ 11 h 20"/>
                  <a:gd name="T24" fmla="*/ 4 w 21"/>
                  <a:gd name="T25" fmla="*/ 9 h 20"/>
                  <a:gd name="T26" fmla="*/ 8 w 21"/>
                  <a:gd name="T27" fmla="*/ 10 h 20"/>
                  <a:gd name="T28" fmla="*/ 10 w 21"/>
                  <a:gd name="T29" fmla="*/ 12 h 20"/>
                  <a:gd name="T30" fmla="*/ 12 w 21"/>
                  <a:gd name="T31" fmla="*/ 13 h 20"/>
                  <a:gd name="T32" fmla="*/ 12 w 21"/>
                  <a:gd name="T33" fmla="*/ 11 h 20"/>
                  <a:gd name="T34" fmla="*/ 14 w 21"/>
                  <a:gd name="T35" fmla="*/ 6 h 20"/>
                  <a:gd name="T36" fmla="*/ 16 w 21"/>
                  <a:gd name="T37" fmla="*/ 2 h 20"/>
                  <a:gd name="T38" fmla="*/ 20 w 21"/>
                  <a:gd name="T39" fmla="*/ 0 h 20"/>
                  <a:gd name="T40" fmla="*/ 20 w 21"/>
                  <a:gd name="T41" fmla="*/ 5 h 20"/>
                  <a:gd name="T42" fmla="*/ 19 w 21"/>
                  <a:gd name="T43" fmla="*/ 10 h 20"/>
                  <a:gd name="T44" fmla="*/ 18 w 21"/>
                  <a:gd name="T45" fmla="*/ 15 h 20"/>
                  <a:gd name="T46" fmla="*/ 18 w 21"/>
                  <a:gd name="T4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20">
                    <a:moveTo>
                      <a:pt x="18" y="16"/>
                    </a:moveTo>
                    <a:lnTo>
                      <a:pt x="16" y="18"/>
                    </a:lnTo>
                    <a:lnTo>
                      <a:pt x="13" y="19"/>
                    </a:lnTo>
                    <a:lnTo>
                      <a:pt x="11" y="19"/>
                    </a:lnTo>
                    <a:lnTo>
                      <a:pt x="10" y="19"/>
                    </a:lnTo>
                    <a:lnTo>
                      <a:pt x="8" y="18"/>
                    </a:lnTo>
                    <a:lnTo>
                      <a:pt x="7" y="17"/>
                    </a:lnTo>
                    <a:lnTo>
                      <a:pt x="4" y="16"/>
                    </a:lnTo>
                    <a:lnTo>
                      <a:pt x="3" y="15"/>
                    </a:lnTo>
                    <a:lnTo>
                      <a:pt x="1" y="14"/>
                    </a:lnTo>
                    <a:lnTo>
                      <a:pt x="0" y="13"/>
                    </a:lnTo>
                    <a:lnTo>
                      <a:pt x="1" y="11"/>
                    </a:lnTo>
                    <a:lnTo>
                      <a:pt x="4" y="9"/>
                    </a:lnTo>
                    <a:lnTo>
                      <a:pt x="8" y="10"/>
                    </a:lnTo>
                    <a:lnTo>
                      <a:pt x="10" y="12"/>
                    </a:lnTo>
                    <a:lnTo>
                      <a:pt x="12" y="13"/>
                    </a:lnTo>
                    <a:lnTo>
                      <a:pt x="12" y="11"/>
                    </a:lnTo>
                    <a:lnTo>
                      <a:pt x="14" y="6"/>
                    </a:lnTo>
                    <a:lnTo>
                      <a:pt x="16" y="2"/>
                    </a:lnTo>
                    <a:lnTo>
                      <a:pt x="20" y="0"/>
                    </a:lnTo>
                    <a:lnTo>
                      <a:pt x="20" y="5"/>
                    </a:lnTo>
                    <a:lnTo>
                      <a:pt x="19" y="10"/>
                    </a:lnTo>
                    <a:lnTo>
                      <a:pt x="18" y="15"/>
                    </a:lnTo>
                    <a:lnTo>
                      <a:pt x="18"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5" name="Freeform 198">
                <a:extLst>
                  <a:ext uri="{FF2B5EF4-FFF2-40B4-BE49-F238E27FC236}">
                    <a16:creationId xmlns:a16="http://schemas.microsoft.com/office/drawing/2014/main" id="{CF7AF2BB-7765-948C-FA7E-554939AA375B}"/>
                  </a:ext>
                </a:extLst>
              </p:cNvPr>
              <p:cNvSpPr>
                <a:spLocks/>
              </p:cNvSpPr>
              <p:nvPr/>
            </p:nvSpPr>
            <p:spPr bwMode="auto">
              <a:xfrm>
                <a:off x="1079" y="1554"/>
                <a:ext cx="19" cy="17"/>
              </a:xfrm>
              <a:custGeom>
                <a:avLst/>
                <a:gdLst>
                  <a:gd name="T0" fmla="*/ 12 w 19"/>
                  <a:gd name="T1" fmla="*/ 16 h 17"/>
                  <a:gd name="T2" fmla="*/ 10 w 19"/>
                  <a:gd name="T3" fmla="*/ 16 h 17"/>
                  <a:gd name="T4" fmla="*/ 8 w 19"/>
                  <a:gd name="T5" fmla="*/ 16 h 17"/>
                  <a:gd name="T6" fmla="*/ 6 w 19"/>
                  <a:gd name="T7" fmla="*/ 15 h 17"/>
                  <a:gd name="T8" fmla="*/ 3 w 19"/>
                  <a:gd name="T9" fmla="*/ 15 h 17"/>
                  <a:gd name="T10" fmla="*/ 1 w 19"/>
                  <a:gd name="T11" fmla="*/ 14 h 17"/>
                  <a:gd name="T12" fmla="*/ 0 w 19"/>
                  <a:gd name="T13" fmla="*/ 13 h 17"/>
                  <a:gd name="T14" fmla="*/ 0 w 19"/>
                  <a:gd name="T15" fmla="*/ 12 h 17"/>
                  <a:gd name="T16" fmla="*/ 1 w 19"/>
                  <a:gd name="T17" fmla="*/ 10 h 17"/>
                  <a:gd name="T18" fmla="*/ 4 w 19"/>
                  <a:gd name="T19" fmla="*/ 9 h 17"/>
                  <a:gd name="T20" fmla="*/ 7 w 19"/>
                  <a:gd name="T21" fmla="*/ 9 h 17"/>
                  <a:gd name="T22" fmla="*/ 10 w 19"/>
                  <a:gd name="T23" fmla="*/ 10 h 17"/>
                  <a:gd name="T24" fmla="*/ 11 w 19"/>
                  <a:gd name="T25" fmla="*/ 11 h 17"/>
                  <a:gd name="T26" fmla="*/ 13 w 19"/>
                  <a:gd name="T27" fmla="*/ 8 h 17"/>
                  <a:gd name="T28" fmla="*/ 13 w 19"/>
                  <a:gd name="T29" fmla="*/ 3 h 17"/>
                  <a:gd name="T30" fmla="*/ 14 w 19"/>
                  <a:gd name="T31" fmla="*/ 0 h 17"/>
                  <a:gd name="T32" fmla="*/ 18 w 19"/>
                  <a:gd name="T33" fmla="*/ 0 h 17"/>
                  <a:gd name="T34" fmla="*/ 18 w 19"/>
                  <a:gd name="T35" fmla="*/ 7 h 17"/>
                  <a:gd name="T36" fmla="*/ 16 w 19"/>
                  <a:gd name="T37" fmla="*/ 12 h 17"/>
                  <a:gd name="T38" fmla="*/ 13 w 19"/>
                  <a:gd name="T39" fmla="*/ 15 h 17"/>
                  <a:gd name="T40" fmla="*/ 12 w 19"/>
                  <a:gd name="T4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17">
                    <a:moveTo>
                      <a:pt x="12" y="16"/>
                    </a:moveTo>
                    <a:lnTo>
                      <a:pt x="10" y="16"/>
                    </a:lnTo>
                    <a:lnTo>
                      <a:pt x="8" y="16"/>
                    </a:lnTo>
                    <a:lnTo>
                      <a:pt x="6" y="15"/>
                    </a:lnTo>
                    <a:lnTo>
                      <a:pt x="3" y="15"/>
                    </a:lnTo>
                    <a:lnTo>
                      <a:pt x="1" y="14"/>
                    </a:lnTo>
                    <a:lnTo>
                      <a:pt x="0" y="13"/>
                    </a:lnTo>
                    <a:lnTo>
                      <a:pt x="0" y="12"/>
                    </a:lnTo>
                    <a:lnTo>
                      <a:pt x="1" y="10"/>
                    </a:lnTo>
                    <a:lnTo>
                      <a:pt x="4" y="9"/>
                    </a:lnTo>
                    <a:lnTo>
                      <a:pt x="7" y="9"/>
                    </a:lnTo>
                    <a:lnTo>
                      <a:pt x="10" y="10"/>
                    </a:lnTo>
                    <a:lnTo>
                      <a:pt x="11" y="11"/>
                    </a:lnTo>
                    <a:lnTo>
                      <a:pt x="13" y="8"/>
                    </a:lnTo>
                    <a:lnTo>
                      <a:pt x="13" y="3"/>
                    </a:lnTo>
                    <a:lnTo>
                      <a:pt x="14" y="0"/>
                    </a:lnTo>
                    <a:lnTo>
                      <a:pt x="18" y="0"/>
                    </a:lnTo>
                    <a:lnTo>
                      <a:pt x="18" y="7"/>
                    </a:lnTo>
                    <a:lnTo>
                      <a:pt x="16" y="12"/>
                    </a:lnTo>
                    <a:lnTo>
                      <a:pt x="13" y="15"/>
                    </a:lnTo>
                    <a:lnTo>
                      <a:pt x="12"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6" name="Freeform 199">
                <a:extLst>
                  <a:ext uri="{FF2B5EF4-FFF2-40B4-BE49-F238E27FC236}">
                    <a16:creationId xmlns:a16="http://schemas.microsoft.com/office/drawing/2014/main" id="{9911C19E-DDF8-41EB-2BA0-ACAD74AE5809}"/>
                  </a:ext>
                </a:extLst>
              </p:cNvPr>
              <p:cNvSpPr>
                <a:spLocks/>
              </p:cNvSpPr>
              <p:nvPr/>
            </p:nvSpPr>
            <p:spPr bwMode="auto">
              <a:xfrm>
                <a:off x="1064" y="1547"/>
                <a:ext cx="19" cy="17"/>
              </a:xfrm>
              <a:custGeom>
                <a:avLst/>
                <a:gdLst>
                  <a:gd name="T0" fmla="*/ 17 w 19"/>
                  <a:gd name="T1" fmla="*/ 12 h 17"/>
                  <a:gd name="T2" fmla="*/ 14 w 19"/>
                  <a:gd name="T3" fmla="*/ 14 h 17"/>
                  <a:gd name="T4" fmla="*/ 12 w 19"/>
                  <a:gd name="T5" fmla="*/ 15 h 17"/>
                  <a:gd name="T6" fmla="*/ 10 w 19"/>
                  <a:gd name="T7" fmla="*/ 16 h 17"/>
                  <a:gd name="T8" fmla="*/ 8 w 19"/>
                  <a:gd name="T9" fmla="*/ 16 h 17"/>
                  <a:gd name="T10" fmla="*/ 6 w 19"/>
                  <a:gd name="T11" fmla="*/ 15 h 17"/>
                  <a:gd name="T12" fmla="*/ 5 w 19"/>
                  <a:gd name="T13" fmla="*/ 15 h 17"/>
                  <a:gd name="T14" fmla="*/ 3 w 19"/>
                  <a:gd name="T15" fmla="*/ 14 h 17"/>
                  <a:gd name="T16" fmla="*/ 2 w 19"/>
                  <a:gd name="T17" fmla="*/ 14 h 17"/>
                  <a:gd name="T18" fmla="*/ 1 w 19"/>
                  <a:gd name="T19" fmla="*/ 13 h 17"/>
                  <a:gd name="T20" fmla="*/ 0 w 19"/>
                  <a:gd name="T21" fmla="*/ 13 h 17"/>
                  <a:gd name="T22" fmla="*/ 0 w 19"/>
                  <a:gd name="T23" fmla="*/ 11 h 17"/>
                  <a:gd name="T24" fmla="*/ 4 w 19"/>
                  <a:gd name="T25" fmla="*/ 8 h 17"/>
                  <a:gd name="T26" fmla="*/ 7 w 19"/>
                  <a:gd name="T27" fmla="*/ 8 h 17"/>
                  <a:gd name="T28" fmla="*/ 9 w 19"/>
                  <a:gd name="T29" fmla="*/ 9 h 17"/>
                  <a:gd name="T30" fmla="*/ 11 w 19"/>
                  <a:gd name="T31" fmla="*/ 10 h 17"/>
                  <a:gd name="T32" fmla="*/ 11 w 19"/>
                  <a:gd name="T33" fmla="*/ 8 h 17"/>
                  <a:gd name="T34" fmla="*/ 13 w 19"/>
                  <a:gd name="T35" fmla="*/ 4 h 17"/>
                  <a:gd name="T36" fmla="*/ 15 w 19"/>
                  <a:gd name="T37" fmla="*/ 1 h 17"/>
                  <a:gd name="T38" fmla="*/ 18 w 19"/>
                  <a:gd name="T39" fmla="*/ 0 h 17"/>
                  <a:gd name="T40" fmla="*/ 18 w 19"/>
                  <a:gd name="T41" fmla="*/ 4 h 17"/>
                  <a:gd name="T42" fmla="*/ 18 w 19"/>
                  <a:gd name="T43" fmla="*/ 8 h 17"/>
                  <a:gd name="T44" fmla="*/ 17 w 19"/>
                  <a:gd name="T45" fmla="*/ 11 h 17"/>
                  <a:gd name="T46" fmla="*/ 17 w 19"/>
                  <a:gd name="T4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17">
                    <a:moveTo>
                      <a:pt x="17" y="12"/>
                    </a:moveTo>
                    <a:lnTo>
                      <a:pt x="14" y="14"/>
                    </a:lnTo>
                    <a:lnTo>
                      <a:pt x="12" y="15"/>
                    </a:lnTo>
                    <a:lnTo>
                      <a:pt x="10" y="16"/>
                    </a:lnTo>
                    <a:lnTo>
                      <a:pt x="8" y="16"/>
                    </a:lnTo>
                    <a:lnTo>
                      <a:pt x="6" y="15"/>
                    </a:lnTo>
                    <a:lnTo>
                      <a:pt x="5" y="15"/>
                    </a:lnTo>
                    <a:lnTo>
                      <a:pt x="3" y="14"/>
                    </a:lnTo>
                    <a:lnTo>
                      <a:pt x="2" y="14"/>
                    </a:lnTo>
                    <a:lnTo>
                      <a:pt x="1" y="13"/>
                    </a:lnTo>
                    <a:lnTo>
                      <a:pt x="0" y="13"/>
                    </a:lnTo>
                    <a:lnTo>
                      <a:pt x="0" y="11"/>
                    </a:lnTo>
                    <a:lnTo>
                      <a:pt x="4" y="8"/>
                    </a:lnTo>
                    <a:lnTo>
                      <a:pt x="7" y="8"/>
                    </a:lnTo>
                    <a:lnTo>
                      <a:pt x="9" y="9"/>
                    </a:lnTo>
                    <a:lnTo>
                      <a:pt x="11" y="10"/>
                    </a:lnTo>
                    <a:lnTo>
                      <a:pt x="11" y="8"/>
                    </a:lnTo>
                    <a:lnTo>
                      <a:pt x="13" y="4"/>
                    </a:lnTo>
                    <a:lnTo>
                      <a:pt x="15" y="1"/>
                    </a:lnTo>
                    <a:lnTo>
                      <a:pt x="18" y="0"/>
                    </a:lnTo>
                    <a:lnTo>
                      <a:pt x="18" y="4"/>
                    </a:lnTo>
                    <a:lnTo>
                      <a:pt x="18" y="8"/>
                    </a:lnTo>
                    <a:lnTo>
                      <a:pt x="17" y="11"/>
                    </a:lnTo>
                    <a:lnTo>
                      <a:pt x="17" y="1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7" name="Freeform 200">
                <a:extLst>
                  <a:ext uri="{FF2B5EF4-FFF2-40B4-BE49-F238E27FC236}">
                    <a16:creationId xmlns:a16="http://schemas.microsoft.com/office/drawing/2014/main" id="{8625E6C6-F705-9E1A-8DB5-A61286877371}"/>
                  </a:ext>
                </a:extLst>
              </p:cNvPr>
              <p:cNvSpPr>
                <a:spLocks/>
              </p:cNvSpPr>
              <p:nvPr/>
            </p:nvSpPr>
            <p:spPr bwMode="auto">
              <a:xfrm>
                <a:off x="1086" y="1589"/>
                <a:ext cx="21" cy="14"/>
              </a:xfrm>
              <a:custGeom>
                <a:avLst/>
                <a:gdLst>
                  <a:gd name="T0" fmla="*/ 17 w 21"/>
                  <a:gd name="T1" fmla="*/ 12 h 14"/>
                  <a:gd name="T2" fmla="*/ 15 w 21"/>
                  <a:gd name="T3" fmla="*/ 12 h 14"/>
                  <a:gd name="T4" fmla="*/ 12 w 21"/>
                  <a:gd name="T5" fmla="*/ 13 h 14"/>
                  <a:gd name="T6" fmla="*/ 8 w 21"/>
                  <a:gd name="T7" fmla="*/ 13 h 14"/>
                  <a:gd name="T8" fmla="*/ 5 w 21"/>
                  <a:gd name="T9" fmla="*/ 12 h 14"/>
                  <a:gd name="T10" fmla="*/ 2 w 21"/>
                  <a:gd name="T11" fmla="*/ 11 h 14"/>
                  <a:gd name="T12" fmla="*/ 0 w 21"/>
                  <a:gd name="T13" fmla="*/ 10 h 14"/>
                  <a:gd name="T14" fmla="*/ 0 w 21"/>
                  <a:gd name="T15" fmla="*/ 8 h 14"/>
                  <a:gd name="T16" fmla="*/ 1 w 21"/>
                  <a:gd name="T17" fmla="*/ 5 h 14"/>
                  <a:gd name="T18" fmla="*/ 2 w 21"/>
                  <a:gd name="T19" fmla="*/ 4 h 14"/>
                  <a:gd name="T20" fmla="*/ 4 w 21"/>
                  <a:gd name="T21" fmla="*/ 4 h 14"/>
                  <a:gd name="T22" fmla="*/ 6 w 21"/>
                  <a:gd name="T23" fmla="*/ 4 h 14"/>
                  <a:gd name="T24" fmla="*/ 8 w 21"/>
                  <a:gd name="T25" fmla="*/ 5 h 14"/>
                  <a:gd name="T26" fmla="*/ 10 w 21"/>
                  <a:gd name="T27" fmla="*/ 5 h 14"/>
                  <a:gd name="T28" fmla="*/ 12 w 21"/>
                  <a:gd name="T29" fmla="*/ 6 h 14"/>
                  <a:gd name="T30" fmla="*/ 13 w 21"/>
                  <a:gd name="T31" fmla="*/ 6 h 14"/>
                  <a:gd name="T32" fmla="*/ 14 w 21"/>
                  <a:gd name="T33" fmla="*/ 7 h 14"/>
                  <a:gd name="T34" fmla="*/ 14 w 21"/>
                  <a:gd name="T35" fmla="*/ 6 h 14"/>
                  <a:gd name="T36" fmla="*/ 15 w 21"/>
                  <a:gd name="T37" fmla="*/ 3 h 14"/>
                  <a:gd name="T38" fmla="*/ 16 w 21"/>
                  <a:gd name="T39" fmla="*/ 1 h 14"/>
                  <a:gd name="T40" fmla="*/ 16 w 21"/>
                  <a:gd name="T41" fmla="*/ 0 h 14"/>
                  <a:gd name="T42" fmla="*/ 17 w 21"/>
                  <a:gd name="T43" fmla="*/ 0 h 14"/>
                  <a:gd name="T44" fmla="*/ 18 w 21"/>
                  <a:gd name="T45" fmla="*/ 0 h 14"/>
                  <a:gd name="T46" fmla="*/ 19 w 21"/>
                  <a:gd name="T47" fmla="*/ 0 h 14"/>
                  <a:gd name="T48" fmla="*/ 20 w 21"/>
                  <a:gd name="T49" fmla="*/ 1 h 14"/>
                  <a:gd name="T50" fmla="*/ 20 w 21"/>
                  <a:gd name="T51" fmla="*/ 3 h 14"/>
                  <a:gd name="T52" fmla="*/ 19 w 21"/>
                  <a:gd name="T53" fmla="*/ 7 h 14"/>
                  <a:gd name="T54" fmla="*/ 18 w 21"/>
                  <a:gd name="T55" fmla="*/ 10 h 14"/>
                  <a:gd name="T56" fmla="*/ 17 w 21"/>
                  <a:gd name="T5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 h="14">
                    <a:moveTo>
                      <a:pt x="17" y="12"/>
                    </a:moveTo>
                    <a:lnTo>
                      <a:pt x="15" y="12"/>
                    </a:lnTo>
                    <a:lnTo>
                      <a:pt x="12" y="13"/>
                    </a:lnTo>
                    <a:lnTo>
                      <a:pt x="8" y="13"/>
                    </a:lnTo>
                    <a:lnTo>
                      <a:pt x="5" y="12"/>
                    </a:lnTo>
                    <a:lnTo>
                      <a:pt x="2" y="11"/>
                    </a:lnTo>
                    <a:lnTo>
                      <a:pt x="0" y="10"/>
                    </a:lnTo>
                    <a:lnTo>
                      <a:pt x="0" y="8"/>
                    </a:lnTo>
                    <a:lnTo>
                      <a:pt x="1" y="5"/>
                    </a:lnTo>
                    <a:lnTo>
                      <a:pt x="2" y="4"/>
                    </a:lnTo>
                    <a:lnTo>
                      <a:pt x="4" y="4"/>
                    </a:lnTo>
                    <a:lnTo>
                      <a:pt x="6" y="4"/>
                    </a:lnTo>
                    <a:lnTo>
                      <a:pt x="8" y="5"/>
                    </a:lnTo>
                    <a:lnTo>
                      <a:pt x="10" y="5"/>
                    </a:lnTo>
                    <a:lnTo>
                      <a:pt x="12" y="6"/>
                    </a:lnTo>
                    <a:lnTo>
                      <a:pt x="13" y="6"/>
                    </a:lnTo>
                    <a:lnTo>
                      <a:pt x="14" y="7"/>
                    </a:lnTo>
                    <a:lnTo>
                      <a:pt x="14" y="6"/>
                    </a:lnTo>
                    <a:lnTo>
                      <a:pt x="15" y="3"/>
                    </a:lnTo>
                    <a:lnTo>
                      <a:pt x="16" y="1"/>
                    </a:lnTo>
                    <a:lnTo>
                      <a:pt x="16" y="0"/>
                    </a:lnTo>
                    <a:lnTo>
                      <a:pt x="17" y="0"/>
                    </a:lnTo>
                    <a:lnTo>
                      <a:pt x="18" y="0"/>
                    </a:lnTo>
                    <a:lnTo>
                      <a:pt x="19" y="0"/>
                    </a:lnTo>
                    <a:lnTo>
                      <a:pt x="20" y="1"/>
                    </a:lnTo>
                    <a:lnTo>
                      <a:pt x="20" y="3"/>
                    </a:lnTo>
                    <a:lnTo>
                      <a:pt x="19" y="7"/>
                    </a:lnTo>
                    <a:lnTo>
                      <a:pt x="18" y="10"/>
                    </a:lnTo>
                    <a:lnTo>
                      <a:pt x="17" y="1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8" name="Freeform 201">
                <a:extLst>
                  <a:ext uri="{FF2B5EF4-FFF2-40B4-BE49-F238E27FC236}">
                    <a16:creationId xmlns:a16="http://schemas.microsoft.com/office/drawing/2014/main" id="{1A8222BC-5B8B-3F87-6CBD-1C7468D70147}"/>
                  </a:ext>
                </a:extLst>
              </p:cNvPr>
              <p:cNvSpPr>
                <a:spLocks/>
              </p:cNvSpPr>
              <p:nvPr/>
            </p:nvSpPr>
            <p:spPr bwMode="auto">
              <a:xfrm>
                <a:off x="1066" y="1580"/>
                <a:ext cx="18" cy="15"/>
              </a:xfrm>
              <a:custGeom>
                <a:avLst/>
                <a:gdLst>
                  <a:gd name="T0" fmla="*/ 13 w 18"/>
                  <a:gd name="T1" fmla="*/ 13 h 15"/>
                  <a:gd name="T2" fmla="*/ 11 w 18"/>
                  <a:gd name="T3" fmla="*/ 13 h 15"/>
                  <a:gd name="T4" fmla="*/ 8 w 18"/>
                  <a:gd name="T5" fmla="*/ 14 h 15"/>
                  <a:gd name="T6" fmla="*/ 4 w 18"/>
                  <a:gd name="T7" fmla="*/ 14 h 15"/>
                  <a:gd name="T8" fmla="*/ 1 w 18"/>
                  <a:gd name="T9" fmla="*/ 12 h 15"/>
                  <a:gd name="T10" fmla="*/ 0 w 18"/>
                  <a:gd name="T11" fmla="*/ 11 h 15"/>
                  <a:gd name="T12" fmla="*/ 0 w 18"/>
                  <a:gd name="T13" fmla="*/ 10 h 15"/>
                  <a:gd name="T14" fmla="*/ 1 w 18"/>
                  <a:gd name="T15" fmla="*/ 9 h 15"/>
                  <a:gd name="T16" fmla="*/ 1 w 18"/>
                  <a:gd name="T17" fmla="*/ 8 h 15"/>
                  <a:gd name="T18" fmla="*/ 3 w 18"/>
                  <a:gd name="T19" fmla="*/ 8 h 15"/>
                  <a:gd name="T20" fmla="*/ 4 w 18"/>
                  <a:gd name="T21" fmla="*/ 8 h 15"/>
                  <a:gd name="T22" fmla="*/ 7 w 18"/>
                  <a:gd name="T23" fmla="*/ 9 h 15"/>
                  <a:gd name="T24" fmla="*/ 9 w 18"/>
                  <a:gd name="T25" fmla="*/ 9 h 15"/>
                  <a:gd name="T26" fmla="*/ 10 w 18"/>
                  <a:gd name="T27" fmla="*/ 9 h 15"/>
                  <a:gd name="T28" fmla="*/ 11 w 18"/>
                  <a:gd name="T29" fmla="*/ 9 h 15"/>
                  <a:gd name="T30" fmla="*/ 11 w 18"/>
                  <a:gd name="T31" fmla="*/ 7 h 15"/>
                  <a:gd name="T32" fmla="*/ 11 w 18"/>
                  <a:gd name="T33" fmla="*/ 4 h 15"/>
                  <a:gd name="T34" fmla="*/ 12 w 18"/>
                  <a:gd name="T35" fmla="*/ 1 h 15"/>
                  <a:gd name="T36" fmla="*/ 15 w 18"/>
                  <a:gd name="T37" fmla="*/ 0 h 15"/>
                  <a:gd name="T38" fmla="*/ 17 w 18"/>
                  <a:gd name="T39" fmla="*/ 5 h 15"/>
                  <a:gd name="T40" fmla="*/ 17 w 18"/>
                  <a:gd name="T41" fmla="*/ 8 h 15"/>
                  <a:gd name="T42" fmla="*/ 15 w 18"/>
                  <a:gd name="T43" fmla="*/ 11 h 15"/>
                  <a:gd name="T44" fmla="*/ 13 w 18"/>
                  <a:gd name="T45"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5">
                    <a:moveTo>
                      <a:pt x="13" y="13"/>
                    </a:moveTo>
                    <a:lnTo>
                      <a:pt x="11" y="13"/>
                    </a:lnTo>
                    <a:lnTo>
                      <a:pt x="8" y="14"/>
                    </a:lnTo>
                    <a:lnTo>
                      <a:pt x="4" y="14"/>
                    </a:lnTo>
                    <a:lnTo>
                      <a:pt x="1" y="12"/>
                    </a:lnTo>
                    <a:lnTo>
                      <a:pt x="0" y="11"/>
                    </a:lnTo>
                    <a:lnTo>
                      <a:pt x="0" y="10"/>
                    </a:lnTo>
                    <a:lnTo>
                      <a:pt x="1" y="9"/>
                    </a:lnTo>
                    <a:lnTo>
                      <a:pt x="1" y="8"/>
                    </a:lnTo>
                    <a:lnTo>
                      <a:pt x="3" y="8"/>
                    </a:lnTo>
                    <a:lnTo>
                      <a:pt x="4" y="8"/>
                    </a:lnTo>
                    <a:lnTo>
                      <a:pt x="7" y="9"/>
                    </a:lnTo>
                    <a:lnTo>
                      <a:pt x="9" y="9"/>
                    </a:lnTo>
                    <a:lnTo>
                      <a:pt x="10" y="9"/>
                    </a:lnTo>
                    <a:lnTo>
                      <a:pt x="11" y="9"/>
                    </a:lnTo>
                    <a:lnTo>
                      <a:pt x="11" y="7"/>
                    </a:lnTo>
                    <a:lnTo>
                      <a:pt x="11" y="4"/>
                    </a:lnTo>
                    <a:lnTo>
                      <a:pt x="12" y="1"/>
                    </a:lnTo>
                    <a:lnTo>
                      <a:pt x="15" y="0"/>
                    </a:lnTo>
                    <a:lnTo>
                      <a:pt x="17" y="5"/>
                    </a:lnTo>
                    <a:lnTo>
                      <a:pt x="17" y="8"/>
                    </a:lnTo>
                    <a:lnTo>
                      <a:pt x="15" y="11"/>
                    </a:lnTo>
                    <a:lnTo>
                      <a:pt x="13" y="1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39" name="Freeform 202">
                <a:extLst>
                  <a:ext uri="{FF2B5EF4-FFF2-40B4-BE49-F238E27FC236}">
                    <a16:creationId xmlns:a16="http://schemas.microsoft.com/office/drawing/2014/main" id="{D1E69678-0ADA-0762-2C51-9C9958C22529}"/>
                  </a:ext>
                </a:extLst>
              </p:cNvPr>
              <p:cNvSpPr>
                <a:spLocks/>
              </p:cNvSpPr>
              <p:nvPr/>
            </p:nvSpPr>
            <p:spPr bwMode="auto">
              <a:xfrm>
                <a:off x="1049" y="1574"/>
                <a:ext cx="18" cy="16"/>
              </a:xfrm>
              <a:custGeom>
                <a:avLst/>
                <a:gdLst>
                  <a:gd name="T0" fmla="*/ 11 w 18"/>
                  <a:gd name="T1" fmla="*/ 14 h 16"/>
                  <a:gd name="T2" fmla="*/ 9 w 18"/>
                  <a:gd name="T3" fmla="*/ 15 h 16"/>
                  <a:gd name="T4" fmla="*/ 6 w 18"/>
                  <a:gd name="T5" fmla="*/ 14 h 16"/>
                  <a:gd name="T6" fmla="*/ 4 w 18"/>
                  <a:gd name="T7" fmla="*/ 14 h 16"/>
                  <a:gd name="T8" fmla="*/ 1 w 18"/>
                  <a:gd name="T9" fmla="*/ 13 h 16"/>
                  <a:gd name="T10" fmla="*/ 0 w 18"/>
                  <a:gd name="T11" fmla="*/ 12 h 16"/>
                  <a:gd name="T12" fmla="*/ 0 w 18"/>
                  <a:gd name="T13" fmla="*/ 11 h 16"/>
                  <a:gd name="T14" fmla="*/ 0 w 18"/>
                  <a:gd name="T15" fmla="*/ 10 h 16"/>
                  <a:gd name="T16" fmla="*/ 0 w 18"/>
                  <a:gd name="T17" fmla="*/ 9 h 16"/>
                  <a:gd name="T18" fmla="*/ 3 w 18"/>
                  <a:gd name="T19" fmla="*/ 7 h 16"/>
                  <a:gd name="T20" fmla="*/ 5 w 18"/>
                  <a:gd name="T21" fmla="*/ 8 h 16"/>
                  <a:gd name="T22" fmla="*/ 7 w 18"/>
                  <a:gd name="T23" fmla="*/ 9 h 16"/>
                  <a:gd name="T24" fmla="*/ 8 w 18"/>
                  <a:gd name="T25" fmla="*/ 10 h 16"/>
                  <a:gd name="T26" fmla="*/ 9 w 18"/>
                  <a:gd name="T27" fmla="*/ 9 h 16"/>
                  <a:gd name="T28" fmla="*/ 11 w 18"/>
                  <a:gd name="T29" fmla="*/ 5 h 16"/>
                  <a:gd name="T30" fmla="*/ 13 w 18"/>
                  <a:gd name="T31" fmla="*/ 1 h 16"/>
                  <a:gd name="T32" fmla="*/ 16 w 18"/>
                  <a:gd name="T33" fmla="*/ 0 h 16"/>
                  <a:gd name="T34" fmla="*/ 17 w 18"/>
                  <a:gd name="T35" fmla="*/ 5 h 16"/>
                  <a:gd name="T36" fmla="*/ 15 w 18"/>
                  <a:gd name="T37" fmla="*/ 10 h 16"/>
                  <a:gd name="T38" fmla="*/ 12 w 18"/>
                  <a:gd name="T39" fmla="*/ 13 h 16"/>
                  <a:gd name="T40" fmla="*/ 11 w 18"/>
                  <a:gd name="T4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6">
                    <a:moveTo>
                      <a:pt x="11" y="14"/>
                    </a:moveTo>
                    <a:lnTo>
                      <a:pt x="9" y="15"/>
                    </a:lnTo>
                    <a:lnTo>
                      <a:pt x="6" y="14"/>
                    </a:lnTo>
                    <a:lnTo>
                      <a:pt x="4" y="14"/>
                    </a:lnTo>
                    <a:lnTo>
                      <a:pt x="1" y="13"/>
                    </a:lnTo>
                    <a:lnTo>
                      <a:pt x="0" y="12"/>
                    </a:lnTo>
                    <a:lnTo>
                      <a:pt x="0" y="11"/>
                    </a:lnTo>
                    <a:lnTo>
                      <a:pt x="0" y="10"/>
                    </a:lnTo>
                    <a:lnTo>
                      <a:pt x="0" y="9"/>
                    </a:lnTo>
                    <a:lnTo>
                      <a:pt x="3" y="7"/>
                    </a:lnTo>
                    <a:lnTo>
                      <a:pt x="5" y="8"/>
                    </a:lnTo>
                    <a:lnTo>
                      <a:pt x="7" y="9"/>
                    </a:lnTo>
                    <a:lnTo>
                      <a:pt x="8" y="10"/>
                    </a:lnTo>
                    <a:lnTo>
                      <a:pt x="9" y="9"/>
                    </a:lnTo>
                    <a:lnTo>
                      <a:pt x="11" y="5"/>
                    </a:lnTo>
                    <a:lnTo>
                      <a:pt x="13" y="1"/>
                    </a:lnTo>
                    <a:lnTo>
                      <a:pt x="16" y="0"/>
                    </a:lnTo>
                    <a:lnTo>
                      <a:pt x="17" y="5"/>
                    </a:lnTo>
                    <a:lnTo>
                      <a:pt x="15" y="10"/>
                    </a:lnTo>
                    <a:lnTo>
                      <a:pt x="12" y="13"/>
                    </a:lnTo>
                    <a:lnTo>
                      <a:pt x="11"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0" name="Freeform 203">
                <a:extLst>
                  <a:ext uri="{FF2B5EF4-FFF2-40B4-BE49-F238E27FC236}">
                    <a16:creationId xmlns:a16="http://schemas.microsoft.com/office/drawing/2014/main" id="{9D58C629-7316-1747-A082-014EAF89F986}"/>
                  </a:ext>
                </a:extLst>
              </p:cNvPr>
              <p:cNvSpPr>
                <a:spLocks/>
              </p:cNvSpPr>
              <p:nvPr/>
            </p:nvSpPr>
            <p:spPr bwMode="auto">
              <a:xfrm>
                <a:off x="1073" y="1613"/>
                <a:ext cx="22" cy="22"/>
              </a:xfrm>
              <a:custGeom>
                <a:avLst/>
                <a:gdLst>
                  <a:gd name="T0" fmla="*/ 17 w 22"/>
                  <a:gd name="T1" fmla="*/ 18 h 22"/>
                  <a:gd name="T2" fmla="*/ 16 w 22"/>
                  <a:gd name="T3" fmla="*/ 18 h 22"/>
                  <a:gd name="T4" fmla="*/ 15 w 22"/>
                  <a:gd name="T5" fmla="*/ 19 h 22"/>
                  <a:gd name="T6" fmla="*/ 13 w 22"/>
                  <a:gd name="T7" fmla="*/ 20 h 22"/>
                  <a:gd name="T8" fmla="*/ 11 w 22"/>
                  <a:gd name="T9" fmla="*/ 21 h 22"/>
                  <a:gd name="T10" fmla="*/ 9 w 22"/>
                  <a:gd name="T11" fmla="*/ 21 h 22"/>
                  <a:gd name="T12" fmla="*/ 6 w 22"/>
                  <a:gd name="T13" fmla="*/ 20 h 22"/>
                  <a:gd name="T14" fmla="*/ 3 w 22"/>
                  <a:gd name="T15" fmla="*/ 18 h 22"/>
                  <a:gd name="T16" fmla="*/ 1 w 22"/>
                  <a:gd name="T17" fmla="*/ 15 h 22"/>
                  <a:gd name="T18" fmla="*/ 1 w 22"/>
                  <a:gd name="T19" fmla="*/ 14 h 22"/>
                  <a:gd name="T20" fmla="*/ 0 w 22"/>
                  <a:gd name="T21" fmla="*/ 13 h 22"/>
                  <a:gd name="T22" fmla="*/ 0 w 22"/>
                  <a:gd name="T23" fmla="*/ 12 h 22"/>
                  <a:gd name="T24" fmla="*/ 0 w 22"/>
                  <a:gd name="T25" fmla="*/ 11 h 22"/>
                  <a:gd name="T26" fmla="*/ 2 w 22"/>
                  <a:gd name="T27" fmla="*/ 10 h 22"/>
                  <a:gd name="T28" fmla="*/ 5 w 22"/>
                  <a:gd name="T29" fmla="*/ 10 h 22"/>
                  <a:gd name="T30" fmla="*/ 7 w 22"/>
                  <a:gd name="T31" fmla="*/ 10 h 22"/>
                  <a:gd name="T32" fmla="*/ 9 w 22"/>
                  <a:gd name="T33" fmla="*/ 10 h 22"/>
                  <a:gd name="T34" fmla="*/ 11 w 22"/>
                  <a:gd name="T35" fmla="*/ 12 h 22"/>
                  <a:gd name="T36" fmla="*/ 12 w 22"/>
                  <a:gd name="T37" fmla="*/ 12 h 22"/>
                  <a:gd name="T38" fmla="*/ 13 w 22"/>
                  <a:gd name="T39" fmla="*/ 13 h 22"/>
                  <a:gd name="T40" fmla="*/ 13 w 22"/>
                  <a:gd name="T41" fmla="*/ 14 h 22"/>
                  <a:gd name="T42" fmla="*/ 14 w 22"/>
                  <a:gd name="T43" fmla="*/ 11 h 22"/>
                  <a:gd name="T44" fmla="*/ 15 w 22"/>
                  <a:gd name="T45" fmla="*/ 6 h 22"/>
                  <a:gd name="T46" fmla="*/ 18 w 22"/>
                  <a:gd name="T47" fmla="*/ 2 h 22"/>
                  <a:gd name="T48" fmla="*/ 21 w 22"/>
                  <a:gd name="T49" fmla="*/ 0 h 22"/>
                  <a:gd name="T50" fmla="*/ 21 w 22"/>
                  <a:gd name="T51" fmla="*/ 6 h 22"/>
                  <a:gd name="T52" fmla="*/ 20 w 22"/>
                  <a:gd name="T53" fmla="*/ 12 h 22"/>
                  <a:gd name="T54" fmla="*/ 18 w 22"/>
                  <a:gd name="T55" fmla="*/ 16 h 22"/>
                  <a:gd name="T56" fmla="*/ 17 w 22"/>
                  <a:gd name="T5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22">
                    <a:moveTo>
                      <a:pt x="17" y="18"/>
                    </a:moveTo>
                    <a:lnTo>
                      <a:pt x="16" y="18"/>
                    </a:lnTo>
                    <a:lnTo>
                      <a:pt x="15" y="19"/>
                    </a:lnTo>
                    <a:lnTo>
                      <a:pt x="13" y="20"/>
                    </a:lnTo>
                    <a:lnTo>
                      <a:pt x="11" y="21"/>
                    </a:lnTo>
                    <a:lnTo>
                      <a:pt x="9" y="21"/>
                    </a:lnTo>
                    <a:lnTo>
                      <a:pt x="6" y="20"/>
                    </a:lnTo>
                    <a:lnTo>
                      <a:pt x="3" y="18"/>
                    </a:lnTo>
                    <a:lnTo>
                      <a:pt x="1" y="15"/>
                    </a:lnTo>
                    <a:lnTo>
                      <a:pt x="1" y="14"/>
                    </a:lnTo>
                    <a:lnTo>
                      <a:pt x="0" y="13"/>
                    </a:lnTo>
                    <a:lnTo>
                      <a:pt x="0" y="12"/>
                    </a:lnTo>
                    <a:lnTo>
                      <a:pt x="0" y="11"/>
                    </a:lnTo>
                    <a:lnTo>
                      <a:pt x="2" y="10"/>
                    </a:lnTo>
                    <a:lnTo>
                      <a:pt x="5" y="10"/>
                    </a:lnTo>
                    <a:lnTo>
                      <a:pt x="7" y="10"/>
                    </a:lnTo>
                    <a:lnTo>
                      <a:pt x="9" y="10"/>
                    </a:lnTo>
                    <a:lnTo>
                      <a:pt x="11" y="12"/>
                    </a:lnTo>
                    <a:lnTo>
                      <a:pt x="12" y="12"/>
                    </a:lnTo>
                    <a:lnTo>
                      <a:pt x="13" y="13"/>
                    </a:lnTo>
                    <a:lnTo>
                      <a:pt x="13" y="14"/>
                    </a:lnTo>
                    <a:lnTo>
                      <a:pt x="14" y="11"/>
                    </a:lnTo>
                    <a:lnTo>
                      <a:pt x="15" y="6"/>
                    </a:lnTo>
                    <a:lnTo>
                      <a:pt x="18" y="2"/>
                    </a:lnTo>
                    <a:lnTo>
                      <a:pt x="21" y="0"/>
                    </a:lnTo>
                    <a:lnTo>
                      <a:pt x="21" y="6"/>
                    </a:lnTo>
                    <a:lnTo>
                      <a:pt x="20" y="12"/>
                    </a:lnTo>
                    <a:lnTo>
                      <a:pt x="18" y="16"/>
                    </a:lnTo>
                    <a:lnTo>
                      <a:pt x="17" y="1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1" name="Freeform 204">
                <a:extLst>
                  <a:ext uri="{FF2B5EF4-FFF2-40B4-BE49-F238E27FC236}">
                    <a16:creationId xmlns:a16="http://schemas.microsoft.com/office/drawing/2014/main" id="{8DE5208D-41C6-AADF-E0A7-1CA9A06AEBAD}"/>
                  </a:ext>
                </a:extLst>
              </p:cNvPr>
              <p:cNvSpPr>
                <a:spLocks/>
              </p:cNvSpPr>
              <p:nvPr/>
            </p:nvSpPr>
            <p:spPr bwMode="auto">
              <a:xfrm>
                <a:off x="1050" y="1606"/>
                <a:ext cx="22" cy="18"/>
              </a:xfrm>
              <a:custGeom>
                <a:avLst/>
                <a:gdLst>
                  <a:gd name="T0" fmla="*/ 18 w 22"/>
                  <a:gd name="T1" fmla="*/ 14 h 18"/>
                  <a:gd name="T2" fmla="*/ 17 w 22"/>
                  <a:gd name="T3" fmla="*/ 14 h 18"/>
                  <a:gd name="T4" fmla="*/ 16 w 22"/>
                  <a:gd name="T5" fmla="*/ 15 h 18"/>
                  <a:gd name="T6" fmla="*/ 14 w 22"/>
                  <a:gd name="T7" fmla="*/ 16 h 18"/>
                  <a:gd name="T8" fmla="*/ 12 w 22"/>
                  <a:gd name="T9" fmla="*/ 16 h 18"/>
                  <a:gd name="T10" fmla="*/ 10 w 22"/>
                  <a:gd name="T11" fmla="*/ 17 h 18"/>
                  <a:gd name="T12" fmla="*/ 8 w 22"/>
                  <a:gd name="T13" fmla="*/ 17 h 18"/>
                  <a:gd name="T14" fmla="*/ 5 w 22"/>
                  <a:gd name="T15" fmla="*/ 17 h 18"/>
                  <a:gd name="T16" fmla="*/ 3 w 22"/>
                  <a:gd name="T17" fmla="*/ 16 h 18"/>
                  <a:gd name="T18" fmla="*/ 2 w 22"/>
                  <a:gd name="T19" fmla="*/ 16 h 18"/>
                  <a:gd name="T20" fmla="*/ 1 w 22"/>
                  <a:gd name="T21" fmla="*/ 15 h 18"/>
                  <a:gd name="T22" fmla="*/ 0 w 22"/>
                  <a:gd name="T23" fmla="*/ 13 h 18"/>
                  <a:gd name="T24" fmla="*/ 0 w 22"/>
                  <a:gd name="T25" fmla="*/ 12 h 18"/>
                  <a:gd name="T26" fmla="*/ 2 w 22"/>
                  <a:gd name="T27" fmla="*/ 10 h 18"/>
                  <a:gd name="T28" fmla="*/ 4 w 22"/>
                  <a:gd name="T29" fmla="*/ 9 h 18"/>
                  <a:gd name="T30" fmla="*/ 6 w 22"/>
                  <a:gd name="T31" fmla="*/ 9 h 18"/>
                  <a:gd name="T32" fmla="*/ 8 w 22"/>
                  <a:gd name="T33" fmla="*/ 9 h 18"/>
                  <a:gd name="T34" fmla="*/ 10 w 22"/>
                  <a:gd name="T35" fmla="*/ 9 h 18"/>
                  <a:gd name="T36" fmla="*/ 12 w 22"/>
                  <a:gd name="T37" fmla="*/ 10 h 18"/>
                  <a:gd name="T38" fmla="*/ 13 w 22"/>
                  <a:gd name="T39" fmla="*/ 10 h 18"/>
                  <a:gd name="T40" fmla="*/ 14 w 22"/>
                  <a:gd name="T41" fmla="*/ 10 h 18"/>
                  <a:gd name="T42" fmla="*/ 14 w 22"/>
                  <a:gd name="T43" fmla="*/ 8 h 18"/>
                  <a:gd name="T44" fmla="*/ 15 w 22"/>
                  <a:gd name="T45" fmla="*/ 4 h 18"/>
                  <a:gd name="T46" fmla="*/ 17 w 22"/>
                  <a:gd name="T47" fmla="*/ 1 h 18"/>
                  <a:gd name="T48" fmla="*/ 20 w 22"/>
                  <a:gd name="T49" fmla="*/ 0 h 18"/>
                  <a:gd name="T50" fmla="*/ 21 w 22"/>
                  <a:gd name="T51" fmla="*/ 5 h 18"/>
                  <a:gd name="T52" fmla="*/ 20 w 22"/>
                  <a:gd name="T53" fmla="*/ 10 h 18"/>
                  <a:gd name="T54" fmla="*/ 18 w 22"/>
                  <a:gd name="T55" fmla="*/ 13 h 18"/>
                  <a:gd name="T56" fmla="*/ 18 w 22"/>
                  <a:gd name="T5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8">
                    <a:moveTo>
                      <a:pt x="18" y="14"/>
                    </a:moveTo>
                    <a:lnTo>
                      <a:pt x="17" y="14"/>
                    </a:lnTo>
                    <a:lnTo>
                      <a:pt x="16" y="15"/>
                    </a:lnTo>
                    <a:lnTo>
                      <a:pt x="14" y="16"/>
                    </a:lnTo>
                    <a:lnTo>
                      <a:pt x="12" y="16"/>
                    </a:lnTo>
                    <a:lnTo>
                      <a:pt x="10" y="17"/>
                    </a:lnTo>
                    <a:lnTo>
                      <a:pt x="8" y="17"/>
                    </a:lnTo>
                    <a:lnTo>
                      <a:pt x="5" y="17"/>
                    </a:lnTo>
                    <a:lnTo>
                      <a:pt x="3" y="16"/>
                    </a:lnTo>
                    <a:lnTo>
                      <a:pt x="2" y="16"/>
                    </a:lnTo>
                    <a:lnTo>
                      <a:pt x="1" y="15"/>
                    </a:lnTo>
                    <a:lnTo>
                      <a:pt x="0" y="13"/>
                    </a:lnTo>
                    <a:lnTo>
                      <a:pt x="0" y="12"/>
                    </a:lnTo>
                    <a:lnTo>
                      <a:pt x="2" y="10"/>
                    </a:lnTo>
                    <a:lnTo>
                      <a:pt x="4" y="9"/>
                    </a:lnTo>
                    <a:lnTo>
                      <a:pt x="6" y="9"/>
                    </a:lnTo>
                    <a:lnTo>
                      <a:pt x="8" y="9"/>
                    </a:lnTo>
                    <a:lnTo>
                      <a:pt x="10" y="9"/>
                    </a:lnTo>
                    <a:lnTo>
                      <a:pt x="12" y="10"/>
                    </a:lnTo>
                    <a:lnTo>
                      <a:pt x="13" y="10"/>
                    </a:lnTo>
                    <a:lnTo>
                      <a:pt x="14" y="10"/>
                    </a:lnTo>
                    <a:lnTo>
                      <a:pt x="14" y="8"/>
                    </a:lnTo>
                    <a:lnTo>
                      <a:pt x="15" y="4"/>
                    </a:lnTo>
                    <a:lnTo>
                      <a:pt x="17" y="1"/>
                    </a:lnTo>
                    <a:lnTo>
                      <a:pt x="20" y="0"/>
                    </a:lnTo>
                    <a:lnTo>
                      <a:pt x="21" y="5"/>
                    </a:lnTo>
                    <a:lnTo>
                      <a:pt x="20" y="10"/>
                    </a:lnTo>
                    <a:lnTo>
                      <a:pt x="18" y="13"/>
                    </a:lnTo>
                    <a:lnTo>
                      <a:pt x="18"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2" name="Freeform 205">
                <a:extLst>
                  <a:ext uri="{FF2B5EF4-FFF2-40B4-BE49-F238E27FC236}">
                    <a16:creationId xmlns:a16="http://schemas.microsoft.com/office/drawing/2014/main" id="{F0198828-64A3-B357-D947-9B547CB22112}"/>
                  </a:ext>
                </a:extLst>
              </p:cNvPr>
              <p:cNvSpPr>
                <a:spLocks/>
              </p:cNvSpPr>
              <p:nvPr/>
            </p:nvSpPr>
            <p:spPr bwMode="auto">
              <a:xfrm>
                <a:off x="1027" y="1603"/>
                <a:ext cx="21" cy="17"/>
              </a:xfrm>
              <a:custGeom>
                <a:avLst/>
                <a:gdLst>
                  <a:gd name="T0" fmla="*/ 18 w 21"/>
                  <a:gd name="T1" fmla="*/ 15 h 17"/>
                  <a:gd name="T2" fmla="*/ 16 w 21"/>
                  <a:gd name="T3" fmla="*/ 16 h 17"/>
                  <a:gd name="T4" fmla="*/ 13 w 21"/>
                  <a:gd name="T5" fmla="*/ 16 h 17"/>
                  <a:gd name="T6" fmla="*/ 10 w 21"/>
                  <a:gd name="T7" fmla="*/ 16 h 17"/>
                  <a:gd name="T8" fmla="*/ 6 w 21"/>
                  <a:gd name="T9" fmla="*/ 16 h 17"/>
                  <a:gd name="T10" fmla="*/ 3 w 21"/>
                  <a:gd name="T11" fmla="*/ 15 h 17"/>
                  <a:gd name="T12" fmla="*/ 1 w 21"/>
                  <a:gd name="T13" fmla="*/ 14 h 17"/>
                  <a:gd name="T14" fmla="*/ 0 w 21"/>
                  <a:gd name="T15" fmla="*/ 13 h 17"/>
                  <a:gd name="T16" fmla="*/ 0 w 21"/>
                  <a:gd name="T17" fmla="*/ 11 h 17"/>
                  <a:gd name="T18" fmla="*/ 2 w 21"/>
                  <a:gd name="T19" fmla="*/ 9 h 17"/>
                  <a:gd name="T20" fmla="*/ 4 w 21"/>
                  <a:gd name="T21" fmla="*/ 9 h 17"/>
                  <a:gd name="T22" fmla="*/ 6 w 21"/>
                  <a:gd name="T23" fmla="*/ 8 h 17"/>
                  <a:gd name="T24" fmla="*/ 8 w 21"/>
                  <a:gd name="T25" fmla="*/ 8 h 17"/>
                  <a:gd name="T26" fmla="*/ 10 w 21"/>
                  <a:gd name="T27" fmla="*/ 9 h 17"/>
                  <a:gd name="T28" fmla="*/ 11 w 21"/>
                  <a:gd name="T29" fmla="*/ 9 h 17"/>
                  <a:gd name="T30" fmla="*/ 13 w 21"/>
                  <a:gd name="T31" fmla="*/ 10 h 17"/>
                  <a:gd name="T32" fmla="*/ 13 w 21"/>
                  <a:gd name="T33" fmla="*/ 8 h 17"/>
                  <a:gd name="T34" fmla="*/ 15 w 21"/>
                  <a:gd name="T35" fmla="*/ 4 h 17"/>
                  <a:gd name="T36" fmla="*/ 17 w 21"/>
                  <a:gd name="T37" fmla="*/ 1 h 17"/>
                  <a:gd name="T38" fmla="*/ 20 w 21"/>
                  <a:gd name="T39" fmla="*/ 0 h 17"/>
                  <a:gd name="T40" fmla="*/ 20 w 21"/>
                  <a:gd name="T41" fmla="*/ 5 h 17"/>
                  <a:gd name="T42" fmla="*/ 19 w 21"/>
                  <a:gd name="T43" fmla="*/ 9 h 17"/>
                  <a:gd name="T44" fmla="*/ 18 w 21"/>
                  <a:gd name="T45" fmla="*/ 13 h 17"/>
                  <a:gd name="T46" fmla="*/ 18 w 21"/>
                  <a:gd name="T4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17">
                    <a:moveTo>
                      <a:pt x="18" y="15"/>
                    </a:moveTo>
                    <a:lnTo>
                      <a:pt x="16" y="16"/>
                    </a:lnTo>
                    <a:lnTo>
                      <a:pt x="13" y="16"/>
                    </a:lnTo>
                    <a:lnTo>
                      <a:pt x="10" y="16"/>
                    </a:lnTo>
                    <a:lnTo>
                      <a:pt x="6" y="16"/>
                    </a:lnTo>
                    <a:lnTo>
                      <a:pt x="3" y="15"/>
                    </a:lnTo>
                    <a:lnTo>
                      <a:pt x="1" y="14"/>
                    </a:lnTo>
                    <a:lnTo>
                      <a:pt x="0" y="13"/>
                    </a:lnTo>
                    <a:lnTo>
                      <a:pt x="0" y="11"/>
                    </a:lnTo>
                    <a:lnTo>
                      <a:pt x="2" y="9"/>
                    </a:lnTo>
                    <a:lnTo>
                      <a:pt x="4" y="9"/>
                    </a:lnTo>
                    <a:lnTo>
                      <a:pt x="6" y="8"/>
                    </a:lnTo>
                    <a:lnTo>
                      <a:pt x="8" y="8"/>
                    </a:lnTo>
                    <a:lnTo>
                      <a:pt x="10" y="9"/>
                    </a:lnTo>
                    <a:lnTo>
                      <a:pt x="11" y="9"/>
                    </a:lnTo>
                    <a:lnTo>
                      <a:pt x="13" y="10"/>
                    </a:lnTo>
                    <a:lnTo>
                      <a:pt x="13" y="8"/>
                    </a:lnTo>
                    <a:lnTo>
                      <a:pt x="15" y="4"/>
                    </a:lnTo>
                    <a:lnTo>
                      <a:pt x="17" y="1"/>
                    </a:lnTo>
                    <a:lnTo>
                      <a:pt x="20" y="0"/>
                    </a:lnTo>
                    <a:lnTo>
                      <a:pt x="20" y="5"/>
                    </a:lnTo>
                    <a:lnTo>
                      <a:pt x="19" y="9"/>
                    </a:lnTo>
                    <a:lnTo>
                      <a:pt x="18" y="13"/>
                    </a:lnTo>
                    <a:lnTo>
                      <a:pt x="18" y="1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3" name="Freeform 206">
                <a:extLst>
                  <a:ext uri="{FF2B5EF4-FFF2-40B4-BE49-F238E27FC236}">
                    <a16:creationId xmlns:a16="http://schemas.microsoft.com/office/drawing/2014/main" id="{9D6843F9-FF38-5F03-293F-E93740FEA80C}"/>
                  </a:ext>
                </a:extLst>
              </p:cNvPr>
              <p:cNvSpPr>
                <a:spLocks/>
              </p:cNvSpPr>
              <p:nvPr/>
            </p:nvSpPr>
            <p:spPr bwMode="auto">
              <a:xfrm>
                <a:off x="1087" y="1510"/>
                <a:ext cx="99" cy="217"/>
              </a:xfrm>
              <a:custGeom>
                <a:avLst/>
                <a:gdLst>
                  <a:gd name="T0" fmla="*/ 95 w 99"/>
                  <a:gd name="T1" fmla="*/ 39 h 217"/>
                  <a:gd name="T2" fmla="*/ 94 w 99"/>
                  <a:gd name="T3" fmla="*/ 62 h 217"/>
                  <a:gd name="T4" fmla="*/ 86 w 99"/>
                  <a:gd name="T5" fmla="*/ 89 h 217"/>
                  <a:gd name="T6" fmla="*/ 76 w 99"/>
                  <a:gd name="T7" fmla="*/ 119 h 217"/>
                  <a:gd name="T8" fmla="*/ 65 w 99"/>
                  <a:gd name="T9" fmla="*/ 149 h 217"/>
                  <a:gd name="T10" fmla="*/ 54 w 99"/>
                  <a:gd name="T11" fmla="*/ 179 h 217"/>
                  <a:gd name="T12" fmla="*/ 46 w 99"/>
                  <a:gd name="T13" fmla="*/ 199 h 217"/>
                  <a:gd name="T14" fmla="*/ 37 w 99"/>
                  <a:gd name="T15" fmla="*/ 207 h 217"/>
                  <a:gd name="T16" fmla="*/ 26 w 99"/>
                  <a:gd name="T17" fmla="*/ 213 h 217"/>
                  <a:gd name="T18" fmla="*/ 13 w 99"/>
                  <a:gd name="T19" fmla="*/ 216 h 217"/>
                  <a:gd name="T20" fmla="*/ 5 w 99"/>
                  <a:gd name="T21" fmla="*/ 216 h 217"/>
                  <a:gd name="T22" fmla="*/ 1 w 99"/>
                  <a:gd name="T23" fmla="*/ 213 h 217"/>
                  <a:gd name="T24" fmla="*/ 0 w 99"/>
                  <a:gd name="T25" fmla="*/ 209 h 217"/>
                  <a:gd name="T26" fmla="*/ 3 w 99"/>
                  <a:gd name="T27" fmla="*/ 206 h 217"/>
                  <a:gd name="T28" fmla="*/ 10 w 99"/>
                  <a:gd name="T29" fmla="*/ 204 h 217"/>
                  <a:gd name="T30" fmla="*/ 19 w 99"/>
                  <a:gd name="T31" fmla="*/ 202 h 217"/>
                  <a:gd name="T32" fmla="*/ 27 w 99"/>
                  <a:gd name="T33" fmla="*/ 199 h 217"/>
                  <a:gd name="T34" fmla="*/ 34 w 99"/>
                  <a:gd name="T35" fmla="*/ 194 h 217"/>
                  <a:gd name="T36" fmla="*/ 40 w 99"/>
                  <a:gd name="T37" fmla="*/ 181 h 217"/>
                  <a:gd name="T38" fmla="*/ 46 w 99"/>
                  <a:gd name="T39" fmla="*/ 165 h 217"/>
                  <a:gd name="T40" fmla="*/ 52 w 99"/>
                  <a:gd name="T41" fmla="*/ 148 h 217"/>
                  <a:gd name="T42" fmla="*/ 57 w 99"/>
                  <a:gd name="T43" fmla="*/ 131 h 217"/>
                  <a:gd name="T44" fmla="*/ 64 w 99"/>
                  <a:gd name="T45" fmla="*/ 111 h 217"/>
                  <a:gd name="T46" fmla="*/ 73 w 99"/>
                  <a:gd name="T47" fmla="*/ 89 h 217"/>
                  <a:gd name="T48" fmla="*/ 81 w 99"/>
                  <a:gd name="T49" fmla="*/ 67 h 217"/>
                  <a:gd name="T50" fmla="*/ 85 w 99"/>
                  <a:gd name="T51" fmla="*/ 45 h 217"/>
                  <a:gd name="T52" fmla="*/ 86 w 99"/>
                  <a:gd name="T53" fmla="*/ 28 h 217"/>
                  <a:gd name="T54" fmla="*/ 89 w 99"/>
                  <a:gd name="T55" fmla="*/ 17 h 217"/>
                  <a:gd name="T56" fmla="*/ 93 w 99"/>
                  <a:gd name="T57" fmla="*/ 7 h 217"/>
                  <a:gd name="T58" fmla="*/ 97 w 99"/>
                  <a:gd name="T59" fmla="*/ 0 h 217"/>
                  <a:gd name="T60" fmla="*/ 97 w 99"/>
                  <a:gd name="T61" fmla="*/ 4 h 217"/>
                  <a:gd name="T62" fmla="*/ 95 w 99"/>
                  <a:gd name="T63" fmla="*/ 1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217">
                    <a:moveTo>
                      <a:pt x="94" y="27"/>
                    </a:moveTo>
                    <a:lnTo>
                      <a:pt x="95" y="39"/>
                    </a:lnTo>
                    <a:lnTo>
                      <a:pt x="95" y="50"/>
                    </a:lnTo>
                    <a:lnTo>
                      <a:pt x="94" y="62"/>
                    </a:lnTo>
                    <a:lnTo>
                      <a:pt x="91" y="73"/>
                    </a:lnTo>
                    <a:lnTo>
                      <a:pt x="86" y="89"/>
                    </a:lnTo>
                    <a:lnTo>
                      <a:pt x="81" y="104"/>
                    </a:lnTo>
                    <a:lnTo>
                      <a:pt x="76" y="119"/>
                    </a:lnTo>
                    <a:lnTo>
                      <a:pt x="70" y="134"/>
                    </a:lnTo>
                    <a:lnTo>
                      <a:pt x="65" y="149"/>
                    </a:lnTo>
                    <a:lnTo>
                      <a:pt x="60" y="164"/>
                    </a:lnTo>
                    <a:lnTo>
                      <a:pt x="54" y="179"/>
                    </a:lnTo>
                    <a:lnTo>
                      <a:pt x="48" y="194"/>
                    </a:lnTo>
                    <a:lnTo>
                      <a:pt x="46" y="199"/>
                    </a:lnTo>
                    <a:lnTo>
                      <a:pt x="42" y="204"/>
                    </a:lnTo>
                    <a:lnTo>
                      <a:pt x="37" y="207"/>
                    </a:lnTo>
                    <a:lnTo>
                      <a:pt x="32" y="210"/>
                    </a:lnTo>
                    <a:lnTo>
                      <a:pt x="26" y="213"/>
                    </a:lnTo>
                    <a:lnTo>
                      <a:pt x="20" y="214"/>
                    </a:lnTo>
                    <a:lnTo>
                      <a:pt x="13" y="216"/>
                    </a:lnTo>
                    <a:lnTo>
                      <a:pt x="7" y="216"/>
                    </a:lnTo>
                    <a:lnTo>
                      <a:pt x="5" y="216"/>
                    </a:lnTo>
                    <a:lnTo>
                      <a:pt x="3" y="215"/>
                    </a:lnTo>
                    <a:lnTo>
                      <a:pt x="1" y="213"/>
                    </a:lnTo>
                    <a:lnTo>
                      <a:pt x="0" y="211"/>
                    </a:lnTo>
                    <a:lnTo>
                      <a:pt x="0" y="209"/>
                    </a:lnTo>
                    <a:lnTo>
                      <a:pt x="1" y="207"/>
                    </a:lnTo>
                    <a:lnTo>
                      <a:pt x="3" y="206"/>
                    </a:lnTo>
                    <a:lnTo>
                      <a:pt x="5" y="205"/>
                    </a:lnTo>
                    <a:lnTo>
                      <a:pt x="10" y="204"/>
                    </a:lnTo>
                    <a:lnTo>
                      <a:pt x="14" y="203"/>
                    </a:lnTo>
                    <a:lnTo>
                      <a:pt x="19" y="202"/>
                    </a:lnTo>
                    <a:lnTo>
                      <a:pt x="23" y="201"/>
                    </a:lnTo>
                    <a:lnTo>
                      <a:pt x="27" y="199"/>
                    </a:lnTo>
                    <a:lnTo>
                      <a:pt x="31" y="197"/>
                    </a:lnTo>
                    <a:lnTo>
                      <a:pt x="34" y="194"/>
                    </a:lnTo>
                    <a:lnTo>
                      <a:pt x="36" y="190"/>
                    </a:lnTo>
                    <a:lnTo>
                      <a:pt x="40" y="181"/>
                    </a:lnTo>
                    <a:lnTo>
                      <a:pt x="43" y="173"/>
                    </a:lnTo>
                    <a:lnTo>
                      <a:pt x="46" y="165"/>
                    </a:lnTo>
                    <a:lnTo>
                      <a:pt x="49" y="156"/>
                    </a:lnTo>
                    <a:lnTo>
                      <a:pt x="52" y="148"/>
                    </a:lnTo>
                    <a:lnTo>
                      <a:pt x="55" y="139"/>
                    </a:lnTo>
                    <a:lnTo>
                      <a:pt x="57" y="131"/>
                    </a:lnTo>
                    <a:lnTo>
                      <a:pt x="60" y="122"/>
                    </a:lnTo>
                    <a:lnTo>
                      <a:pt x="64" y="111"/>
                    </a:lnTo>
                    <a:lnTo>
                      <a:pt x="69" y="100"/>
                    </a:lnTo>
                    <a:lnTo>
                      <a:pt x="73" y="89"/>
                    </a:lnTo>
                    <a:lnTo>
                      <a:pt x="77" y="78"/>
                    </a:lnTo>
                    <a:lnTo>
                      <a:pt x="81" y="67"/>
                    </a:lnTo>
                    <a:lnTo>
                      <a:pt x="84" y="56"/>
                    </a:lnTo>
                    <a:lnTo>
                      <a:pt x="85" y="45"/>
                    </a:lnTo>
                    <a:lnTo>
                      <a:pt x="85" y="33"/>
                    </a:lnTo>
                    <a:lnTo>
                      <a:pt x="86" y="28"/>
                    </a:lnTo>
                    <a:lnTo>
                      <a:pt x="87" y="23"/>
                    </a:lnTo>
                    <a:lnTo>
                      <a:pt x="89" y="17"/>
                    </a:lnTo>
                    <a:lnTo>
                      <a:pt x="91" y="12"/>
                    </a:lnTo>
                    <a:lnTo>
                      <a:pt x="93" y="7"/>
                    </a:lnTo>
                    <a:lnTo>
                      <a:pt x="95" y="3"/>
                    </a:lnTo>
                    <a:lnTo>
                      <a:pt x="97" y="0"/>
                    </a:lnTo>
                    <a:lnTo>
                      <a:pt x="98" y="0"/>
                    </a:lnTo>
                    <a:lnTo>
                      <a:pt x="97" y="4"/>
                    </a:lnTo>
                    <a:lnTo>
                      <a:pt x="95" y="11"/>
                    </a:lnTo>
                    <a:lnTo>
                      <a:pt x="95" y="19"/>
                    </a:lnTo>
                    <a:lnTo>
                      <a:pt x="94" y="27"/>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4" name="Freeform 207">
                <a:extLst>
                  <a:ext uri="{FF2B5EF4-FFF2-40B4-BE49-F238E27FC236}">
                    <a16:creationId xmlns:a16="http://schemas.microsoft.com/office/drawing/2014/main" id="{6546B6C4-625C-1FD5-30CF-1054B112866D}"/>
                  </a:ext>
                </a:extLst>
              </p:cNvPr>
              <p:cNvSpPr>
                <a:spLocks/>
              </p:cNvSpPr>
              <p:nvPr/>
            </p:nvSpPr>
            <p:spPr bwMode="auto">
              <a:xfrm>
                <a:off x="953" y="1602"/>
                <a:ext cx="25" cy="24"/>
              </a:xfrm>
              <a:custGeom>
                <a:avLst/>
                <a:gdLst>
                  <a:gd name="T0" fmla="*/ 1 w 25"/>
                  <a:gd name="T1" fmla="*/ 6 h 24"/>
                  <a:gd name="T2" fmla="*/ 0 w 25"/>
                  <a:gd name="T3" fmla="*/ 5 h 24"/>
                  <a:gd name="T4" fmla="*/ 1 w 25"/>
                  <a:gd name="T5" fmla="*/ 4 h 24"/>
                  <a:gd name="T6" fmla="*/ 1 w 25"/>
                  <a:gd name="T7" fmla="*/ 2 h 24"/>
                  <a:gd name="T8" fmla="*/ 3 w 25"/>
                  <a:gd name="T9" fmla="*/ 1 h 24"/>
                  <a:gd name="T10" fmla="*/ 5 w 25"/>
                  <a:gd name="T11" fmla="*/ 0 h 24"/>
                  <a:gd name="T12" fmla="*/ 7 w 25"/>
                  <a:gd name="T13" fmla="*/ 0 h 24"/>
                  <a:gd name="T14" fmla="*/ 9 w 25"/>
                  <a:gd name="T15" fmla="*/ 1 h 24"/>
                  <a:gd name="T16" fmla="*/ 11 w 25"/>
                  <a:gd name="T17" fmla="*/ 2 h 24"/>
                  <a:gd name="T18" fmla="*/ 13 w 25"/>
                  <a:gd name="T19" fmla="*/ 3 h 24"/>
                  <a:gd name="T20" fmla="*/ 15 w 25"/>
                  <a:gd name="T21" fmla="*/ 5 h 24"/>
                  <a:gd name="T22" fmla="*/ 17 w 25"/>
                  <a:gd name="T23" fmla="*/ 8 h 24"/>
                  <a:gd name="T24" fmla="*/ 19 w 25"/>
                  <a:gd name="T25" fmla="*/ 11 h 24"/>
                  <a:gd name="T26" fmla="*/ 21 w 25"/>
                  <a:gd name="T27" fmla="*/ 15 h 24"/>
                  <a:gd name="T28" fmla="*/ 23 w 25"/>
                  <a:gd name="T29" fmla="*/ 18 h 24"/>
                  <a:gd name="T30" fmla="*/ 24 w 25"/>
                  <a:gd name="T31" fmla="*/ 21 h 24"/>
                  <a:gd name="T32" fmla="*/ 23 w 25"/>
                  <a:gd name="T33" fmla="*/ 23 h 24"/>
                  <a:gd name="T34" fmla="*/ 20 w 25"/>
                  <a:gd name="T35" fmla="*/ 21 h 24"/>
                  <a:gd name="T36" fmla="*/ 17 w 25"/>
                  <a:gd name="T37" fmla="*/ 19 h 24"/>
                  <a:gd name="T38" fmla="*/ 13 w 25"/>
                  <a:gd name="T39" fmla="*/ 16 h 24"/>
                  <a:gd name="T40" fmla="*/ 10 w 25"/>
                  <a:gd name="T41" fmla="*/ 13 h 24"/>
                  <a:gd name="T42" fmla="*/ 7 w 25"/>
                  <a:gd name="T43" fmla="*/ 11 h 24"/>
                  <a:gd name="T44" fmla="*/ 4 w 25"/>
                  <a:gd name="T45" fmla="*/ 9 h 24"/>
                  <a:gd name="T46" fmla="*/ 2 w 25"/>
                  <a:gd name="T47" fmla="*/ 7 h 24"/>
                  <a:gd name="T48" fmla="*/ 1 w 25"/>
                  <a:gd name="T4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24">
                    <a:moveTo>
                      <a:pt x="1" y="6"/>
                    </a:moveTo>
                    <a:lnTo>
                      <a:pt x="0" y="5"/>
                    </a:lnTo>
                    <a:lnTo>
                      <a:pt x="1" y="4"/>
                    </a:lnTo>
                    <a:lnTo>
                      <a:pt x="1" y="2"/>
                    </a:lnTo>
                    <a:lnTo>
                      <a:pt x="3" y="1"/>
                    </a:lnTo>
                    <a:lnTo>
                      <a:pt x="5" y="0"/>
                    </a:lnTo>
                    <a:lnTo>
                      <a:pt x="7" y="0"/>
                    </a:lnTo>
                    <a:lnTo>
                      <a:pt x="9" y="1"/>
                    </a:lnTo>
                    <a:lnTo>
                      <a:pt x="11" y="2"/>
                    </a:lnTo>
                    <a:lnTo>
                      <a:pt x="13" y="3"/>
                    </a:lnTo>
                    <a:lnTo>
                      <a:pt x="15" y="5"/>
                    </a:lnTo>
                    <a:lnTo>
                      <a:pt x="17" y="8"/>
                    </a:lnTo>
                    <a:lnTo>
                      <a:pt x="19" y="11"/>
                    </a:lnTo>
                    <a:lnTo>
                      <a:pt x="21" y="15"/>
                    </a:lnTo>
                    <a:lnTo>
                      <a:pt x="23" y="18"/>
                    </a:lnTo>
                    <a:lnTo>
                      <a:pt x="24" y="21"/>
                    </a:lnTo>
                    <a:lnTo>
                      <a:pt x="23" y="23"/>
                    </a:lnTo>
                    <a:lnTo>
                      <a:pt x="20" y="21"/>
                    </a:lnTo>
                    <a:lnTo>
                      <a:pt x="17" y="19"/>
                    </a:lnTo>
                    <a:lnTo>
                      <a:pt x="13" y="16"/>
                    </a:lnTo>
                    <a:lnTo>
                      <a:pt x="10" y="13"/>
                    </a:lnTo>
                    <a:lnTo>
                      <a:pt x="7" y="11"/>
                    </a:lnTo>
                    <a:lnTo>
                      <a:pt x="4" y="9"/>
                    </a:lnTo>
                    <a:lnTo>
                      <a:pt x="2" y="7"/>
                    </a:lnTo>
                    <a:lnTo>
                      <a:pt x="1" y="6"/>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5" name="Freeform 208">
                <a:extLst>
                  <a:ext uri="{FF2B5EF4-FFF2-40B4-BE49-F238E27FC236}">
                    <a16:creationId xmlns:a16="http://schemas.microsoft.com/office/drawing/2014/main" id="{29539AA1-1DF8-C2E8-C287-B6DE7DCDC197}"/>
                  </a:ext>
                </a:extLst>
              </p:cNvPr>
              <p:cNvSpPr>
                <a:spLocks/>
              </p:cNvSpPr>
              <p:nvPr/>
            </p:nvSpPr>
            <p:spPr bwMode="auto">
              <a:xfrm>
                <a:off x="934" y="1633"/>
                <a:ext cx="29" cy="8"/>
              </a:xfrm>
              <a:custGeom>
                <a:avLst/>
                <a:gdLst>
                  <a:gd name="T0" fmla="*/ 3 w 29"/>
                  <a:gd name="T1" fmla="*/ 6 h 8"/>
                  <a:gd name="T2" fmla="*/ 2 w 29"/>
                  <a:gd name="T3" fmla="*/ 5 h 8"/>
                  <a:gd name="T4" fmla="*/ 1 w 29"/>
                  <a:gd name="T5" fmla="*/ 4 h 8"/>
                  <a:gd name="T6" fmla="*/ 0 w 29"/>
                  <a:gd name="T7" fmla="*/ 3 h 8"/>
                  <a:gd name="T8" fmla="*/ 0 w 29"/>
                  <a:gd name="T9" fmla="*/ 1 h 8"/>
                  <a:gd name="T10" fmla="*/ 1 w 29"/>
                  <a:gd name="T11" fmla="*/ 0 h 8"/>
                  <a:gd name="T12" fmla="*/ 2 w 29"/>
                  <a:gd name="T13" fmla="*/ 0 h 8"/>
                  <a:gd name="T14" fmla="*/ 4 w 29"/>
                  <a:gd name="T15" fmla="*/ 0 h 8"/>
                  <a:gd name="T16" fmla="*/ 7 w 29"/>
                  <a:gd name="T17" fmla="*/ 1 h 8"/>
                  <a:gd name="T18" fmla="*/ 11 w 29"/>
                  <a:gd name="T19" fmla="*/ 2 h 8"/>
                  <a:gd name="T20" fmla="*/ 15 w 29"/>
                  <a:gd name="T21" fmla="*/ 3 h 8"/>
                  <a:gd name="T22" fmla="*/ 19 w 29"/>
                  <a:gd name="T23" fmla="*/ 3 h 8"/>
                  <a:gd name="T24" fmla="*/ 22 w 29"/>
                  <a:gd name="T25" fmla="*/ 4 h 8"/>
                  <a:gd name="T26" fmla="*/ 25 w 29"/>
                  <a:gd name="T27" fmla="*/ 4 h 8"/>
                  <a:gd name="T28" fmla="*/ 27 w 29"/>
                  <a:gd name="T29" fmla="*/ 6 h 8"/>
                  <a:gd name="T30" fmla="*/ 28 w 29"/>
                  <a:gd name="T31" fmla="*/ 7 h 8"/>
                  <a:gd name="T32" fmla="*/ 25 w 29"/>
                  <a:gd name="T33" fmla="*/ 7 h 8"/>
                  <a:gd name="T34" fmla="*/ 22 w 29"/>
                  <a:gd name="T35" fmla="*/ 7 h 8"/>
                  <a:gd name="T36" fmla="*/ 19 w 29"/>
                  <a:gd name="T37" fmla="*/ 7 h 8"/>
                  <a:gd name="T38" fmla="*/ 16 w 29"/>
                  <a:gd name="T39" fmla="*/ 7 h 8"/>
                  <a:gd name="T40" fmla="*/ 13 w 29"/>
                  <a:gd name="T41" fmla="*/ 6 h 8"/>
                  <a:gd name="T42" fmla="*/ 10 w 29"/>
                  <a:gd name="T43" fmla="*/ 6 h 8"/>
                  <a:gd name="T44" fmla="*/ 6 w 29"/>
                  <a:gd name="T45" fmla="*/ 6 h 8"/>
                  <a:gd name="T46" fmla="*/ 3 w 29"/>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8">
                    <a:moveTo>
                      <a:pt x="3" y="6"/>
                    </a:moveTo>
                    <a:lnTo>
                      <a:pt x="2" y="5"/>
                    </a:lnTo>
                    <a:lnTo>
                      <a:pt x="1" y="4"/>
                    </a:lnTo>
                    <a:lnTo>
                      <a:pt x="0" y="3"/>
                    </a:lnTo>
                    <a:lnTo>
                      <a:pt x="0" y="1"/>
                    </a:lnTo>
                    <a:lnTo>
                      <a:pt x="1" y="0"/>
                    </a:lnTo>
                    <a:lnTo>
                      <a:pt x="2" y="0"/>
                    </a:lnTo>
                    <a:lnTo>
                      <a:pt x="4" y="0"/>
                    </a:lnTo>
                    <a:lnTo>
                      <a:pt x="7" y="1"/>
                    </a:lnTo>
                    <a:lnTo>
                      <a:pt x="11" y="2"/>
                    </a:lnTo>
                    <a:lnTo>
                      <a:pt x="15" y="3"/>
                    </a:lnTo>
                    <a:lnTo>
                      <a:pt x="19" y="3"/>
                    </a:lnTo>
                    <a:lnTo>
                      <a:pt x="22" y="4"/>
                    </a:lnTo>
                    <a:lnTo>
                      <a:pt x="25" y="4"/>
                    </a:lnTo>
                    <a:lnTo>
                      <a:pt x="27" y="6"/>
                    </a:lnTo>
                    <a:lnTo>
                      <a:pt x="28" y="7"/>
                    </a:lnTo>
                    <a:lnTo>
                      <a:pt x="25" y="7"/>
                    </a:lnTo>
                    <a:lnTo>
                      <a:pt x="22" y="7"/>
                    </a:lnTo>
                    <a:lnTo>
                      <a:pt x="19" y="7"/>
                    </a:lnTo>
                    <a:lnTo>
                      <a:pt x="16" y="7"/>
                    </a:lnTo>
                    <a:lnTo>
                      <a:pt x="13" y="6"/>
                    </a:lnTo>
                    <a:lnTo>
                      <a:pt x="10" y="6"/>
                    </a:lnTo>
                    <a:lnTo>
                      <a:pt x="6" y="6"/>
                    </a:lnTo>
                    <a:lnTo>
                      <a:pt x="3" y="6"/>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6" name="Freeform 209">
                <a:extLst>
                  <a:ext uri="{FF2B5EF4-FFF2-40B4-BE49-F238E27FC236}">
                    <a16:creationId xmlns:a16="http://schemas.microsoft.com/office/drawing/2014/main" id="{23D365DB-3680-A232-41B9-B23F03FEEE62}"/>
                  </a:ext>
                </a:extLst>
              </p:cNvPr>
              <p:cNvSpPr>
                <a:spLocks/>
              </p:cNvSpPr>
              <p:nvPr/>
            </p:nvSpPr>
            <p:spPr bwMode="auto">
              <a:xfrm>
                <a:off x="912" y="1657"/>
                <a:ext cx="39" cy="10"/>
              </a:xfrm>
              <a:custGeom>
                <a:avLst/>
                <a:gdLst>
                  <a:gd name="T0" fmla="*/ 5 w 39"/>
                  <a:gd name="T1" fmla="*/ 9 h 10"/>
                  <a:gd name="T2" fmla="*/ 3 w 39"/>
                  <a:gd name="T3" fmla="*/ 9 h 10"/>
                  <a:gd name="T4" fmla="*/ 2 w 39"/>
                  <a:gd name="T5" fmla="*/ 8 h 10"/>
                  <a:gd name="T6" fmla="*/ 1 w 39"/>
                  <a:gd name="T7" fmla="*/ 7 h 10"/>
                  <a:gd name="T8" fmla="*/ 0 w 39"/>
                  <a:gd name="T9" fmla="*/ 5 h 10"/>
                  <a:gd name="T10" fmla="*/ 0 w 39"/>
                  <a:gd name="T11" fmla="*/ 3 h 10"/>
                  <a:gd name="T12" fmla="*/ 1 w 39"/>
                  <a:gd name="T13" fmla="*/ 2 h 10"/>
                  <a:gd name="T14" fmla="*/ 2 w 39"/>
                  <a:gd name="T15" fmla="*/ 1 h 10"/>
                  <a:gd name="T16" fmla="*/ 4 w 39"/>
                  <a:gd name="T17" fmla="*/ 0 h 10"/>
                  <a:gd name="T18" fmla="*/ 9 w 39"/>
                  <a:gd name="T19" fmla="*/ 0 h 10"/>
                  <a:gd name="T20" fmla="*/ 14 w 39"/>
                  <a:gd name="T21" fmla="*/ 0 h 10"/>
                  <a:gd name="T22" fmla="*/ 20 w 39"/>
                  <a:gd name="T23" fmla="*/ 0 h 10"/>
                  <a:gd name="T24" fmla="*/ 25 w 39"/>
                  <a:gd name="T25" fmla="*/ 0 h 10"/>
                  <a:gd name="T26" fmla="*/ 30 w 39"/>
                  <a:gd name="T27" fmla="*/ 0 h 10"/>
                  <a:gd name="T28" fmla="*/ 35 w 39"/>
                  <a:gd name="T29" fmla="*/ 0 h 10"/>
                  <a:gd name="T30" fmla="*/ 37 w 39"/>
                  <a:gd name="T31" fmla="*/ 1 h 10"/>
                  <a:gd name="T32" fmla="*/ 38 w 39"/>
                  <a:gd name="T33" fmla="*/ 2 h 10"/>
                  <a:gd name="T34" fmla="*/ 35 w 39"/>
                  <a:gd name="T35" fmla="*/ 3 h 10"/>
                  <a:gd name="T36" fmla="*/ 32 w 39"/>
                  <a:gd name="T37" fmla="*/ 4 h 10"/>
                  <a:gd name="T38" fmla="*/ 28 w 39"/>
                  <a:gd name="T39" fmla="*/ 5 h 10"/>
                  <a:gd name="T40" fmla="*/ 24 w 39"/>
                  <a:gd name="T41" fmla="*/ 5 h 10"/>
                  <a:gd name="T42" fmla="*/ 19 w 39"/>
                  <a:gd name="T43" fmla="*/ 6 h 10"/>
                  <a:gd name="T44" fmla="*/ 14 w 39"/>
                  <a:gd name="T45" fmla="*/ 7 h 10"/>
                  <a:gd name="T46" fmla="*/ 9 w 39"/>
                  <a:gd name="T47" fmla="*/ 8 h 10"/>
                  <a:gd name="T48" fmla="*/ 5 w 39"/>
                  <a:gd name="T4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0">
                    <a:moveTo>
                      <a:pt x="5" y="9"/>
                    </a:moveTo>
                    <a:lnTo>
                      <a:pt x="3" y="9"/>
                    </a:lnTo>
                    <a:lnTo>
                      <a:pt x="2" y="8"/>
                    </a:lnTo>
                    <a:lnTo>
                      <a:pt x="1" y="7"/>
                    </a:lnTo>
                    <a:lnTo>
                      <a:pt x="0" y="5"/>
                    </a:lnTo>
                    <a:lnTo>
                      <a:pt x="0" y="3"/>
                    </a:lnTo>
                    <a:lnTo>
                      <a:pt x="1" y="2"/>
                    </a:lnTo>
                    <a:lnTo>
                      <a:pt x="2" y="1"/>
                    </a:lnTo>
                    <a:lnTo>
                      <a:pt x="4" y="0"/>
                    </a:lnTo>
                    <a:lnTo>
                      <a:pt x="9" y="0"/>
                    </a:lnTo>
                    <a:lnTo>
                      <a:pt x="14" y="0"/>
                    </a:lnTo>
                    <a:lnTo>
                      <a:pt x="20" y="0"/>
                    </a:lnTo>
                    <a:lnTo>
                      <a:pt x="25" y="0"/>
                    </a:lnTo>
                    <a:lnTo>
                      <a:pt x="30" y="0"/>
                    </a:lnTo>
                    <a:lnTo>
                      <a:pt x="35" y="0"/>
                    </a:lnTo>
                    <a:lnTo>
                      <a:pt x="37" y="1"/>
                    </a:lnTo>
                    <a:lnTo>
                      <a:pt x="38" y="2"/>
                    </a:lnTo>
                    <a:lnTo>
                      <a:pt x="35" y="3"/>
                    </a:lnTo>
                    <a:lnTo>
                      <a:pt x="32" y="4"/>
                    </a:lnTo>
                    <a:lnTo>
                      <a:pt x="28" y="5"/>
                    </a:lnTo>
                    <a:lnTo>
                      <a:pt x="24" y="5"/>
                    </a:lnTo>
                    <a:lnTo>
                      <a:pt x="19" y="6"/>
                    </a:lnTo>
                    <a:lnTo>
                      <a:pt x="14" y="7"/>
                    </a:lnTo>
                    <a:lnTo>
                      <a:pt x="9" y="8"/>
                    </a:lnTo>
                    <a:lnTo>
                      <a:pt x="5" y="9"/>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7" name="Freeform 210">
                <a:extLst>
                  <a:ext uri="{FF2B5EF4-FFF2-40B4-BE49-F238E27FC236}">
                    <a16:creationId xmlns:a16="http://schemas.microsoft.com/office/drawing/2014/main" id="{9121B23B-9946-C32A-3A73-29F6031B53C0}"/>
                  </a:ext>
                </a:extLst>
              </p:cNvPr>
              <p:cNvSpPr>
                <a:spLocks/>
              </p:cNvSpPr>
              <p:nvPr/>
            </p:nvSpPr>
            <p:spPr bwMode="auto">
              <a:xfrm>
                <a:off x="964" y="1526"/>
                <a:ext cx="95" cy="155"/>
              </a:xfrm>
              <a:custGeom>
                <a:avLst/>
                <a:gdLst>
                  <a:gd name="T0" fmla="*/ 65 w 95"/>
                  <a:gd name="T1" fmla="*/ 76 h 155"/>
                  <a:gd name="T2" fmla="*/ 58 w 95"/>
                  <a:gd name="T3" fmla="*/ 87 h 155"/>
                  <a:gd name="T4" fmla="*/ 52 w 95"/>
                  <a:gd name="T5" fmla="*/ 96 h 155"/>
                  <a:gd name="T6" fmla="*/ 45 w 95"/>
                  <a:gd name="T7" fmla="*/ 106 h 155"/>
                  <a:gd name="T8" fmla="*/ 38 w 95"/>
                  <a:gd name="T9" fmla="*/ 116 h 155"/>
                  <a:gd name="T10" fmla="*/ 31 w 95"/>
                  <a:gd name="T11" fmla="*/ 125 h 155"/>
                  <a:gd name="T12" fmla="*/ 23 w 95"/>
                  <a:gd name="T13" fmla="*/ 134 h 155"/>
                  <a:gd name="T14" fmla="*/ 16 w 95"/>
                  <a:gd name="T15" fmla="*/ 143 h 155"/>
                  <a:gd name="T16" fmla="*/ 8 w 95"/>
                  <a:gd name="T17" fmla="*/ 152 h 155"/>
                  <a:gd name="T18" fmla="*/ 6 w 95"/>
                  <a:gd name="T19" fmla="*/ 153 h 155"/>
                  <a:gd name="T20" fmla="*/ 5 w 95"/>
                  <a:gd name="T21" fmla="*/ 154 h 155"/>
                  <a:gd name="T22" fmla="*/ 3 w 95"/>
                  <a:gd name="T23" fmla="*/ 154 h 155"/>
                  <a:gd name="T24" fmla="*/ 2 w 95"/>
                  <a:gd name="T25" fmla="*/ 153 h 155"/>
                  <a:gd name="T26" fmla="*/ 0 w 95"/>
                  <a:gd name="T27" fmla="*/ 152 h 155"/>
                  <a:gd name="T28" fmla="*/ 0 w 95"/>
                  <a:gd name="T29" fmla="*/ 151 h 155"/>
                  <a:gd name="T30" fmla="*/ 0 w 95"/>
                  <a:gd name="T31" fmla="*/ 149 h 155"/>
                  <a:gd name="T32" fmla="*/ 0 w 95"/>
                  <a:gd name="T33" fmla="*/ 148 h 155"/>
                  <a:gd name="T34" fmla="*/ 6 w 95"/>
                  <a:gd name="T35" fmla="*/ 138 h 155"/>
                  <a:gd name="T36" fmla="*/ 12 w 95"/>
                  <a:gd name="T37" fmla="*/ 128 h 155"/>
                  <a:gd name="T38" fmla="*/ 19 w 95"/>
                  <a:gd name="T39" fmla="*/ 119 h 155"/>
                  <a:gd name="T40" fmla="*/ 26 w 95"/>
                  <a:gd name="T41" fmla="*/ 109 h 155"/>
                  <a:gd name="T42" fmla="*/ 34 w 95"/>
                  <a:gd name="T43" fmla="*/ 100 h 155"/>
                  <a:gd name="T44" fmla="*/ 41 w 95"/>
                  <a:gd name="T45" fmla="*/ 91 h 155"/>
                  <a:gd name="T46" fmla="*/ 48 w 95"/>
                  <a:gd name="T47" fmla="*/ 82 h 155"/>
                  <a:gd name="T48" fmla="*/ 55 w 95"/>
                  <a:gd name="T49" fmla="*/ 72 h 155"/>
                  <a:gd name="T50" fmla="*/ 60 w 95"/>
                  <a:gd name="T51" fmla="*/ 62 h 155"/>
                  <a:gd name="T52" fmla="*/ 67 w 95"/>
                  <a:gd name="T53" fmla="*/ 50 h 155"/>
                  <a:gd name="T54" fmla="*/ 73 w 95"/>
                  <a:gd name="T55" fmla="*/ 38 h 155"/>
                  <a:gd name="T56" fmla="*/ 78 w 95"/>
                  <a:gd name="T57" fmla="*/ 27 h 155"/>
                  <a:gd name="T58" fmla="*/ 84 w 95"/>
                  <a:gd name="T59" fmla="*/ 16 h 155"/>
                  <a:gd name="T60" fmla="*/ 88 w 95"/>
                  <a:gd name="T61" fmla="*/ 7 h 155"/>
                  <a:gd name="T62" fmla="*/ 92 w 95"/>
                  <a:gd name="T63" fmla="*/ 2 h 155"/>
                  <a:gd name="T64" fmla="*/ 94 w 95"/>
                  <a:gd name="T65" fmla="*/ 0 h 155"/>
                  <a:gd name="T66" fmla="*/ 93 w 95"/>
                  <a:gd name="T67" fmla="*/ 4 h 155"/>
                  <a:gd name="T68" fmla="*/ 90 w 95"/>
                  <a:gd name="T69" fmla="*/ 11 h 155"/>
                  <a:gd name="T70" fmla="*/ 88 w 95"/>
                  <a:gd name="T71" fmla="*/ 21 h 155"/>
                  <a:gd name="T72" fmla="*/ 84 w 95"/>
                  <a:gd name="T73" fmla="*/ 32 h 155"/>
                  <a:gd name="T74" fmla="*/ 79 w 95"/>
                  <a:gd name="T75" fmla="*/ 43 h 155"/>
                  <a:gd name="T76" fmla="*/ 75 w 95"/>
                  <a:gd name="T77" fmla="*/ 55 h 155"/>
                  <a:gd name="T78" fmla="*/ 70 w 95"/>
                  <a:gd name="T79" fmla="*/ 66 h 155"/>
                  <a:gd name="T80" fmla="*/ 65 w 95"/>
                  <a:gd name="T81"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155">
                    <a:moveTo>
                      <a:pt x="65" y="76"/>
                    </a:moveTo>
                    <a:lnTo>
                      <a:pt x="58" y="87"/>
                    </a:lnTo>
                    <a:lnTo>
                      <a:pt x="52" y="96"/>
                    </a:lnTo>
                    <a:lnTo>
                      <a:pt x="45" y="106"/>
                    </a:lnTo>
                    <a:lnTo>
                      <a:pt x="38" y="116"/>
                    </a:lnTo>
                    <a:lnTo>
                      <a:pt x="31" y="125"/>
                    </a:lnTo>
                    <a:lnTo>
                      <a:pt x="23" y="134"/>
                    </a:lnTo>
                    <a:lnTo>
                      <a:pt x="16" y="143"/>
                    </a:lnTo>
                    <a:lnTo>
                      <a:pt x="8" y="152"/>
                    </a:lnTo>
                    <a:lnTo>
                      <a:pt x="6" y="153"/>
                    </a:lnTo>
                    <a:lnTo>
                      <a:pt x="5" y="154"/>
                    </a:lnTo>
                    <a:lnTo>
                      <a:pt x="3" y="154"/>
                    </a:lnTo>
                    <a:lnTo>
                      <a:pt x="2" y="153"/>
                    </a:lnTo>
                    <a:lnTo>
                      <a:pt x="0" y="152"/>
                    </a:lnTo>
                    <a:lnTo>
                      <a:pt x="0" y="151"/>
                    </a:lnTo>
                    <a:lnTo>
                      <a:pt x="0" y="149"/>
                    </a:lnTo>
                    <a:lnTo>
                      <a:pt x="0" y="148"/>
                    </a:lnTo>
                    <a:lnTo>
                      <a:pt x="6" y="138"/>
                    </a:lnTo>
                    <a:lnTo>
                      <a:pt x="12" y="128"/>
                    </a:lnTo>
                    <a:lnTo>
                      <a:pt x="19" y="119"/>
                    </a:lnTo>
                    <a:lnTo>
                      <a:pt x="26" y="109"/>
                    </a:lnTo>
                    <a:lnTo>
                      <a:pt x="34" y="100"/>
                    </a:lnTo>
                    <a:lnTo>
                      <a:pt x="41" y="91"/>
                    </a:lnTo>
                    <a:lnTo>
                      <a:pt x="48" y="82"/>
                    </a:lnTo>
                    <a:lnTo>
                      <a:pt x="55" y="72"/>
                    </a:lnTo>
                    <a:lnTo>
                      <a:pt x="60" y="62"/>
                    </a:lnTo>
                    <a:lnTo>
                      <a:pt x="67" y="50"/>
                    </a:lnTo>
                    <a:lnTo>
                      <a:pt x="73" y="38"/>
                    </a:lnTo>
                    <a:lnTo>
                      <a:pt x="78" y="27"/>
                    </a:lnTo>
                    <a:lnTo>
                      <a:pt x="84" y="16"/>
                    </a:lnTo>
                    <a:lnTo>
                      <a:pt x="88" y="7"/>
                    </a:lnTo>
                    <a:lnTo>
                      <a:pt x="92" y="2"/>
                    </a:lnTo>
                    <a:lnTo>
                      <a:pt x="94" y="0"/>
                    </a:lnTo>
                    <a:lnTo>
                      <a:pt x="93" y="4"/>
                    </a:lnTo>
                    <a:lnTo>
                      <a:pt x="90" y="11"/>
                    </a:lnTo>
                    <a:lnTo>
                      <a:pt x="88" y="21"/>
                    </a:lnTo>
                    <a:lnTo>
                      <a:pt x="84" y="32"/>
                    </a:lnTo>
                    <a:lnTo>
                      <a:pt x="79" y="43"/>
                    </a:lnTo>
                    <a:lnTo>
                      <a:pt x="75" y="55"/>
                    </a:lnTo>
                    <a:lnTo>
                      <a:pt x="70" y="66"/>
                    </a:lnTo>
                    <a:lnTo>
                      <a:pt x="65" y="76"/>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8" name="Freeform 211">
                <a:extLst>
                  <a:ext uri="{FF2B5EF4-FFF2-40B4-BE49-F238E27FC236}">
                    <a16:creationId xmlns:a16="http://schemas.microsoft.com/office/drawing/2014/main" id="{CC78A49D-1B12-939E-8F3F-33FB72E7DE05}"/>
                  </a:ext>
                </a:extLst>
              </p:cNvPr>
              <p:cNvSpPr>
                <a:spLocks/>
              </p:cNvSpPr>
              <p:nvPr/>
            </p:nvSpPr>
            <p:spPr bwMode="auto">
              <a:xfrm>
                <a:off x="1244" y="1324"/>
                <a:ext cx="67" cy="77"/>
              </a:xfrm>
              <a:custGeom>
                <a:avLst/>
                <a:gdLst>
                  <a:gd name="T0" fmla="*/ 42 w 67"/>
                  <a:gd name="T1" fmla="*/ 11 h 77"/>
                  <a:gd name="T2" fmla="*/ 46 w 67"/>
                  <a:gd name="T3" fmla="*/ 15 h 77"/>
                  <a:gd name="T4" fmla="*/ 51 w 67"/>
                  <a:gd name="T5" fmla="*/ 18 h 77"/>
                  <a:gd name="T6" fmla="*/ 55 w 67"/>
                  <a:gd name="T7" fmla="*/ 23 h 77"/>
                  <a:gd name="T8" fmla="*/ 59 w 67"/>
                  <a:gd name="T9" fmla="*/ 27 h 77"/>
                  <a:gd name="T10" fmla="*/ 61 w 67"/>
                  <a:gd name="T11" fmla="*/ 32 h 77"/>
                  <a:gd name="T12" fmla="*/ 64 w 67"/>
                  <a:gd name="T13" fmla="*/ 37 h 77"/>
                  <a:gd name="T14" fmla="*/ 65 w 67"/>
                  <a:gd name="T15" fmla="*/ 42 h 77"/>
                  <a:gd name="T16" fmla="*/ 66 w 67"/>
                  <a:gd name="T17" fmla="*/ 47 h 77"/>
                  <a:gd name="T18" fmla="*/ 65 w 67"/>
                  <a:gd name="T19" fmla="*/ 55 h 77"/>
                  <a:gd name="T20" fmla="*/ 62 w 67"/>
                  <a:gd name="T21" fmla="*/ 61 h 77"/>
                  <a:gd name="T22" fmla="*/ 57 w 67"/>
                  <a:gd name="T23" fmla="*/ 67 h 77"/>
                  <a:gd name="T24" fmla="*/ 52 w 67"/>
                  <a:gd name="T25" fmla="*/ 71 h 77"/>
                  <a:gd name="T26" fmla="*/ 44 w 67"/>
                  <a:gd name="T27" fmla="*/ 74 h 77"/>
                  <a:gd name="T28" fmla="*/ 37 w 67"/>
                  <a:gd name="T29" fmla="*/ 75 h 77"/>
                  <a:gd name="T30" fmla="*/ 29 w 67"/>
                  <a:gd name="T31" fmla="*/ 76 h 77"/>
                  <a:gd name="T32" fmla="*/ 22 w 67"/>
                  <a:gd name="T33" fmla="*/ 75 h 77"/>
                  <a:gd name="T34" fmla="*/ 20 w 67"/>
                  <a:gd name="T35" fmla="*/ 75 h 77"/>
                  <a:gd name="T36" fmla="*/ 19 w 67"/>
                  <a:gd name="T37" fmla="*/ 74 h 77"/>
                  <a:gd name="T38" fmla="*/ 18 w 67"/>
                  <a:gd name="T39" fmla="*/ 72 h 77"/>
                  <a:gd name="T40" fmla="*/ 17 w 67"/>
                  <a:gd name="T41" fmla="*/ 71 h 77"/>
                  <a:gd name="T42" fmla="*/ 18 w 67"/>
                  <a:gd name="T43" fmla="*/ 70 h 77"/>
                  <a:gd name="T44" fmla="*/ 19 w 67"/>
                  <a:gd name="T45" fmla="*/ 70 h 77"/>
                  <a:gd name="T46" fmla="*/ 20 w 67"/>
                  <a:gd name="T47" fmla="*/ 70 h 77"/>
                  <a:gd name="T48" fmla="*/ 22 w 67"/>
                  <a:gd name="T49" fmla="*/ 70 h 77"/>
                  <a:gd name="T50" fmla="*/ 25 w 67"/>
                  <a:gd name="T51" fmla="*/ 70 h 77"/>
                  <a:gd name="T52" fmla="*/ 27 w 67"/>
                  <a:gd name="T53" fmla="*/ 70 h 77"/>
                  <a:gd name="T54" fmla="*/ 29 w 67"/>
                  <a:gd name="T55" fmla="*/ 70 h 77"/>
                  <a:gd name="T56" fmla="*/ 30 w 67"/>
                  <a:gd name="T57" fmla="*/ 70 h 77"/>
                  <a:gd name="T58" fmla="*/ 33 w 67"/>
                  <a:gd name="T59" fmla="*/ 70 h 77"/>
                  <a:gd name="T60" fmla="*/ 37 w 67"/>
                  <a:gd name="T61" fmla="*/ 69 h 77"/>
                  <a:gd name="T62" fmla="*/ 41 w 67"/>
                  <a:gd name="T63" fmla="*/ 69 h 77"/>
                  <a:gd name="T64" fmla="*/ 45 w 67"/>
                  <a:gd name="T65" fmla="*/ 68 h 77"/>
                  <a:gd name="T66" fmla="*/ 49 w 67"/>
                  <a:gd name="T67" fmla="*/ 67 h 77"/>
                  <a:gd name="T68" fmla="*/ 53 w 67"/>
                  <a:gd name="T69" fmla="*/ 64 h 77"/>
                  <a:gd name="T70" fmla="*/ 56 w 67"/>
                  <a:gd name="T71" fmla="*/ 61 h 77"/>
                  <a:gd name="T72" fmla="*/ 60 w 67"/>
                  <a:gd name="T73" fmla="*/ 56 h 77"/>
                  <a:gd name="T74" fmla="*/ 61 w 67"/>
                  <a:gd name="T75" fmla="*/ 50 h 77"/>
                  <a:gd name="T76" fmla="*/ 61 w 67"/>
                  <a:gd name="T77" fmla="*/ 45 h 77"/>
                  <a:gd name="T78" fmla="*/ 59 w 67"/>
                  <a:gd name="T79" fmla="*/ 40 h 77"/>
                  <a:gd name="T80" fmla="*/ 57 w 67"/>
                  <a:gd name="T81" fmla="*/ 35 h 77"/>
                  <a:gd name="T82" fmla="*/ 53 w 67"/>
                  <a:gd name="T83" fmla="*/ 31 h 77"/>
                  <a:gd name="T84" fmla="*/ 49 w 67"/>
                  <a:gd name="T85" fmla="*/ 26 h 77"/>
                  <a:gd name="T86" fmla="*/ 45 w 67"/>
                  <a:gd name="T87" fmla="*/ 22 h 77"/>
                  <a:gd name="T88" fmla="*/ 40 w 67"/>
                  <a:gd name="T89" fmla="*/ 19 h 77"/>
                  <a:gd name="T90" fmla="*/ 35 w 67"/>
                  <a:gd name="T91" fmla="*/ 15 h 77"/>
                  <a:gd name="T92" fmla="*/ 29 w 67"/>
                  <a:gd name="T93" fmla="*/ 13 h 77"/>
                  <a:gd name="T94" fmla="*/ 24 w 67"/>
                  <a:gd name="T95" fmla="*/ 10 h 77"/>
                  <a:gd name="T96" fmla="*/ 19 w 67"/>
                  <a:gd name="T97" fmla="*/ 8 h 77"/>
                  <a:gd name="T98" fmla="*/ 13 w 67"/>
                  <a:gd name="T99" fmla="*/ 6 h 77"/>
                  <a:gd name="T100" fmla="*/ 8 w 67"/>
                  <a:gd name="T101" fmla="*/ 4 h 77"/>
                  <a:gd name="T102" fmla="*/ 4 w 67"/>
                  <a:gd name="T103" fmla="*/ 3 h 77"/>
                  <a:gd name="T104" fmla="*/ 0 w 67"/>
                  <a:gd name="T105" fmla="*/ 2 h 77"/>
                  <a:gd name="T106" fmla="*/ 3 w 67"/>
                  <a:gd name="T107" fmla="*/ 1 h 77"/>
                  <a:gd name="T108" fmla="*/ 7 w 67"/>
                  <a:gd name="T109" fmla="*/ 0 h 77"/>
                  <a:gd name="T110" fmla="*/ 12 w 67"/>
                  <a:gd name="T111" fmla="*/ 1 h 77"/>
                  <a:gd name="T112" fmla="*/ 18 w 67"/>
                  <a:gd name="T113" fmla="*/ 2 h 77"/>
                  <a:gd name="T114" fmla="*/ 25 w 67"/>
                  <a:gd name="T115" fmla="*/ 4 h 77"/>
                  <a:gd name="T116" fmla="*/ 31 w 67"/>
                  <a:gd name="T117" fmla="*/ 6 h 77"/>
                  <a:gd name="T118" fmla="*/ 37 w 67"/>
                  <a:gd name="T119" fmla="*/ 9 h 77"/>
                  <a:gd name="T120" fmla="*/ 42 w 67"/>
                  <a:gd name="T121" fmla="*/ 1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77">
                    <a:moveTo>
                      <a:pt x="42" y="11"/>
                    </a:moveTo>
                    <a:lnTo>
                      <a:pt x="46" y="15"/>
                    </a:lnTo>
                    <a:lnTo>
                      <a:pt x="51" y="18"/>
                    </a:lnTo>
                    <a:lnTo>
                      <a:pt x="55" y="23"/>
                    </a:lnTo>
                    <a:lnTo>
                      <a:pt x="59" y="27"/>
                    </a:lnTo>
                    <a:lnTo>
                      <a:pt x="61" y="32"/>
                    </a:lnTo>
                    <a:lnTo>
                      <a:pt x="64" y="37"/>
                    </a:lnTo>
                    <a:lnTo>
                      <a:pt x="65" y="42"/>
                    </a:lnTo>
                    <a:lnTo>
                      <a:pt x="66" y="47"/>
                    </a:lnTo>
                    <a:lnTo>
                      <a:pt x="65" y="55"/>
                    </a:lnTo>
                    <a:lnTo>
                      <a:pt x="62" y="61"/>
                    </a:lnTo>
                    <a:lnTo>
                      <a:pt x="57" y="67"/>
                    </a:lnTo>
                    <a:lnTo>
                      <a:pt x="52" y="71"/>
                    </a:lnTo>
                    <a:lnTo>
                      <a:pt x="44" y="74"/>
                    </a:lnTo>
                    <a:lnTo>
                      <a:pt x="37" y="75"/>
                    </a:lnTo>
                    <a:lnTo>
                      <a:pt x="29" y="76"/>
                    </a:lnTo>
                    <a:lnTo>
                      <a:pt x="22" y="75"/>
                    </a:lnTo>
                    <a:lnTo>
                      <a:pt x="20" y="75"/>
                    </a:lnTo>
                    <a:lnTo>
                      <a:pt x="19" y="74"/>
                    </a:lnTo>
                    <a:lnTo>
                      <a:pt x="18" y="72"/>
                    </a:lnTo>
                    <a:lnTo>
                      <a:pt x="17" y="71"/>
                    </a:lnTo>
                    <a:lnTo>
                      <a:pt x="18" y="70"/>
                    </a:lnTo>
                    <a:lnTo>
                      <a:pt x="19" y="70"/>
                    </a:lnTo>
                    <a:lnTo>
                      <a:pt x="20" y="70"/>
                    </a:lnTo>
                    <a:lnTo>
                      <a:pt x="22" y="70"/>
                    </a:lnTo>
                    <a:lnTo>
                      <a:pt x="25" y="70"/>
                    </a:lnTo>
                    <a:lnTo>
                      <a:pt x="27" y="70"/>
                    </a:lnTo>
                    <a:lnTo>
                      <a:pt x="29" y="70"/>
                    </a:lnTo>
                    <a:lnTo>
                      <a:pt x="30" y="70"/>
                    </a:lnTo>
                    <a:lnTo>
                      <a:pt x="33" y="70"/>
                    </a:lnTo>
                    <a:lnTo>
                      <a:pt x="37" y="69"/>
                    </a:lnTo>
                    <a:lnTo>
                      <a:pt x="41" y="69"/>
                    </a:lnTo>
                    <a:lnTo>
                      <a:pt x="45" y="68"/>
                    </a:lnTo>
                    <a:lnTo>
                      <a:pt x="49" y="67"/>
                    </a:lnTo>
                    <a:lnTo>
                      <a:pt x="53" y="64"/>
                    </a:lnTo>
                    <a:lnTo>
                      <a:pt x="56" y="61"/>
                    </a:lnTo>
                    <a:lnTo>
                      <a:pt x="60" y="56"/>
                    </a:lnTo>
                    <a:lnTo>
                      <a:pt x="61" y="50"/>
                    </a:lnTo>
                    <a:lnTo>
                      <a:pt x="61" y="45"/>
                    </a:lnTo>
                    <a:lnTo>
                      <a:pt x="59" y="40"/>
                    </a:lnTo>
                    <a:lnTo>
                      <a:pt x="57" y="35"/>
                    </a:lnTo>
                    <a:lnTo>
                      <a:pt x="53" y="31"/>
                    </a:lnTo>
                    <a:lnTo>
                      <a:pt x="49" y="26"/>
                    </a:lnTo>
                    <a:lnTo>
                      <a:pt x="45" y="22"/>
                    </a:lnTo>
                    <a:lnTo>
                      <a:pt x="40" y="19"/>
                    </a:lnTo>
                    <a:lnTo>
                      <a:pt x="35" y="15"/>
                    </a:lnTo>
                    <a:lnTo>
                      <a:pt x="29" y="13"/>
                    </a:lnTo>
                    <a:lnTo>
                      <a:pt x="24" y="10"/>
                    </a:lnTo>
                    <a:lnTo>
                      <a:pt x="19" y="8"/>
                    </a:lnTo>
                    <a:lnTo>
                      <a:pt x="13" y="6"/>
                    </a:lnTo>
                    <a:lnTo>
                      <a:pt x="8" y="4"/>
                    </a:lnTo>
                    <a:lnTo>
                      <a:pt x="4" y="3"/>
                    </a:lnTo>
                    <a:lnTo>
                      <a:pt x="0" y="2"/>
                    </a:lnTo>
                    <a:lnTo>
                      <a:pt x="3" y="1"/>
                    </a:lnTo>
                    <a:lnTo>
                      <a:pt x="7" y="0"/>
                    </a:lnTo>
                    <a:lnTo>
                      <a:pt x="12" y="1"/>
                    </a:lnTo>
                    <a:lnTo>
                      <a:pt x="18" y="2"/>
                    </a:lnTo>
                    <a:lnTo>
                      <a:pt x="25" y="4"/>
                    </a:lnTo>
                    <a:lnTo>
                      <a:pt x="31" y="6"/>
                    </a:lnTo>
                    <a:lnTo>
                      <a:pt x="37" y="9"/>
                    </a:lnTo>
                    <a:lnTo>
                      <a:pt x="42" y="11"/>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49" name="Freeform 212">
                <a:extLst>
                  <a:ext uri="{FF2B5EF4-FFF2-40B4-BE49-F238E27FC236}">
                    <a16:creationId xmlns:a16="http://schemas.microsoft.com/office/drawing/2014/main" id="{2C827C30-7AE3-336B-2146-170817E0FE9D}"/>
                  </a:ext>
                </a:extLst>
              </p:cNvPr>
              <p:cNvSpPr>
                <a:spLocks/>
              </p:cNvSpPr>
              <p:nvPr/>
            </p:nvSpPr>
            <p:spPr bwMode="auto">
              <a:xfrm>
                <a:off x="1153" y="1324"/>
                <a:ext cx="44" cy="59"/>
              </a:xfrm>
              <a:custGeom>
                <a:avLst/>
                <a:gdLst>
                  <a:gd name="T0" fmla="*/ 7 w 44"/>
                  <a:gd name="T1" fmla="*/ 19 h 59"/>
                  <a:gd name="T2" fmla="*/ 5 w 44"/>
                  <a:gd name="T3" fmla="*/ 26 h 59"/>
                  <a:gd name="T4" fmla="*/ 6 w 44"/>
                  <a:gd name="T5" fmla="*/ 30 h 59"/>
                  <a:gd name="T6" fmla="*/ 9 w 44"/>
                  <a:gd name="T7" fmla="*/ 35 h 59"/>
                  <a:gd name="T8" fmla="*/ 13 w 44"/>
                  <a:gd name="T9" fmla="*/ 39 h 59"/>
                  <a:gd name="T10" fmla="*/ 18 w 44"/>
                  <a:gd name="T11" fmla="*/ 43 h 59"/>
                  <a:gd name="T12" fmla="*/ 23 w 44"/>
                  <a:gd name="T13" fmla="*/ 46 h 59"/>
                  <a:gd name="T14" fmla="*/ 28 w 44"/>
                  <a:gd name="T15" fmla="*/ 50 h 59"/>
                  <a:gd name="T16" fmla="*/ 33 w 44"/>
                  <a:gd name="T17" fmla="*/ 53 h 59"/>
                  <a:gd name="T18" fmla="*/ 34 w 44"/>
                  <a:gd name="T19" fmla="*/ 54 h 59"/>
                  <a:gd name="T20" fmla="*/ 34 w 44"/>
                  <a:gd name="T21" fmla="*/ 55 h 59"/>
                  <a:gd name="T22" fmla="*/ 34 w 44"/>
                  <a:gd name="T23" fmla="*/ 56 h 59"/>
                  <a:gd name="T24" fmla="*/ 33 w 44"/>
                  <a:gd name="T25" fmla="*/ 57 h 59"/>
                  <a:gd name="T26" fmla="*/ 33 w 44"/>
                  <a:gd name="T27" fmla="*/ 58 h 59"/>
                  <a:gd name="T28" fmla="*/ 31 w 44"/>
                  <a:gd name="T29" fmla="*/ 58 h 59"/>
                  <a:gd name="T30" fmla="*/ 30 w 44"/>
                  <a:gd name="T31" fmla="*/ 58 h 59"/>
                  <a:gd name="T32" fmla="*/ 29 w 44"/>
                  <a:gd name="T33" fmla="*/ 58 h 59"/>
                  <a:gd name="T34" fmla="*/ 23 w 44"/>
                  <a:gd name="T35" fmla="*/ 54 h 59"/>
                  <a:gd name="T36" fmla="*/ 17 w 44"/>
                  <a:gd name="T37" fmla="*/ 51 h 59"/>
                  <a:gd name="T38" fmla="*/ 12 w 44"/>
                  <a:gd name="T39" fmla="*/ 47 h 59"/>
                  <a:gd name="T40" fmla="*/ 7 w 44"/>
                  <a:gd name="T41" fmla="*/ 42 h 59"/>
                  <a:gd name="T42" fmla="*/ 3 w 44"/>
                  <a:gd name="T43" fmla="*/ 37 h 59"/>
                  <a:gd name="T44" fmla="*/ 1 w 44"/>
                  <a:gd name="T45" fmla="*/ 31 h 59"/>
                  <a:gd name="T46" fmla="*/ 0 w 44"/>
                  <a:gd name="T47" fmla="*/ 25 h 59"/>
                  <a:gd name="T48" fmla="*/ 1 w 44"/>
                  <a:gd name="T49" fmla="*/ 18 h 59"/>
                  <a:gd name="T50" fmla="*/ 5 w 44"/>
                  <a:gd name="T51" fmla="*/ 13 h 59"/>
                  <a:gd name="T52" fmla="*/ 10 w 44"/>
                  <a:gd name="T53" fmla="*/ 9 h 59"/>
                  <a:gd name="T54" fmla="*/ 16 w 44"/>
                  <a:gd name="T55" fmla="*/ 5 h 59"/>
                  <a:gd name="T56" fmla="*/ 22 w 44"/>
                  <a:gd name="T57" fmla="*/ 2 h 59"/>
                  <a:gd name="T58" fmla="*/ 29 w 44"/>
                  <a:gd name="T59" fmla="*/ 1 h 59"/>
                  <a:gd name="T60" fmla="*/ 35 w 44"/>
                  <a:gd name="T61" fmla="*/ 0 h 59"/>
                  <a:gd name="T62" fmla="*/ 40 w 44"/>
                  <a:gd name="T63" fmla="*/ 0 h 59"/>
                  <a:gd name="T64" fmla="*/ 43 w 44"/>
                  <a:gd name="T65" fmla="*/ 2 h 59"/>
                  <a:gd name="T66" fmla="*/ 37 w 44"/>
                  <a:gd name="T67" fmla="*/ 3 h 59"/>
                  <a:gd name="T68" fmla="*/ 32 w 44"/>
                  <a:gd name="T69" fmla="*/ 4 h 59"/>
                  <a:gd name="T70" fmla="*/ 27 w 44"/>
                  <a:gd name="T71" fmla="*/ 5 h 59"/>
                  <a:gd name="T72" fmla="*/ 22 w 44"/>
                  <a:gd name="T73" fmla="*/ 7 h 59"/>
                  <a:gd name="T74" fmla="*/ 17 w 44"/>
                  <a:gd name="T75" fmla="*/ 9 h 59"/>
                  <a:gd name="T76" fmla="*/ 13 w 44"/>
                  <a:gd name="T77" fmla="*/ 11 h 59"/>
                  <a:gd name="T78" fmla="*/ 9 w 44"/>
                  <a:gd name="T79" fmla="*/ 15 h 59"/>
                  <a:gd name="T80" fmla="*/ 7 w 44"/>
                  <a:gd name="T81"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59">
                    <a:moveTo>
                      <a:pt x="7" y="19"/>
                    </a:moveTo>
                    <a:lnTo>
                      <a:pt x="5" y="26"/>
                    </a:lnTo>
                    <a:lnTo>
                      <a:pt x="6" y="30"/>
                    </a:lnTo>
                    <a:lnTo>
                      <a:pt x="9" y="35"/>
                    </a:lnTo>
                    <a:lnTo>
                      <a:pt x="13" y="39"/>
                    </a:lnTo>
                    <a:lnTo>
                      <a:pt x="18" y="43"/>
                    </a:lnTo>
                    <a:lnTo>
                      <a:pt x="23" y="46"/>
                    </a:lnTo>
                    <a:lnTo>
                      <a:pt x="28" y="50"/>
                    </a:lnTo>
                    <a:lnTo>
                      <a:pt x="33" y="53"/>
                    </a:lnTo>
                    <a:lnTo>
                      <a:pt x="34" y="54"/>
                    </a:lnTo>
                    <a:lnTo>
                      <a:pt x="34" y="55"/>
                    </a:lnTo>
                    <a:lnTo>
                      <a:pt x="34" y="56"/>
                    </a:lnTo>
                    <a:lnTo>
                      <a:pt x="33" y="57"/>
                    </a:lnTo>
                    <a:lnTo>
                      <a:pt x="33" y="58"/>
                    </a:lnTo>
                    <a:lnTo>
                      <a:pt x="31" y="58"/>
                    </a:lnTo>
                    <a:lnTo>
                      <a:pt x="30" y="58"/>
                    </a:lnTo>
                    <a:lnTo>
                      <a:pt x="29" y="58"/>
                    </a:lnTo>
                    <a:lnTo>
                      <a:pt x="23" y="54"/>
                    </a:lnTo>
                    <a:lnTo>
                      <a:pt x="17" y="51"/>
                    </a:lnTo>
                    <a:lnTo>
                      <a:pt x="12" y="47"/>
                    </a:lnTo>
                    <a:lnTo>
                      <a:pt x="7" y="42"/>
                    </a:lnTo>
                    <a:lnTo>
                      <a:pt x="3" y="37"/>
                    </a:lnTo>
                    <a:lnTo>
                      <a:pt x="1" y="31"/>
                    </a:lnTo>
                    <a:lnTo>
                      <a:pt x="0" y="25"/>
                    </a:lnTo>
                    <a:lnTo>
                      <a:pt x="1" y="18"/>
                    </a:lnTo>
                    <a:lnTo>
                      <a:pt x="5" y="13"/>
                    </a:lnTo>
                    <a:lnTo>
                      <a:pt x="10" y="9"/>
                    </a:lnTo>
                    <a:lnTo>
                      <a:pt x="16" y="5"/>
                    </a:lnTo>
                    <a:lnTo>
                      <a:pt x="22" y="2"/>
                    </a:lnTo>
                    <a:lnTo>
                      <a:pt x="29" y="1"/>
                    </a:lnTo>
                    <a:lnTo>
                      <a:pt x="35" y="0"/>
                    </a:lnTo>
                    <a:lnTo>
                      <a:pt x="40" y="0"/>
                    </a:lnTo>
                    <a:lnTo>
                      <a:pt x="43" y="2"/>
                    </a:lnTo>
                    <a:lnTo>
                      <a:pt x="37" y="3"/>
                    </a:lnTo>
                    <a:lnTo>
                      <a:pt x="32" y="4"/>
                    </a:lnTo>
                    <a:lnTo>
                      <a:pt x="27" y="5"/>
                    </a:lnTo>
                    <a:lnTo>
                      <a:pt x="22" y="7"/>
                    </a:lnTo>
                    <a:lnTo>
                      <a:pt x="17" y="9"/>
                    </a:lnTo>
                    <a:lnTo>
                      <a:pt x="13" y="11"/>
                    </a:lnTo>
                    <a:lnTo>
                      <a:pt x="9" y="15"/>
                    </a:lnTo>
                    <a:lnTo>
                      <a:pt x="7" y="19"/>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50" name="Freeform 213">
                <a:extLst>
                  <a:ext uri="{FF2B5EF4-FFF2-40B4-BE49-F238E27FC236}">
                    <a16:creationId xmlns:a16="http://schemas.microsoft.com/office/drawing/2014/main" id="{3FE6F7FF-852B-6B1A-274B-DF4A407DFB55}"/>
                  </a:ext>
                </a:extLst>
              </p:cNvPr>
              <p:cNvSpPr>
                <a:spLocks/>
              </p:cNvSpPr>
              <p:nvPr/>
            </p:nvSpPr>
            <p:spPr bwMode="auto">
              <a:xfrm>
                <a:off x="1244" y="1310"/>
                <a:ext cx="110" cy="123"/>
              </a:xfrm>
              <a:custGeom>
                <a:avLst/>
                <a:gdLst>
                  <a:gd name="T0" fmla="*/ 75 w 110"/>
                  <a:gd name="T1" fmla="*/ 22 h 123"/>
                  <a:gd name="T2" fmla="*/ 91 w 110"/>
                  <a:gd name="T3" fmla="*/ 37 h 123"/>
                  <a:gd name="T4" fmla="*/ 103 w 110"/>
                  <a:gd name="T5" fmla="*/ 54 h 123"/>
                  <a:gd name="T6" fmla="*/ 109 w 110"/>
                  <a:gd name="T7" fmla="*/ 73 h 123"/>
                  <a:gd name="T8" fmla="*/ 108 w 110"/>
                  <a:gd name="T9" fmla="*/ 86 h 123"/>
                  <a:gd name="T10" fmla="*/ 105 w 110"/>
                  <a:gd name="T11" fmla="*/ 91 h 123"/>
                  <a:gd name="T12" fmla="*/ 102 w 110"/>
                  <a:gd name="T13" fmla="*/ 96 h 123"/>
                  <a:gd name="T14" fmla="*/ 98 w 110"/>
                  <a:gd name="T15" fmla="*/ 100 h 123"/>
                  <a:gd name="T16" fmla="*/ 90 w 110"/>
                  <a:gd name="T17" fmla="*/ 105 h 123"/>
                  <a:gd name="T18" fmla="*/ 80 w 110"/>
                  <a:gd name="T19" fmla="*/ 109 h 123"/>
                  <a:gd name="T20" fmla="*/ 69 w 110"/>
                  <a:gd name="T21" fmla="*/ 113 h 123"/>
                  <a:gd name="T22" fmla="*/ 57 w 110"/>
                  <a:gd name="T23" fmla="*/ 116 h 123"/>
                  <a:gd name="T24" fmla="*/ 46 w 110"/>
                  <a:gd name="T25" fmla="*/ 118 h 123"/>
                  <a:gd name="T26" fmla="*/ 34 w 110"/>
                  <a:gd name="T27" fmla="*/ 120 h 123"/>
                  <a:gd name="T28" fmla="*/ 23 w 110"/>
                  <a:gd name="T29" fmla="*/ 121 h 123"/>
                  <a:gd name="T30" fmla="*/ 11 w 110"/>
                  <a:gd name="T31" fmla="*/ 121 h 123"/>
                  <a:gd name="T32" fmla="*/ 4 w 110"/>
                  <a:gd name="T33" fmla="*/ 122 h 123"/>
                  <a:gd name="T34" fmla="*/ 1 w 110"/>
                  <a:gd name="T35" fmla="*/ 120 h 123"/>
                  <a:gd name="T36" fmla="*/ 0 w 110"/>
                  <a:gd name="T37" fmla="*/ 116 h 123"/>
                  <a:gd name="T38" fmla="*/ 2 w 110"/>
                  <a:gd name="T39" fmla="*/ 113 h 123"/>
                  <a:gd name="T40" fmla="*/ 10 w 110"/>
                  <a:gd name="T41" fmla="*/ 113 h 123"/>
                  <a:gd name="T42" fmla="*/ 20 w 110"/>
                  <a:gd name="T43" fmla="*/ 113 h 123"/>
                  <a:gd name="T44" fmla="*/ 31 w 110"/>
                  <a:gd name="T45" fmla="*/ 112 h 123"/>
                  <a:gd name="T46" fmla="*/ 42 w 110"/>
                  <a:gd name="T47" fmla="*/ 110 h 123"/>
                  <a:gd name="T48" fmla="*/ 52 w 110"/>
                  <a:gd name="T49" fmla="*/ 109 h 123"/>
                  <a:gd name="T50" fmla="*/ 63 w 110"/>
                  <a:gd name="T51" fmla="*/ 106 h 123"/>
                  <a:gd name="T52" fmla="*/ 73 w 110"/>
                  <a:gd name="T53" fmla="*/ 103 h 123"/>
                  <a:gd name="T54" fmla="*/ 83 w 110"/>
                  <a:gd name="T55" fmla="*/ 99 h 123"/>
                  <a:gd name="T56" fmla="*/ 92 w 110"/>
                  <a:gd name="T57" fmla="*/ 94 h 123"/>
                  <a:gd name="T58" fmla="*/ 97 w 110"/>
                  <a:gd name="T59" fmla="*/ 86 h 123"/>
                  <a:gd name="T60" fmla="*/ 99 w 110"/>
                  <a:gd name="T61" fmla="*/ 77 h 123"/>
                  <a:gd name="T62" fmla="*/ 96 w 110"/>
                  <a:gd name="T63" fmla="*/ 64 h 123"/>
                  <a:gd name="T64" fmla="*/ 92 w 110"/>
                  <a:gd name="T65" fmla="*/ 53 h 123"/>
                  <a:gd name="T66" fmla="*/ 86 w 110"/>
                  <a:gd name="T67" fmla="*/ 44 h 123"/>
                  <a:gd name="T68" fmla="*/ 79 w 110"/>
                  <a:gd name="T69" fmla="*/ 36 h 123"/>
                  <a:gd name="T70" fmla="*/ 70 w 110"/>
                  <a:gd name="T71" fmla="*/ 28 h 123"/>
                  <a:gd name="T72" fmla="*/ 60 w 110"/>
                  <a:gd name="T73" fmla="*/ 21 h 123"/>
                  <a:gd name="T74" fmla="*/ 48 w 110"/>
                  <a:gd name="T75" fmla="*/ 13 h 123"/>
                  <a:gd name="T76" fmla="*/ 35 w 110"/>
                  <a:gd name="T77" fmla="*/ 7 h 123"/>
                  <a:gd name="T78" fmla="*/ 23 w 110"/>
                  <a:gd name="T79" fmla="*/ 2 h 123"/>
                  <a:gd name="T80" fmla="*/ 23 w 110"/>
                  <a:gd name="T81" fmla="*/ 0 h 123"/>
                  <a:gd name="T82" fmla="*/ 34 w 110"/>
                  <a:gd name="T83" fmla="*/ 2 h 123"/>
                  <a:gd name="T84" fmla="*/ 48 w 110"/>
                  <a:gd name="T85" fmla="*/ 6 h 123"/>
                  <a:gd name="T86" fmla="*/ 61 w 110"/>
                  <a:gd name="T87" fmla="*/ 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0" h="123">
                    <a:moveTo>
                      <a:pt x="67" y="16"/>
                    </a:moveTo>
                    <a:lnTo>
                      <a:pt x="75" y="22"/>
                    </a:lnTo>
                    <a:lnTo>
                      <a:pt x="83" y="29"/>
                    </a:lnTo>
                    <a:lnTo>
                      <a:pt x="91" y="37"/>
                    </a:lnTo>
                    <a:lnTo>
                      <a:pt x="98" y="45"/>
                    </a:lnTo>
                    <a:lnTo>
                      <a:pt x="103" y="54"/>
                    </a:lnTo>
                    <a:lnTo>
                      <a:pt x="107" y="63"/>
                    </a:lnTo>
                    <a:lnTo>
                      <a:pt x="109" y="73"/>
                    </a:lnTo>
                    <a:lnTo>
                      <a:pt x="109" y="84"/>
                    </a:lnTo>
                    <a:lnTo>
                      <a:pt x="108" y="86"/>
                    </a:lnTo>
                    <a:lnTo>
                      <a:pt x="107" y="89"/>
                    </a:lnTo>
                    <a:lnTo>
                      <a:pt x="105" y="91"/>
                    </a:lnTo>
                    <a:lnTo>
                      <a:pt x="104" y="94"/>
                    </a:lnTo>
                    <a:lnTo>
                      <a:pt x="102" y="96"/>
                    </a:lnTo>
                    <a:lnTo>
                      <a:pt x="100" y="98"/>
                    </a:lnTo>
                    <a:lnTo>
                      <a:pt x="98" y="100"/>
                    </a:lnTo>
                    <a:lnTo>
                      <a:pt x="95" y="102"/>
                    </a:lnTo>
                    <a:lnTo>
                      <a:pt x="90" y="105"/>
                    </a:lnTo>
                    <a:lnTo>
                      <a:pt x="85" y="107"/>
                    </a:lnTo>
                    <a:lnTo>
                      <a:pt x="80" y="109"/>
                    </a:lnTo>
                    <a:lnTo>
                      <a:pt x="74" y="111"/>
                    </a:lnTo>
                    <a:lnTo>
                      <a:pt x="69" y="113"/>
                    </a:lnTo>
                    <a:lnTo>
                      <a:pt x="63" y="114"/>
                    </a:lnTo>
                    <a:lnTo>
                      <a:pt x="57" y="116"/>
                    </a:lnTo>
                    <a:lnTo>
                      <a:pt x="52" y="117"/>
                    </a:lnTo>
                    <a:lnTo>
                      <a:pt x="46" y="118"/>
                    </a:lnTo>
                    <a:lnTo>
                      <a:pt x="40" y="119"/>
                    </a:lnTo>
                    <a:lnTo>
                      <a:pt x="34" y="120"/>
                    </a:lnTo>
                    <a:lnTo>
                      <a:pt x="28" y="120"/>
                    </a:lnTo>
                    <a:lnTo>
                      <a:pt x="23" y="121"/>
                    </a:lnTo>
                    <a:lnTo>
                      <a:pt x="17" y="121"/>
                    </a:lnTo>
                    <a:lnTo>
                      <a:pt x="11" y="121"/>
                    </a:lnTo>
                    <a:lnTo>
                      <a:pt x="5" y="122"/>
                    </a:lnTo>
                    <a:lnTo>
                      <a:pt x="4" y="122"/>
                    </a:lnTo>
                    <a:lnTo>
                      <a:pt x="2" y="121"/>
                    </a:lnTo>
                    <a:lnTo>
                      <a:pt x="1" y="120"/>
                    </a:lnTo>
                    <a:lnTo>
                      <a:pt x="0" y="118"/>
                    </a:lnTo>
                    <a:lnTo>
                      <a:pt x="0" y="116"/>
                    </a:lnTo>
                    <a:lnTo>
                      <a:pt x="1" y="114"/>
                    </a:lnTo>
                    <a:lnTo>
                      <a:pt x="2" y="113"/>
                    </a:lnTo>
                    <a:lnTo>
                      <a:pt x="4" y="113"/>
                    </a:lnTo>
                    <a:lnTo>
                      <a:pt x="10" y="113"/>
                    </a:lnTo>
                    <a:lnTo>
                      <a:pt x="15" y="113"/>
                    </a:lnTo>
                    <a:lnTo>
                      <a:pt x="20" y="113"/>
                    </a:lnTo>
                    <a:lnTo>
                      <a:pt x="25" y="112"/>
                    </a:lnTo>
                    <a:lnTo>
                      <a:pt x="31" y="112"/>
                    </a:lnTo>
                    <a:lnTo>
                      <a:pt x="37" y="111"/>
                    </a:lnTo>
                    <a:lnTo>
                      <a:pt x="42" y="110"/>
                    </a:lnTo>
                    <a:lnTo>
                      <a:pt x="47" y="110"/>
                    </a:lnTo>
                    <a:lnTo>
                      <a:pt x="52" y="109"/>
                    </a:lnTo>
                    <a:lnTo>
                      <a:pt x="58" y="107"/>
                    </a:lnTo>
                    <a:lnTo>
                      <a:pt x="63" y="106"/>
                    </a:lnTo>
                    <a:lnTo>
                      <a:pt x="68" y="105"/>
                    </a:lnTo>
                    <a:lnTo>
                      <a:pt x="73" y="103"/>
                    </a:lnTo>
                    <a:lnTo>
                      <a:pt x="78" y="101"/>
                    </a:lnTo>
                    <a:lnTo>
                      <a:pt x="83" y="99"/>
                    </a:lnTo>
                    <a:lnTo>
                      <a:pt x="88" y="96"/>
                    </a:lnTo>
                    <a:lnTo>
                      <a:pt x="92" y="94"/>
                    </a:lnTo>
                    <a:lnTo>
                      <a:pt x="95" y="90"/>
                    </a:lnTo>
                    <a:lnTo>
                      <a:pt x="97" y="86"/>
                    </a:lnTo>
                    <a:lnTo>
                      <a:pt x="99" y="82"/>
                    </a:lnTo>
                    <a:lnTo>
                      <a:pt x="99" y="77"/>
                    </a:lnTo>
                    <a:lnTo>
                      <a:pt x="98" y="70"/>
                    </a:lnTo>
                    <a:lnTo>
                      <a:pt x="96" y="64"/>
                    </a:lnTo>
                    <a:lnTo>
                      <a:pt x="95" y="59"/>
                    </a:lnTo>
                    <a:lnTo>
                      <a:pt x="92" y="53"/>
                    </a:lnTo>
                    <a:lnTo>
                      <a:pt x="89" y="48"/>
                    </a:lnTo>
                    <a:lnTo>
                      <a:pt x="86" y="44"/>
                    </a:lnTo>
                    <a:lnTo>
                      <a:pt x="83" y="40"/>
                    </a:lnTo>
                    <a:lnTo>
                      <a:pt x="79" y="36"/>
                    </a:lnTo>
                    <a:lnTo>
                      <a:pt x="75" y="32"/>
                    </a:lnTo>
                    <a:lnTo>
                      <a:pt x="70" y="28"/>
                    </a:lnTo>
                    <a:lnTo>
                      <a:pt x="65" y="24"/>
                    </a:lnTo>
                    <a:lnTo>
                      <a:pt x="60" y="21"/>
                    </a:lnTo>
                    <a:lnTo>
                      <a:pt x="54" y="17"/>
                    </a:lnTo>
                    <a:lnTo>
                      <a:pt x="48" y="13"/>
                    </a:lnTo>
                    <a:lnTo>
                      <a:pt x="41" y="10"/>
                    </a:lnTo>
                    <a:lnTo>
                      <a:pt x="35" y="7"/>
                    </a:lnTo>
                    <a:lnTo>
                      <a:pt x="29" y="4"/>
                    </a:lnTo>
                    <a:lnTo>
                      <a:pt x="23" y="2"/>
                    </a:lnTo>
                    <a:lnTo>
                      <a:pt x="19" y="0"/>
                    </a:lnTo>
                    <a:lnTo>
                      <a:pt x="23" y="0"/>
                    </a:lnTo>
                    <a:lnTo>
                      <a:pt x="28" y="0"/>
                    </a:lnTo>
                    <a:lnTo>
                      <a:pt x="34" y="2"/>
                    </a:lnTo>
                    <a:lnTo>
                      <a:pt x="41" y="4"/>
                    </a:lnTo>
                    <a:lnTo>
                      <a:pt x="48" y="6"/>
                    </a:lnTo>
                    <a:lnTo>
                      <a:pt x="55" y="9"/>
                    </a:lnTo>
                    <a:lnTo>
                      <a:pt x="61" y="13"/>
                    </a:lnTo>
                    <a:lnTo>
                      <a:pt x="67" y="16"/>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51" name="Freeform 214">
                <a:extLst>
                  <a:ext uri="{FF2B5EF4-FFF2-40B4-BE49-F238E27FC236}">
                    <a16:creationId xmlns:a16="http://schemas.microsoft.com/office/drawing/2014/main" id="{325690E9-2366-99C6-01A4-F901546398D3}"/>
                  </a:ext>
                </a:extLst>
              </p:cNvPr>
              <p:cNvSpPr>
                <a:spLocks/>
              </p:cNvSpPr>
              <p:nvPr/>
            </p:nvSpPr>
            <p:spPr bwMode="auto">
              <a:xfrm>
                <a:off x="1105" y="1306"/>
                <a:ext cx="96" cy="82"/>
              </a:xfrm>
              <a:custGeom>
                <a:avLst/>
                <a:gdLst>
                  <a:gd name="T0" fmla="*/ 16 w 96"/>
                  <a:gd name="T1" fmla="*/ 25 h 82"/>
                  <a:gd name="T2" fmla="*/ 12 w 96"/>
                  <a:gd name="T3" fmla="*/ 29 h 82"/>
                  <a:gd name="T4" fmla="*/ 9 w 96"/>
                  <a:gd name="T5" fmla="*/ 35 h 82"/>
                  <a:gd name="T6" fmla="*/ 8 w 96"/>
                  <a:gd name="T7" fmla="*/ 40 h 82"/>
                  <a:gd name="T8" fmla="*/ 8 w 96"/>
                  <a:gd name="T9" fmla="*/ 46 h 82"/>
                  <a:gd name="T10" fmla="*/ 9 w 96"/>
                  <a:gd name="T11" fmla="*/ 51 h 82"/>
                  <a:gd name="T12" fmla="*/ 10 w 96"/>
                  <a:gd name="T13" fmla="*/ 55 h 82"/>
                  <a:gd name="T14" fmla="*/ 13 w 96"/>
                  <a:gd name="T15" fmla="*/ 59 h 82"/>
                  <a:gd name="T16" fmla="*/ 16 w 96"/>
                  <a:gd name="T17" fmla="*/ 62 h 82"/>
                  <a:gd name="T18" fmla="*/ 19 w 96"/>
                  <a:gd name="T19" fmla="*/ 66 h 82"/>
                  <a:gd name="T20" fmla="*/ 23 w 96"/>
                  <a:gd name="T21" fmla="*/ 69 h 82"/>
                  <a:gd name="T22" fmla="*/ 26 w 96"/>
                  <a:gd name="T23" fmla="*/ 72 h 82"/>
                  <a:gd name="T24" fmla="*/ 30 w 96"/>
                  <a:gd name="T25" fmla="*/ 75 h 82"/>
                  <a:gd name="T26" fmla="*/ 31 w 96"/>
                  <a:gd name="T27" fmla="*/ 77 h 82"/>
                  <a:gd name="T28" fmla="*/ 31 w 96"/>
                  <a:gd name="T29" fmla="*/ 78 h 82"/>
                  <a:gd name="T30" fmla="*/ 31 w 96"/>
                  <a:gd name="T31" fmla="*/ 79 h 82"/>
                  <a:gd name="T32" fmla="*/ 30 w 96"/>
                  <a:gd name="T33" fmla="*/ 80 h 82"/>
                  <a:gd name="T34" fmla="*/ 29 w 96"/>
                  <a:gd name="T35" fmla="*/ 81 h 82"/>
                  <a:gd name="T36" fmla="*/ 27 w 96"/>
                  <a:gd name="T37" fmla="*/ 81 h 82"/>
                  <a:gd name="T38" fmla="*/ 26 w 96"/>
                  <a:gd name="T39" fmla="*/ 81 h 82"/>
                  <a:gd name="T40" fmla="*/ 25 w 96"/>
                  <a:gd name="T41" fmla="*/ 80 h 82"/>
                  <a:gd name="T42" fmla="*/ 17 w 96"/>
                  <a:gd name="T43" fmla="*/ 75 h 82"/>
                  <a:gd name="T44" fmla="*/ 10 w 96"/>
                  <a:gd name="T45" fmla="*/ 69 h 82"/>
                  <a:gd name="T46" fmla="*/ 5 w 96"/>
                  <a:gd name="T47" fmla="*/ 61 h 82"/>
                  <a:gd name="T48" fmla="*/ 1 w 96"/>
                  <a:gd name="T49" fmla="*/ 54 h 82"/>
                  <a:gd name="T50" fmla="*/ 0 w 96"/>
                  <a:gd name="T51" fmla="*/ 45 h 82"/>
                  <a:gd name="T52" fmla="*/ 1 w 96"/>
                  <a:gd name="T53" fmla="*/ 37 h 82"/>
                  <a:gd name="T54" fmla="*/ 4 w 96"/>
                  <a:gd name="T55" fmla="*/ 29 h 82"/>
                  <a:gd name="T56" fmla="*/ 10 w 96"/>
                  <a:gd name="T57" fmla="*/ 22 h 82"/>
                  <a:gd name="T58" fmla="*/ 15 w 96"/>
                  <a:gd name="T59" fmla="*/ 19 h 82"/>
                  <a:gd name="T60" fmla="*/ 21 w 96"/>
                  <a:gd name="T61" fmla="*/ 15 h 82"/>
                  <a:gd name="T62" fmla="*/ 27 w 96"/>
                  <a:gd name="T63" fmla="*/ 13 h 82"/>
                  <a:gd name="T64" fmla="*/ 33 w 96"/>
                  <a:gd name="T65" fmla="*/ 10 h 82"/>
                  <a:gd name="T66" fmla="*/ 40 w 96"/>
                  <a:gd name="T67" fmla="*/ 8 h 82"/>
                  <a:gd name="T68" fmla="*/ 47 w 96"/>
                  <a:gd name="T69" fmla="*/ 6 h 82"/>
                  <a:gd name="T70" fmla="*/ 54 w 96"/>
                  <a:gd name="T71" fmla="*/ 4 h 82"/>
                  <a:gd name="T72" fmla="*/ 61 w 96"/>
                  <a:gd name="T73" fmla="*/ 3 h 82"/>
                  <a:gd name="T74" fmla="*/ 67 w 96"/>
                  <a:gd name="T75" fmla="*/ 1 h 82"/>
                  <a:gd name="T76" fmla="*/ 74 w 96"/>
                  <a:gd name="T77" fmla="*/ 1 h 82"/>
                  <a:gd name="T78" fmla="*/ 79 w 96"/>
                  <a:gd name="T79" fmla="*/ 0 h 82"/>
                  <a:gd name="T80" fmla="*/ 84 w 96"/>
                  <a:gd name="T81" fmla="*/ 0 h 82"/>
                  <a:gd name="T82" fmla="*/ 89 w 96"/>
                  <a:gd name="T83" fmla="*/ 0 h 82"/>
                  <a:gd name="T84" fmla="*/ 92 w 96"/>
                  <a:gd name="T85" fmla="*/ 0 h 82"/>
                  <a:gd name="T86" fmla="*/ 94 w 96"/>
                  <a:gd name="T87" fmla="*/ 1 h 82"/>
                  <a:gd name="T88" fmla="*/ 95 w 96"/>
                  <a:gd name="T89" fmla="*/ 2 h 82"/>
                  <a:gd name="T90" fmla="*/ 91 w 96"/>
                  <a:gd name="T91" fmla="*/ 3 h 82"/>
                  <a:gd name="T92" fmla="*/ 87 w 96"/>
                  <a:gd name="T93" fmla="*/ 3 h 82"/>
                  <a:gd name="T94" fmla="*/ 82 w 96"/>
                  <a:gd name="T95" fmla="*/ 4 h 82"/>
                  <a:gd name="T96" fmla="*/ 77 w 96"/>
                  <a:gd name="T97" fmla="*/ 4 h 82"/>
                  <a:gd name="T98" fmla="*/ 72 w 96"/>
                  <a:gd name="T99" fmla="*/ 5 h 82"/>
                  <a:gd name="T100" fmla="*/ 67 w 96"/>
                  <a:gd name="T101" fmla="*/ 6 h 82"/>
                  <a:gd name="T102" fmla="*/ 62 w 96"/>
                  <a:gd name="T103" fmla="*/ 7 h 82"/>
                  <a:gd name="T104" fmla="*/ 57 w 96"/>
                  <a:gd name="T105" fmla="*/ 8 h 82"/>
                  <a:gd name="T106" fmla="*/ 51 w 96"/>
                  <a:gd name="T107" fmla="*/ 10 h 82"/>
                  <a:gd name="T108" fmla="*/ 46 w 96"/>
                  <a:gd name="T109" fmla="*/ 11 h 82"/>
                  <a:gd name="T110" fmla="*/ 40 w 96"/>
                  <a:gd name="T111" fmla="*/ 13 h 82"/>
                  <a:gd name="T112" fmla="*/ 35 w 96"/>
                  <a:gd name="T113" fmla="*/ 15 h 82"/>
                  <a:gd name="T114" fmla="*/ 30 w 96"/>
                  <a:gd name="T115" fmla="*/ 17 h 82"/>
                  <a:gd name="T116" fmla="*/ 25 w 96"/>
                  <a:gd name="T117" fmla="*/ 19 h 82"/>
                  <a:gd name="T118" fmla="*/ 20 w 96"/>
                  <a:gd name="T119" fmla="*/ 22 h 82"/>
                  <a:gd name="T120" fmla="*/ 16 w 96"/>
                  <a:gd name="T121" fmla="*/ 2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82">
                    <a:moveTo>
                      <a:pt x="16" y="25"/>
                    </a:moveTo>
                    <a:lnTo>
                      <a:pt x="12" y="29"/>
                    </a:lnTo>
                    <a:lnTo>
                      <a:pt x="9" y="35"/>
                    </a:lnTo>
                    <a:lnTo>
                      <a:pt x="8" y="40"/>
                    </a:lnTo>
                    <a:lnTo>
                      <a:pt x="8" y="46"/>
                    </a:lnTo>
                    <a:lnTo>
                      <a:pt x="9" y="51"/>
                    </a:lnTo>
                    <a:lnTo>
                      <a:pt x="10" y="55"/>
                    </a:lnTo>
                    <a:lnTo>
                      <a:pt x="13" y="59"/>
                    </a:lnTo>
                    <a:lnTo>
                      <a:pt x="16" y="62"/>
                    </a:lnTo>
                    <a:lnTo>
                      <a:pt x="19" y="66"/>
                    </a:lnTo>
                    <a:lnTo>
                      <a:pt x="23" y="69"/>
                    </a:lnTo>
                    <a:lnTo>
                      <a:pt x="26" y="72"/>
                    </a:lnTo>
                    <a:lnTo>
                      <a:pt x="30" y="75"/>
                    </a:lnTo>
                    <a:lnTo>
                      <a:pt x="31" y="77"/>
                    </a:lnTo>
                    <a:lnTo>
                      <a:pt x="31" y="78"/>
                    </a:lnTo>
                    <a:lnTo>
                      <a:pt x="31" y="79"/>
                    </a:lnTo>
                    <a:lnTo>
                      <a:pt x="30" y="80"/>
                    </a:lnTo>
                    <a:lnTo>
                      <a:pt x="29" y="81"/>
                    </a:lnTo>
                    <a:lnTo>
                      <a:pt x="27" y="81"/>
                    </a:lnTo>
                    <a:lnTo>
                      <a:pt x="26" y="81"/>
                    </a:lnTo>
                    <a:lnTo>
                      <a:pt x="25" y="80"/>
                    </a:lnTo>
                    <a:lnTo>
                      <a:pt x="17" y="75"/>
                    </a:lnTo>
                    <a:lnTo>
                      <a:pt x="10" y="69"/>
                    </a:lnTo>
                    <a:lnTo>
                      <a:pt x="5" y="61"/>
                    </a:lnTo>
                    <a:lnTo>
                      <a:pt x="1" y="54"/>
                    </a:lnTo>
                    <a:lnTo>
                      <a:pt x="0" y="45"/>
                    </a:lnTo>
                    <a:lnTo>
                      <a:pt x="1" y="37"/>
                    </a:lnTo>
                    <a:lnTo>
                      <a:pt x="4" y="29"/>
                    </a:lnTo>
                    <a:lnTo>
                      <a:pt x="10" y="22"/>
                    </a:lnTo>
                    <a:lnTo>
                      <a:pt x="15" y="19"/>
                    </a:lnTo>
                    <a:lnTo>
                      <a:pt x="21" y="15"/>
                    </a:lnTo>
                    <a:lnTo>
                      <a:pt x="27" y="13"/>
                    </a:lnTo>
                    <a:lnTo>
                      <a:pt x="33" y="10"/>
                    </a:lnTo>
                    <a:lnTo>
                      <a:pt x="40" y="8"/>
                    </a:lnTo>
                    <a:lnTo>
                      <a:pt x="47" y="6"/>
                    </a:lnTo>
                    <a:lnTo>
                      <a:pt x="54" y="4"/>
                    </a:lnTo>
                    <a:lnTo>
                      <a:pt x="61" y="3"/>
                    </a:lnTo>
                    <a:lnTo>
                      <a:pt x="67" y="1"/>
                    </a:lnTo>
                    <a:lnTo>
                      <a:pt x="74" y="1"/>
                    </a:lnTo>
                    <a:lnTo>
                      <a:pt x="79" y="0"/>
                    </a:lnTo>
                    <a:lnTo>
                      <a:pt x="84" y="0"/>
                    </a:lnTo>
                    <a:lnTo>
                      <a:pt x="89" y="0"/>
                    </a:lnTo>
                    <a:lnTo>
                      <a:pt x="92" y="0"/>
                    </a:lnTo>
                    <a:lnTo>
                      <a:pt x="94" y="1"/>
                    </a:lnTo>
                    <a:lnTo>
                      <a:pt x="95" y="2"/>
                    </a:lnTo>
                    <a:lnTo>
                      <a:pt x="91" y="3"/>
                    </a:lnTo>
                    <a:lnTo>
                      <a:pt x="87" y="3"/>
                    </a:lnTo>
                    <a:lnTo>
                      <a:pt x="82" y="4"/>
                    </a:lnTo>
                    <a:lnTo>
                      <a:pt x="77" y="4"/>
                    </a:lnTo>
                    <a:lnTo>
                      <a:pt x="72" y="5"/>
                    </a:lnTo>
                    <a:lnTo>
                      <a:pt x="67" y="6"/>
                    </a:lnTo>
                    <a:lnTo>
                      <a:pt x="62" y="7"/>
                    </a:lnTo>
                    <a:lnTo>
                      <a:pt x="57" y="8"/>
                    </a:lnTo>
                    <a:lnTo>
                      <a:pt x="51" y="10"/>
                    </a:lnTo>
                    <a:lnTo>
                      <a:pt x="46" y="11"/>
                    </a:lnTo>
                    <a:lnTo>
                      <a:pt x="40" y="13"/>
                    </a:lnTo>
                    <a:lnTo>
                      <a:pt x="35" y="15"/>
                    </a:lnTo>
                    <a:lnTo>
                      <a:pt x="30" y="17"/>
                    </a:lnTo>
                    <a:lnTo>
                      <a:pt x="25" y="19"/>
                    </a:lnTo>
                    <a:lnTo>
                      <a:pt x="20" y="22"/>
                    </a:lnTo>
                    <a:lnTo>
                      <a:pt x="16" y="25"/>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52" name="Freeform 215">
                <a:extLst>
                  <a:ext uri="{FF2B5EF4-FFF2-40B4-BE49-F238E27FC236}">
                    <a16:creationId xmlns:a16="http://schemas.microsoft.com/office/drawing/2014/main" id="{5703EF34-5CB9-B3A7-DED8-C4743C33FDDF}"/>
                  </a:ext>
                </a:extLst>
              </p:cNvPr>
              <p:cNvSpPr>
                <a:spLocks/>
              </p:cNvSpPr>
              <p:nvPr/>
            </p:nvSpPr>
            <p:spPr bwMode="auto">
              <a:xfrm>
                <a:off x="1039" y="1301"/>
                <a:ext cx="84" cy="101"/>
              </a:xfrm>
              <a:custGeom>
                <a:avLst/>
                <a:gdLst>
                  <a:gd name="T0" fmla="*/ 13 w 84"/>
                  <a:gd name="T1" fmla="*/ 40 h 101"/>
                  <a:gd name="T2" fmla="*/ 9 w 84"/>
                  <a:gd name="T3" fmla="*/ 46 h 101"/>
                  <a:gd name="T4" fmla="*/ 7 w 84"/>
                  <a:gd name="T5" fmla="*/ 53 h 101"/>
                  <a:gd name="T6" fmla="*/ 8 w 84"/>
                  <a:gd name="T7" fmla="*/ 60 h 101"/>
                  <a:gd name="T8" fmla="*/ 13 w 84"/>
                  <a:gd name="T9" fmla="*/ 67 h 101"/>
                  <a:gd name="T10" fmla="*/ 19 w 84"/>
                  <a:gd name="T11" fmla="*/ 74 h 101"/>
                  <a:gd name="T12" fmla="*/ 27 w 84"/>
                  <a:gd name="T13" fmla="*/ 79 h 101"/>
                  <a:gd name="T14" fmla="*/ 35 w 84"/>
                  <a:gd name="T15" fmla="*/ 85 h 101"/>
                  <a:gd name="T16" fmla="*/ 40 w 84"/>
                  <a:gd name="T17" fmla="*/ 89 h 101"/>
                  <a:gd name="T18" fmla="*/ 41 w 84"/>
                  <a:gd name="T19" fmla="*/ 92 h 101"/>
                  <a:gd name="T20" fmla="*/ 42 w 84"/>
                  <a:gd name="T21" fmla="*/ 95 h 101"/>
                  <a:gd name="T22" fmla="*/ 42 w 84"/>
                  <a:gd name="T23" fmla="*/ 98 h 101"/>
                  <a:gd name="T24" fmla="*/ 39 w 84"/>
                  <a:gd name="T25" fmla="*/ 100 h 101"/>
                  <a:gd name="T26" fmla="*/ 36 w 84"/>
                  <a:gd name="T27" fmla="*/ 99 h 101"/>
                  <a:gd name="T28" fmla="*/ 31 w 84"/>
                  <a:gd name="T29" fmla="*/ 94 h 101"/>
                  <a:gd name="T30" fmla="*/ 22 w 84"/>
                  <a:gd name="T31" fmla="*/ 87 h 101"/>
                  <a:gd name="T32" fmla="*/ 13 w 84"/>
                  <a:gd name="T33" fmla="*/ 79 h 101"/>
                  <a:gd name="T34" fmla="*/ 5 w 84"/>
                  <a:gd name="T35" fmla="*/ 71 h 101"/>
                  <a:gd name="T36" fmla="*/ 0 w 84"/>
                  <a:gd name="T37" fmla="*/ 60 h 101"/>
                  <a:gd name="T38" fmla="*/ 1 w 84"/>
                  <a:gd name="T39" fmla="*/ 49 h 101"/>
                  <a:gd name="T40" fmla="*/ 6 w 84"/>
                  <a:gd name="T41" fmla="*/ 38 h 101"/>
                  <a:gd name="T42" fmla="*/ 14 w 84"/>
                  <a:gd name="T43" fmla="*/ 30 h 101"/>
                  <a:gd name="T44" fmla="*/ 23 w 84"/>
                  <a:gd name="T45" fmla="*/ 24 h 101"/>
                  <a:gd name="T46" fmla="*/ 32 w 84"/>
                  <a:gd name="T47" fmla="*/ 20 h 101"/>
                  <a:gd name="T48" fmla="*/ 42 w 84"/>
                  <a:gd name="T49" fmla="*/ 15 h 101"/>
                  <a:gd name="T50" fmla="*/ 52 w 84"/>
                  <a:gd name="T51" fmla="*/ 10 h 101"/>
                  <a:gd name="T52" fmla="*/ 61 w 84"/>
                  <a:gd name="T53" fmla="*/ 6 h 101"/>
                  <a:gd name="T54" fmla="*/ 69 w 84"/>
                  <a:gd name="T55" fmla="*/ 3 h 101"/>
                  <a:gd name="T56" fmla="*/ 76 w 84"/>
                  <a:gd name="T57" fmla="*/ 0 h 101"/>
                  <a:gd name="T58" fmla="*/ 81 w 84"/>
                  <a:gd name="T59" fmla="*/ 0 h 101"/>
                  <a:gd name="T60" fmla="*/ 79 w 84"/>
                  <a:gd name="T61" fmla="*/ 3 h 101"/>
                  <a:gd name="T62" fmla="*/ 71 w 84"/>
                  <a:gd name="T63" fmla="*/ 6 h 101"/>
                  <a:gd name="T64" fmla="*/ 63 w 84"/>
                  <a:gd name="T65" fmla="*/ 10 h 101"/>
                  <a:gd name="T66" fmla="*/ 54 w 84"/>
                  <a:gd name="T67" fmla="*/ 14 h 101"/>
                  <a:gd name="T68" fmla="*/ 45 w 84"/>
                  <a:gd name="T69" fmla="*/ 18 h 101"/>
                  <a:gd name="T70" fmla="*/ 36 w 84"/>
                  <a:gd name="T71" fmla="*/ 23 h 101"/>
                  <a:gd name="T72" fmla="*/ 27 w 84"/>
                  <a:gd name="T73" fmla="*/ 28 h 101"/>
                  <a:gd name="T74" fmla="*/ 19 w 84"/>
                  <a:gd name="T7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101">
                    <a:moveTo>
                      <a:pt x="15" y="37"/>
                    </a:moveTo>
                    <a:lnTo>
                      <a:pt x="13" y="40"/>
                    </a:lnTo>
                    <a:lnTo>
                      <a:pt x="11" y="43"/>
                    </a:lnTo>
                    <a:lnTo>
                      <a:pt x="9" y="46"/>
                    </a:lnTo>
                    <a:lnTo>
                      <a:pt x="8" y="49"/>
                    </a:lnTo>
                    <a:lnTo>
                      <a:pt x="7" y="53"/>
                    </a:lnTo>
                    <a:lnTo>
                      <a:pt x="7" y="57"/>
                    </a:lnTo>
                    <a:lnTo>
                      <a:pt x="8" y="60"/>
                    </a:lnTo>
                    <a:lnTo>
                      <a:pt x="10" y="64"/>
                    </a:lnTo>
                    <a:lnTo>
                      <a:pt x="13" y="67"/>
                    </a:lnTo>
                    <a:lnTo>
                      <a:pt x="16" y="71"/>
                    </a:lnTo>
                    <a:lnTo>
                      <a:pt x="19" y="74"/>
                    </a:lnTo>
                    <a:lnTo>
                      <a:pt x="23" y="77"/>
                    </a:lnTo>
                    <a:lnTo>
                      <a:pt x="27" y="79"/>
                    </a:lnTo>
                    <a:lnTo>
                      <a:pt x="31" y="82"/>
                    </a:lnTo>
                    <a:lnTo>
                      <a:pt x="35" y="85"/>
                    </a:lnTo>
                    <a:lnTo>
                      <a:pt x="38" y="88"/>
                    </a:lnTo>
                    <a:lnTo>
                      <a:pt x="40" y="89"/>
                    </a:lnTo>
                    <a:lnTo>
                      <a:pt x="40" y="91"/>
                    </a:lnTo>
                    <a:lnTo>
                      <a:pt x="41" y="92"/>
                    </a:lnTo>
                    <a:lnTo>
                      <a:pt x="42" y="94"/>
                    </a:lnTo>
                    <a:lnTo>
                      <a:pt x="42" y="95"/>
                    </a:lnTo>
                    <a:lnTo>
                      <a:pt x="42" y="97"/>
                    </a:lnTo>
                    <a:lnTo>
                      <a:pt x="42" y="98"/>
                    </a:lnTo>
                    <a:lnTo>
                      <a:pt x="40" y="99"/>
                    </a:lnTo>
                    <a:lnTo>
                      <a:pt x="39" y="100"/>
                    </a:lnTo>
                    <a:lnTo>
                      <a:pt x="37" y="100"/>
                    </a:lnTo>
                    <a:lnTo>
                      <a:pt x="36" y="99"/>
                    </a:lnTo>
                    <a:lnTo>
                      <a:pt x="35" y="98"/>
                    </a:lnTo>
                    <a:lnTo>
                      <a:pt x="31" y="94"/>
                    </a:lnTo>
                    <a:lnTo>
                      <a:pt x="26" y="90"/>
                    </a:lnTo>
                    <a:lnTo>
                      <a:pt x="22" y="87"/>
                    </a:lnTo>
                    <a:lnTo>
                      <a:pt x="17" y="83"/>
                    </a:lnTo>
                    <a:lnTo>
                      <a:pt x="13" y="79"/>
                    </a:lnTo>
                    <a:lnTo>
                      <a:pt x="9" y="75"/>
                    </a:lnTo>
                    <a:lnTo>
                      <a:pt x="5" y="71"/>
                    </a:lnTo>
                    <a:lnTo>
                      <a:pt x="2" y="66"/>
                    </a:lnTo>
                    <a:lnTo>
                      <a:pt x="0" y="60"/>
                    </a:lnTo>
                    <a:lnTo>
                      <a:pt x="0" y="54"/>
                    </a:lnTo>
                    <a:lnTo>
                      <a:pt x="1" y="49"/>
                    </a:lnTo>
                    <a:lnTo>
                      <a:pt x="3" y="43"/>
                    </a:lnTo>
                    <a:lnTo>
                      <a:pt x="6" y="38"/>
                    </a:lnTo>
                    <a:lnTo>
                      <a:pt x="9" y="34"/>
                    </a:lnTo>
                    <a:lnTo>
                      <a:pt x="14" y="30"/>
                    </a:lnTo>
                    <a:lnTo>
                      <a:pt x="19" y="27"/>
                    </a:lnTo>
                    <a:lnTo>
                      <a:pt x="23" y="24"/>
                    </a:lnTo>
                    <a:lnTo>
                      <a:pt x="28" y="22"/>
                    </a:lnTo>
                    <a:lnTo>
                      <a:pt x="32" y="20"/>
                    </a:lnTo>
                    <a:lnTo>
                      <a:pt x="37" y="17"/>
                    </a:lnTo>
                    <a:lnTo>
                      <a:pt x="42" y="15"/>
                    </a:lnTo>
                    <a:lnTo>
                      <a:pt x="47" y="13"/>
                    </a:lnTo>
                    <a:lnTo>
                      <a:pt x="52" y="10"/>
                    </a:lnTo>
                    <a:lnTo>
                      <a:pt x="56" y="8"/>
                    </a:lnTo>
                    <a:lnTo>
                      <a:pt x="61" y="6"/>
                    </a:lnTo>
                    <a:lnTo>
                      <a:pt x="65" y="4"/>
                    </a:lnTo>
                    <a:lnTo>
                      <a:pt x="69" y="3"/>
                    </a:lnTo>
                    <a:lnTo>
                      <a:pt x="73" y="2"/>
                    </a:lnTo>
                    <a:lnTo>
                      <a:pt x="76" y="0"/>
                    </a:lnTo>
                    <a:lnTo>
                      <a:pt x="79" y="0"/>
                    </a:lnTo>
                    <a:lnTo>
                      <a:pt x="81" y="0"/>
                    </a:lnTo>
                    <a:lnTo>
                      <a:pt x="83" y="1"/>
                    </a:lnTo>
                    <a:lnTo>
                      <a:pt x="79" y="3"/>
                    </a:lnTo>
                    <a:lnTo>
                      <a:pt x="75" y="4"/>
                    </a:lnTo>
                    <a:lnTo>
                      <a:pt x="71" y="6"/>
                    </a:lnTo>
                    <a:lnTo>
                      <a:pt x="67" y="8"/>
                    </a:lnTo>
                    <a:lnTo>
                      <a:pt x="63" y="10"/>
                    </a:lnTo>
                    <a:lnTo>
                      <a:pt x="58" y="12"/>
                    </a:lnTo>
                    <a:lnTo>
                      <a:pt x="54" y="14"/>
                    </a:lnTo>
                    <a:lnTo>
                      <a:pt x="50" y="16"/>
                    </a:lnTo>
                    <a:lnTo>
                      <a:pt x="45" y="18"/>
                    </a:lnTo>
                    <a:lnTo>
                      <a:pt x="40" y="21"/>
                    </a:lnTo>
                    <a:lnTo>
                      <a:pt x="36" y="23"/>
                    </a:lnTo>
                    <a:lnTo>
                      <a:pt x="32" y="25"/>
                    </a:lnTo>
                    <a:lnTo>
                      <a:pt x="27" y="28"/>
                    </a:lnTo>
                    <a:lnTo>
                      <a:pt x="23" y="31"/>
                    </a:lnTo>
                    <a:lnTo>
                      <a:pt x="19" y="34"/>
                    </a:lnTo>
                    <a:lnTo>
                      <a:pt x="15" y="37"/>
                    </a:lnTo>
                  </a:path>
                </a:pathLst>
              </a:custGeom>
              <a:solidFill>
                <a:srgbClr val="4D4D4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453" name="AutoShape 79">
                <a:extLst>
                  <a:ext uri="{FF2B5EF4-FFF2-40B4-BE49-F238E27FC236}">
                    <a16:creationId xmlns:a16="http://schemas.microsoft.com/office/drawing/2014/main" id="{C7648826-8271-0F16-218E-C38DCF83A7EA}"/>
                  </a:ext>
                </a:extLst>
              </p:cNvPr>
              <p:cNvSpPr>
                <a:spLocks noChangeArrowheads="1"/>
              </p:cNvSpPr>
              <p:nvPr/>
            </p:nvSpPr>
            <p:spPr bwMode="auto">
              <a:xfrm rot="1320000">
                <a:off x="1078" y="1458"/>
                <a:ext cx="72" cy="96"/>
              </a:xfrm>
              <a:prstGeom prst="roundRect">
                <a:avLst>
                  <a:gd name="adj" fmla="val 16630"/>
                </a:avLst>
              </a:prstGeom>
              <a:solidFill>
                <a:srgbClr val="00BBD3"/>
              </a:solidFill>
              <a:ln w="12700">
                <a:solidFill>
                  <a:srgbClr val="90909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grpSp>
          <p:nvGrpSpPr>
            <p:cNvPr id="248" name="Group 247">
              <a:extLst>
                <a:ext uri="{FF2B5EF4-FFF2-40B4-BE49-F238E27FC236}">
                  <a16:creationId xmlns:a16="http://schemas.microsoft.com/office/drawing/2014/main" id="{B2F082A4-3E6D-9501-7845-BFDDDC33919C}"/>
                </a:ext>
              </a:extLst>
            </p:cNvPr>
            <p:cNvGrpSpPr>
              <a:grpSpLocks/>
            </p:cNvGrpSpPr>
            <p:nvPr/>
          </p:nvGrpSpPr>
          <p:grpSpPr bwMode="auto">
            <a:xfrm>
              <a:off x="721" y="1797"/>
              <a:ext cx="814" cy="1634"/>
              <a:chOff x="721" y="1797"/>
              <a:chExt cx="814" cy="1634"/>
            </a:xfrm>
          </p:grpSpPr>
          <p:grpSp>
            <p:nvGrpSpPr>
              <p:cNvPr id="386" name="Group 385">
                <a:extLst>
                  <a:ext uri="{FF2B5EF4-FFF2-40B4-BE49-F238E27FC236}">
                    <a16:creationId xmlns:a16="http://schemas.microsoft.com/office/drawing/2014/main" id="{73A98402-C790-5BC9-C2C8-5E98CDBCA392}"/>
                  </a:ext>
                </a:extLst>
              </p:cNvPr>
              <p:cNvGrpSpPr>
                <a:grpSpLocks/>
              </p:cNvGrpSpPr>
              <p:nvPr/>
            </p:nvGrpSpPr>
            <p:grpSpPr bwMode="auto">
              <a:xfrm>
                <a:off x="721" y="1797"/>
                <a:ext cx="814" cy="1634"/>
                <a:chOff x="721" y="1797"/>
                <a:chExt cx="814" cy="1634"/>
              </a:xfrm>
            </p:grpSpPr>
            <p:sp>
              <p:nvSpPr>
                <p:cNvPr id="392" name="Rectangle 391">
                  <a:extLst>
                    <a:ext uri="{FF2B5EF4-FFF2-40B4-BE49-F238E27FC236}">
                      <a16:creationId xmlns:a16="http://schemas.microsoft.com/office/drawing/2014/main" id="{AAA65D8D-A14C-2F38-F788-B96BC8A4D8BE}"/>
                    </a:ext>
                  </a:extLst>
                </p:cNvPr>
                <p:cNvSpPr>
                  <a:spLocks noChangeArrowheads="1"/>
                </p:cNvSpPr>
                <p:nvPr/>
              </p:nvSpPr>
              <p:spPr bwMode="auto">
                <a:xfrm>
                  <a:off x="721" y="1801"/>
                  <a:ext cx="814" cy="1630"/>
                </a:xfrm>
                <a:prstGeom prst="rect">
                  <a:avLst/>
                </a:prstGeom>
                <a:solidFill>
                  <a:srgbClr val="5430AA">
                    <a:alpha val="47000"/>
                  </a:srgbClr>
                </a:solidFill>
                <a:ln w="12700">
                  <a:solidFill>
                    <a:srgbClr val="212121"/>
                  </a:solidFill>
                  <a:miter lim="800000"/>
                  <a:headEnd/>
                  <a:tailEnd/>
                </a:ln>
                <a:effectLst>
                  <a:outerShdw dist="107763" dir="18900000" algn="ctr" rotWithShape="0">
                    <a:srgbClr val="FFFFFF"/>
                  </a:outerShdw>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93" name="Rectangle 392">
                  <a:extLst>
                    <a:ext uri="{FF2B5EF4-FFF2-40B4-BE49-F238E27FC236}">
                      <a16:creationId xmlns:a16="http://schemas.microsoft.com/office/drawing/2014/main" id="{D63A740C-5874-9F60-F025-E0D07DB5195A}"/>
                    </a:ext>
                  </a:extLst>
                </p:cNvPr>
                <p:cNvSpPr>
                  <a:spLocks noChangeArrowheads="1"/>
                </p:cNvSpPr>
                <p:nvPr/>
              </p:nvSpPr>
              <p:spPr bwMode="auto">
                <a:xfrm>
                  <a:off x="822" y="1797"/>
                  <a:ext cx="61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Client</a:t>
                  </a:r>
                </a:p>
              </p:txBody>
            </p:sp>
          </p:grpSp>
          <p:grpSp>
            <p:nvGrpSpPr>
              <p:cNvPr id="387" name="Group 386">
                <a:extLst>
                  <a:ext uri="{FF2B5EF4-FFF2-40B4-BE49-F238E27FC236}">
                    <a16:creationId xmlns:a16="http://schemas.microsoft.com/office/drawing/2014/main" id="{5F8CF4BB-7D93-FC41-F953-F6035B14D4CA}"/>
                  </a:ext>
                </a:extLst>
              </p:cNvPr>
              <p:cNvGrpSpPr>
                <a:grpSpLocks/>
              </p:cNvGrpSpPr>
              <p:nvPr/>
            </p:nvGrpSpPr>
            <p:grpSpPr bwMode="auto">
              <a:xfrm>
                <a:off x="864" y="2184"/>
                <a:ext cx="576" cy="1200"/>
                <a:chOff x="864" y="2184"/>
                <a:chExt cx="576" cy="1200"/>
              </a:xfrm>
            </p:grpSpPr>
            <p:sp>
              <p:nvSpPr>
                <p:cNvPr id="388" name="Rectangle 387">
                  <a:extLst>
                    <a:ext uri="{FF2B5EF4-FFF2-40B4-BE49-F238E27FC236}">
                      <a16:creationId xmlns:a16="http://schemas.microsoft.com/office/drawing/2014/main" id="{72DA594D-5DB1-7BAD-F275-C99DFD359DAD}"/>
                    </a:ext>
                  </a:extLst>
                </p:cNvPr>
                <p:cNvSpPr>
                  <a:spLocks noChangeArrowheads="1"/>
                </p:cNvSpPr>
                <p:nvPr/>
              </p:nvSpPr>
              <p:spPr bwMode="auto">
                <a:xfrm>
                  <a:off x="864" y="2184"/>
                  <a:ext cx="576" cy="218"/>
                </a:xfrm>
                <a:prstGeom prst="rect">
                  <a:avLst/>
                </a:prstGeom>
                <a:solidFill>
                  <a:sysClr val="window" lastClr="FFFFFF"/>
                </a:solidFill>
                <a:ln w="12700">
                  <a:solidFill>
                    <a:srgbClr val="2121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rPr>
                    <a:t>WML</a:t>
                  </a:r>
                </a:p>
              </p:txBody>
            </p:sp>
            <p:sp>
              <p:nvSpPr>
                <p:cNvPr id="389" name="Rectangle 388">
                  <a:extLst>
                    <a:ext uri="{FF2B5EF4-FFF2-40B4-BE49-F238E27FC236}">
                      <a16:creationId xmlns:a16="http://schemas.microsoft.com/office/drawing/2014/main" id="{7F378AF8-9ECA-1EF7-F0C2-76BCEEBB263D}"/>
                    </a:ext>
                  </a:extLst>
                </p:cNvPr>
                <p:cNvSpPr>
                  <a:spLocks noChangeArrowheads="1"/>
                </p:cNvSpPr>
                <p:nvPr/>
              </p:nvSpPr>
              <p:spPr bwMode="auto">
                <a:xfrm>
                  <a:off x="864" y="2460"/>
                  <a:ext cx="576" cy="372"/>
                </a:xfrm>
                <a:prstGeom prst="rect">
                  <a:avLst/>
                </a:prstGeom>
                <a:solidFill>
                  <a:sysClr val="window" lastClr="FFFFFF"/>
                </a:solidFill>
                <a:ln w="12700">
                  <a:solidFill>
                    <a:srgbClr val="2121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mn-cs"/>
                    </a:rPr>
                    <a:t>WML-Script</a:t>
                  </a:r>
                </a:p>
              </p:txBody>
            </p:sp>
            <p:sp>
              <p:nvSpPr>
                <p:cNvPr id="390" name="Rectangle 389">
                  <a:extLst>
                    <a:ext uri="{FF2B5EF4-FFF2-40B4-BE49-F238E27FC236}">
                      <a16:creationId xmlns:a16="http://schemas.microsoft.com/office/drawing/2014/main" id="{41558014-3792-CAFB-E245-BABFD2CAE1A3}"/>
                    </a:ext>
                  </a:extLst>
                </p:cNvPr>
                <p:cNvSpPr>
                  <a:spLocks noChangeArrowheads="1"/>
                </p:cNvSpPr>
                <p:nvPr/>
              </p:nvSpPr>
              <p:spPr bwMode="auto">
                <a:xfrm>
                  <a:off x="864" y="2890"/>
                  <a:ext cx="576" cy="218"/>
                </a:xfrm>
                <a:prstGeom prst="rect">
                  <a:avLst/>
                </a:prstGeom>
                <a:solidFill>
                  <a:sysClr val="window" lastClr="FFFFFF"/>
                </a:solidFill>
                <a:ln w="12700">
                  <a:solidFill>
                    <a:srgbClr val="2121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rPr>
                    <a:t>WTAI</a:t>
                  </a:r>
                </a:p>
              </p:txBody>
            </p:sp>
            <p:sp>
              <p:nvSpPr>
                <p:cNvPr id="391" name="Rectangle 390">
                  <a:extLst>
                    <a:ext uri="{FF2B5EF4-FFF2-40B4-BE49-F238E27FC236}">
                      <a16:creationId xmlns:a16="http://schemas.microsoft.com/office/drawing/2014/main" id="{B1952BF4-1D53-930C-2EA3-6C7507DE7DA3}"/>
                    </a:ext>
                  </a:extLst>
                </p:cNvPr>
                <p:cNvSpPr>
                  <a:spLocks noChangeArrowheads="1"/>
                </p:cNvSpPr>
                <p:nvPr/>
              </p:nvSpPr>
              <p:spPr bwMode="auto">
                <a:xfrm>
                  <a:off x="864" y="3166"/>
                  <a:ext cx="576" cy="218"/>
                </a:xfrm>
                <a:prstGeom prst="rect">
                  <a:avLst/>
                </a:prstGeom>
                <a:solidFill>
                  <a:sysClr val="window" lastClr="FFFFFF"/>
                </a:solidFill>
                <a:ln w="12700">
                  <a:solidFill>
                    <a:srgbClr val="2121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rPr>
                    <a:t>Etc.</a:t>
                  </a:r>
                </a:p>
              </p:txBody>
            </p:sp>
          </p:grpSp>
        </p:grpSp>
        <p:grpSp>
          <p:nvGrpSpPr>
            <p:cNvPr id="249" name="Group 248">
              <a:extLst>
                <a:ext uri="{FF2B5EF4-FFF2-40B4-BE49-F238E27FC236}">
                  <a16:creationId xmlns:a16="http://schemas.microsoft.com/office/drawing/2014/main" id="{F4D813DC-7CD5-F1BD-AA48-52EF2AFEF0B9}"/>
                </a:ext>
              </a:extLst>
            </p:cNvPr>
            <p:cNvGrpSpPr>
              <a:grpSpLocks/>
            </p:cNvGrpSpPr>
            <p:nvPr/>
          </p:nvGrpSpPr>
          <p:grpSpPr bwMode="auto">
            <a:xfrm>
              <a:off x="2784" y="1204"/>
              <a:ext cx="381" cy="669"/>
              <a:chOff x="2784" y="1204"/>
              <a:chExt cx="381" cy="669"/>
            </a:xfrm>
          </p:grpSpPr>
          <p:sp>
            <p:nvSpPr>
              <p:cNvPr id="330" name="Freeform 93">
                <a:extLst>
                  <a:ext uri="{FF2B5EF4-FFF2-40B4-BE49-F238E27FC236}">
                    <a16:creationId xmlns:a16="http://schemas.microsoft.com/office/drawing/2014/main" id="{F68CA958-B5D3-2CEF-5114-A56F1EA3A15A}"/>
                  </a:ext>
                </a:extLst>
              </p:cNvPr>
              <p:cNvSpPr>
                <a:spLocks/>
              </p:cNvSpPr>
              <p:nvPr/>
            </p:nvSpPr>
            <p:spPr bwMode="auto">
              <a:xfrm>
                <a:off x="2784" y="1713"/>
                <a:ext cx="322" cy="160"/>
              </a:xfrm>
              <a:custGeom>
                <a:avLst/>
                <a:gdLst>
                  <a:gd name="T0" fmla="*/ 34 w 322"/>
                  <a:gd name="T1" fmla="*/ 83 h 160"/>
                  <a:gd name="T2" fmla="*/ 26 w 322"/>
                  <a:gd name="T3" fmla="*/ 92 h 160"/>
                  <a:gd name="T4" fmla="*/ 17 w 322"/>
                  <a:gd name="T5" fmla="*/ 100 h 160"/>
                  <a:gd name="T6" fmla="*/ 0 w 322"/>
                  <a:gd name="T7" fmla="*/ 109 h 160"/>
                  <a:gd name="T8" fmla="*/ 0 w 322"/>
                  <a:gd name="T9" fmla="*/ 117 h 160"/>
                  <a:gd name="T10" fmla="*/ 0 w 322"/>
                  <a:gd name="T11" fmla="*/ 125 h 160"/>
                  <a:gd name="T12" fmla="*/ 9 w 322"/>
                  <a:gd name="T13" fmla="*/ 125 h 160"/>
                  <a:gd name="T14" fmla="*/ 17 w 322"/>
                  <a:gd name="T15" fmla="*/ 133 h 160"/>
                  <a:gd name="T16" fmla="*/ 34 w 322"/>
                  <a:gd name="T17" fmla="*/ 133 h 160"/>
                  <a:gd name="T18" fmla="*/ 203 w 322"/>
                  <a:gd name="T19" fmla="*/ 159 h 160"/>
                  <a:gd name="T20" fmla="*/ 220 w 322"/>
                  <a:gd name="T21" fmla="*/ 159 h 160"/>
                  <a:gd name="T22" fmla="*/ 237 w 322"/>
                  <a:gd name="T23" fmla="*/ 159 h 160"/>
                  <a:gd name="T24" fmla="*/ 245 w 322"/>
                  <a:gd name="T25" fmla="*/ 159 h 160"/>
                  <a:gd name="T26" fmla="*/ 253 w 322"/>
                  <a:gd name="T27" fmla="*/ 159 h 160"/>
                  <a:gd name="T28" fmla="*/ 262 w 322"/>
                  <a:gd name="T29" fmla="*/ 150 h 160"/>
                  <a:gd name="T30" fmla="*/ 270 w 322"/>
                  <a:gd name="T31" fmla="*/ 142 h 160"/>
                  <a:gd name="T32" fmla="*/ 321 w 322"/>
                  <a:gd name="T33" fmla="*/ 0 h 160"/>
                  <a:gd name="T34" fmla="*/ 34 w 322"/>
                  <a:gd name="T35" fmla="*/ 8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2" h="160">
                    <a:moveTo>
                      <a:pt x="34" y="83"/>
                    </a:moveTo>
                    <a:lnTo>
                      <a:pt x="26" y="92"/>
                    </a:lnTo>
                    <a:lnTo>
                      <a:pt x="17" y="100"/>
                    </a:lnTo>
                    <a:lnTo>
                      <a:pt x="0" y="109"/>
                    </a:lnTo>
                    <a:lnTo>
                      <a:pt x="0" y="117"/>
                    </a:lnTo>
                    <a:lnTo>
                      <a:pt x="0" y="125"/>
                    </a:lnTo>
                    <a:lnTo>
                      <a:pt x="9" y="125"/>
                    </a:lnTo>
                    <a:lnTo>
                      <a:pt x="17" y="133"/>
                    </a:lnTo>
                    <a:lnTo>
                      <a:pt x="34" y="133"/>
                    </a:lnTo>
                    <a:lnTo>
                      <a:pt x="203" y="159"/>
                    </a:lnTo>
                    <a:lnTo>
                      <a:pt x="220" y="159"/>
                    </a:lnTo>
                    <a:lnTo>
                      <a:pt x="237" y="159"/>
                    </a:lnTo>
                    <a:lnTo>
                      <a:pt x="245" y="159"/>
                    </a:lnTo>
                    <a:lnTo>
                      <a:pt x="253" y="159"/>
                    </a:lnTo>
                    <a:lnTo>
                      <a:pt x="262" y="150"/>
                    </a:lnTo>
                    <a:lnTo>
                      <a:pt x="270" y="142"/>
                    </a:lnTo>
                    <a:lnTo>
                      <a:pt x="321" y="0"/>
                    </a:lnTo>
                    <a:lnTo>
                      <a:pt x="34" y="83"/>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31" name="Freeform 94">
                <a:extLst>
                  <a:ext uri="{FF2B5EF4-FFF2-40B4-BE49-F238E27FC236}">
                    <a16:creationId xmlns:a16="http://schemas.microsoft.com/office/drawing/2014/main" id="{D4AF89D8-7266-81C6-4353-852AAEE0F257}"/>
                  </a:ext>
                </a:extLst>
              </p:cNvPr>
              <p:cNvSpPr>
                <a:spLocks/>
              </p:cNvSpPr>
              <p:nvPr/>
            </p:nvSpPr>
            <p:spPr bwMode="auto">
              <a:xfrm>
                <a:off x="3012" y="1713"/>
                <a:ext cx="153" cy="151"/>
              </a:xfrm>
              <a:custGeom>
                <a:avLst/>
                <a:gdLst>
                  <a:gd name="T0" fmla="*/ 0 w 153"/>
                  <a:gd name="T1" fmla="*/ 100 h 151"/>
                  <a:gd name="T2" fmla="*/ 0 w 153"/>
                  <a:gd name="T3" fmla="*/ 109 h 151"/>
                  <a:gd name="T4" fmla="*/ 0 w 153"/>
                  <a:gd name="T5" fmla="*/ 116 h 151"/>
                  <a:gd name="T6" fmla="*/ 0 w 153"/>
                  <a:gd name="T7" fmla="*/ 125 h 151"/>
                  <a:gd name="T8" fmla="*/ 8 w 153"/>
                  <a:gd name="T9" fmla="*/ 125 h 151"/>
                  <a:gd name="T10" fmla="*/ 8 w 153"/>
                  <a:gd name="T11" fmla="*/ 133 h 151"/>
                  <a:gd name="T12" fmla="*/ 17 w 153"/>
                  <a:gd name="T13" fmla="*/ 142 h 151"/>
                  <a:gd name="T14" fmla="*/ 25 w 153"/>
                  <a:gd name="T15" fmla="*/ 150 h 151"/>
                  <a:gd name="T16" fmla="*/ 34 w 153"/>
                  <a:gd name="T17" fmla="*/ 150 h 151"/>
                  <a:gd name="T18" fmla="*/ 42 w 153"/>
                  <a:gd name="T19" fmla="*/ 142 h 151"/>
                  <a:gd name="T20" fmla="*/ 152 w 153"/>
                  <a:gd name="T21" fmla="*/ 25 h 151"/>
                  <a:gd name="T22" fmla="*/ 152 w 153"/>
                  <a:gd name="T23" fmla="*/ 17 h 151"/>
                  <a:gd name="T24" fmla="*/ 143 w 153"/>
                  <a:gd name="T25" fmla="*/ 17 h 151"/>
                  <a:gd name="T26" fmla="*/ 101 w 153"/>
                  <a:gd name="T27" fmla="*/ 0 h 151"/>
                  <a:gd name="T28" fmla="*/ 0 w 153"/>
                  <a:gd name="T29" fmla="*/ 10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51">
                    <a:moveTo>
                      <a:pt x="0" y="100"/>
                    </a:moveTo>
                    <a:lnTo>
                      <a:pt x="0" y="109"/>
                    </a:lnTo>
                    <a:lnTo>
                      <a:pt x="0" y="116"/>
                    </a:lnTo>
                    <a:lnTo>
                      <a:pt x="0" y="125"/>
                    </a:lnTo>
                    <a:lnTo>
                      <a:pt x="8" y="125"/>
                    </a:lnTo>
                    <a:lnTo>
                      <a:pt x="8" y="133"/>
                    </a:lnTo>
                    <a:lnTo>
                      <a:pt x="17" y="142"/>
                    </a:lnTo>
                    <a:lnTo>
                      <a:pt x="25" y="150"/>
                    </a:lnTo>
                    <a:lnTo>
                      <a:pt x="34" y="150"/>
                    </a:lnTo>
                    <a:lnTo>
                      <a:pt x="42" y="142"/>
                    </a:lnTo>
                    <a:lnTo>
                      <a:pt x="152" y="25"/>
                    </a:lnTo>
                    <a:lnTo>
                      <a:pt x="152" y="17"/>
                    </a:lnTo>
                    <a:lnTo>
                      <a:pt x="143" y="17"/>
                    </a:lnTo>
                    <a:lnTo>
                      <a:pt x="101" y="0"/>
                    </a:lnTo>
                    <a:lnTo>
                      <a:pt x="0" y="10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32" name="Freeform 95">
                <a:extLst>
                  <a:ext uri="{FF2B5EF4-FFF2-40B4-BE49-F238E27FC236}">
                    <a16:creationId xmlns:a16="http://schemas.microsoft.com/office/drawing/2014/main" id="{11BD4790-C659-EA22-DDBD-F99C7A26D59B}"/>
                  </a:ext>
                </a:extLst>
              </p:cNvPr>
              <p:cNvSpPr>
                <a:spLocks/>
              </p:cNvSpPr>
              <p:nvPr/>
            </p:nvSpPr>
            <p:spPr bwMode="auto">
              <a:xfrm>
                <a:off x="2818" y="1721"/>
                <a:ext cx="296" cy="93"/>
              </a:xfrm>
              <a:custGeom>
                <a:avLst/>
                <a:gdLst>
                  <a:gd name="T0" fmla="*/ 295 w 296"/>
                  <a:gd name="T1" fmla="*/ 0 h 93"/>
                  <a:gd name="T2" fmla="*/ 194 w 296"/>
                  <a:gd name="T3" fmla="*/ 84 h 93"/>
                  <a:gd name="T4" fmla="*/ 194 w 296"/>
                  <a:gd name="T5" fmla="*/ 92 h 93"/>
                  <a:gd name="T6" fmla="*/ 185 w 296"/>
                  <a:gd name="T7" fmla="*/ 92 h 93"/>
                  <a:gd name="T8" fmla="*/ 168 w 296"/>
                  <a:gd name="T9" fmla="*/ 92 h 93"/>
                  <a:gd name="T10" fmla="*/ 0 w 296"/>
                  <a:gd name="T11" fmla="*/ 75 h 93"/>
                  <a:gd name="T12" fmla="*/ 0 w 296"/>
                  <a:gd name="T13" fmla="*/ 59 h 93"/>
                  <a:gd name="T14" fmla="*/ 295 w 296"/>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6" h="93">
                    <a:moveTo>
                      <a:pt x="295" y="0"/>
                    </a:moveTo>
                    <a:lnTo>
                      <a:pt x="194" y="84"/>
                    </a:lnTo>
                    <a:lnTo>
                      <a:pt x="194" y="92"/>
                    </a:lnTo>
                    <a:lnTo>
                      <a:pt x="185" y="92"/>
                    </a:lnTo>
                    <a:lnTo>
                      <a:pt x="168" y="92"/>
                    </a:lnTo>
                    <a:lnTo>
                      <a:pt x="0" y="75"/>
                    </a:lnTo>
                    <a:lnTo>
                      <a:pt x="0" y="59"/>
                    </a:lnTo>
                    <a:lnTo>
                      <a:pt x="295" y="0"/>
                    </a:lnTo>
                  </a:path>
                </a:pathLst>
              </a:custGeom>
              <a:solidFill>
                <a:srgbClr val="606060"/>
              </a:solidFill>
              <a:ln w="12700" cap="rnd" cmpd="sng">
                <a:solidFill>
                  <a:srgbClr val="60606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33" name="Freeform 96">
                <a:extLst>
                  <a:ext uri="{FF2B5EF4-FFF2-40B4-BE49-F238E27FC236}">
                    <a16:creationId xmlns:a16="http://schemas.microsoft.com/office/drawing/2014/main" id="{59D2423D-6380-2080-1C22-74709081574A}"/>
                  </a:ext>
                </a:extLst>
              </p:cNvPr>
              <p:cNvSpPr>
                <a:spLocks/>
              </p:cNvSpPr>
              <p:nvPr/>
            </p:nvSpPr>
            <p:spPr bwMode="auto">
              <a:xfrm>
                <a:off x="2818" y="1212"/>
                <a:ext cx="296" cy="602"/>
              </a:xfrm>
              <a:custGeom>
                <a:avLst/>
                <a:gdLst>
                  <a:gd name="T0" fmla="*/ 295 w 296"/>
                  <a:gd name="T1" fmla="*/ 0 h 602"/>
                  <a:gd name="T2" fmla="*/ 295 w 296"/>
                  <a:gd name="T3" fmla="*/ 501 h 602"/>
                  <a:gd name="T4" fmla="*/ 194 w 296"/>
                  <a:gd name="T5" fmla="*/ 593 h 602"/>
                  <a:gd name="T6" fmla="*/ 185 w 296"/>
                  <a:gd name="T7" fmla="*/ 601 h 602"/>
                  <a:gd name="T8" fmla="*/ 168 w 296"/>
                  <a:gd name="T9" fmla="*/ 601 h 602"/>
                  <a:gd name="T10" fmla="*/ 9 w 296"/>
                  <a:gd name="T11" fmla="*/ 584 h 602"/>
                  <a:gd name="T12" fmla="*/ 0 w 296"/>
                  <a:gd name="T13" fmla="*/ 584 h 602"/>
                  <a:gd name="T14" fmla="*/ 0 w 296"/>
                  <a:gd name="T15" fmla="*/ 576 h 602"/>
                  <a:gd name="T16" fmla="*/ 0 w 296"/>
                  <a:gd name="T17" fmla="*/ 568 h 602"/>
                  <a:gd name="T18" fmla="*/ 0 w 296"/>
                  <a:gd name="T19" fmla="*/ 17 h 602"/>
                  <a:gd name="T20" fmla="*/ 177 w 296"/>
                  <a:gd name="T21" fmla="*/ 0 h 602"/>
                  <a:gd name="T22" fmla="*/ 295 w 296"/>
                  <a:gd name="T23"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602">
                    <a:moveTo>
                      <a:pt x="295" y="0"/>
                    </a:moveTo>
                    <a:lnTo>
                      <a:pt x="295" y="501"/>
                    </a:lnTo>
                    <a:lnTo>
                      <a:pt x="194" y="593"/>
                    </a:lnTo>
                    <a:lnTo>
                      <a:pt x="185" y="601"/>
                    </a:lnTo>
                    <a:lnTo>
                      <a:pt x="168" y="601"/>
                    </a:lnTo>
                    <a:lnTo>
                      <a:pt x="9" y="584"/>
                    </a:lnTo>
                    <a:lnTo>
                      <a:pt x="0" y="584"/>
                    </a:lnTo>
                    <a:lnTo>
                      <a:pt x="0" y="576"/>
                    </a:lnTo>
                    <a:lnTo>
                      <a:pt x="0" y="568"/>
                    </a:lnTo>
                    <a:lnTo>
                      <a:pt x="0" y="17"/>
                    </a:lnTo>
                    <a:lnTo>
                      <a:pt x="177" y="0"/>
                    </a:lnTo>
                    <a:lnTo>
                      <a:pt x="295" y="0"/>
                    </a:lnTo>
                  </a:path>
                </a:pathLst>
              </a:custGeom>
              <a:solidFill>
                <a:srgbClr val="E0E0E0"/>
              </a:solidFill>
              <a:ln w="12700" cap="rnd" cmpd="sng">
                <a:solidFill>
                  <a:srgbClr val="E0E0E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34" name="Freeform 97">
                <a:extLst>
                  <a:ext uri="{FF2B5EF4-FFF2-40B4-BE49-F238E27FC236}">
                    <a16:creationId xmlns:a16="http://schemas.microsoft.com/office/drawing/2014/main" id="{91A8B242-44F2-5B66-18C6-883923301C72}"/>
                  </a:ext>
                </a:extLst>
              </p:cNvPr>
              <p:cNvSpPr>
                <a:spLocks/>
              </p:cNvSpPr>
              <p:nvPr/>
            </p:nvSpPr>
            <p:spPr bwMode="auto">
              <a:xfrm>
                <a:off x="2818" y="1204"/>
                <a:ext cx="288" cy="43"/>
              </a:xfrm>
              <a:custGeom>
                <a:avLst/>
                <a:gdLst>
                  <a:gd name="T0" fmla="*/ 0 w 288"/>
                  <a:gd name="T1" fmla="*/ 25 h 43"/>
                  <a:gd name="T2" fmla="*/ 169 w 288"/>
                  <a:gd name="T3" fmla="*/ 0 h 43"/>
                  <a:gd name="T4" fmla="*/ 287 w 288"/>
                  <a:gd name="T5" fmla="*/ 8 h 43"/>
                  <a:gd name="T6" fmla="*/ 178 w 288"/>
                  <a:gd name="T7" fmla="*/ 42 h 43"/>
                  <a:gd name="T8" fmla="*/ 0 w 288"/>
                  <a:gd name="T9" fmla="*/ 33 h 43"/>
                  <a:gd name="T10" fmla="*/ 0 w 288"/>
                  <a:gd name="T11" fmla="*/ 25 h 43"/>
                </a:gdLst>
                <a:ahLst/>
                <a:cxnLst>
                  <a:cxn ang="0">
                    <a:pos x="T0" y="T1"/>
                  </a:cxn>
                  <a:cxn ang="0">
                    <a:pos x="T2" y="T3"/>
                  </a:cxn>
                  <a:cxn ang="0">
                    <a:pos x="T4" y="T5"/>
                  </a:cxn>
                  <a:cxn ang="0">
                    <a:pos x="T6" y="T7"/>
                  </a:cxn>
                  <a:cxn ang="0">
                    <a:pos x="T8" y="T9"/>
                  </a:cxn>
                  <a:cxn ang="0">
                    <a:pos x="T10" y="T11"/>
                  </a:cxn>
                </a:cxnLst>
                <a:rect l="0" t="0" r="r" b="b"/>
                <a:pathLst>
                  <a:path w="288" h="43">
                    <a:moveTo>
                      <a:pt x="0" y="25"/>
                    </a:moveTo>
                    <a:lnTo>
                      <a:pt x="169" y="0"/>
                    </a:lnTo>
                    <a:lnTo>
                      <a:pt x="287" y="8"/>
                    </a:lnTo>
                    <a:lnTo>
                      <a:pt x="178" y="42"/>
                    </a:lnTo>
                    <a:lnTo>
                      <a:pt x="0" y="33"/>
                    </a:lnTo>
                    <a:lnTo>
                      <a:pt x="0" y="25"/>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35" name="Freeform 98">
                <a:extLst>
                  <a:ext uri="{FF2B5EF4-FFF2-40B4-BE49-F238E27FC236}">
                    <a16:creationId xmlns:a16="http://schemas.microsoft.com/office/drawing/2014/main" id="{1F121941-D318-0BAC-6898-1711772B17C7}"/>
                  </a:ext>
                </a:extLst>
              </p:cNvPr>
              <p:cNvSpPr>
                <a:spLocks/>
              </p:cNvSpPr>
              <p:nvPr/>
            </p:nvSpPr>
            <p:spPr bwMode="auto">
              <a:xfrm>
                <a:off x="2810" y="1229"/>
                <a:ext cx="194" cy="560"/>
              </a:xfrm>
              <a:custGeom>
                <a:avLst/>
                <a:gdLst>
                  <a:gd name="T0" fmla="*/ 8 w 194"/>
                  <a:gd name="T1" fmla="*/ 542 h 560"/>
                  <a:gd name="T2" fmla="*/ 8 w 194"/>
                  <a:gd name="T3" fmla="*/ 551 h 560"/>
                  <a:gd name="T4" fmla="*/ 17 w 194"/>
                  <a:gd name="T5" fmla="*/ 551 h 560"/>
                  <a:gd name="T6" fmla="*/ 25 w 194"/>
                  <a:gd name="T7" fmla="*/ 551 h 560"/>
                  <a:gd name="T8" fmla="*/ 193 w 194"/>
                  <a:gd name="T9" fmla="*/ 559 h 560"/>
                  <a:gd name="T10" fmla="*/ 193 w 194"/>
                  <a:gd name="T11" fmla="*/ 17 h 560"/>
                  <a:gd name="T12" fmla="*/ 185 w 194"/>
                  <a:gd name="T13" fmla="*/ 8 h 560"/>
                  <a:gd name="T14" fmla="*/ 176 w 194"/>
                  <a:gd name="T15" fmla="*/ 8 h 560"/>
                  <a:gd name="T16" fmla="*/ 168 w 194"/>
                  <a:gd name="T17" fmla="*/ 8 h 560"/>
                  <a:gd name="T18" fmla="*/ 42 w 194"/>
                  <a:gd name="T19" fmla="*/ 0 h 560"/>
                  <a:gd name="T20" fmla="*/ 25 w 194"/>
                  <a:gd name="T21" fmla="*/ 0 h 560"/>
                  <a:gd name="T22" fmla="*/ 17 w 194"/>
                  <a:gd name="T23" fmla="*/ 0 h 560"/>
                  <a:gd name="T24" fmla="*/ 8 w 194"/>
                  <a:gd name="T25" fmla="*/ 0 h 560"/>
                  <a:gd name="T26" fmla="*/ 0 w 194"/>
                  <a:gd name="T27" fmla="*/ 8 h 560"/>
                  <a:gd name="T28" fmla="*/ 0 w 194"/>
                  <a:gd name="T29" fmla="*/ 17 h 560"/>
                  <a:gd name="T30" fmla="*/ 0 w 194"/>
                  <a:gd name="T31" fmla="*/ 309 h 560"/>
                  <a:gd name="T32" fmla="*/ 8 w 194"/>
                  <a:gd name="T33" fmla="*/ 309 h 560"/>
                  <a:gd name="T34" fmla="*/ 8 w 194"/>
                  <a:gd name="T35" fmla="*/ 542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560">
                    <a:moveTo>
                      <a:pt x="8" y="542"/>
                    </a:moveTo>
                    <a:lnTo>
                      <a:pt x="8" y="551"/>
                    </a:lnTo>
                    <a:lnTo>
                      <a:pt x="17" y="551"/>
                    </a:lnTo>
                    <a:lnTo>
                      <a:pt x="25" y="551"/>
                    </a:lnTo>
                    <a:lnTo>
                      <a:pt x="193" y="559"/>
                    </a:lnTo>
                    <a:lnTo>
                      <a:pt x="193" y="17"/>
                    </a:lnTo>
                    <a:lnTo>
                      <a:pt x="185" y="8"/>
                    </a:lnTo>
                    <a:lnTo>
                      <a:pt x="176" y="8"/>
                    </a:lnTo>
                    <a:lnTo>
                      <a:pt x="168" y="8"/>
                    </a:lnTo>
                    <a:lnTo>
                      <a:pt x="42" y="0"/>
                    </a:lnTo>
                    <a:lnTo>
                      <a:pt x="25" y="0"/>
                    </a:lnTo>
                    <a:lnTo>
                      <a:pt x="17" y="0"/>
                    </a:lnTo>
                    <a:lnTo>
                      <a:pt x="8" y="0"/>
                    </a:lnTo>
                    <a:lnTo>
                      <a:pt x="0" y="8"/>
                    </a:lnTo>
                    <a:lnTo>
                      <a:pt x="0" y="17"/>
                    </a:lnTo>
                    <a:lnTo>
                      <a:pt x="0" y="309"/>
                    </a:lnTo>
                    <a:lnTo>
                      <a:pt x="8" y="309"/>
                    </a:lnTo>
                    <a:lnTo>
                      <a:pt x="8" y="542"/>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36" name="Line 96">
                <a:extLst>
                  <a:ext uri="{FF2B5EF4-FFF2-40B4-BE49-F238E27FC236}">
                    <a16:creationId xmlns:a16="http://schemas.microsoft.com/office/drawing/2014/main" id="{B077F3B0-EBA4-D98D-AD55-992F3375AC56}"/>
                  </a:ext>
                </a:extLst>
              </p:cNvPr>
              <p:cNvSpPr>
                <a:spLocks noChangeShapeType="1"/>
              </p:cNvSpPr>
              <p:nvPr/>
            </p:nvSpPr>
            <p:spPr bwMode="auto">
              <a:xfrm>
                <a:off x="3012" y="1257"/>
                <a:ext cx="1" cy="51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37" name="Freeform 100">
                <a:extLst>
                  <a:ext uri="{FF2B5EF4-FFF2-40B4-BE49-F238E27FC236}">
                    <a16:creationId xmlns:a16="http://schemas.microsoft.com/office/drawing/2014/main" id="{1133C1C8-226C-29B2-7CAB-A68400E8C069}"/>
                  </a:ext>
                </a:extLst>
              </p:cNvPr>
              <p:cNvSpPr>
                <a:spLocks/>
              </p:cNvSpPr>
              <p:nvPr/>
            </p:nvSpPr>
            <p:spPr bwMode="auto">
              <a:xfrm>
                <a:off x="2995" y="1237"/>
                <a:ext cx="18" cy="560"/>
              </a:xfrm>
              <a:custGeom>
                <a:avLst/>
                <a:gdLst>
                  <a:gd name="T0" fmla="*/ 0 w 18"/>
                  <a:gd name="T1" fmla="*/ 559 h 560"/>
                  <a:gd name="T2" fmla="*/ 17 w 18"/>
                  <a:gd name="T3" fmla="*/ 543 h 560"/>
                  <a:gd name="T4" fmla="*/ 17 w 18"/>
                  <a:gd name="T5" fmla="*/ 0 h 560"/>
                  <a:gd name="T6" fmla="*/ 0 w 18"/>
                  <a:gd name="T7" fmla="*/ 0 h 560"/>
                  <a:gd name="T8" fmla="*/ 0 w 18"/>
                  <a:gd name="T9" fmla="*/ 559 h 560"/>
                </a:gdLst>
                <a:ahLst/>
                <a:cxnLst>
                  <a:cxn ang="0">
                    <a:pos x="T0" y="T1"/>
                  </a:cxn>
                  <a:cxn ang="0">
                    <a:pos x="T2" y="T3"/>
                  </a:cxn>
                  <a:cxn ang="0">
                    <a:pos x="T4" y="T5"/>
                  </a:cxn>
                  <a:cxn ang="0">
                    <a:pos x="T6" y="T7"/>
                  </a:cxn>
                  <a:cxn ang="0">
                    <a:pos x="T8" y="T9"/>
                  </a:cxn>
                </a:cxnLst>
                <a:rect l="0" t="0" r="r" b="b"/>
                <a:pathLst>
                  <a:path w="18" h="560">
                    <a:moveTo>
                      <a:pt x="0" y="559"/>
                    </a:moveTo>
                    <a:lnTo>
                      <a:pt x="17" y="543"/>
                    </a:lnTo>
                    <a:lnTo>
                      <a:pt x="17" y="0"/>
                    </a:lnTo>
                    <a:lnTo>
                      <a:pt x="0" y="0"/>
                    </a:lnTo>
                    <a:lnTo>
                      <a:pt x="0" y="559"/>
                    </a:lnTo>
                  </a:path>
                </a:pathLst>
              </a:custGeom>
              <a:solidFill>
                <a:srgbClr val="A0A0A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38" name="Line 98">
                <a:extLst>
                  <a:ext uri="{FF2B5EF4-FFF2-40B4-BE49-F238E27FC236}">
                    <a16:creationId xmlns:a16="http://schemas.microsoft.com/office/drawing/2014/main" id="{B8B57D95-71EB-3210-6A9D-C55359AD3972}"/>
                  </a:ext>
                </a:extLst>
              </p:cNvPr>
              <p:cNvSpPr>
                <a:spLocks noChangeShapeType="1"/>
              </p:cNvSpPr>
              <p:nvPr/>
            </p:nvSpPr>
            <p:spPr bwMode="auto">
              <a:xfrm>
                <a:off x="2838" y="1504"/>
                <a:ext cx="149" cy="1"/>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39" name="Line 99">
                <a:extLst>
                  <a:ext uri="{FF2B5EF4-FFF2-40B4-BE49-F238E27FC236}">
                    <a16:creationId xmlns:a16="http://schemas.microsoft.com/office/drawing/2014/main" id="{37F8541D-1480-4DDF-6DF4-724619C6EB2D}"/>
                  </a:ext>
                </a:extLst>
              </p:cNvPr>
              <p:cNvSpPr>
                <a:spLocks noChangeShapeType="1"/>
              </p:cNvSpPr>
              <p:nvPr/>
            </p:nvSpPr>
            <p:spPr bwMode="auto">
              <a:xfrm>
                <a:off x="2838" y="1543"/>
                <a:ext cx="149" cy="1"/>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0" name="Line 100">
                <a:extLst>
                  <a:ext uri="{FF2B5EF4-FFF2-40B4-BE49-F238E27FC236}">
                    <a16:creationId xmlns:a16="http://schemas.microsoft.com/office/drawing/2014/main" id="{9624E8A1-5A3C-A3BA-93F4-EF5C3850530A}"/>
                  </a:ext>
                </a:extLst>
              </p:cNvPr>
              <p:cNvSpPr>
                <a:spLocks noChangeShapeType="1"/>
              </p:cNvSpPr>
              <p:nvPr/>
            </p:nvSpPr>
            <p:spPr bwMode="auto">
              <a:xfrm>
                <a:off x="2847" y="1784"/>
                <a:ext cx="140"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1" name="Line 101">
                <a:extLst>
                  <a:ext uri="{FF2B5EF4-FFF2-40B4-BE49-F238E27FC236}">
                    <a16:creationId xmlns:a16="http://schemas.microsoft.com/office/drawing/2014/main" id="{B6F39978-E04F-30B4-654D-4B7B5D799EAB}"/>
                  </a:ext>
                </a:extLst>
              </p:cNvPr>
              <p:cNvSpPr>
                <a:spLocks noChangeShapeType="1"/>
              </p:cNvSpPr>
              <p:nvPr/>
            </p:nvSpPr>
            <p:spPr bwMode="auto">
              <a:xfrm flipV="1">
                <a:off x="2978" y="1540"/>
                <a:ext cx="0" cy="27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2" name="Line 102">
                <a:extLst>
                  <a:ext uri="{FF2B5EF4-FFF2-40B4-BE49-F238E27FC236}">
                    <a16:creationId xmlns:a16="http://schemas.microsoft.com/office/drawing/2014/main" id="{E426823F-1458-AC71-1F6B-0938387D9300}"/>
                  </a:ext>
                </a:extLst>
              </p:cNvPr>
              <p:cNvSpPr>
                <a:spLocks noChangeShapeType="1"/>
              </p:cNvSpPr>
              <p:nvPr/>
            </p:nvSpPr>
            <p:spPr bwMode="auto">
              <a:xfrm>
                <a:off x="2827" y="1566"/>
                <a:ext cx="0"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3" name="Line 103">
                <a:extLst>
                  <a:ext uri="{FF2B5EF4-FFF2-40B4-BE49-F238E27FC236}">
                    <a16:creationId xmlns:a16="http://schemas.microsoft.com/office/drawing/2014/main" id="{353C4E9E-5CD6-F6FF-6ED0-5A4D9654FC4E}"/>
                  </a:ext>
                </a:extLst>
              </p:cNvPr>
              <p:cNvSpPr>
                <a:spLocks noChangeShapeType="1"/>
              </p:cNvSpPr>
              <p:nvPr/>
            </p:nvSpPr>
            <p:spPr bwMode="auto">
              <a:xfrm>
                <a:off x="2835" y="1566"/>
                <a:ext cx="0"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4" name="Line 104">
                <a:extLst>
                  <a:ext uri="{FF2B5EF4-FFF2-40B4-BE49-F238E27FC236}">
                    <a16:creationId xmlns:a16="http://schemas.microsoft.com/office/drawing/2014/main" id="{CBDB0F3F-E6DD-1C15-8ED5-85CAF056E0AB}"/>
                  </a:ext>
                </a:extLst>
              </p:cNvPr>
              <p:cNvSpPr>
                <a:spLocks noChangeShapeType="1"/>
              </p:cNvSpPr>
              <p:nvPr/>
            </p:nvSpPr>
            <p:spPr bwMode="auto">
              <a:xfrm>
                <a:off x="2843" y="1566"/>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5" name="Line 105">
                <a:extLst>
                  <a:ext uri="{FF2B5EF4-FFF2-40B4-BE49-F238E27FC236}">
                    <a16:creationId xmlns:a16="http://schemas.microsoft.com/office/drawing/2014/main" id="{364FC70A-3A78-4336-C72E-F6E3AF048C91}"/>
                  </a:ext>
                </a:extLst>
              </p:cNvPr>
              <p:cNvSpPr>
                <a:spLocks noChangeShapeType="1"/>
              </p:cNvSpPr>
              <p:nvPr/>
            </p:nvSpPr>
            <p:spPr bwMode="auto">
              <a:xfrm>
                <a:off x="2851" y="1566"/>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6" name="Line 106">
                <a:extLst>
                  <a:ext uri="{FF2B5EF4-FFF2-40B4-BE49-F238E27FC236}">
                    <a16:creationId xmlns:a16="http://schemas.microsoft.com/office/drawing/2014/main" id="{9A738517-4D25-0840-3AA4-BC6C5481155C}"/>
                  </a:ext>
                </a:extLst>
              </p:cNvPr>
              <p:cNvSpPr>
                <a:spLocks noChangeShapeType="1"/>
              </p:cNvSpPr>
              <p:nvPr/>
            </p:nvSpPr>
            <p:spPr bwMode="auto">
              <a:xfrm>
                <a:off x="2851" y="1566"/>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7" name="Line 107">
                <a:extLst>
                  <a:ext uri="{FF2B5EF4-FFF2-40B4-BE49-F238E27FC236}">
                    <a16:creationId xmlns:a16="http://schemas.microsoft.com/office/drawing/2014/main" id="{9C778FA7-B51D-19CF-1848-198A2582CC20}"/>
                  </a:ext>
                </a:extLst>
              </p:cNvPr>
              <p:cNvSpPr>
                <a:spLocks noChangeShapeType="1"/>
              </p:cNvSpPr>
              <p:nvPr/>
            </p:nvSpPr>
            <p:spPr bwMode="auto">
              <a:xfrm>
                <a:off x="2877" y="1566"/>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8" name="Line 108">
                <a:extLst>
                  <a:ext uri="{FF2B5EF4-FFF2-40B4-BE49-F238E27FC236}">
                    <a16:creationId xmlns:a16="http://schemas.microsoft.com/office/drawing/2014/main" id="{407C87E2-8B8A-5653-74E6-4EF6723FD4B7}"/>
                  </a:ext>
                </a:extLst>
              </p:cNvPr>
              <p:cNvSpPr>
                <a:spLocks noChangeShapeType="1"/>
              </p:cNvSpPr>
              <p:nvPr/>
            </p:nvSpPr>
            <p:spPr bwMode="auto">
              <a:xfrm>
                <a:off x="2860" y="1566"/>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49" name="Line 109">
                <a:extLst>
                  <a:ext uri="{FF2B5EF4-FFF2-40B4-BE49-F238E27FC236}">
                    <a16:creationId xmlns:a16="http://schemas.microsoft.com/office/drawing/2014/main" id="{B5928ED8-2CA9-FBD2-F27F-07149DEDA896}"/>
                  </a:ext>
                </a:extLst>
              </p:cNvPr>
              <p:cNvSpPr>
                <a:spLocks noChangeShapeType="1"/>
              </p:cNvSpPr>
              <p:nvPr/>
            </p:nvSpPr>
            <p:spPr bwMode="auto">
              <a:xfrm>
                <a:off x="2868" y="1566"/>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0" name="Line 110">
                <a:extLst>
                  <a:ext uri="{FF2B5EF4-FFF2-40B4-BE49-F238E27FC236}">
                    <a16:creationId xmlns:a16="http://schemas.microsoft.com/office/drawing/2014/main" id="{C349B917-607C-AD63-EF6B-6F4BC987CE26}"/>
                  </a:ext>
                </a:extLst>
              </p:cNvPr>
              <p:cNvSpPr>
                <a:spLocks noChangeShapeType="1"/>
              </p:cNvSpPr>
              <p:nvPr/>
            </p:nvSpPr>
            <p:spPr bwMode="auto">
              <a:xfrm>
                <a:off x="2868" y="1566"/>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1" name="Line 111">
                <a:extLst>
                  <a:ext uri="{FF2B5EF4-FFF2-40B4-BE49-F238E27FC236}">
                    <a16:creationId xmlns:a16="http://schemas.microsoft.com/office/drawing/2014/main" id="{679118F4-2A0F-B04B-93EE-7A97BEC27123}"/>
                  </a:ext>
                </a:extLst>
              </p:cNvPr>
              <p:cNvSpPr>
                <a:spLocks noChangeShapeType="1"/>
              </p:cNvSpPr>
              <p:nvPr/>
            </p:nvSpPr>
            <p:spPr bwMode="auto">
              <a:xfrm>
                <a:off x="2885" y="1566"/>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2" name="Line 112">
                <a:extLst>
                  <a:ext uri="{FF2B5EF4-FFF2-40B4-BE49-F238E27FC236}">
                    <a16:creationId xmlns:a16="http://schemas.microsoft.com/office/drawing/2014/main" id="{A9BEAB4E-495E-B464-23E4-A43C023BC866}"/>
                  </a:ext>
                </a:extLst>
              </p:cNvPr>
              <p:cNvSpPr>
                <a:spLocks noChangeShapeType="1"/>
              </p:cNvSpPr>
              <p:nvPr/>
            </p:nvSpPr>
            <p:spPr bwMode="auto">
              <a:xfrm>
                <a:off x="2894" y="1566"/>
                <a:ext cx="1" cy="20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3" name="Line 113">
                <a:extLst>
                  <a:ext uri="{FF2B5EF4-FFF2-40B4-BE49-F238E27FC236}">
                    <a16:creationId xmlns:a16="http://schemas.microsoft.com/office/drawing/2014/main" id="{7F20A301-D079-1975-476A-EAA3F618C41E}"/>
                  </a:ext>
                </a:extLst>
              </p:cNvPr>
              <p:cNvSpPr>
                <a:spLocks noChangeShapeType="1"/>
              </p:cNvSpPr>
              <p:nvPr/>
            </p:nvSpPr>
            <p:spPr bwMode="auto">
              <a:xfrm>
                <a:off x="2894" y="1574"/>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4" name="Line 114">
                <a:extLst>
                  <a:ext uri="{FF2B5EF4-FFF2-40B4-BE49-F238E27FC236}">
                    <a16:creationId xmlns:a16="http://schemas.microsoft.com/office/drawing/2014/main" id="{402D32B9-EE0A-499A-44ED-7CEEAD77CEEC}"/>
                  </a:ext>
                </a:extLst>
              </p:cNvPr>
              <p:cNvSpPr>
                <a:spLocks noChangeShapeType="1"/>
              </p:cNvSpPr>
              <p:nvPr/>
            </p:nvSpPr>
            <p:spPr bwMode="auto">
              <a:xfrm>
                <a:off x="2902" y="1574"/>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5" name="Line 115">
                <a:extLst>
                  <a:ext uri="{FF2B5EF4-FFF2-40B4-BE49-F238E27FC236}">
                    <a16:creationId xmlns:a16="http://schemas.microsoft.com/office/drawing/2014/main" id="{098E772A-D605-2963-2C47-19F1551AD3BF}"/>
                  </a:ext>
                </a:extLst>
              </p:cNvPr>
              <p:cNvSpPr>
                <a:spLocks noChangeShapeType="1"/>
              </p:cNvSpPr>
              <p:nvPr/>
            </p:nvSpPr>
            <p:spPr bwMode="auto">
              <a:xfrm>
                <a:off x="2911" y="1574"/>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6" name="Line 116">
                <a:extLst>
                  <a:ext uri="{FF2B5EF4-FFF2-40B4-BE49-F238E27FC236}">
                    <a16:creationId xmlns:a16="http://schemas.microsoft.com/office/drawing/2014/main" id="{8EB19A1C-85CC-272D-4E56-BB7BDE2DB44C}"/>
                  </a:ext>
                </a:extLst>
              </p:cNvPr>
              <p:cNvSpPr>
                <a:spLocks noChangeShapeType="1"/>
              </p:cNvSpPr>
              <p:nvPr/>
            </p:nvSpPr>
            <p:spPr bwMode="auto">
              <a:xfrm>
                <a:off x="2919" y="1574"/>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7" name="Line 117">
                <a:extLst>
                  <a:ext uri="{FF2B5EF4-FFF2-40B4-BE49-F238E27FC236}">
                    <a16:creationId xmlns:a16="http://schemas.microsoft.com/office/drawing/2014/main" id="{B558A981-CD72-283A-A325-91F7C099095A}"/>
                  </a:ext>
                </a:extLst>
              </p:cNvPr>
              <p:cNvSpPr>
                <a:spLocks noChangeShapeType="1"/>
              </p:cNvSpPr>
              <p:nvPr/>
            </p:nvSpPr>
            <p:spPr bwMode="auto">
              <a:xfrm>
                <a:off x="2919" y="1574"/>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8" name="Line 118">
                <a:extLst>
                  <a:ext uri="{FF2B5EF4-FFF2-40B4-BE49-F238E27FC236}">
                    <a16:creationId xmlns:a16="http://schemas.microsoft.com/office/drawing/2014/main" id="{6012EEE7-5540-25C4-68B4-77F9A1939A49}"/>
                  </a:ext>
                </a:extLst>
              </p:cNvPr>
              <p:cNvSpPr>
                <a:spLocks noChangeShapeType="1"/>
              </p:cNvSpPr>
              <p:nvPr/>
            </p:nvSpPr>
            <p:spPr bwMode="auto">
              <a:xfrm>
                <a:off x="2928" y="1574"/>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59" name="Line 119">
                <a:extLst>
                  <a:ext uri="{FF2B5EF4-FFF2-40B4-BE49-F238E27FC236}">
                    <a16:creationId xmlns:a16="http://schemas.microsoft.com/office/drawing/2014/main" id="{40563560-6049-7937-52D6-6402EEAA5C67}"/>
                  </a:ext>
                </a:extLst>
              </p:cNvPr>
              <p:cNvSpPr>
                <a:spLocks noChangeShapeType="1"/>
              </p:cNvSpPr>
              <p:nvPr/>
            </p:nvSpPr>
            <p:spPr bwMode="auto">
              <a:xfrm flipV="1">
                <a:off x="2936" y="1540"/>
                <a:ext cx="0" cy="2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0" name="Line 120">
                <a:extLst>
                  <a:ext uri="{FF2B5EF4-FFF2-40B4-BE49-F238E27FC236}">
                    <a16:creationId xmlns:a16="http://schemas.microsoft.com/office/drawing/2014/main" id="{9D9290B4-AB18-0769-82F8-A0A72E6993B1}"/>
                  </a:ext>
                </a:extLst>
              </p:cNvPr>
              <p:cNvSpPr>
                <a:spLocks noChangeShapeType="1"/>
              </p:cNvSpPr>
              <p:nvPr/>
            </p:nvSpPr>
            <p:spPr bwMode="auto">
              <a:xfrm>
                <a:off x="2945" y="1574"/>
                <a:ext cx="0"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1" name="Line 121">
                <a:extLst>
                  <a:ext uri="{FF2B5EF4-FFF2-40B4-BE49-F238E27FC236}">
                    <a16:creationId xmlns:a16="http://schemas.microsoft.com/office/drawing/2014/main" id="{EAFAF3D0-4FCB-63F3-2E59-5BE6BA976F0C}"/>
                  </a:ext>
                </a:extLst>
              </p:cNvPr>
              <p:cNvSpPr>
                <a:spLocks noChangeShapeType="1"/>
              </p:cNvSpPr>
              <p:nvPr/>
            </p:nvSpPr>
            <p:spPr bwMode="auto">
              <a:xfrm>
                <a:off x="2945" y="1574"/>
                <a:ext cx="0"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2" name="Line 122">
                <a:extLst>
                  <a:ext uri="{FF2B5EF4-FFF2-40B4-BE49-F238E27FC236}">
                    <a16:creationId xmlns:a16="http://schemas.microsoft.com/office/drawing/2014/main" id="{24EAD5D2-3408-A9C5-E5E8-11BE1ECCE8F5}"/>
                  </a:ext>
                </a:extLst>
              </p:cNvPr>
              <p:cNvSpPr>
                <a:spLocks noChangeShapeType="1"/>
              </p:cNvSpPr>
              <p:nvPr/>
            </p:nvSpPr>
            <p:spPr bwMode="auto">
              <a:xfrm>
                <a:off x="2953" y="1574"/>
                <a:ext cx="1"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3" name="Line 123">
                <a:extLst>
                  <a:ext uri="{FF2B5EF4-FFF2-40B4-BE49-F238E27FC236}">
                    <a16:creationId xmlns:a16="http://schemas.microsoft.com/office/drawing/2014/main" id="{9AB8457D-E8E4-BC2C-A7FD-3310A6C4A068}"/>
                  </a:ext>
                </a:extLst>
              </p:cNvPr>
              <p:cNvSpPr>
                <a:spLocks noChangeShapeType="1"/>
              </p:cNvSpPr>
              <p:nvPr/>
            </p:nvSpPr>
            <p:spPr bwMode="auto">
              <a:xfrm>
                <a:off x="2962" y="1574"/>
                <a:ext cx="0" cy="1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4" name="Line 124">
                <a:extLst>
                  <a:ext uri="{FF2B5EF4-FFF2-40B4-BE49-F238E27FC236}">
                    <a16:creationId xmlns:a16="http://schemas.microsoft.com/office/drawing/2014/main" id="{35A14734-A0CD-6CF3-2808-E0E6CEB3A7C9}"/>
                  </a:ext>
                </a:extLst>
              </p:cNvPr>
              <p:cNvSpPr>
                <a:spLocks noChangeShapeType="1"/>
              </p:cNvSpPr>
              <p:nvPr/>
            </p:nvSpPr>
            <p:spPr bwMode="auto">
              <a:xfrm flipV="1">
                <a:off x="2970" y="1540"/>
                <a:ext cx="0" cy="2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5" name="Line 125">
                <a:extLst>
                  <a:ext uri="{FF2B5EF4-FFF2-40B4-BE49-F238E27FC236}">
                    <a16:creationId xmlns:a16="http://schemas.microsoft.com/office/drawing/2014/main" id="{EAE116B3-2FA7-FBA1-BF73-959ED627BA87}"/>
                  </a:ext>
                </a:extLst>
              </p:cNvPr>
              <p:cNvSpPr>
                <a:spLocks noChangeShapeType="1"/>
              </p:cNvSpPr>
              <p:nvPr/>
            </p:nvSpPr>
            <p:spPr bwMode="auto">
              <a:xfrm>
                <a:off x="2970" y="1574"/>
                <a:ext cx="0" cy="20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6" name="Line 126">
                <a:extLst>
                  <a:ext uri="{FF2B5EF4-FFF2-40B4-BE49-F238E27FC236}">
                    <a16:creationId xmlns:a16="http://schemas.microsoft.com/office/drawing/2014/main" id="{74290CE4-D854-BC5D-6913-CC9E0005452D}"/>
                  </a:ext>
                </a:extLst>
              </p:cNvPr>
              <p:cNvSpPr>
                <a:spLocks noChangeShapeType="1"/>
              </p:cNvSpPr>
              <p:nvPr/>
            </p:nvSpPr>
            <p:spPr bwMode="auto">
              <a:xfrm>
                <a:off x="2830" y="1288"/>
                <a:ext cx="157" cy="1"/>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7" name="Line 127">
                <a:extLst>
                  <a:ext uri="{FF2B5EF4-FFF2-40B4-BE49-F238E27FC236}">
                    <a16:creationId xmlns:a16="http://schemas.microsoft.com/office/drawing/2014/main" id="{5CC2BB42-7084-4809-01A3-2622A98F4814}"/>
                  </a:ext>
                </a:extLst>
              </p:cNvPr>
              <p:cNvSpPr>
                <a:spLocks noChangeShapeType="1"/>
              </p:cNvSpPr>
              <p:nvPr/>
            </p:nvSpPr>
            <p:spPr bwMode="auto">
              <a:xfrm>
                <a:off x="2838" y="1551"/>
                <a:ext cx="149"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8" name="Oval 367">
                <a:extLst>
                  <a:ext uri="{FF2B5EF4-FFF2-40B4-BE49-F238E27FC236}">
                    <a16:creationId xmlns:a16="http://schemas.microsoft.com/office/drawing/2014/main" id="{0E61DFDE-E27D-E2B4-47A7-520098C32712}"/>
                  </a:ext>
                </a:extLst>
              </p:cNvPr>
              <p:cNvSpPr>
                <a:spLocks noChangeArrowheads="1"/>
              </p:cNvSpPr>
              <p:nvPr/>
            </p:nvSpPr>
            <p:spPr bwMode="auto">
              <a:xfrm>
                <a:off x="2831" y="1250"/>
                <a:ext cx="8" cy="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69" name="Oval 368">
                <a:extLst>
                  <a:ext uri="{FF2B5EF4-FFF2-40B4-BE49-F238E27FC236}">
                    <a16:creationId xmlns:a16="http://schemas.microsoft.com/office/drawing/2014/main" id="{BBEF7C3B-82C0-5991-622F-DC79AE19B2E9}"/>
                  </a:ext>
                </a:extLst>
              </p:cNvPr>
              <p:cNvSpPr>
                <a:spLocks noChangeArrowheads="1"/>
              </p:cNvSpPr>
              <p:nvPr/>
            </p:nvSpPr>
            <p:spPr bwMode="auto">
              <a:xfrm>
                <a:off x="2864" y="1250"/>
                <a:ext cx="17" cy="1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0" name="Oval 369">
                <a:extLst>
                  <a:ext uri="{FF2B5EF4-FFF2-40B4-BE49-F238E27FC236}">
                    <a16:creationId xmlns:a16="http://schemas.microsoft.com/office/drawing/2014/main" id="{88A1B99B-2C2D-BF4A-03B4-606077DB1F6B}"/>
                  </a:ext>
                </a:extLst>
              </p:cNvPr>
              <p:cNvSpPr>
                <a:spLocks noChangeArrowheads="1"/>
              </p:cNvSpPr>
              <p:nvPr/>
            </p:nvSpPr>
            <p:spPr bwMode="auto">
              <a:xfrm>
                <a:off x="2898" y="1250"/>
                <a:ext cx="17" cy="1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1" name="Rectangle 370">
                <a:extLst>
                  <a:ext uri="{FF2B5EF4-FFF2-40B4-BE49-F238E27FC236}">
                    <a16:creationId xmlns:a16="http://schemas.microsoft.com/office/drawing/2014/main" id="{514730CD-8150-7D75-078A-4FBF0060BE07}"/>
                  </a:ext>
                </a:extLst>
              </p:cNvPr>
              <p:cNvSpPr>
                <a:spLocks noChangeArrowheads="1"/>
              </p:cNvSpPr>
              <p:nvPr/>
            </p:nvSpPr>
            <p:spPr bwMode="auto">
              <a:xfrm>
                <a:off x="2974" y="1258"/>
                <a:ext cx="8" cy="17"/>
              </a:xfrm>
              <a:prstGeom prst="rect">
                <a:avLst/>
              </a:prstGeom>
              <a:solidFill>
                <a:srgbClr val="A0A0A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2" name="Line 132">
                <a:extLst>
                  <a:ext uri="{FF2B5EF4-FFF2-40B4-BE49-F238E27FC236}">
                    <a16:creationId xmlns:a16="http://schemas.microsoft.com/office/drawing/2014/main" id="{22A3EFBA-458D-4A56-1043-1405C3B47A99}"/>
                  </a:ext>
                </a:extLst>
              </p:cNvPr>
              <p:cNvSpPr>
                <a:spLocks noChangeShapeType="1"/>
              </p:cNvSpPr>
              <p:nvPr/>
            </p:nvSpPr>
            <p:spPr bwMode="auto">
              <a:xfrm>
                <a:off x="2838" y="1325"/>
                <a:ext cx="149" cy="2"/>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3" name="Line 133">
                <a:extLst>
                  <a:ext uri="{FF2B5EF4-FFF2-40B4-BE49-F238E27FC236}">
                    <a16:creationId xmlns:a16="http://schemas.microsoft.com/office/drawing/2014/main" id="{EFF53F32-A2D0-959A-2EC5-7013E81F6EAA}"/>
                  </a:ext>
                </a:extLst>
              </p:cNvPr>
              <p:cNvSpPr>
                <a:spLocks noChangeShapeType="1"/>
              </p:cNvSpPr>
              <p:nvPr/>
            </p:nvSpPr>
            <p:spPr bwMode="auto">
              <a:xfrm>
                <a:off x="2838" y="1362"/>
                <a:ext cx="149" cy="1"/>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4" name="Line 134">
                <a:extLst>
                  <a:ext uri="{FF2B5EF4-FFF2-40B4-BE49-F238E27FC236}">
                    <a16:creationId xmlns:a16="http://schemas.microsoft.com/office/drawing/2014/main" id="{EE51D46A-4AF2-AD89-0E77-30A36E66D8FB}"/>
                  </a:ext>
                </a:extLst>
              </p:cNvPr>
              <p:cNvSpPr>
                <a:spLocks noChangeShapeType="1"/>
              </p:cNvSpPr>
              <p:nvPr/>
            </p:nvSpPr>
            <p:spPr bwMode="auto">
              <a:xfrm>
                <a:off x="2838" y="1434"/>
                <a:ext cx="149" cy="2"/>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5" name="Line 135">
                <a:extLst>
                  <a:ext uri="{FF2B5EF4-FFF2-40B4-BE49-F238E27FC236}">
                    <a16:creationId xmlns:a16="http://schemas.microsoft.com/office/drawing/2014/main" id="{5A400822-D075-140E-8FC2-52E0B0973833}"/>
                  </a:ext>
                </a:extLst>
              </p:cNvPr>
              <p:cNvSpPr>
                <a:spLocks noChangeShapeType="1"/>
              </p:cNvSpPr>
              <p:nvPr/>
            </p:nvSpPr>
            <p:spPr bwMode="auto">
              <a:xfrm>
                <a:off x="2830" y="1467"/>
                <a:ext cx="157" cy="2"/>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6" name="Line 136">
                <a:extLst>
                  <a:ext uri="{FF2B5EF4-FFF2-40B4-BE49-F238E27FC236}">
                    <a16:creationId xmlns:a16="http://schemas.microsoft.com/office/drawing/2014/main" id="{0F888848-53DB-C1D6-D124-7891073048B4}"/>
                  </a:ext>
                </a:extLst>
              </p:cNvPr>
              <p:cNvSpPr>
                <a:spLocks noChangeShapeType="1"/>
              </p:cNvSpPr>
              <p:nvPr/>
            </p:nvSpPr>
            <p:spPr bwMode="auto">
              <a:xfrm>
                <a:off x="2838" y="1396"/>
                <a:ext cx="149" cy="1"/>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7" name="Freeform 140">
                <a:extLst>
                  <a:ext uri="{FF2B5EF4-FFF2-40B4-BE49-F238E27FC236}">
                    <a16:creationId xmlns:a16="http://schemas.microsoft.com/office/drawing/2014/main" id="{5FDF583B-DF23-791F-E817-CB01C97700A0}"/>
                  </a:ext>
                </a:extLst>
              </p:cNvPr>
              <p:cNvSpPr>
                <a:spLocks/>
              </p:cNvSpPr>
              <p:nvPr/>
            </p:nvSpPr>
            <p:spPr bwMode="auto">
              <a:xfrm>
                <a:off x="2827" y="1321"/>
                <a:ext cx="152" cy="51"/>
              </a:xfrm>
              <a:custGeom>
                <a:avLst/>
                <a:gdLst>
                  <a:gd name="T0" fmla="*/ 0 w 152"/>
                  <a:gd name="T1" fmla="*/ 0 h 51"/>
                  <a:gd name="T2" fmla="*/ 0 w 152"/>
                  <a:gd name="T3" fmla="*/ 33 h 51"/>
                  <a:gd name="T4" fmla="*/ 151 w 152"/>
                  <a:gd name="T5" fmla="*/ 50 h 51"/>
                  <a:gd name="T6" fmla="*/ 151 w 152"/>
                  <a:gd name="T7" fmla="*/ 8 h 51"/>
                  <a:gd name="T8" fmla="*/ 0 w 152"/>
                  <a:gd name="T9" fmla="*/ 0 h 51"/>
                </a:gdLst>
                <a:ahLst/>
                <a:cxnLst>
                  <a:cxn ang="0">
                    <a:pos x="T0" y="T1"/>
                  </a:cxn>
                  <a:cxn ang="0">
                    <a:pos x="T2" y="T3"/>
                  </a:cxn>
                  <a:cxn ang="0">
                    <a:pos x="T4" y="T5"/>
                  </a:cxn>
                  <a:cxn ang="0">
                    <a:pos x="T6" y="T7"/>
                  </a:cxn>
                  <a:cxn ang="0">
                    <a:pos x="T8" y="T9"/>
                  </a:cxn>
                </a:cxnLst>
                <a:rect l="0" t="0" r="r" b="b"/>
                <a:pathLst>
                  <a:path w="152" h="51">
                    <a:moveTo>
                      <a:pt x="0" y="0"/>
                    </a:moveTo>
                    <a:lnTo>
                      <a:pt x="0" y="33"/>
                    </a:lnTo>
                    <a:lnTo>
                      <a:pt x="151" y="50"/>
                    </a:lnTo>
                    <a:lnTo>
                      <a:pt x="151" y="8"/>
                    </a:lnTo>
                    <a:lnTo>
                      <a:pt x="0" y="0"/>
                    </a:lnTo>
                  </a:path>
                </a:pathLst>
              </a:custGeom>
              <a:solidFill>
                <a:srgbClr val="E0E0E0"/>
              </a:solidFill>
              <a:ln w="12700" cap="rnd" cmpd="sng">
                <a:solidFill>
                  <a:srgbClr val="40404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8" name="Freeform 141">
                <a:extLst>
                  <a:ext uri="{FF2B5EF4-FFF2-40B4-BE49-F238E27FC236}">
                    <a16:creationId xmlns:a16="http://schemas.microsoft.com/office/drawing/2014/main" id="{D643B745-DF0D-10D1-9C13-2FAB30C7FF61}"/>
                  </a:ext>
                </a:extLst>
              </p:cNvPr>
              <p:cNvSpPr>
                <a:spLocks/>
              </p:cNvSpPr>
              <p:nvPr/>
            </p:nvSpPr>
            <p:spPr bwMode="auto">
              <a:xfrm>
                <a:off x="2827" y="1354"/>
                <a:ext cx="152" cy="51"/>
              </a:xfrm>
              <a:custGeom>
                <a:avLst/>
                <a:gdLst>
                  <a:gd name="T0" fmla="*/ 0 w 152"/>
                  <a:gd name="T1" fmla="*/ 0 h 51"/>
                  <a:gd name="T2" fmla="*/ 0 w 152"/>
                  <a:gd name="T3" fmla="*/ 42 h 51"/>
                  <a:gd name="T4" fmla="*/ 151 w 152"/>
                  <a:gd name="T5" fmla="*/ 50 h 51"/>
                  <a:gd name="T6" fmla="*/ 151 w 152"/>
                  <a:gd name="T7" fmla="*/ 8 h 51"/>
                  <a:gd name="T8" fmla="*/ 0 w 152"/>
                  <a:gd name="T9" fmla="*/ 0 h 51"/>
                </a:gdLst>
                <a:ahLst/>
                <a:cxnLst>
                  <a:cxn ang="0">
                    <a:pos x="T0" y="T1"/>
                  </a:cxn>
                  <a:cxn ang="0">
                    <a:pos x="T2" y="T3"/>
                  </a:cxn>
                  <a:cxn ang="0">
                    <a:pos x="T4" y="T5"/>
                  </a:cxn>
                  <a:cxn ang="0">
                    <a:pos x="T6" y="T7"/>
                  </a:cxn>
                  <a:cxn ang="0">
                    <a:pos x="T8" y="T9"/>
                  </a:cxn>
                </a:cxnLst>
                <a:rect l="0" t="0" r="r" b="b"/>
                <a:pathLst>
                  <a:path w="152" h="51">
                    <a:moveTo>
                      <a:pt x="0" y="0"/>
                    </a:moveTo>
                    <a:lnTo>
                      <a:pt x="0" y="42"/>
                    </a:lnTo>
                    <a:lnTo>
                      <a:pt x="151" y="50"/>
                    </a:lnTo>
                    <a:lnTo>
                      <a:pt x="151" y="8"/>
                    </a:lnTo>
                    <a:lnTo>
                      <a:pt x="0" y="0"/>
                    </a:lnTo>
                  </a:path>
                </a:pathLst>
              </a:custGeom>
              <a:solidFill>
                <a:srgbClr val="E0E0E0"/>
              </a:solidFill>
              <a:ln w="12700" cap="rnd" cmpd="sng">
                <a:solidFill>
                  <a:srgbClr val="40404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79" name="Freeform 142">
                <a:extLst>
                  <a:ext uri="{FF2B5EF4-FFF2-40B4-BE49-F238E27FC236}">
                    <a16:creationId xmlns:a16="http://schemas.microsoft.com/office/drawing/2014/main" id="{4641CA58-579F-04FB-E830-804D67B98269}"/>
                  </a:ext>
                </a:extLst>
              </p:cNvPr>
              <p:cNvSpPr>
                <a:spLocks/>
              </p:cNvSpPr>
              <p:nvPr/>
            </p:nvSpPr>
            <p:spPr bwMode="auto">
              <a:xfrm>
                <a:off x="2827" y="1387"/>
                <a:ext cx="152" cy="51"/>
              </a:xfrm>
              <a:custGeom>
                <a:avLst/>
                <a:gdLst>
                  <a:gd name="T0" fmla="*/ 0 w 152"/>
                  <a:gd name="T1" fmla="*/ 0 h 51"/>
                  <a:gd name="T2" fmla="*/ 0 w 152"/>
                  <a:gd name="T3" fmla="*/ 42 h 51"/>
                  <a:gd name="T4" fmla="*/ 151 w 152"/>
                  <a:gd name="T5" fmla="*/ 50 h 51"/>
                  <a:gd name="T6" fmla="*/ 151 w 152"/>
                  <a:gd name="T7" fmla="*/ 17 h 51"/>
                  <a:gd name="T8" fmla="*/ 0 w 152"/>
                  <a:gd name="T9" fmla="*/ 0 h 51"/>
                </a:gdLst>
                <a:ahLst/>
                <a:cxnLst>
                  <a:cxn ang="0">
                    <a:pos x="T0" y="T1"/>
                  </a:cxn>
                  <a:cxn ang="0">
                    <a:pos x="T2" y="T3"/>
                  </a:cxn>
                  <a:cxn ang="0">
                    <a:pos x="T4" y="T5"/>
                  </a:cxn>
                  <a:cxn ang="0">
                    <a:pos x="T6" y="T7"/>
                  </a:cxn>
                  <a:cxn ang="0">
                    <a:pos x="T8" y="T9"/>
                  </a:cxn>
                </a:cxnLst>
                <a:rect l="0" t="0" r="r" b="b"/>
                <a:pathLst>
                  <a:path w="152" h="51">
                    <a:moveTo>
                      <a:pt x="0" y="0"/>
                    </a:moveTo>
                    <a:lnTo>
                      <a:pt x="0" y="42"/>
                    </a:lnTo>
                    <a:lnTo>
                      <a:pt x="151" y="50"/>
                    </a:lnTo>
                    <a:lnTo>
                      <a:pt x="151" y="17"/>
                    </a:lnTo>
                    <a:lnTo>
                      <a:pt x="0" y="0"/>
                    </a:lnTo>
                  </a:path>
                </a:pathLst>
              </a:custGeom>
              <a:solidFill>
                <a:srgbClr val="E0E0E0"/>
              </a:solidFill>
              <a:ln w="12700" cap="rnd" cmpd="sng">
                <a:solidFill>
                  <a:srgbClr val="40404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80" name="Freeform 143">
                <a:extLst>
                  <a:ext uri="{FF2B5EF4-FFF2-40B4-BE49-F238E27FC236}">
                    <a16:creationId xmlns:a16="http://schemas.microsoft.com/office/drawing/2014/main" id="{825F327A-072F-8D1A-4DC1-76E321923FF2}"/>
                  </a:ext>
                </a:extLst>
              </p:cNvPr>
              <p:cNvSpPr>
                <a:spLocks/>
              </p:cNvSpPr>
              <p:nvPr/>
            </p:nvSpPr>
            <p:spPr bwMode="auto">
              <a:xfrm>
                <a:off x="2827" y="1429"/>
                <a:ext cx="160" cy="43"/>
              </a:xfrm>
              <a:custGeom>
                <a:avLst/>
                <a:gdLst>
                  <a:gd name="T0" fmla="*/ 0 w 160"/>
                  <a:gd name="T1" fmla="*/ 0 h 43"/>
                  <a:gd name="T2" fmla="*/ 0 w 160"/>
                  <a:gd name="T3" fmla="*/ 33 h 43"/>
                  <a:gd name="T4" fmla="*/ 159 w 160"/>
                  <a:gd name="T5" fmla="*/ 42 h 43"/>
                  <a:gd name="T6" fmla="*/ 159 w 160"/>
                  <a:gd name="T7" fmla="*/ 8 h 43"/>
                  <a:gd name="T8" fmla="*/ 0 w 160"/>
                  <a:gd name="T9" fmla="*/ 0 h 43"/>
                </a:gdLst>
                <a:ahLst/>
                <a:cxnLst>
                  <a:cxn ang="0">
                    <a:pos x="T0" y="T1"/>
                  </a:cxn>
                  <a:cxn ang="0">
                    <a:pos x="T2" y="T3"/>
                  </a:cxn>
                  <a:cxn ang="0">
                    <a:pos x="T4" y="T5"/>
                  </a:cxn>
                  <a:cxn ang="0">
                    <a:pos x="T6" y="T7"/>
                  </a:cxn>
                  <a:cxn ang="0">
                    <a:pos x="T8" y="T9"/>
                  </a:cxn>
                </a:cxnLst>
                <a:rect l="0" t="0" r="r" b="b"/>
                <a:pathLst>
                  <a:path w="160" h="43">
                    <a:moveTo>
                      <a:pt x="0" y="0"/>
                    </a:moveTo>
                    <a:lnTo>
                      <a:pt x="0" y="33"/>
                    </a:lnTo>
                    <a:lnTo>
                      <a:pt x="159" y="42"/>
                    </a:lnTo>
                    <a:lnTo>
                      <a:pt x="159" y="8"/>
                    </a:lnTo>
                    <a:lnTo>
                      <a:pt x="0" y="0"/>
                    </a:lnTo>
                  </a:path>
                </a:pathLst>
              </a:custGeom>
              <a:solidFill>
                <a:srgbClr val="E0E0E0"/>
              </a:solidFill>
              <a:ln w="12700" cap="rnd" cmpd="sng">
                <a:solidFill>
                  <a:srgbClr val="40404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81" name="Freeform 144">
                <a:extLst>
                  <a:ext uri="{FF2B5EF4-FFF2-40B4-BE49-F238E27FC236}">
                    <a16:creationId xmlns:a16="http://schemas.microsoft.com/office/drawing/2014/main" id="{8405B646-1DE1-5765-4A52-3CB570970234}"/>
                  </a:ext>
                </a:extLst>
              </p:cNvPr>
              <p:cNvSpPr>
                <a:spLocks/>
              </p:cNvSpPr>
              <p:nvPr/>
            </p:nvSpPr>
            <p:spPr bwMode="auto">
              <a:xfrm>
                <a:off x="2860" y="1362"/>
                <a:ext cx="94" cy="26"/>
              </a:xfrm>
              <a:custGeom>
                <a:avLst/>
                <a:gdLst>
                  <a:gd name="T0" fmla="*/ 0 w 94"/>
                  <a:gd name="T1" fmla="*/ 25 h 26"/>
                  <a:gd name="T2" fmla="*/ 0 w 94"/>
                  <a:gd name="T3" fmla="*/ 0 h 26"/>
                  <a:gd name="T4" fmla="*/ 93 w 94"/>
                  <a:gd name="T5" fmla="*/ 9 h 26"/>
                </a:gdLst>
                <a:ahLst/>
                <a:cxnLst>
                  <a:cxn ang="0">
                    <a:pos x="T0" y="T1"/>
                  </a:cxn>
                  <a:cxn ang="0">
                    <a:pos x="T2" y="T3"/>
                  </a:cxn>
                  <a:cxn ang="0">
                    <a:pos x="T4" y="T5"/>
                  </a:cxn>
                </a:cxnLst>
                <a:rect l="0" t="0" r="r" b="b"/>
                <a:pathLst>
                  <a:path w="94" h="26">
                    <a:moveTo>
                      <a:pt x="0" y="25"/>
                    </a:moveTo>
                    <a:lnTo>
                      <a:pt x="0" y="0"/>
                    </a:lnTo>
                    <a:lnTo>
                      <a:pt x="93"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82" name="Freeform 145">
                <a:extLst>
                  <a:ext uri="{FF2B5EF4-FFF2-40B4-BE49-F238E27FC236}">
                    <a16:creationId xmlns:a16="http://schemas.microsoft.com/office/drawing/2014/main" id="{84F4EE01-09AD-E309-FDEC-102BA9CC2FFC}"/>
                  </a:ext>
                </a:extLst>
              </p:cNvPr>
              <p:cNvSpPr>
                <a:spLocks/>
              </p:cNvSpPr>
              <p:nvPr/>
            </p:nvSpPr>
            <p:spPr bwMode="auto">
              <a:xfrm>
                <a:off x="2860" y="1371"/>
                <a:ext cx="86" cy="17"/>
              </a:xfrm>
              <a:custGeom>
                <a:avLst/>
                <a:gdLst>
                  <a:gd name="T0" fmla="*/ 0 w 86"/>
                  <a:gd name="T1" fmla="*/ 0 h 17"/>
                  <a:gd name="T2" fmla="*/ 0 w 86"/>
                  <a:gd name="T3" fmla="*/ 8 h 17"/>
                  <a:gd name="T4" fmla="*/ 85 w 86"/>
                  <a:gd name="T5" fmla="*/ 16 h 17"/>
                  <a:gd name="T6" fmla="*/ 85 w 86"/>
                  <a:gd name="T7" fmla="*/ 8 h 17"/>
                  <a:gd name="T8" fmla="*/ 0 w 86"/>
                  <a:gd name="T9" fmla="*/ 0 h 17"/>
                </a:gdLst>
                <a:ahLst/>
                <a:cxnLst>
                  <a:cxn ang="0">
                    <a:pos x="T0" y="T1"/>
                  </a:cxn>
                  <a:cxn ang="0">
                    <a:pos x="T2" y="T3"/>
                  </a:cxn>
                  <a:cxn ang="0">
                    <a:pos x="T4" y="T5"/>
                  </a:cxn>
                  <a:cxn ang="0">
                    <a:pos x="T6" y="T7"/>
                  </a:cxn>
                  <a:cxn ang="0">
                    <a:pos x="T8" y="T9"/>
                  </a:cxn>
                </a:cxnLst>
                <a:rect l="0" t="0" r="r" b="b"/>
                <a:pathLst>
                  <a:path w="86" h="17">
                    <a:moveTo>
                      <a:pt x="0" y="0"/>
                    </a:moveTo>
                    <a:lnTo>
                      <a:pt x="0" y="8"/>
                    </a:lnTo>
                    <a:lnTo>
                      <a:pt x="85" y="16"/>
                    </a:lnTo>
                    <a:lnTo>
                      <a:pt x="85" y="8"/>
                    </a:lnTo>
                    <a:lnTo>
                      <a:pt x="0" y="0"/>
                    </a:lnTo>
                  </a:path>
                </a:pathLst>
              </a:custGeom>
              <a:solidFill>
                <a:srgbClr val="A0A0A0"/>
              </a:solidFill>
              <a:ln w="12700" cap="rnd" cmpd="sng">
                <a:solidFill>
                  <a:srgbClr val="A0A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83" name="Freeform 146">
                <a:extLst>
                  <a:ext uri="{FF2B5EF4-FFF2-40B4-BE49-F238E27FC236}">
                    <a16:creationId xmlns:a16="http://schemas.microsoft.com/office/drawing/2014/main" id="{85A01957-3030-6917-159D-B9EFF60D0A94}"/>
                  </a:ext>
                </a:extLst>
              </p:cNvPr>
              <p:cNvSpPr>
                <a:spLocks/>
              </p:cNvSpPr>
              <p:nvPr/>
            </p:nvSpPr>
            <p:spPr bwMode="auto">
              <a:xfrm>
                <a:off x="2919" y="1387"/>
                <a:ext cx="27" cy="10"/>
              </a:xfrm>
              <a:custGeom>
                <a:avLst/>
                <a:gdLst>
                  <a:gd name="T0" fmla="*/ 0 w 27"/>
                  <a:gd name="T1" fmla="*/ 0 h 10"/>
                  <a:gd name="T2" fmla="*/ 26 w 27"/>
                  <a:gd name="T3" fmla="*/ 0 h 10"/>
                  <a:gd name="T4" fmla="*/ 26 w 27"/>
                  <a:gd name="T5" fmla="*/ 9 h 10"/>
                  <a:gd name="T6" fmla="*/ 0 w 27"/>
                  <a:gd name="T7" fmla="*/ 0 h 10"/>
                </a:gdLst>
                <a:ahLst/>
                <a:cxnLst>
                  <a:cxn ang="0">
                    <a:pos x="T0" y="T1"/>
                  </a:cxn>
                  <a:cxn ang="0">
                    <a:pos x="T2" y="T3"/>
                  </a:cxn>
                  <a:cxn ang="0">
                    <a:pos x="T4" y="T5"/>
                  </a:cxn>
                  <a:cxn ang="0">
                    <a:pos x="T6" y="T7"/>
                  </a:cxn>
                </a:cxnLst>
                <a:rect l="0" t="0" r="r" b="b"/>
                <a:pathLst>
                  <a:path w="27" h="10">
                    <a:moveTo>
                      <a:pt x="0" y="0"/>
                    </a:moveTo>
                    <a:lnTo>
                      <a:pt x="26" y="0"/>
                    </a:lnTo>
                    <a:lnTo>
                      <a:pt x="26" y="9"/>
                    </a:lnTo>
                    <a:lnTo>
                      <a:pt x="0"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84" name="Freeform 147">
                <a:extLst>
                  <a:ext uri="{FF2B5EF4-FFF2-40B4-BE49-F238E27FC236}">
                    <a16:creationId xmlns:a16="http://schemas.microsoft.com/office/drawing/2014/main" id="{D309DF54-6087-ADB0-ECB0-C4FA9DB095BC}"/>
                  </a:ext>
                </a:extLst>
              </p:cNvPr>
              <p:cNvSpPr>
                <a:spLocks/>
              </p:cNvSpPr>
              <p:nvPr/>
            </p:nvSpPr>
            <p:spPr bwMode="auto">
              <a:xfrm>
                <a:off x="2868" y="1329"/>
                <a:ext cx="61" cy="26"/>
              </a:xfrm>
              <a:custGeom>
                <a:avLst/>
                <a:gdLst>
                  <a:gd name="T0" fmla="*/ 0 w 61"/>
                  <a:gd name="T1" fmla="*/ 0 h 26"/>
                  <a:gd name="T2" fmla="*/ 0 w 61"/>
                  <a:gd name="T3" fmla="*/ 25 h 26"/>
                  <a:gd name="T4" fmla="*/ 60 w 61"/>
                  <a:gd name="T5" fmla="*/ 25 h 26"/>
                  <a:gd name="T6" fmla="*/ 60 w 61"/>
                  <a:gd name="T7" fmla="*/ 0 h 26"/>
                  <a:gd name="T8" fmla="*/ 34 w 61"/>
                  <a:gd name="T9" fmla="*/ 0 h 26"/>
                  <a:gd name="T10" fmla="*/ 26 w 61"/>
                  <a:gd name="T11" fmla="*/ 9 h 26"/>
                  <a:gd name="T12" fmla="*/ 0 w 61"/>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61" h="26">
                    <a:moveTo>
                      <a:pt x="0" y="0"/>
                    </a:moveTo>
                    <a:lnTo>
                      <a:pt x="0" y="25"/>
                    </a:lnTo>
                    <a:lnTo>
                      <a:pt x="60" y="25"/>
                    </a:lnTo>
                    <a:lnTo>
                      <a:pt x="60" y="0"/>
                    </a:lnTo>
                    <a:lnTo>
                      <a:pt x="34" y="0"/>
                    </a:lnTo>
                    <a:lnTo>
                      <a:pt x="26" y="9"/>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85" name="Freeform 148">
                <a:extLst>
                  <a:ext uri="{FF2B5EF4-FFF2-40B4-BE49-F238E27FC236}">
                    <a16:creationId xmlns:a16="http://schemas.microsoft.com/office/drawing/2014/main" id="{082E5C98-004D-8984-24B8-D0B22F5CF425}"/>
                  </a:ext>
                </a:extLst>
              </p:cNvPr>
              <p:cNvSpPr>
                <a:spLocks/>
              </p:cNvSpPr>
              <p:nvPr/>
            </p:nvSpPr>
            <p:spPr bwMode="auto">
              <a:xfrm>
                <a:off x="2843" y="1337"/>
                <a:ext cx="120" cy="9"/>
              </a:xfrm>
              <a:custGeom>
                <a:avLst/>
                <a:gdLst>
                  <a:gd name="T0" fmla="*/ 0 w 120"/>
                  <a:gd name="T1" fmla="*/ 0 h 9"/>
                  <a:gd name="T2" fmla="*/ 119 w 120"/>
                  <a:gd name="T3" fmla="*/ 8 h 9"/>
                  <a:gd name="T4" fmla="*/ 0 w 120"/>
                  <a:gd name="T5" fmla="*/ 0 h 9"/>
                </a:gdLst>
                <a:ahLst/>
                <a:cxnLst>
                  <a:cxn ang="0">
                    <a:pos x="T0" y="T1"/>
                  </a:cxn>
                  <a:cxn ang="0">
                    <a:pos x="T2" y="T3"/>
                  </a:cxn>
                  <a:cxn ang="0">
                    <a:pos x="T4" y="T5"/>
                  </a:cxn>
                </a:cxnLst>
                <a:rect l="0" t="0" r="r" b="b"/>
                <a:pathLst>
                  <a:path w="120" h="9">
                    <a:moveTo>
                      <a:pt x="0" y="0"/>
                    </a:moveTo>
                    <a:lnTo>
                      <a:pt x="119" y="8"/>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grpSp>
          <p:nvGrpSpPr>
            <p:cNvPr id="250" name="Group 249">
              <a:extLst>
                <a:ext uri="{FF2B5EF4-FFF2-40B4-BE49-F238E27FC236}">
                  <a16:creationId xmlns:a16="http://schemas.microsoft.com/office/drawing/2014/main" id="{F4185174-92CD-BE4F-64CF-8B80C00475AC}"/>
                </a:ext>
              </a:extLst>
            </p:cNvPr>
            <p:cNvGrpSpPr>
              <a:grpSpLocks/>
            </p:cNvGrpSpPr>
            <p:nvPr/>
          </p:nvGrpSpPr>
          <p:grpSpPr bwMode="auto">
            <a:xfrm>
              <a:off x="4848" y="1273"/>
              <a:ext cx="370" cy="531"/>
              <a:chOff x="4848" y="1273"/>
              <a:chExt cx="370" cy="531"/>
            </a:xfrm>
          </p:grpSpPr>
          <p:sp>
            <p:nvSpPr>
              <p:cNvPr id="293" name="Freeform 56">
                <a:extLst>
                  <a:ext uri="{FF2B5EF4-FFF2-40B4-BE49-F238E27FC236}">
                    <a16:creationId xmlns:a16="http://schemas.microsoft.com/office/drawing/2014/main" id="{1F585F11-9AC0-7BB3-8EEA-D54751387C43}"/>
                  </a:ext>
                </a:extLst>
              </p:cNvPr>
              <p:cNvSpPr>
                <a:spLocks/>
              </p:cNvSpPr>
              <p:nvPr/>
            </p:nvSpPr>
            <p:spPr bwMode="auto">
              <a:xfrm>
                <a:off x="4957" y="1315"/>
                <a:ext cx="253" cy="10"/>
              </a:xfrm>
              <a:custGeom>
                <a:avLst/>
                <a:gdLst>
                  <a:gd name="T0" fmla="*/ 0 w 253"/>
                  <a:gd name="T1" fmla="*/ 0 h 10"/>
                  <a:gd name="T2" fmla="*/ 17 w 253"/>
                  <a:gd name="T3" fmla="*/ 9 h 10"/>
                  <a:gd name="T4" fmla="*/ 252 w 253"/>
                  <a:gd name="T5" fmla="*/ 9 h 10"/>
                  <a:gd name="T6" fmla="*/ 243 w 253"/>
                  <a:gd name="T7" fmla="*/ 0 h 10"/>
                  <a:gd name="T8" fmla="*/ 0 w 253"/>
                  <a:gd name="T9" fmla="*/ 0 h 10"/>
                </a:gdLst>
                <a:ahLst/>
                <a:cxnLst>
                  <a:cxn ang="0">
                    <a:pos x="T0" y="T1"/>
                  </a:cxn>
                  <a:cxn ang="0">
                    <a:pos x="T2" y="T3"/>
                  </a:cxn>
                  <a:cxn ang="0">
                    <a:pos x="T4" y="T5"/>
                  </a:cxn>
                  <a:cxn ang="0">
                    <a:pos x="T6" y="T7"/>
                  </a:cxn>
                  <a:cxn ang="0">
                    <a:pos x="T8" y="T9"/>
                  </a:cxn>
                </a:cxnLst>
                <a:rect l="0" t="0" r="r" b="b"/>
                <a:pathLst>
                  <a:path w="253" h="10">
                    <a:moveTo>
                      <a:pt x="0" y="0"/>
                    </a:moveTo>
                    <a:lnTo>
                      <a:pt x="17" y="9"/>
                    </a:lnTo>
                    <a:lnTo>
                      <a:pt x="252" y="9"/>
                    </a:lnTo>
                    <a:lnTo>
                      <a:pt x="243" y="0"/>
                    </a:lnTo>
                    <a:lnTo>
                      <a:pt x="0" y="0"/>
                    </a:lnTo>
                  </a:path>
                </a:pathLst>
              </a:custGeom>
              <a:solidFill>
                <a:srgbClr val="E0E0E0"/>
              </a:solidFill>
              <a:ln w="1270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94" name="Freeform 57">
                <a:extLst>
                  <a:ext uri="{FF2B5EF4-FFF2-40B4-BE49-F238E27FC236}">
                    <a16:creationId xmlns:a16="http://schemas.microsoft.com/office/drawing/2014/main" id="{EEE32B4B-7D11-4747-9DC8-BB12550F28C1}"/>
                  </a:ext>
                </a:extLst>
              </p:cNvPr>
              <p:cNvSpPr>
                <a:spLocks/>
              </p:cNvSpPr>
              <p:nvPr/>
            </p:nvSpPr>
            <p:spPr bwMode="auto">
              <a:xfrm>
                <a:off x="4957" y="1307"/>
                <a:ext cx="69" cy="497"/>
              </a:xfrm>
              <a:custGeom>
                <a:avLst/>
                <a:gdLst>
                  <a:gd name="T0" fmla="*/ 0 w 69"/>
                  <a:gd name="T1" fmla="*/ 479 h 497"/>
                  <a:gd name="T2" fmla="*/ 17 w 69"/>
                  <a:gd name="T3" fmla="*/ 496 h 497"/>
                  <a:gd name="T4" fmla="*/ 68 w 69"/>
                  <a:gd name="T5" fmla="*/ 168 h 497"/>
                  <a:gd name="T6" fmla="*/ 17 w 69"/>
                  <a:gd name="T7" fmla="*/ 17 h 497"/>
                  <a:gd name="T8" fmla="*/ 0 w 69"/>
                  <a:gd name="T9" fmla="*/ 0 h 497"/>
                  <a:gd name="T10" fmla="*/ 0 w 69"/>
                  <a:gd name="T11" fmla="*/ 185 h 497"/>
                  <a:gd name="T12" fmla="*/ 0 w 69"/>
                  <a:gd name="T13" fmla="*/ 479 h 497"/>
                </a:gdLst>
                <a:ahLst/>
                <a:cxnLst>
                  <a:cxn ang="0">
                    <a:pos x="T0" y="T1"/>
                  </a:cxn>
                  <a:cxn ang="0">
                    <a:pos x="T2" y="T3"/>
                  </a:cxn>
                  <a:cxn ang="0">
                    <a:pos x="T4" y="T5"/>
                  </a:cxn>
                  <a:cxn ang="0">
                    <a:pos x="T6" y="T7"/>
                  </a:cxn>
                  <a:cxn ang="0">
                    <a:pos x="T8" y="T9"/>
                  </a:cxn>
                  <a:cxn ang="0">
                    <a:pos x="T10" y="T11"/>
                  </a:cxn>
                  <a:cxn ang="0">
                    <a:pos x="T12" y="T13"/>
                  </a:cxn>
                </a:cxnLst>
                <a:rect l="0" t="0" r="r" b="b"/>
                <a:pathLst>
                  <a:path w="69" h="497">
                    <a:moveTo>
                      <a:pt x="0" y="479"/>
                    </a:moveTo>
                    <a:lnTo>
                      <a:pt x="17" y="496"/>
                    </a:lnTo>
                    <a:lnTo>
                      <a:pt x="68" y="168"/>
                    </a:lnTo>
                    <a:lnTo>
                      <a:pt x="17" y="17"/>
                    </a:lnTo>
                    <a:lnTo>
                      <a:pt x="0" y="0"/>
                    </a:lnTo>
                    <a:lnTo>
                      <a:pt x="0" y="185"/>
                    </a:lnTo>
                    <a:lnTo>
                      <a:pt x="0" y="479"/>
                    </a:lnTo>
                  </a:path>
                </a:pathLst>
              </a:custGeom>
              <a:solidFill>
                <a:srgbClr val="A0A0A0"/>
              </a:solidFill>
              <a:ln w="1270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95" name="Freeform 58">
                <a:extLst>
                  <a:ext uri="{FF2B5EF4-FFF2-40B4-BE49-F238E27FC236}">
                    <a16:creationId xmlns:a16="http://schemas.microsoft.com/office/drawing/2014/main" id="{FD9E5D6D-D83A-AED9-BA93-6AC92B1B17C8}"/>
                  </a:ext>
                </a:extLst>
              </p:cNvPr>
              <p:cNvSpPr>
                <a:spLocks/>
              </p:cNvSpPr>
              <p:nvPr/>
            </p:nvSpPr>
            <p:spPr bwMode="auto">
              <a:xfrm>
                <a:off x="4848" y="1281"/>
                <a:ext cx="110" cy="506"/>
              </a:xfrm>
              <a:custGeom>
                <a:avLst/>
                <a:gdLst>
                  <a:gd name="T0" fmla="*/ 0 w 110"/>
                  <a:gd name="T1" fmla="*/ 0 h 506"/>
                  <a:gd name="T2" fmla="*/ 109 w 110"/>
                  <a:gd name="T3" fmla="*/ 26 h 506"/>
                  <a:gd name="T4" fmla="*/ 109 w 110"/>
                  <a:gd name="T5" fmla="*/ 505 h 506"/>
                  <a:gd name="T6" fmla="*/ 0 w 110"/>
                  <a:gd name="T7" fmla="*/ 387 h 506"/>
                  <a:gd name="T8" fmla="*/ 0 w 110"/>
                  <a:gd name="T9" fmla="*/ 0 h 506"/>
                </a:gdLst>
                <a:ahLst/>
                <a:cxnLst>
                  <a:cxn ang="0">
                    <a:pos x="T0" y="T1"/>
                  </a:cxn>
                  <a:cxn ang="0">
                    <a:pos x="T2" y="T3"/>
                  </a:cxn>
                  <a:cxn ang="0">
                    <a:pos x="T4" y="T5"/>
                  </a:cxn>
                  <a:cxn ang="0">
                    <a:pos x="T6" y="T7"/>
                  </a:cxn>
                  <a:cxn ang="0">
                    <a:pos x="T8" y="T9"/>
                  </a:cxn>
                </a:cxnLst>
                <a:rect l="0" t="0" r="r" b="b"/>
                <a:pathLst>
                  <a:path w="110" h="506">
                    <a:moveTo>
                      <a:pt x="0" y="0"/>
                    </a:moveTo>
                    <a:lnTo>
                      <a:pt x="109" y="26"/>
                    </a:lnTo>
                    <a:lnTo>
                      <a:pt x="109" y="505"/>
                    </a:lnTo>
                    <a:lnTo>
                      <a:pt x="0" y="387"/>
                    </a:lnTo>
                    <a:lnTo>
                      <a:pt x="0" y="0"/>
                    </a:lnTo>
                  </a:path>
                </a:pathLst>
              </a:custGeom>
              <a:solidFill>
                <a:srgbClr val="A0A0A0"/>
              </a:solidFill>
              <a:ln w="1270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96" name="Freeform 59">
                <a:extLst>
                  <a:ext uri="{FF2B5EF4-FFF2-40B4-BE49-F238E27FC236}">
                    <a16:creationId xmlns:a16="http://schemas.microsoft.com/office/drawing/2014/main" id="{006BEB86-B590-DCFF-C089-AEA5C55A9E84}"/>
                  </a:ext>
                </a:extLst>
              </p:cNvPr>
              <p:cNvSpPr>
                <a:spLocks/>
              </p:cNvSpPr>
              <p:nvPr/>
            </p:nvSpPr>
            <p:spPr bwMode="auto">
              <a:xfrm>
                <a:off x="4848" y="1273"/>
                <a:ext cx="353" cy="43"/>
              </a:xfrm>
              <a:custGeom>
                <a:avLst/>
                <a:gdLst>
                  <a:gd name="T0" fmla="*/ 109 w 353"/>
                  <a:gd name="T1" fmla="*/ 42 h 43"/>
                  <a:gd name="T2" fmla="*/ 352 w 353"/>
                  <a:gd name="T3" fmla="*/ 42 h 43"/>
                  <a:gd name="T4" fmla="*/ 184 w 353"/>
                  <a:gd name="T5" fmla="*/ 0 h 43"/>
                  <a:gd name="T6" fmla="*/ 0 w 353"/>
                  <a:gd name="T7" fmla="*/ 0 h 43"/>
                  <a:gd name="T8" fmla="*/ 109 w 353"/>
                  <a:gd name="T9" fmla="*/ 42 h 43"/>
                </a:gdLst>
                <a:ahLst/>
                <a:cxnLst>
                  <a:cxn ang="0">
                    <a:pos x="T0" y="T1"/>
                  </a:cxn>
                  <a:cxn ang="0">
                    <a:pos x="T2" y="T3"/>
                  </a:cxn>
                  <a:cxn ang="0">
                    <a:pos x="T4" y="T5"/>
                  </a:cxn>
                  <a:cxn ang="0">
                    <a:pos x="T6" y="T7"/>
                  </a:cxn>
                  <a:cxn ang="0">
                    <a:pos x="T8" y="T9"/>
                  </a:cxn>
                </a:cxnLst>
                <a:rect l="0" t="0" r="r" b="b"/>
                <a:pathLst>
                  <a:path w="353" h="43">
                    <a:moveTo>
                      <a:pt x="109" y="42"/>
                    </a:moveTo>
                    <a:lnTo>
                      <a:pt x="352" y="42"/>
                    </a:lnTo>
                    <a:lnTo>
                      <a:pt x="184" y="0"/>
                    </a:lnTo>
                    <a:lnTo>
                      <a:pt x="0" y="0"/>
                    </a:lnTo>
                    <a:lnTo>
                      <a:pt x="109" y="42"/>
                    </a:lnTo>
                  </a:path>
                </a:pathLst>
              </a:custGeom>
              <a:solidFill>
                <a:srgbClr val="E0E0E0"/>
              </a:solidFill>
              <a:ln w="1270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97" name="Rectangle 296">
                <a:extLst>
                  <a:ext uri="{FF2B5EF4-FFF2-40B4-BE49-F238E27FC236}">
                    <a16:creationId xmlns:a16="http://schemas.microsoft.com/office/drawing/2014/main" id="{BF3B3C19-A651-C25E-CC3D-59A30BB1DABE}"/>
                  </a:ext>
                </a:extLst>
              </p:cNvPr>
              <p:cNvSpPr>
                <a:spLocks noChangeArrowheads="1"/>
              </p:cNvSpPr>
              <p:nvPr/>
            </p:nvSpPr>
            <p:spPr bwMode="auto">
              <a:xfrm>
                <a:off x="4978" y="1496"/>
                <a:ext cx="218" cy="303"/>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98" name="Freeform 61">
                <a:extLst>
                  <a:ext uri="{FF2B5EF4-FFF2-40B4-BE49-F238E27FC236}">
                    <a16:creationId xmlns:a16="http://schemas.microsoft.com/office/drawing/2014/main" id="{03D8799F-93DC-8D53-209A-968A7ABD208D}"/>
                  </a:ext>
                </a:extLst>
              </p:cNvPr>
              <p:cNvSpPr>
                <a:spLocks/>
              </p:cNvSpPr>
              <p:nvPr/>
            </p:nvSpPr>
            <p:spPr bwMode="auto">
              <a:xfrm>
                <a:off x="4974" y="1324"/>
                <a:ext cx="244" cy="152"/>
              </a:xfrm>
              <a:custGeom>
                <a:avLst/>
                <a:gdLst>
                  <a:gd name="T0" fmla="*/ 0 w 244"/>
                  <a:gd name="T1" fmla="*/ 0 h 152"/>
                  <a:gd name="T2" fmla="*/ 235 w 244"/>
                  <a:gd name="T3" fmla="*/ 0 h 152"/>
                  <a:gd name="T4" fmla="*/ 243 w 244"/>
                  <a:gd name="T5" fmla="*/ 151 h 152"/>
                  <a:gd name="T6" fmla="*/ 8 w 244"/>
                  <a:gd name="T7" fmla="*/ 151 h 152"/>
                  <a:gd name="T8" fmla="*/ 0 w 244"/>
                  <a:gd name="T9" fmla="*/ 0 h 152"/>
                </a:gdLst>
                <a:ahLst/>
                <a:cxnLst>
                  <a:cxn ang="0">
                    <a:pos x="T0" y="T1"/>
                  </a:cxn>
                  <a:cxn ang="0">
                    <a:pos x="T2" y="T3"/>
                  </a:cxn>
                  <a:cxn ang="0">
                    <a:pos x="T4" y="T5"/>
                  </a:cxn>
                  <a:cxn ang="0">
                    <a:pos x="T6" y="T7"/>
                  </a:cxn>
                  <a:cxn ang="0">
                    <a:pos x="T8" y="T9"/>
                  </a:cxn>
                </a:cxnLst>
                <a:rect l="0" t="0" r="r" b="b"/>
                <a:pathLst>
                  <a:path w="244" h="152">
                    <a:moveTo>
                      <a:pt x="0" y="0"/>
                    </a:moveTo>
                    <a:lnTo>
                      <a:pt x="235" y="0"/>
                    </a:lnTo>
                    <a:lnTo>
                      <a:pt x="243" y="151"/>
                    </a:lnTo>
                    <a:lnTo>
                      <a:pt x="8" y="151"/>
                    </a:lnTo>
                    <a:lnTo>
                      <a:pt x="0" y="0"/>
                    </a:lnTo>
                  </a:path>
                </a:pathLst>
              </a:custGeom>
              <a:solidFill>
                <a:srgbClr val="C0C0C0"/>
              </a:solidFill>
              <a:ln w="1270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99" name="Freeform 62">
                <a:extLst>
                  <a:ext uri="{FF2B5EF4-FFF2-40B4-BE49-F238E27FC236}">
                    <a16:creationId xmlns:a16="http://schemas.microsoft.com/office/drawing/2014/main" id="{0A5DF028-B80E-AFED-1700-7C9621DC1170}"/>
                  </a:ext>
                </a:extLst>
              </p:cNvPr>
              <p:cNvSpPr>
                <a:spLocks/>
              </p:cNvSpPr>
              <p:nvPr/>
            </p:nvSpPr>
            <p:spPr bwMode="auto">
              <a:xfrm>
                <a:off x="4974" y="1475"/>
                <a:ext cx="244" cy="18"/>
              </a:xfrm>
              <a:custGeom>
                <a:avLst/>
                <a:gdLst>
                  <a:gd name="T0" fmla="*/ 0 w 244"/>
                  <a:gd name="T1" fmla="*/ 17 h 18"/>
                  <a:gd name="T2" fmla="*/ 226 w 244"/>
                  <a:gd name="T3" fmla="*/ 17 h 18"/>
                  <a:gd name="T4" fmla="*/ 243 w 244"/>
                  <a:gd name="T5" fmla="*/ 0 h 18"/>
                  <a:gd name="T6" fmla="*/ 8 w 244"/>
                  <a:gd name="T7" fmla="*/ 0 h 18"/>
                  <a:gd name="T8" fmla="*/ 0 w 244"/>
                  <a:gd name="T9" fmla="*/ 17 h 18"/>
                </a:gdLst>
                <a:ahLst/>
                <a:cxnLst>
                  <a:cxn ang="0">
                    <a:pos x="T0" y="T1"/>
                  </a:cxn>
                  <a:cxn ang="0">
                    <a:pos x="T2" y="T3"/>
                  </a:cxn>
                  <a:cxn ang="0">
                    <a:pos x="T4" y="T5"/>
                  </a:cxn>
                  <a:cxn ang="0">
                    <a:pos x="T6" y="T7"/>
                  </a:cxn>
                  <a:cxn ang="0">
                    <a:pos x="T8" y="T9"/>
                  </a:cxn>
                </a:cxnLst>
                <a:rect l="0" t="0" r="r" b="b"/>
                <a:pathLst>
                  <a:path w="244" h="18">
                    <a:moveTo>
                      <a:pt x="0" y="17"/>
                    </a:moveTo>
                    <a:lnTo>
                      <a:pt x="226" y="17"/>
                    </a:lnTo>
                    <a:lnTo>
                      <a:pt x="243" y="0"/>
                    </a:lnTo>
                    <a:lnTo>
                      <a:pt x="8" y="0"/>
                    </a:lnTo>
                    <a:lnTo>
                      <a:pt x="0" y="17"/>
                    </a:lnTo>
                  </a:path>
                </a:pathLst>
              </a:custGeom>
              <a:solidFill>
                <a:srgbClr val="A0A0A0"/>
              </a:solidFill>
              <a:ln w="1270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0" name="Freeform 63">
                <a:extLst>
                  <a:ext uri="{FF2B5EF4-FFF2-40B4-BE49-F238E27FC236}">
                    <a16:creationId xmlns:a16="http://schemas.microsoft.com/office/drawing/2014/main" id="{C59E2621-1E61-2898-31A6-4AAF09E540D9}"/>
                  </a:ext>
                </a:extLst>
              </p:cNvPr>
              <p:cNvSpPr>
                <a:spLocks/>
              </p:cNvSpPr>
              <p:nvPr/>
            </p:nvSpPr>
            <p:spPr bwMode="auto">
              <a:xfrm>
                <a:off x="4974" y="1315"/>
                <a:ext cx="26" cy="489"/>
              </a:xfrm>
              <a:custGeom>
                <a:avLst/>
                <a:gdLst>
                  <a:gd name="T0" fmla="*/ 0 w 26"/>
                  <a:gd name="T1" fmla="*/ 0 h 489"/>
                  <a:gd name="T2" fmla="*/ 8 w 26"/>
                  <a:gd name="T3" fmla="*/ 9 h 489"/>
                  <a:gd name="T4" fmla="*/ 25 w 26"/>
                  <a:gd name="T5" fmla="*/ 160 h 489"/>
                  <a:gd name="T6" fmla="*/ 8 w 26"/>
                  <a:gd name="T7" fmla="*/ 177 h 489"/>
                  <a:gd name="T8" fmla="*/ 8 w 26"/>
                  <a:gd name="T9" fmla="*/ 488 h 489"/>
                </a:gdLst>
                <a:ahLst/>
                <a:cxnLst>
                  <a:cxn ang="0">
                    <a:pos x="T0" y="T1"/>
                  </a:cxn>
                  <a:cxn ang="0">
                    <a:pos x="T2" y="T3"/>
                  </a:cxn>
                  <a:cxn ang="0">
                    <a:pos x="T4" y="T5"/>
                  </a:cxn>
                  <a:cxn ang="0">
                    <a:pos x="T6" y="T7"/>
                  </a:cxn>
                  <a:cxn ang="0">
                    <a:pos x="T8" y="T9"/>
                  </a:cxn>
                </a:cxnLst>
                <a:rect l="0" t="0" r="r" b="b"/>
                <a:pathLst>
                  <a:path w="26" h="489">
                    <a:moveTo>
                      <a:pt x="0" y="0"/>
                    </a:moveTo>
                    <a:lnTo>
                      <a:pt x="8" y="9"/>
                    </a:lnTo>
                    <a:lnTo>
                      <a:pt x="25" y="160"/>
                    </a:lnTo>
                    <a:lnTo>
                      <a:pt x="8" y="177"/>
                    </a:lnTo>
                    <a:lnTo>
                      <a:pt x="8" y="488"/>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1" name="Freeform 64">
                <a:extLst>
                  <a:ext uri="{FF2B5EF4-FFF2-40B4-BE49-F238E27FC236}">
                    <a16:creationId xmlns:a16="http://schemas.microsoft.com/office/drawing/2014/main" id="{C8655349-B87D-30B8-F85C-6A28A3B0445F}"/>
                  </a:ext>
                </a:extLst>
              </p:cNvPr>
              <p:cNvSpPr>
                <a:spLocks/>
              </p:cNvSpPr>
              <p:nvPr/>
            </p:nvSpPr>
            <p:spPr bwMode="auto">
              <a:xfrm>
                <a:off x="4982" y="1315"/>
                <a:ext cx="18" cy="489"/>
              </a:xfrm>
              <a:custGeom>
                <a:avLst/>
                <a:gdLst>
                  <a:gd name="T0" fmla="*/ 0 w 18"/>
                  <a:gd name="T1" fmla="*/ 0 h 489"/>
                  <a:gd name="T2" fmla="*/ 9 w 18"/>
                  <a:gd name="T3" fmla="*/ 9 h 489"/>
                  <a:gd name="T4" fmla="*/ 17 w 18"/>
                  <a:gd name="T5" fmla="*/ 160 h 489"/>
                  <a:gd name="T6" fmla="*/ 9 w 18"/>
                  <a:gd name="T7" fmla="*/ 185 h 489"/>
                  <a:gd name="T8" fmla="*/ 9 w 18"/>
                  <a:gd name="T9" fmla="*/ 488 h 489"/>
                </a:gdLst>
                <a:ahLst/>
                <a:cxnLst>
                  <a:cxn ang="0">
                    <a:pos x="T0" y="T1"/>
                  </a:cxn>
                  <a:cxn ang="0">
                    <a:pos x="T2" y="T3"/>
                  </a:cxn>
                  <a:cxn ang="0">
                    <a:pos x="T4" y="T5"/>
                  </a:cxn>
                  <a:cxn ang="0">
                    <a:pos x="T6" y="T7"/>
                  </a:cxn>
                  <a:cxn ang="0">
                    <a:pos x="T8" y="T9"/>
                  </a:cxn>
                </a:cxnLst>
                <a:rect l="0" t="0" r="r" b="b"/>
                <a:pathLst>
                  <a:path w="18" h="489">
                    <a:moveTo>
                      <a:pt x="0" y="0"/>
                    </a:moveTo>
                    <a:lnTo>
                      <a:pt x="9" y="9"/>
                    </a:lnTo>
                    <a:lnTo>
                      <a:pt x="17" y="160"/>
                    </a:lnTo>
                    <a:lnTo>
                      <a:pt x="9" y="185"/>
                    </a:lnTo>
                    <a:lnTo>
                      <a:pt x="9" y="488"/>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2" name="Freeform 65">
                <a:extLst>
                  <a:ext uri="{FF2B5EF4-FFF2-40B4-BE49-F238E27FC236}">
                    <a16:creationId xmlns:a16="http://schemas.microsoft.com/office/drawing/2014/main" id="{508FF79F-6912-6006-4B2C-C5A3EC26C829}"/>
                  </a:ext>
                </a:extLst>
              </p:cNvPr>
              <p:cNvSpPr>
                <a:spLocks/>
              </p:cNvSpPr>
              <p:nvPr/>
            </p:nvSpPr>
            <p:spPr bwMode="auto">
              <a:xfrm>
                <a:off x="4991" y="1315"/>
                <a:ext cx="18" cy="489"/>
              </a:xfrm>
              <a:custGeom>
                <a:avLst/>
                <a:gdLst>
                  <a:gd name="T0" fmla="*/ 0 w 18"/>
                  <a:gd name="T1" fmla="*/ 0 h 489"/>
                  <a:gd name="T2" fmla="*/ 8 w 18"/>
                  <a:gd name="T3" fmla="*/ 9 h 489"/>
                  <a:gd name="T4" fmla="*/ 17 w 18"/>
                  <a:gd name="T5" fmla="*/ 160 h 489"/>
                  <a:gd name="T6" fmla="*/ 8 w 18"/>
                  <a:gd name="T7" fmla="*/ 177 h 489"/>
                  <a:gd name="T8" fmla="*/ 8 w 18"/>
                  <a:gd name="T9" fmla="*/ 488 h 489"/>
                </a:gdLst>
                <a:ahLst/>
                <a:cxnLst>
                  <a:cxn ang="0">
                    <a:pos x="T0" y="T1"/>
                  </a:cxn>
                  <a:cxn ang="0">
                    <a:pos x="T2" y="T3"/>
                  </a:cxn>
                  <a:cxn ang="0">
                    <a:pos x="T4" y="T5"/>
                  </a:cxn>
                  <a:cxn ang="0">
                    <a:pos x="T6" y="T7"/>
                  </a:cxn>
                  <a:cxn ang="0">
                    <a:pos x="T8" y="T9"/>
                  </a:cxn>
                </a:cxnLst>
                <a:rect l="0" t="0" r="r" b="b"/>
                <a:pathLst>
                  <a:path w="18" h="489">
                    <a:moveTo>
                      <a:pt x="0" y="0"/>
                    </a:moveTo>
                    <a:lnTo>
                      <a:pt x="8" y="9"/>
                    </a:lnTo>
                    <a:lnTo>
                      <a:pt x="17" y="160"/>
                    </a:lnTo>
                    <a:lnTo>
                      <a:pt x="8" y="177"/>
                    </a:lnTo>
                    <a:lnTo>
                      <a:pt x="8" y="488"/>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3" name="Freeform 66">
                <a:extLst>
                  <a:ext uri="{FF2B5EF4-FFF2-40B4-BE49-F238E27FC236}">
                    <a16:creationId xmlns:a16="http://schemas.microsoft.com/office/drawing/2014/main" id="{0C5E12A3-9593-515F-A110-FC75A9A07BF4}"/>
                  </a:ext>
                </a:extLst>
              </p:cNvPr>
              <p:cNvSpPr>
                <a:spLocks/>
              </p:cNvSpPr>
              <p:nvPr/>
            </p:nvSpPr>
            <p:spPr bwMode="auto">
              <a:xfrm>
                <a:off x="4999" y="1315"/>
                <a:ext cx="18" cy="489"/>
              </a:xfrm>
              <a:custGeom>
                <a:avLst/>
                <a:gdLst>
                  <a:gd name="T0" fmla="*/ 0 w 18"/>
                  <a:gd name="T1" fmla="*/ 0 h 489"/>
                  <a:gd name="T2" fmla="*/ 9 w 18"/>
                  <a:gd name="T3" fmla="*/ 9 h 489"/>
                  <a:gd name="T4" fmla="*/ 17 w 18"/>
                  <a:gd name="T5" fmla="*/ 160 h 489"/>
                  <a:gd name="T6" fmla="*/ 9 w 18"/>
                  <a:gd name="T7" fmla="*/ 177 h 489"/>
                  <a:gd name="T8" fmla="*/ 9 w 18"/>
                  <a:gd name="T9" fmla="*/ 488 h 489"/>
                </a:gdLst>
                <a:ahLst/>
                <a:cxnLst>
                  <a:cxn ang="0">
                    <a:pos x="T0" y="T1"/>
                  </a:cxn>
                  <a:cxn ang="0">
                    <a:pos x="T2" y="T3"/>
                  </a:cxn>
                  <a:cxn ang="0">
                    <a:pos x="T4" y="T5"/>
                  </a:cxn>
                  <a:cxn ang="0">
                    <a:pos x="T6" y="T7"/>
                  </a:cxn>
                  <a:cxn ang="0">
                    <a:pos x="T8" y="T9"/>
                  </a:cxn>
                </a:cxnLst>
                <a:rect l="0" t="0" r="r" b="b"/>
                <a:pathLst>
                  <a:path w="18" h="489">
                    <a:moveTo>
                      <a:pt x="0" y="0"/>
                    </a:moveTo>
                    <a:lnTo>
                      <a:pt x="9" y="9"/>
                    </a:lnTo>
                    <a:lnTo>
                      <a:pt x="17" y="160"/>
                    </a:lnTo>
                    <a:lnTo>
                      <a:pt x="9" y="177"/>
                    </a:lnTo>
                    <a:lnTo>
                      <a:pt x="9" y="488"/>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4" name="Freeform 67">
                <a:extLst>
                  <a:ext uri="{FF2B5EF4-FFF2-40B4-BE49-F238E27FC236}">
                    <a16:creationId xmlns:a16="http://schemas.microsoft.com/office/drawing/2014/main" id="{6940D6D5-8DD5-7510-D1A6-33B54EF3313D}"/>
                  </a:ext>
                </a:extLst>
              </p:cNvPr>
              <p:cNvSpPr>
                <a:spLocks/>
              </p:cNvSpPr>
              <p:nvPr/>
            </p:nvSpPr>
            <p:spPr bwMode="auto">
              <a:xfrm>
                <a:off x="5008" y="1315"/>
                <a:ext cx="18" cy="489"/>
              </a:xfrm>
              <a:custGeom>
                <a:avLst/>
                <a:gdLst>
                  <a:gd name="T0" fmla="*/ 0 w 18"/>
                  <a:gd name="T1" fmla="*/ 0 h 489"/>
                  <a:gd name="T2" fmla="*/ 8 w 18"/>
                  <a:gd name="T3" fmla="*/ 9 h 489"/>
                  <a:gd name="T4" fmla="*/ 17 w 18"/>
                  <a:gd name="T5" fmla="*/ 160 h 489"/>
                  <a:gd name="T6" fmla="*/ 8 w 18"/>
                  <a:gd name="T7" fmla="*/ 177 h 489"/>
                  <a:gd name="T8" fmla="*/ 8 w 18"/>
                  <a:gd name="T9" fmla="*/ 488 h 489"/>
                </a:gdLst>
                <a:ahLst/>
                <a:cxnLst>
                  <a:cxn ang="0">
                    <a:pos x="T0" y="T1"/>
                  </a:cxn>
                  <a:cxn ang="0">
                    <a:pos x="T2" y="T3"/>
                  </a:cxn>
                  <a:cxn ang="0">
                    <a:pos x="T4" y="T5"/>
                  </a:cxn>
                  <a:cxn ang="0">
                    <a:pos x="T6" y="T7"/>
                  </a:cxn>
                  <a:cxn ang="0">
                    <a:pos x="T8" y="T9"/>
                  </a:cxn>
                </a:cxnLst>
                <a:rect l="0" t="0" r="r" b="b"/>
                <a:pathLst>
                  <a:path w="18" h="489">
                    <a:moveTo>
                      <a:pt x="0" y="0"/>
                    </a:moveTo>
                    <a:lnTo>
                      <a:pt x="8" y="9"/>
                    </a:lnTo>
                    <a:lnTo>
                      <a:pt x="17" y="160"/>
                    </a:lnTo>
                    <a:lnTo>
                      <a:pt x="8" y="177"/>
                    </a:lnTo>
                    <a:lnTo>
                      <a:pt x="8" y="488"/>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5" name="Freeform 68">
                <a:extLst>
                  <a:ext uri="{FF2B5EF4-FFF2-40B4-BE49-F238E27FC236}">
                    <a16:creationId xmlns:a16="http://schemas.microsoft.com/office/drawing/2014/main" id="{0EC6B9C9-F9CB-14BF-587E-A68FF2FC79F0}"/>
                  </a:ext>
                </a:extLst>
              </p:cNvPr>
              <p:cNvSpPr>
                <a:spLocks/>
              </p:cNvSpPr>
              <p:nvPr/>
            </p:nvSpPr>
            <p:spPr bwMode="auto">
              <a:xfrm>
                <a:off x="5016" y="1315"/>
                <a:ext cx="18" cy="489"/>
              </a:xfrm>
              <a:custGeom>
                <a:avLst/>
                <a:gdLst>
                  <a:gd name="T0" fmla="*/ 0 w 18"/>
                  <a:gd name="T1" fmla="*/ 0 h 489"/>
                  <a:gd name="T2" fmla="*/ 9 w 18"/>
                  <a:gd name="T3" fmla="*/ 9 h 489"/>
                  <a:gd name="T4" fmla="*/ 17 w 18"/>
                  <a:gd name="T5" fmla="*/ 160 h 489"/>
                  <a:gd name="T6" fmla="*/ 9 w 18"/>
                  <a:gd name="T7" fmla="*/ 177 h 489"/>
                  <a:gd name="T8" fmla="*/ 0 w 18"/>
                  <a:gd name="T9" fmla="*/ 488 h 489"/>
                </a:gdLst>
                <a:ahLst/>
                <a:cxnLst>
                  <a:cxn ang="0">
                    <a:pos x="T0" y="T1"/>
                  </a:cxn>
                  <a:cxn ang="0">
                    <a:pos x="T2" y="T3"/>
                  </a:cxn>
                  <a:cxn ang="0">
                    <a:pos x="T4" y="T5"/>
                  </a:cxn>
                  <a:cxn ang="0">
                    <a:pos x="T6" y="T7"/>
                  </a:cxn>
                  <a:cxn ang="0">
                    <a:pos x="T8" y="T9"/>
                  </a:cxn>
                </a:cxnLst>
                <a:rect l="0" t="0" r="r" b="b"/>
                <a:pathLst>
                  <a:path w="18" h="489">
                    <a:moveTo>
                      <a:pt x="0" y="0"/>
                    </a:moveTo>
                    <a:lnTo>
                      <a:pt x="9" y="9"/>
                    </a:lnTo>
                    <a:lnTo>
                      <a:pt x="17" y="160"/>
                    </a:lnTo>
                    <a:lnTo>
                      <a:pt x="9" y="177"/>
                    </a:lnTo>
                    <a:lnTo>
                      <a:pt x="0" y="488"/>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6" name="Freeform 69">
                <a:extLst>
                  <a:ext uri="{FF2B5EF4-FFF2-40B4-BE49-F238E27FC236}">
                    <a16:creationId xmlns:a16="http://schemas.microsoft.com/office/drawing/2014/main" id="{719390E2-0BFC-BB16-0234-7369C8F2763F}"/>
                  </a:ext>
                </a:extLst>
              </p:cNvPr>
              <p:cNvSpPr>
                <a:spLocks/>
              </p:cNvSpPr>
              <p:nvPr/>
            </p:nvSpPr>
            <p:spPr bwMode="auto">
              <a:xfrm>
                <a:off x="5016" y="1315"/>
                <a:ext cx="26" cy="489"/>
              </a:xfrm>
              <a:custGeom>
                <a:avLst/>
                <a:gdLst>
                  <a:gd name="T0" fmla="*/ 0 w 26"/>
                  <a:gd name="T1" fmla="*/ 0 h 489"/>
                  <a:gd name="T2" fmla="*/ 9 w 26"/>
                  <a:gd name="T3" fmla="*/ 9 h 489"/>
                  <a:gd name="T4" fmla="*/ 25 w 26"/>
                  <a:gd name="T5" fmla="*/ 160 h 489"/>
                  <a:gd name="T6" fmla="*/ 9 w 26"/>
                  <a:gd name="T7" fmla="*/ 177 h 489"/>
                  <a:gd name="T8" fmla="*/ 9 w 26"/>
                  <a:gd name="T9" fmla="*/ 488 h 489"/>
                </a:gdLst>
                <a:ahLst/>
                <a:cxnLst>
                  <a:cxn ang="0">
                    <a:pos x="T0" y="T1"/>
                  </a:cxn>
                  <a:cxn ang="0">
                    <a:pos x="T2" y="T3"/>
                  </a:cxn>
                  <a:cxn ang="0">
                    <a:pos x="T4" y="T5"/>
                  </a:cxn>
                  <a:cxn ang="0">
                    <a:pos x="T6" y="T7"/>
                  </a:cxn>
                  <a:cxn ang="0">
                    <a:pos x="T8" y="T9"/>
                  </a:cxn>
                </a:cxnLst>
                <a:rect l="0" t="0" r="r" b="b"/>
                <a:pathLst>
                  <a:path w="26" h="489">
                    <a:moveTo>
                      <a:pt x="0" y="0"/>
                    </a:moveTo>
                    <a:lnTo>
                      <a:pt x="9" y="9"/>
                    </a:lnTo>
                    <a:lnTo>
                      <a:pt x="25" y="160"/>
                    </a:lnTo>
                    <a:lnTo>
                      <a:pt x="9" y="177"/>
                    </a:lnTo>
                    <a:lnTo>
                      <a:pt x="9" y="488"/>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7" name="Freeform 70">
                <a:extLst>
                  <a:ext uri="{FF2B5EF4-FFF2-40B4-BE49-F238E27FC236}">
                    <a16:creationId xmlns:a16="http://schemas.microsoft.com/office/drawing/2014/main" id="{4C988AAF-C667-ABBA-FA24-278446D50F89}"/>
                  </a:ext>
                </a:extLst>
              </p:cNvPr>
              <p:cNvSpPr>
                <a:spLocks/>
              </p:cNvSpPr>
              <p:nvPr/>
            </p:nvSpPr>
            <p:spPr bwMode="auto">
              <a:xfrm>
                <a:off x="5025" y="1315"/>
                <a:ext cx="17" cy="489"/>
              </a:xfrm>
              <a:custGeom>
                <a:avLst/>
                <a:gdLst>
                  <a:gd name="T0" fmla="*/ 0 w 17"/>
                  <a:gd name="T1" fmla="*/ 0 h 489"/>
                  <a:gd name="T2" fmla="*/ 8 w 17"/>
                  <a:gd name="T3" fmla="*/ 9 h 489"/>
                  <a:gd name="T4" fmla="*/ 16 w 17"/>
                  <a:gd name="T5" fmla="*/ 160 h 489"/>
                  <a:gd name="T6" fmla="*/ 8 w 17"/>
                  <a:gd name="T7" fmla="*/ 177 h 489"/>
                  <a:gd name="T8" fmla="*/ 8 w 17"/>
                  <a:gd name="T9" fmla="*/ 488 h 489"/>
                </a:gdLst>
                <a:ahLst/>
                <a:cxnLst>
                  <a:cxn ang="0">
                    <a:pos x="T0" y="T1"/>
                  </a:cxn>
                  <a:cxn ang="0">
                    <a:pos x="T2" y="T3"/>
                  </a:cxn>
                  <a:cxn ang="0">
                    <a:pos x="T4" y="T5"/>
                  </a:cxn>
                  <a:cxn ang="0">
                    <a:pos x="T6" y="T7"/>
                  </a:cxn>
                  <a:cxn ang="0">
                    <a:pos x="T8" y="T9"/>
                  </a:cxn>
                </a:cxnLst>
                <a:rect l="0" t="0" r="r" b="b"/>
                <a:pathLst>
                  <a:path w="17" h="489">
                    <a:moveTo>
                      <a:pt x="0" y="0"/>
                    </a:moveTo>
                    <a:lnTo>
                      <a:pt x="8" y="9"/>
                    </a:lnTo>
                    <a:lnTo>
                      <a:pt x="16" y="160"/>
                    </a:lnTo>
                    <a:lnTo>
                      <a:pt x="8" y="177"/>
                    </a:lnTo>
                    <a:lnTo>
                      <a:pt x="8" y="488"/>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8" name="Rectangle 307">
                <a:extLst>
                  <a:ext uri="{FF2B5EF4-FFF2-40B4-BE49-F238E27FC236}">
                    <a16:creationId xmlns:a16="http://schemas.microsoft.com/office/drawing/2014/main" id="{F88DED5B-1672-FDF8-ADA2-8BE9B1EC339A}"/>
                  </a:ext>
                </a:extLst>
              </p:cNvPr>
              <p:cNvSpPr>
                <a:spLocks noChangeArrowheads="1"/>
              </p:cNvSpPr>
              <p:nvPr/>
            </p:nvSpPr>
            <p:spPr bwMode="auto">
              <a:xfrm>
                <a:off x="5045" y="1538"/>
                <a:ext cx="143" cy="236"/>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09" name="Rectangle 308">
                <a:extLst>
                  <a:ext uri="{FF2B5EF4-FFF2-40B4-BE49-F238E27FC236}">
                    <a16:creationId xmlns:a16="http://schemas.microsoft.com/office/drawing/2014/main" id="{9D7BBE25-0BA0-6D8E-BE45-985CE2DA01D7}"/>
                  </a:ext>
                </a:extLst>
              </p:cNvPr>
              <p:cNvSpPr>
                <a:spLocks noChangeArrowheads="1"/>
              </p:cNvSpPr>
              <p:nvPr/>
            </p:nvSpPr>
            <p:spPr bwMode="auto">
              <a:xfrm>
                <a:off x="5045" y="1580"/>
                <a:ext cx="143" cy="43"/>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0" name="Rectangle 309">
                <a:extLst>
                  <a:ext uri="{FF2B5EF4-FFF2-40B4-BE49-F238E27FC236}">
                    <a16:creationId xmlns:a16="http://schemas.microsoft.com/office/drawing/2014/main" id="{3562FE43-5A82-0D3F-4DEF-CA19A4EA08FB}"/>
                  </a:ext>
                </a:extLst>
              </p:cNvPr>
              <p:cNvSpPr>
                <a:spLocks noChangeArrowheads="1"/>
              </p:cNvSpPr>
              <p:nvPr/>
            </p:nvSpPr>
            <p:spPr bwMode="auto">
              <a:xfrm>
                <a:off x="5045" y="1631"/>
                <a:ext cx="143" cy="42"/>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1" name="Rectangle 310">
                <a:extLst>
                  <a:ext uri="{FF2B5EF4-FFF2-40B4-BE49-F238E27FC236}">
                    <a16:creationId xmlns:a16="http://schemas.microsoft.com/office/drawing/2014/main" id="{FB64B383-7BFE-9764-037B-16F503DF8942}"/>
                  </a:ext>
                </a:extLst>
              </p:cNvPr>
              <p:cNvSpPr>
                <a:spLocks noChangeArrowheads="1"/>
              </p:cNvSpPr>
              <p:nvPr/>
            </p:nvSpPr>
            <p:spPr bwMode="auto">
              <a:xfrm>
                <a:off x="5045" y="1681"/>
                <a:ext cx="143" cy="42"/>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2" name="Rectangle 311">
                <a:extLst>
                  <a:ext uri="{FF2B5EF4-FFF2-40B4-BE49-F238E27FC236}">
                    <a16:creationId xmlns:a16="http://schemas.microsoft.com/office/drawing/2014/main" id="{E11A2146-E2A1-5968-8FAE-B0EB30629C10}"/>
                  </a:ext>
                </a:extLst>
              </p:cNvPr>
              <p:cNvSpPr>
                <a:spLocks noChangeArrowheads="1"/>
              </p:cNvSpPr>
              <p:nvPr/>
            </p:nvSpPr>
            <p:spPr bwMode="auto">
              <a:xfrm>
                <a:off x="5070" y="1589"/>
                <a:ext cx="93" cy="25"/>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3" name="Rectangle 312">
                <a:extLst>
                  <a:ext uri="{FF2B5EF4-FFF2-40B4-BE49-F238E27FC236}">
                    <a16:creationId xmlns:a16="http://schemas.microsoft.com/office/drawing/2014/main" id="{AA7C63DA-A7A9-5902-B156-5F7B67FB3590}"/>
                  </a:ext>
                </a:extLst>
              </p:cNvPr>
              <p:cNvSpPr>
                <a:spLocks noChangeArrowheads="1"/>
              </p:cNvSpPr>
              <p:nvPr/>
            </p:nvSpPr>
            <p:spPr bwMode="auto">
              <a:xfrm>
                <a:off x="5070" y="1639"/>
                <a:ext cx="93" cy="25"/>
              </a:xfrm>
              <a:prstGeom prst="rect">
                <a:avLst/>
              </a:prstGeom>
              <a:solidFill>
                <a:srgbClr val="C0C0C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4" name="Freeform 77">
                <a:extLst>
                  <a:ext uri="{FF2B5EF4-FFF2-40B4-BE49-F238E27FC236}">
                    <a16:creationId xmlns:a16="http://schemas.microsoft.com/office/drawing/2014/main" id="{E7B2D7E9-489A-EB8D-56FF-ABC694130698}"/>
                  </a:ext>
                </a:extLst>
              </p:cNvPr>
              <p:cNvSpPr>
                <a:spLocks/>
              </p:cNvSpPr>
              <p:nvPr/>
            </p:nvSpPr>
            <p:spPr bwMode="auto">
              <a:xfrm>
                <a:off x="5133" y="1542"/>
                <a:ext cx="10" cy="35"/>
              </a:xfrm>
              <a:custGeom>
                <a:avLst/>
                <a:gdLst>
                  <a:gd name="T0" fmla="*/ 9 w 10"/>
                  <a:gd name="T1" fmla="*/ 0 h 35"/>
                  <a:gd name="T2" fmla="*/ 9 w 10"/>
                  <a:gd name="T3" fmla="*/ 34 h 35"/>
                  <a:gd name="T4" fmla="*/ 0 w 10"/>
                  <a:gd name="T5" fmla="*/ 9 h 35"/>
                  <a:gd name="T6" fmla="*/ 9 w 10"/>
                  <a:gd name="T7" fmla="*/ 0 h 35"/>
                </a:gdLst>
                <a:ahLst/>
                <a:cxnLst>
                  <a:cxn ang="0">
                    <a:pos x="T0" y="T1"/>
                  </a:cxn>
                  <a:cxn ang="0">
                    <a:pos x="T2" y="T3"/>
                  </a:cxn>
                  <a:cxn ang="0">
                    <a:pos x="T4" y="T5"/>
                  </a:cxn>
                  <a:cxn ang="0">
                    <a:pos x="T6" y="T7"/>
                  </a:cxn>
                </a:cxnLst>
                <a:rect l="0" t="0" r="r" b="b"/>
                <a:pathLst>
                  <a:path w="10" h="35">
                    <a:moveTo>
                      <a:pt x="9" y="0"/>
                    </a:moveTo>
                    <a:lnTo>
                      <a:pt x="9" y="34"/>
                    </a:lnTo>
                    <a:lnTo>
                      <a:pt x="0" y="9"/>
                    </a:lnTo>
                    <a:lnTo>
                      <a:pt x="9" y="0"/>
                    </a:lnTo>
                  </a:path>
                </a:pathLst>
              </a:custGeom>
              <a:solidFill>
                <a:srgbClr val="60606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5" name="Rectangle 314">
                <a:extLst>
                  <a:ext uri="{FF2B5EF4-FFF2-40B4-BE49-F238E27FC236}">
                    <a16:creationId xmlns:a16="http://schemas.microsoft.com/office/drawing/2014/main" id="{FD087ADE-53DC-EFC6-C224-B4388EB9E482}"/>
                  </a:ext>
                </a:extLst>
              </p:cNvPr>
              <p:cNvSpPr>
                <a:spLocks noChangeArrowheads="1"/>
              </p:cNvSpPr>
              <p:nvPr/>
            </p:nvSpPr>
            <p:spPr bwMode="auto">
              <a:xfrm>
                <a:off x="5045" y="1538"/>
                <a:ext cx="143" cy="43"/>
              </a:xfrm>
              <a:prstGeom prst="rect">
                <a:avLst/>
              </a:prstGeom>
              <a:solidFill>
                <a:srgbClr val="A0A0A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6" name="Freeform 79">
                <a:extLst>
                  <a:ext uri="{FF2B5EF4-FFF2-40B4-BE49-F238E27FC236}">
                    <a16:creationId xmlns:a16="http://schemas.microsoft.com/office/drawing/2014/main" id="{81E4DD9E-747F-7399-39DC-E2C9432283B2}"/>
                  </a:ext>
                </a:extLst>
              </p:cNvPr>
              <p:cNvSpPr>
                <a:spLocks/>
              </p:cNvSpPr>
              <p:nvPr/>
            </p:nvSpPr>
            <p:spPr bwMode="auto">
              <a:xfrm>
                <a:off x="5108" y="1542"/>
                <a:ext cx="35" cy="10"/>
              </a:xfrm>
              <a:custGeom>
                <a:avLst/>
                <a:gdLst>
                  <a:gd name="T0" fmla="*/ 34 w 35"/>
                  <a:gd name="T1" fmla="*/ 0 h 10"/>
                  <a:gd name="T2" fmla="*/ 8 w 35"/>
                  <a:gd name="T3" fmla="*/ 0 h 10"/>
                  <a:gd name="T4" fmla="*/ 0 w 35"/>
                  <a:gd name="T5" fmla="*/ 9 h 10"/>
                  <a:gd name="T6" fmla="*/ 34 w 35"/>
                  <a:gd name="T7" fmla="*/ 9 h 10"/>
                  <a:gd name="T8" fmla="*/ 34 w 35"/>
                  <a:gd name="T9" fmla="*/ 0 h 10"/>
                </a:gdLst>
                <a:ahLst/>
                <a:cxnLst>
                  <a:cxn ang="0">
                    <a:pos x="T0" y="T1"/>
                  </a:cxn>
                  <a:cxn ang="0">
                    <a:pos x="T2" y="T3"/>
                  </a:cxn>
                  <a:cxn ang="0">
                    <a:pos x="T4" y="T5"/>
                  </a:cxn>
                  <a:cxn ang="0">
                    <a:pos x="T6" y="T7"/>
                  </a:cxn>
                  <a:cxn ang="0">
                    <a:pos x="T8" y="T9"/>
                  </a:cxn>
                </a:cxnLst>
                <a:rect l="0" t="0" r="r" b="b"/>
                <a:pathLst>
                  <a:path w="35" h="10">
                    <a:moveTo>
                      <a:pt x="34" y="0"/>
                    </a:moveTo>
                    <a:lnTo>
                      <a:pt x="8" y="0"/>
                    </a:lnTo>
                    <a:lnTo>
                      <a:pt x="0" y="9"/>
                    </a:lnTo>
                    <a:lnTo>
                      <a:pt x="34" y="9"/>
                    </a:lnTo>
                    <a:lnTo>
                      <a:pt x="34"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7" name="Freeform 80">
                <a:extLst>
                  <a:ext uri="{FF2B5EF4-FFF2-40B4-BE49-F238E27FC236}">
                    <a16:creationId xmlns:a16="http://schemas.microsoft.com/office/drawing/2014/main" id="{27E02DD3-2DA2-A538-E7B7-C550CAE00AC8}"/>
                  </a:ext>
                </a:extLst>
              </p:cNvPr>
              <p:cNvSpPr>
                <a:spLocks/>
              </p:cNvSpPr>
              <p:nvPr/>
            </p:nvSpPr>
            <p:spPr bwMode="auto">
              <a:xfrm>
                <a:off x="5108" y="1559"/>
                <a:ext cx="76" cy="18"/>
              </a:xfrm>
              <a:custGeom>
                <a:avLst/>
                <a:gdLst>
                  <a:gd name="T0" fmla="*/ 75 w 76"/>
                  <a:gd name="T1" fmla="*/ 17 h 18"/>
                  <a:gd name="T2" fmla="*/ 8 w 76"/>
                  <a:gd name="T3" fmla="*/ 17 h 18"/>
                  <a:gd name="T4" fmla="*/ 0 w 76"/>
                  <a:gd name="T5" fmla="*/ 0 h 18"/>
                  <a:gd name="T6" fmla="*/ 67 w 76"/>
                  <a:gd name="T7" fmla="*/ 0 h 18"/>
                  <a:gd name="T8" fmla="*/ 75 w 76"/>
                  <a:gd name="T9" fmla="*/ 17 h 18"/>
                </a:gdLst>
                <a:ahLst/>
                <a:cxnLst>
                  <a:cxn ang="0">
                    <a:pos x="T0" y="T1"/>
                  </a:cxn>
                  <a:cxn ang="0">
                    <a:pos x="T2" y="T3"/>
                  </a:cxn>
                  <a:cxn ang="0">
                    <a:pos x="T4" y="T5"/>
                  </a:cxn>
                  <a:cxn ang="0">
                    <a:pos x="T6" y="T7"/>
                  </a:cxn>
                  <a:cxn ang="0">
                    <a:pos x="T8" y="T9"/>
                  </a:cxn>
                </a:cxnLst>
                <a:rect l="0" t="0" r="r" b="b"/>
                <a:pathLst>
                  <a:path w="76" h="18">
                    <a:moveTo>
                      <a:pt x="75" y="17"/>
                    </a:moveTo>
                    <a:lnTo>
                      <a:pt x="8" y="17"/>
                    </a:lnTo>
                    <a:lnTo>
                      <a:pt x="0" y="0"/>
                    </a:lnTo>
                    <a:lnTo>
                      <a:pt x="67" y="0"/>
                    </a:lnTo>
                    <a:lnTo>
                      <a:pt x="75" y="17"/>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8" name="Freeform 81">
                <a:extLst>
                  <a:ext uri="{FF2B5EF4-FFF2-40B4-BE49-F238E27FC236}">
                    <a16:creationId xmlns:a16="http://schemas.microsoft.com/office/drawing/2014/main" id="{298836C2-D543-CE21-93D9-4E4AC595B23E}"/>
                  </a:ext>
                </a:extLst>
              </p:cNvPr>
              <p:cNvSpPr>
                <a:spLocks/>
              </p:cNvSpPr>
              <p:nvPr/>
            </p:nvSpPr>
            <p:spPr bwMode="auto">
              <a:xfrm>
                <a:off x="5142" y="1551"/>
                <a:ext cx="42" cy="1"/>
              </a:xfrm>
              <a:custGeom>
                <a:avLst/>
                <a:gdLst>
                  <a:gd name="T0" fmla="*/ 41 w 42"/>
                  <a:gd name="T1" fmla="*/ 0 h 1"/>
                  <a:gd name="T2" fmla="*/ 0 w 42"/>
                  <a:gd name="T3" fmla="*/ 0 h 1"/>
                  <a:gd name="T4" fmla="*/ 33 w 42"/>
                  <a:gd name="T5" fmla="*/ 0 h 1"/>
                  <a:gd name="T6" fmla="*/ 41 w 42"/>
                  <a:gd name="T7" fmla="*/ 0 h 1"/>
                </a:gdLst>
                <a:ahLst/>
                <a:cxnLst>
                  <a:cxn ang="0">
                    <a:pos x="T0" y="T1"/>
                  </a:cxn>
                  <a:cxn ang="0">
                    <a:pos x="T2" y="T3"/>
                  </a:cxn>
                  <a:cxn ang="0">
                    <a:pos x="T4" y="T5"/>
                  </a:cxn>
                  <a:cxn ang="0">
                    <a:pos x="T6" y="T7"/>
                  </a:cxn>
                </a:cxnLst>
                <a:rect l="0" t="0" r="r" b="b"/>
                <a:pathLst>
                  <a:path w="42" h="1">
                    <a:moveTo>
                      <a:pt x="41" y="0"/>
                    </a:moveTo>
                    <a:lnTo>
                      <a:pt x="0" y="0"/>
                    </a:lnTo>
                    <a:lnTo>
                      <a:pt x="33" y="0"/>
                    </a:lnTo>
                    <a:lnTo>
                      <a:pt x="41"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19" name="Freeform 82">
                <a:extLst>
                  <a:ext uri="{FF2B5EF4-FFF2-40B4-BE49-F238E27FC236}">
                    <a16:creationId xmlns:a16="http://schemas.microsoft.com/office/drawing/2014/main" id="{4DC68527-BBEA-B55E-1F99-F538D4CC19F1}"/>
                  </a:ext>
                </a:extLst>
              </p:cNvPr>
              <p:cNvSpPr>
                <a:spLocks/>
              </p:cNvSpPr>
              <p:nvPr/>
            </p:nvSpPr>
            <p:spPr bwMode="auto">
              <a:xfrm>
                <a:off x="5175" y="1542"/>
                <a:ext cx="9" cy="35"/>
              </a:xfrm>
              <a:custGeom>
                <a:avLst/>
                <a:gdLst>
                  <a:gd name="T0" fmla="*/ 8 w 9"/>
                  <a:gd name="T1" fmla="*/ 0 h 35"/>
                  <a:gd name="T2" fmla="*/ 8 w 9"/>
                  <a:gd name="T3" fmla="*/ 34 h 35"/>
                  <a:gd name="T4" fmla="*/ 0 w 9"/>
                  <a:gd name="T5" fmla="*/ 9 h 35"/>
                  <a:gd name="T6" fmla="*/ 8 w 9"/>
                  <a:gd name="T7" fmla="*/ 0 h 35"/>
                </a:gdLst>
                <a:ahLst/>
                <a:cxnLst>
                  <a:cxn ang="0">
                    <a:pos x="T0" y="T1"/>
                  </a:cxn>
                  <a:cxn ang="0">
                    <a:pos x="T2" y="T3"/>
                  </a:cxn>
                  <a:cxn ang="0">
                    <a:pos x="T4" y="T5"/>
                  </a:cxn>
                  <a:cxn ang="0">
                    <a:pos x="T6" y="T7"/>
                  </a:cxn>
                </a:cxnLst>
                <a:rect l="0" t="0" r="r" b="b"/>
                <a:pathLst>
                  <a:path w="9" h="35">
                    <a:moveTo>
                      <a:pt x="8" y="0"/>
                    </a:moveTo>
                    <a:lnTo>
                      <a:pt x="8" y="34"/>
                    </a:lnTo>
                    <a:lnTo>
                      <a:pt x="0" y="9"/>
                    </a:lnTo>
                    <a:lnTo>
                      <a:pt x="8" y="0"/>
                    </a:lnTo>
                  </a:path>
                </a:pathLst>
              </a:custGeom>
              <a:solidFill>
                <a:srgbClr val="60606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0" name="Oval 319">
                <a:extLst>
                  <a:ext uri="{FF2B5EF4-FFF2-40B4-BE49-F238E27FC236}">
                    <a16:creationId xmlns:a16="http://schemas.microsoft.com/office/drawing/2014/main" id="{658D852D-A7C0-F24C-3434-54D0B8D25295}"/>
                  </a:ext>
                </a:extLst>
              </p:cNvPr>
              <p:cNvSpPr>
                <a:spLocks noChangeArrowheads="1"/>
              </p:cNvSpPr>
              <p:nvPr/>
            </p:nvSpPr>
            <p:spPr bwMode="auto">
              <a:xfrm>
                <a:off x="5146" y="1563"/>
                <a:ext cx="1" cy="1"/>
              </a:xfrm>
              <a:prstGeom prst="ellipse">
                <a:avLst/>
              </a:prstGeom>
              <a:solidFill>
                <a:srgbClr val="C0C0C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1" name="Freeform 84">
                <a:extLst>
                  <a:ext uri="{FF2B5EF4-FFF2-40B4-BE49-F238E27FC236}">
                    <a16:creationId xmlns:a16="http://schemas.microsoft.com/office/drawing/2014/main" id="{82301B84-65BC-AB52-4FC2-95411EB05C07}"/>
                  </a:ext>
                </a:extLst>
              </p:cNvPr>
              <p:cNvSpPr>
                <a:spLocks/>
              </p:cNvSpPr>
              <p:nvPr/>
            </p:nvSpPr>
            <p:spPr bwMode="auto">
              <a:xfrm>
                <a:off x="5142" y="1542"/>
                <a:ext cx="9" cy="35"/>
              </a:xfrm>
              <a:custGeom>
                <a:avLst/>
                <a:gdLst>
                  <a:gd name="T0" fmla="*/ 8 w 9"/>
                  <a:gd name="T1" fmla="*/ 0 h 35"/>
                  <a:gd name="T2" fmla="*/ 0 w 9"/>
                  <a:gd name="T3" fmla="*/ 0 h 35"/>
                  <a:gd name="T4" fmla="*/ 0 w 9"/>
                  <a:gd name="T5" fmla="*/ 9 h 35"/>
                  <a:gd name="T6" fmla="*/ 0 w 9"/>
                  <a:gd name="T7" fmla="*/ 34 h 35"/>
                  <a:gd name="T8" fmla="*/ 0 w 9"/>
                  <a:gd name="T9" fmla="*/ 17 h 35"/>
                  <a:gd name="T10" fmla="*/ 8 w 9"/>
                  <a:gd name="T11" fmla="*/ 9 h 35"/>
                  <a:gd name="T12" fmla="*/ 8 w 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9" h="35">
                    <a:moveTo>
                      <a:pt x="8" y="0"/>
                    </a:moveTo>
                    <a:lnTo>
                      <a:pt x="0" y="0"/>
                    </a:lnTo>
                    <a:lnTo>
                      <a:pt x="0" y="9"/>
                    </a:lnTo>
                    <a:lnTo>
                      <a:pt x="0" y="34"/>
                    </a:lnTo>
                    <a:lnTo>
                      <a:pt x="0" y="17"/>
                    </a:lnTo>
                    <a:lnTo>
                      <a:pt x="8" y="9"/>
                    </a:lnTo>
                    <a:lnTo>
                      <a:pt x="8" y="0"/>
                    </a:lnTo>
                  </a:path>
                </a:pathLst>
              </a:custGeom>
              <a:solidFill>
                <a:srgbClr val="40404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2" name="Freeform 85">
                <a:extLst>
                  <a:ext uri="{FF2B5EF4-FFF2-40B4-BE49-F238E27FC236}">
                    <a16:creationId xmlns:a16="http://schemas.microsoft.com/office/drawing/2014/main" id="{6EF8105D-D3AD-B8CC-4225-B3E142CA2E26}"/>
                  </a:ext>
                </a:extLst>
              </p:cNvPr>
              <p:cNvSpPr>
                <a:spLocks/>
              </p:cNvSpPr>
              <p:nvPr/>
            </p:nvSpPr>
            <p:spPr bwMode="auto">
              <a:xfrm>
                <a:off x="5142" y="1542"/>
                <a:ext cx="9" cy="35"/>
              </a:xfrm>
              <a:custGeom>
                <a:avLst/>
                <a:gdLst>
                  <a:gd name="T0" fmla="*/ 8 w 9"/>
                  <a:gd name="T1" fmla="*/ 0 h 35"/>
                  <a:gd name="T2" fmla="*/ 0 w 9"/>
                  <a:gd name="T3" fmla="*/ 0 h 35"/>
                  <a:gd name="T4" fmla="*/ 0 w 9"/>
                  <a:gd name="T5" fmla="*/ 9 h 35"/>
                  <a:gd name="T6" fmla="*/ 0 w 9"/>
                  <a:gd name="T7" fmla="*/ 34 h 35"/>
                  <a:gd name="T8" fmla="*/ 0 w 9"/>
                  <a:gd name="T9" fmla="*/ 17 h 35"/>
                  <a:gd name="T10" fmla="*/ 8 w 9"/>
                  <a:gd name="T11" fmla="*/ 9 h 35"/>
                  <a:gd name="T12" fmla="*/ 8 w 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9" h="35">
                    <a:moveTo>
                      <a:pt x="8" y="0"/>
                    </a:moveTo>
                    <a:lnTo>
                      <a:pt x="0" y="0"/>
                    </a:lnTo>
                    <a:lnTo>
                      <a:pt x="0" y="9"/>
                    </a:lnTo>
                    <a:lnTo>
                      <a:pt x="0" y="34"/>
                    </a:lnTo>
                    <a:lnTo>
                      <a:pt x="0" y="17"/>
                    </a:lnTo>
                    <a:lnTo>
                      <a:pt x="8" y="9"/>
                    </a:lnTo>
                    <a:lnTo>
                      <a:pt x="8"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3" name="Freeform 86">
                <a:extLst>
                  <a:ext uri="{FF2B5EF4-FFF2-40B4-BE49-F238E27FC236}">
                    <a16:creationId xmlns:a16="http://schemas.microsoft.com/office/drawing/2014/main" id="{28D01DC2-012F-88AF-03CA-CD4324D5D16C}"/>
                  </a:ext>
                </a:extLst>
              </p:cNvPr>
              <p:cNvSpPr>
                <a:spLocks/>
              </p:cNvSpPr>
              <p:nvPr/>
            </p:nvSpPr>
            <p:spPr bwMode="auto">
              <a:xfrm>
                <a:off x="5100" y="1610"/>
                <a:ext cx="43" cy="9"/>
              </a:xfrm>
              <a:custGeom>
                <a:avLst/>
                <a:gdLst>
                  <a:gd name="T0" fmla="*/ 0 w 43"/>
                  <a:gd name="T1" fmla="*/ 8 h 9"/>
                  <a:gd name="T2" fmla="*/ 0 w 43"/>
                  <a:gd name="T3" fmla="*/ 0 h 9"/>
                  <a:gd name="T4" fmla="*/ 33 w 43"/>
                  <a:gd name="T5" fmla="*/ 0 h 9"/>
                  <a:gd name="T6" fmla="*/ 42 w 43"/>
                  <a:gd name="T7" fmla="*/ 8 h 9"/>
                </a:gdLst>
                <a:ahLst/>
                <a:cxnLst>
                  <a:cxn ang="0">
                    <a:pos x="T0" y="T1"/>
                  </a:cxn>
                  <a:cxn ang="0">
                    <a:pos x="T2" y="T3"/>
                  </a:cxn>
                  <a:cxn ang="0">
                    <a:pos x="T4" y="T5"/>
                  </a:cxn>
                  <a:cxn ang="0">
                    <a:pos x="T6" y="T7"/>
                  </a:cxn>
                </a:cxnLst>
                <a:rect l="0" t="0" r="r" b="b"/>
                <a:pathLst>
                  <a:path w="43" h="9">
                    <a:moveTo>
                      <a:pt x="0" y="8"/>
                    </a:moveTo>
                    <a:lnTo>
                      <a:pt x="0" y="0"/>
                    </a:lnTo>
                    <a:lnTo>
                      <a:pt x="33" y="0"/>
                    </a:lnTo>
                    <a:lnTo>
                      <a:pt x="42" y="8"/>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4" name="Freeform 87">
                <a:extLst>
                  <a:ext uri="{FF2B5EF4-FFF2-40B4-BE49-F238E27FC236}">
                    <a16:creationId xmlns:a16="http://schemas.microsoft.com/office/drawing/2014/main" id="{5324AE66-009D-12EA-0B9C-CA70465FB095}"/>
                  </a:ext>
                </a:extLst>
              </p:cNvPr>
              <p:cNvSpPr>
                <a:spLocks/>
              </p:cNvSpPr>
              <p:nvPr/>
            </p:nvSpPr>
            <p:spPr bwMode="auto">
              <a:xfrm>
                <a:off x="4999" y="1341"/>
                <a:ext cx="35" cy="43"/>
              </a:xfrm>
              <a:custGeom>
                <a:avLst/>
                <a:gdLst>
                  <a:gd name="T0" fmla="*/ 26 w 35"/>
                  <a:gd name="T1" fmla="*/ 0 h 43"/>
                  <a:gd name="T2" fmla="*/ 0 w 35"/>
                  <a:gd name="T3" fmla="*/ 0 h 43"/>
                  <a:gd name="T4" fmla="*/ 0 w 35"/>
                  <a:gd name="T5" fmla="*/ 42 h 43"/>
                  <a:gd name="T6" fmla="*/ 34 w 35"/>
                  <a:gd name="T7" fmla="*/ 42 h 43"/>
                  <a:gd name="T8" fmla="*/ 26 w 35"/>
                  <a:gd name="T9" fmla="*/ 0 h 43"/>
                </a:gdLst>
                <a:ahLst/>
                <a:cxnLst>
                  <a:cxn ang="0">
                    <a:pos x="T0" y="T1"/>
                  </a:cxn>
                  <a:cxn ang="0">
                    <a:pos x="T2" y="T3"/>
                  </a:cxn>
                  <a:cxn ang="0">
                    <a:pos x="T4" y="T5"/>
                  </a:cxn>
                  <a:cxn ang="0">
                    <a:pos x="T6" y="T7"/>
                  </a:cxn>
                  <a:cxn ang="0">
                    <a:pos x="T8" y="T9"/>
                  </a:cxn>
                </a:cxnLst>
                <a:rect l="0" t="0" r="r" b="b"/>
                <a:pathLst>
                  <a:path w="35" h="43">
                    <a:moveTo>
                      <a:pt x="26" y="0"/>
                    </a:moveTo>
                    <a:lnTo>
                      <a:pt x="0" y="0"/>
                    </a:lnTo>
                    <a:lnTo>
                      <a:pt x="0" y="42"/>
                    </a:lnTo>
                    <a:lnTo>
                      <a:pt x="34" y="42"/>
                    </a:lnTo>
                    <a:lnTo>
                      <a:pt x="26" y="0"/>
                    </a:lnTo>
                  </a:path>
                </a:pathLst>
              </a:custGeom>
              <a:solidFill>
                <a:srgbClr val="C0C0C0"/>
              </a:solidFill>
              <a:ln w="1270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5" name="Freeform 88">
                <a:extLst>
                  <a:ext uri="{FF2B5EF4-FFF2-40B4-BE49-F238E27FC236}">
                    <a16:creationId xmlns:a16="http://schemas.microsoft.com/office/drawing/2014/main" id="{10F1546B-A1EF-2044-2141-A6E7E5924F6B}"/>
                  </a:ext>
                </a:extLst>
              </p:cNvPr>
              <p:cNvSpPr>
                <a:spLocks/>
              </p:cNvSpPr>
              <p:nvPr/>
            </p:nvSpPr>
            <p:spPr bwMode="auto">
              <a:xfrm>
                <a:off x="4999" y="1408"/>
                <a:ext cx="35" cy="42"/>
              </a:xfrm>
              <a:custGeom>
                <a:avLst/>
                <a:gdLst>
                  <a:gd name="T0" fmla="*/ 34 w 35"/>
                  <a:gd name="T1" fmla="*/ 0 h 42"/>
                  <a:gd name="T2" fmla="*/ 0 w 35"/>
                  <a:gd name="T3" fmla="*/ 0 h 42"/>
                  <a:gd name="T4" fmla="*/ 0 w 35"/>
                  <a:gd name="T5" fmla="*/ 41 h 42"/>
                  <a:gd name="T6" fmla="*/ 34 w 35"/>
                  <a:gd name="T7" fmla="*/ 33 h 42"/>
                  <a:gd name="T8" fmla="*/ 34 w 35"/>
                  <a:gd name="T9" fmla="*/ 0 h 42"/>
                </a:gdLst>
                <a:ahLst/>
                <a:cxnLst>
                  <a:cxn ang="0">
                    <a:pos x="T0" y="T1"/>
                  </a:cxn>
                  <a:cxn ang="0">
                    <a:pos x="T2" y="T3"/>
                  </a:cxn>
                  <a:cxn ang="0">
                    <a:pos x="T4" y="T5"/>
                  </a:cxn>
                  <a:cxn ang="0">
                    <a:pos x="T6" y="T7"/>
                  </a:cxn>
                  <a:cxn ang="0">
                    <a:pos x="T8" y="T9"/>
                  </a:cxn>
                </a:cxnLst>
                <a:rect l="0" t="0" r="r" b="b"/>
                <a:pathLst>
                  <a:path w="35" h="42">
                    <a:moveTo>
                      <a:pt x="34" y="0"/>
                    </a:moveTo>
                    <a:lnTo>
                      <a:pt x="0" y="0"/>
                    </a:lnTo>
                    <a:lnTo>
                      <a:pt x="0" y="41"/>
                    </a:lnTo>
                    <a:lnTo>
                      <a:pt x="34" y="33"/>
                    </a:lnTo>
                    <a:lnTo>
                      <a:pt x="34" y="0"/>
                    </a:lnTo>
                  </a:path>
                </a:pathLst>
              </a:custGeom>
              <a:solidFill>
                <a:srgbClr val="C0C0C0"/>
              </a:solidFill>
              <a:ln w="1270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6" name="Rectangle 325">
                <a:extLst>
                  <a:ext uri="{FF2B5EF4-FFF2-40B4-BE49-F238E27FC236}">
                    <a16:creationId xmlns:a16="http://schemas.microsoft.com/office/drawing/2014/main" id="{BB9F1730-AAF3-C569-9520-70CBA43911DF}"/>
                  </a:ext>
                </a:extLst>
              </p:cNvPr>
              <p:cNvSpPr>
                <a:spLocks noChangeArrowheads="1"/>
              </p:cNvSpPr>
              <p:nvPr/>
            </p:nvSpPr>
            <p:spPr bwMode="auto">
              <a:xfrm>
                <a:off x="5053" y="1403"/>
                <a:ext cx="143" cy="34"/>
              </a:xfrm>
              <a:prstGeom prst="rect">
                <a:avLst/>
              </a:prstGeom>
              <a:solidFill>
                <a:srgbClr val="606060"/>
              </a:solidFill>
              <a:ln w="127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7" name="Rectangle 326">
                <a:extLst>
                  <a:ext uri="{FF2B5EF4-FFF2-40B4-BE49-F238E27FC236}">
                    <a16:creationId xmlns:a16="http://schemas.microsoft.com/office/drawing/2014/main" id="{CDDE0324-30D4-208F-3116-532A73DC5FA7}"/>
                  </a:ext>
                </a:extLst>
              </p:cNvPr>
              <p:cNvSpPr>
                <a:spLocks noChangeArrowheads="1"/>
              </p:cNvSpPr>
              <p:nvPr/>
            </p:nvSpPr>
            <p:spPr bwMode="auto">
              <a:xfrm>
                <a:off x="5075" y="1424"/>
                <a:ext cx="17" cy="8"/>
              </a:xfrm>
              <a:prstGeom prst="rect">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8" name="Rectangle 327">
                <a:extLst>
                  <a:ext uri="{FF2B5EF4-FFF2-40B4-BE49-F238E27FC236}">
                    <a16:creationId xmlns:a16="http://schemas.microsoft.com/office/drawing/2014/main" id="{44B3E848-A440-8CF3-75C7-A2F5704BEAD5}"/>
                  </a:ext>
                </a:extLst>
              </p:cNvPr>
              <p:cNvSpPr>
                <a:spLocks noChangeArrowheads="1"/>
              </p:cNvSpPr>
              <p:nvPr/>
            </p:nvSpPr>
            <p:spPr bwMode="auto">
              <a:xfrm>
                <a:off x="5108" y="1416"/>
                <a:ext cx="17" cy="8"/>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329" name="Oval 328">
                <a:extLst>
                  <a:ext uri="{FF2B5EF4-FFF2-40B4-BE49-F238E27FC236}">
                    <a16:creationId xmlns:a16="http://schemas.microsoft.com/office/drawing/2014/main" id="{CE80C9DC-9302-BA32-6DB7-CBB5314AA403}"/>
                  </a:ext>
                </a:extLst>
              </p:cNvPr>
              <p:cNvSpPr>
                <a:spLocks noChangeArrowheads="1"/>
              </p:cNvSpPr>
              <p:nvPr/>
            </p:nvSpPr>
            <p:spPr bwMode="auto">
              <a:xfrm>
                <a:off x="5058" y="1416"/>
                <a:ext cx="8" cy="16"/>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sp>
          <p:nvSpPr>
            <p:cNvPr id="251" name="Freeform 14">
              <a:extLst>
                <a:ext uri="{FF2B5EF4-FFF2-40B4-BE49-F238E27FC236}">
                  <a16:creationId xmlns:a16="http://schemas.microsoft.com/office/drawing/2014/main" id="{62646A7C-1542-9D49-D3A7-B574CF77B821}"/>
                </a:ext>
              </a:extLst>
            </p:cNvPr>
            <p:cNvSpPr>
              <a:spLocks/>
            </p:cNvSpPr>
            <p:nvPr/>
          </p:nvSpPr>
          <p:spPr bwMode="auto">
            <a:xfrm>
              <a:off x="3504" y="2448"/>
              <a:ext cx="961" cy="337"/>
            </a:xfrm>
            <a:custGeom>
              <a:avLst/>
              <a:gdLst>
                <a:gd name="T0" fmla="*/ 0 w 961"/>
                <a:gd name="T1" fmla="*/ 168 h 337"/>
                <a:gd name="T2" fmla="*/ 192 w 961"/>
                <a:gd name="T3" fmla="*/ 336 h 337"/>
                <a:gd name="T4" fmla="*/ 192 w 961"/>
                <a:gd name="T5" fmla="*/ 252 h 337"/>
                <a:gd name="T6" fmla="*/ 768 w 961"/>
                <a:gd name="T7" fmla="*/ 252 h 337"/>
                <a:gd name="T8" fmla="*/ 768 w 961"/>
                <a:gd name="T9" fmla="*/ 336 h 337"/>
                <a:gd name="T10" fmla="*/ 960 w 961"/>
                <a:gd name="T11" fmla="*/ 168 h 337"/>
                <a:gd name="T12" fmla="*/ 768 w 961"/>
                <a:gd name="T13" fmla="*/ 0 h 337"/>
                <a:gd name="T14" fmla="*/ 768 w 961"/>
                <a:gd name="T15" fmla="*/ 84 h 337"/>
                <a:gd name="T16" fmla="*/ 192 w 961"/>
                <a:gd name="T17" fmla="*/ 84 h 337"/>
                <a:gd name="T18" fmla="*/ 192 w 961"/>
                <a:gd name="T19" fmla="*/ 0 h 337"/>
                <a:gd name="T20" fmla="*/ 0 w 961"/>
                <a:gd name="T21" fmla="*/ 16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1" h="337">
                  <a:moveTo>
                    <a:pt x="0" y="168"/>
                  </a:moveTo>
                  <a:lnTo>
                    <a:pt x="192" y="336"/>
                  </a:lnTo>
                  <a:lnTo>
                    <a:pt x="192" y="252"/>
                  </a:lnTo>
                  <a:lnTo>
                    <a:pt x="768" y="252"/>
                  </a:lnTo>
                  <a:lnTo>
                    <a:pt x="768" y="336"/>
                  </a:lnTo>
                  <a:lnTo>
                    <a:pt x="960" y="168"/>
                  </a:lnTo>
                  <a:lnTo>
                    <a:pt x="768" y="0"/>
                  </a:lnTo>
                  <a:lnTo>
                    <a:pt x="768" y="84"/>
                  </a:lnTo>
                  <a:lnTo>
                    <a:pt x="192" y="84"/>
                  </a:lnTo>
                  <a:lnTo>
                    <a:pt x="192" y="0"/>
                  </a:lnTo>
                  <a:lnTo>
                    <a:pt x="0" y="168"/>
                  </a:lnTo>
                </a:path>
              </a:pathLst>
            </a:custGeom>
            <a:solidFill>
              <a:srgbClr val="909090"/>
            </a:solidFill>
            <a:ln w="12700" cap="rnd" cmpd="sng">
              <a:solidFill>
                <a:srgbClr val="21212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nvGrpSpPr>
            <p:cNvPr id="252" name="Group 251">
              <a:extLst>
                <a:ext uri="{FF2B5EF4-FFF2-40B4-BE49-F238E27FC236}">
                  <a16:creationId xmlns:a16="http://schemas.microsoft.com/office/drawing/2014/main" id="{692D0372-4F2E-7937-3661-C914E4C74E6F}"/>
                </a:ext>
              </a:extLst>
            </p:cNvPr>
            <p:cNvGrpSpPr>
              <a:grpSpLocks/>
            </p:cNvGrpSpPr>
            <p:nvPr/>
          </p:nvGrpSpPr>
          <p:grpSpPr bwMode="auto">
            <a:xfrm>
              <a:off x="1764" y="1213"/>
              <a:ext cx="372" cy="637"/>
              <a:chOff x="1764" y="1213"/>
              <a:chExt cx="372" cy="637"/>
            </a:xfrm>
          </p:grpSpPr>
          <p:grpSp>
            <p:nvGrpSpPr>
              <p:cNvPr id="256" name="Group 255">
                <a:extLst>
                  <a:ext uri="{FF2B5EF4-FFF2-40B4-BE49-F238E27FC236}">
                    <a16:creationId xmlns:a16="http://schemas.microsoft.com/office/drawing/2014/main" id="{C76B1CBC-423B-5B30-A702-8E3B1CDDEAF9}"/>
                  </a:ext>
                </a:extLst>
              </p:cNvPr>
              <p:cNvGrpSpPr>
                <a:grpSpLocks/>
              </p:cNvGrpSpPr>
              <p:nvPr/>
            </p:nvGrpSpPr>
            <p:grpSpPr bwMode="auto">
              <a:xfrm>
                <a:off x="1764" y="1213"/>
                <a:ext cx="278" cy="312"/>
                <a:chOff x="1764" y="1213"/>
                <a:chExt cx="278" cy="312"/>
              </a:xfrm>
            </p:grpSpPr>
            <p:grpSp>
              <p:nvGrpSpPr>
                <p:cNvPr id="281" name="Group 280">
                  <a:extLst>
                    <a:ext uri="{FF2B5EF4-FFF2-40B4-BE49-F238E27FC236}">
                      <a16:creationId xmlns:a16="http://schemas.microsoft.com/office/drawing/2014/main" id="{73791668-0E0F-9877-1652-D32FD6914E7A}"/>
                    </a:ext>
                  </a:extLst>
                </p:cNvPr>
                <p:cNvGrpSpPr>
                  <a:grpSpLocks/>
                </p:cNvGrpSpPr>
                <p:nvPr/>
              </p:nvGrpSpPr>
              <p:grpSpPr bwMode="auto">
                <a:xfrm>
                  <a:off x="1764" y="1213"/>
                  <a:ext cx="118" cy="312"/>
                  <a:chOff x="1764" y="1213"/>
                  <a:chExt cx="118" cy="312"/>
                </a:xfrm>
              </p:grpSpPr>
              <p:sp>
                <p:nvSpPr>
                  <p:cNvPr id="290" name="Arc 188">
                    <a:extLst>
                      <a:ext uri="{FF2B5EF4-FFF2-40B4-BE49-F238E27FC236}">
                        <a16:creationId xmlns:a16="http://schemas.microsoft.com/office/drawing/2014/main" id="{BE581BDC-8B86-C57F-6C05-CC4E8A26BED1}"/>
                      </a:ext>
                    </a:extLst>
                  </p:cNvPr>
                  <p:cNvSpPr>
                    <a:spLocks/>
                  </p:cNvSpPr>
                  <p:nvPr/>
                </p:nvSpPr>
                <p:spPr bwMode="auto">
                  <a:xfrm>
                    <a:off x="1764" y="1213"/>
                    <a:ext cx="60" cy="312"/>
                  </a:xfrm>
                  <a:custGeom>
                    <a:avLst/>
                    <a:gdLst>
                      <a:gd name="G0" fmla="+- 21600 0 0"/>
                      <a:gd name="G1" fmla="+- 21014 0 0"/>
                      <a:gd name="G2" fmla="+- 21600 0 0"/>
                      <a:gd name="T0" fmla="*/ 15834 w 21600"/>
                      <a:gd name="T1" fmla="*/ 41830 h 41830"/>
                      <a:gd name="T2" fmla="*/ 16604 w 21600"/>
                      <a:gd name="T3" fmla="*/ 0 h 41830"/>
                      <a:gd name="T4" fmla="*/ 21600 w 21600"/>
                      <a:gd name="T5" fmla="*/ 21014 h 41830"/>
                    </a:gdLst>
                    <a:ahLst/>
                    <a:cxnLst>
                      <a:cxn ang="0">
                        <a:pos x="T0" y="T1"/>
                      </a:cxn>
                      <a:cxn ang="0">
                        <a:pos x="T2" y="T3"/>
                      </a:cxn>
                      <a:cxn ang="0">
                        <a:pos x="T4" y="T5"/>
                      </a:cxn>
                    </a:cxnLst>
                    <a:rect l="0" t="0" r="r" b="b"/>
                    <a:pathLst>
                      <a:path w="21600" h="41830" fill="none" extrusionOk="0">
                        <a:moveTo>
                          <a:pt x="15833" y="41830"/>
                        </a:moveTo>
                        <a:cubicBezTo>
                          <a:pt x="6477" y="39238"/>
                          <a:pt x="0" y="30722"/>
                          <a:pt x="0" y="21014"/>
                        </a:cubicBezTo>
                        <a:cubicBezTo>
                          <a:pt x="-1" y="11009"/>
                          <a:pt x="6870" y="2313"/>
                          <a:pt x="16603" y="-1"/>
                        </a:cubicBezTo>
                      </a:path>
                      <a:path w="21600" h="41830" stroke="0" extrusionOk="0">
                        <a:moveTo>
                          <a:pt x="15833" y="41830"/>
                        </a:moveTo>
                        <a:cubicBezTo>
                          <a:pt x="6477" y="39238"/>
                          <a:pt x="0" y="30722"/>
                          <a:pt x="0" y="21014"/>
                        </a:cubicBezTo>
                        <a:cubicBezTo>
                          <a:pt x="-1" y="11009"/>
                          <a:pt x="6870" y="2313"/>
                          <a:pt x="16603" y="-1"/>
                        </a:cubicBezTo>
                        <a:lnTo>
                          <a:pt x="21600" y="21014"/>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91" name="Arc 189">
                    <a:extLst>
                      <a:ext uri="{FF2B5EF4-FFF2-40B4-BE49-F238E27FC236}">
                        <a16:creationId xmlns:a16="http://schemas.microsoft.com/office/drawing/2014/main" id="{826DDF60-2FF0-EF3D-ABFC-2E11BA34DB4E}"/>
                      </a:ext>
                    </a:extLst>
                  </p:cNvPr>
                  <p:cNvSpPr>
                    <a:spLocks/>
                  </p:cNvSpPr>
                  <p:nvPr/>
                </p:nvSpPr>
                <p:spPr bwMode="auto">
                  <a:xfrm>
                    <a:off x="1803" y="1239"/>
                    <a:ext cx="47" cy="257"/>
                  </a:xfrm>
                  <a:custGeom>
                    <a:avLst/>
                    <a:gdLst>
                      <a:gd name="G0" fmla="+- 21600 0 0"/>
                      <a:gd name="G1" fmla="+- 21006 0 0"/>
                      <a:gd name="G2" fmla="+- 21600 0 0"/>
                      <a:gd name="T0" fmla="*/ 15590 w 21600"/>
                      <a:gd name="T1" fmla="*/ 41753 h 41753"/>
                      <a:gd name="T2" fmla="*/ 16570 w 21600"/>
                      <a:gd name="T3" fmla="*/ 0 h 41753"/>
                      <a:gd name="T4" fmla="*/ 21600 w 21600"/>
                      <a:gd name="T5" fmla="*/ 21006 h 41753"/>
                    </a:gdLst>
                    <a:ahLst/>
                    <a:cxnLst>
                      <a:cxn ang="0">
                        <a:pos x="T0" y="T1"/>
                      </a:cxn>
                      <a:cxn ang="0">
                        <a:pos x="T2" y="T3"/>
                      </a:cxn>
                      <a:cxn ang="0">
                        <a:pos x="T4" y="T5"/>
                      </a:cxn>
                    </a:cxnLst>
                    <a:rect l="0" t="0" r="r" b="b"/>
                    <a:pathLst>
                      <a:path w="21600" h="41753" fill="none" extrusionOk="0">
                        <a:moveTo>
                          <a:pt x="15589" y="41753"/>
                        </a:moveTo>
                        <a:cubicBezTo>
                          <a:pt x="6355" y="39077"/>
                          <a:pt x="0" y="30620"/>
                          <a:pt x="0" y="21006"/>
                        </a:cubicBezTo>
                        <a:cubicBezTo>
                          <a:pt x="-1" y="11014"/>
                          <a:pt x="6852" y="2326"/>
                          <a:pt x="16569" y="-1"/>
                        </a:cubicBezTo>
                      </a:path>
                      <a:path w="21600" h="41753" stroke="0" extrusionOk="0">
                        <a:moveTo>
                          <a:pt x="15589" y="41753"/>
                        </a:moveTo>
                        <a:cubicBezTo>
                          <a:pt x="6355" y="39077"/>
                          <a:pt x="0" y="30620"/>
                          <a:pt x="0" y="21006"/>
                        </a:cubicBezTo>
                        <a:cubicBezTo>
                          <a:pt x="-1" y="11014"/>
                          <a:pt x="6852" y="2326"/>
                          <a:pt x="16569" y="-1"/>
                        </a:cubicBezTo>
                        <a:lnTo>
                          <a:pt x="21600" y="21006"/>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92" name="Arc 190">
                    <a:extLst>
                      <a:ext uri="{FF2B5EF4-FFF2-40B4-BE49-F238E27FC236}">
                        <a16:creationId xmlns:a16="http://schemas.microsoft.com/office/drawing/2014/main" id="{9118FC47-71BF-3B5A-144F-859489F6DC78}"/>
                      </a:ext>
                    </a:extLst>
                  </p:cNvPr>
                  <p:cNvSpPr>
                    <a:spLocks/>
                  </p:cNvSpPr>
                  <p:nvPr/>
                </p:nvSpPr>
                <p:spPr bwMode="auto">
                  <a:xfrm>
                    <a:off x="1840" y="1266"/>
                    <a:ext cx="42" cy="210"/>
                  </a:xfrm>
                  <a:custGeom>
                    <a:avLst/>
                    <a:gdLst>
                      <a:gd name="G0" fmla="+- 21600 0 0"/>
                      <a:gd name="G1" fmla="+- 20991 0 0"/>
                      <a:gd name="G2" fmla="+- 21600 0 0"/>
                      <a:gd name="T0" fmla="*/ 15404 w 21600"/>
                      <a:gd name="T1" fmla="*/ 41683 h 41683"/>
                      <a:gd name="T2" fmla="*/ 16509 w 21600"/>
                      <a:gd name="T3" fmla="*/ 0 h 41683"/>
                      <a:gd name="T4" fmla="*/ 21600 w 21600"/>
                      <a:gd name="T5" fmla="*/ 20991 h 41683"/>
                    </a:gdLst>
                    <a:ahLst/>
                    <a:cxnLst>
                      <a:cxn ang="0">
                        <a:pos x="T0" y="T1"/>
                      </a:cxn>
                      <a:cxn ang="0">
                        <a:pos x="T2" y="T3"/>
                      </a:cxn>
                      <a:cxn ang="0">
                        <a:pos x="T4" y="T5"/>
                      </a:cxn>
                    </a:cxnLst>
                    <a:rect l="0" t="0" r="r" b="b"/>
                    <a:pathLst>
                      <a:path w="21600" h="41683" fill="none" extrusionOk="0">
                        <a:moveTo>
                          <a:pt x="15403" y="41683"/>
                        </a:moveTo>
                        <a:cubicBezTo>
                          <a:pt x="6262" y="38945"/>
                          <a:pt x="0" y="30533"/>
                          <a:pt x="0" y="20991"/>
                        </a:cubicBezTo>
                        <a:cubicBezTo>
                          <a:pt x="-1" y="11022"/>
                          <a:pt x="6821" y="2349"/>
                          <a:pt x="16508" y="-1"/>
                        </a:cubicBezTo>
                      </a:path>
                      <a:path w="21600" h="41683" stroke="0" extrusionOk="0">
                        <a:moveTo>
                          <a:pt x="15403" y="41683"/>
                        </a:moveTo>
                        <a:cubicBezTo>
                          <a:pt x="6262" y="38945"/>
                          <a:pt x="0" y="30533"/>
                          <a:pt x="0" y="20991"/>
                        </a:cubicBezTo>
                        <a:cubicBezTo>
                          <a:pt x="-1" y="11022"/>
                          <a:pt x="6821" y="2349"/>
                          <a:pt x="16508" y="-1"/>
                        </a:cubicBezTo>
                        <a:lnTo>
                          <a:pt x="21600" y="20991"/>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grpSp>
              <p:nvGrpSpPr>
                <p:cNvPr id="282" name="Group 281">
                  <a:extLst>
                    <a:ext uri="{FF2B5EF4-FFF2-40B4-BE49-F238E27FC236}">
                      <a16:creationId xmlns:a16="http://schemas.microsoft.com/office/drawing/2014/main" id="{E0A5F3EC-05DC-DD06-E00D-AFBECF2C8262}"/>
                    </a:ext>
                  </a:extLst>
                </p:cNvPr>
                <p:cNvGrpSpPr>
                  <a:grpSpLocks/>
                </p:cNvGrpSpPr>
                <p:nvPr/>
              </p:nvGrpSpPr>
              <p:grpSpPr bwMode="auto">
                <a:xfrm>
                  <a:off x="1874" y="1286"/>
                  <a:ext cx="95" cy="182"/>
                  <a:chOff x="1874" y="1286"/>
                  <a:chExt cx="95" cy="182"/>
                </a:xfrm>
              </p:grpSpPr>
              <p:sp>
                <p:nvSpPr>
                  <p:cNvPr id="287" name="Arc 192">
                    <a:extLst>
                      <a:ext uri="{FF2B5EF4-FFF2-40B4-BE49-F238E27FC236}">
                        <a16:creationId xmlns:a16="http://schemas.microsoft.com/office/drawing/2014/main" id="{7BA20B70-E8EB-8A03-7557-604B5919A1AE}"/>
                      </a:ext>
                    </a:extLst>
                  </p:cNvPr>
                  <p:cNvSpPr>
                    <a:spLocks/>
                  </p:cNvSpPr>
                  <p:nvPr/>
                </p:nvSpPr>
                <p:spPr bwMode="auto">
                  <a:xfrm>
                    <a:off x="1874" y="1286"/>
                    <a:ext cx="46" cy="182"/>
                  </a:xfrm>
                  <a:custGeom>
                    <a:avLst/>
                    <a:gdLst>
                      <a:gd name="G0" fmla="+- 21600 0 0"/>
                      <a:gd name="G1" fmla="+- 20989 0 0"/>
                      <a:gd name="G2" fmla="+- 21600 0 0"/>
                      <a:gd name="T0" fmla="*/ 15455 w 21600"/>
                      <a:gd name="T1" fmla="*/ 41697 h 41697"/>
                      <a:gd name="T2" fmla="*/ 16500 w 21600"/>
                      <a:gd name="T3" fmla="*/ 0 h 41697"/>
                      <a:gd name="T4" fmla="*/ 21600 w 21600"/>
                      <a:gd name="T5" fmla="*/ 20989 h 41697"/>
                    </a:gdLst>
                    <a:ahLst/>
                    <a:cxnLst>
                      <a:cxn ang="0">
                        <a:pos x="T0" y="T1"/>
                      </a:cxn>
                      <a:cxn ang="0">
                        <a:pos x="T2" y="T3"/>
                      </a:cxn>
                      <a:cxn ang="0">
                        <a:pos x="T4" y="T5"/>
                      </a:cxn>
                    </a:cxnLst>
                    <a:rect l="0" t="0" r="r" b="b"/>
                    <a:pathLst>
                      <a:path w="21600" h="41697" fill="none" extrusionOk="0">
                        <a:moveTo>
                          <a:pt x="15455" y="41696"/>
                        </a:moveTo>
                        <a:cubicBezTo>
                          <a:pt x="6287" y="38976"/>
                          <a:pt x="0" y="30551"/>
                          <a:pt x="0" y="20989"/>
                        </a:cubicBezTo>
                        <a:cubicBezTo>
                          <a:pt x="-1" y="11024"/>
                          <a:pt x="6816" y="2352"/>
                          <a:pt x="16499" y="-1"/>
                        </a:cubicBezTo>
                      </a:path>
                      <a:path w="21600" h="41697" stroke="0" extrusionOk="0">
                        <a:moveTo>
                          <a:pt x="15455" y="41696"/>
                        </a:moveTo>
                        <a:cubicBezTo>
                          <a:pt x="6287" y="38976"/>
                          <a:pt x="0" y="30551"/>
                          <a:pt x="0" y="20989"/>
                        </a:cubicBezTo>
                        <a:cubicBezTo>
                          <a:pt x="-1" y="11024"/>
                          <a:pt x="6816" y="2352"/>
                          <a:pt x="16499" y="-1"/>
                        </a:cubicBezTo>
                        <a:lnTo>
                          <a:pt x="21600" y="20989"/>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88" name="Arc 193">
                    <a:extLst>
                      <a:ext uri="{FF2B5EF4-FFF2-40B4-BE49-F238E27FC236}">
                        <a16:creationId xmlns:a16="http://schemas.microsoft.com/office/drawing/2014/main" id="{DEDF8722-50D5-C77F-95FC-A7D7034F4817}"/>
                      </a:ext>
                    </a:extLst>
                  </p:cNvPr>
                  <p:cNvSpPr>
                    <a:spLocks/>
                  </p:cNvSpPr>
                  <p:nvPr/>
                </p:nvSpPr>
                <p:spPr bwMode="auto">
                  <a:xfrm>
                    <a:off x="1907" y="1304"/>
                    <a:ext cx="35" cy="150"/>
                  </a:xfrm>
                  <a:custGeom>
                    <a:avLst/>
                    <a:gdLst>
                      <a:gd name="G0" fmla="+- 21600 0 0"/>
                      <a:gd name="G1" fmla="+- 20894 0 0"/>
                      <a:gd name="G2" fmla="+- 21600 0 0"/>
                      <a:gd name="T0" fmla="*/ 15983 w 21600"/>
                      <a:gd name="T1" fmla="*/ 41751 h 41751"/>
                      <a:gd name="T2" fmla="*/ 16121 w 21600"/>
                      <a:gd name="T3" fmla="*/ 0 h 41751"/>
                      <a:gd name="T4" fmla="*/ 21600 w 21600"/>
                      <a:gd name="T5" fmla="*/ 20894 h 41751"/>
                    </a:gdLst>
                    <a:ahLst/>
                    <a:cxnLst>
                      <a:cxn ang="0">
                        <a:pos x="T0" y="T1"/>
                      </a:cxn>
                      <a:cxn ang="0">
                        <a:pos x="T2" y="T3"/>
                      </a:cxn>
                      <a:cxn ang="0">
                        <a:pos x="T4" y="T5"/>
                      </a:cxn>
                    </a:cxnLst>
                    <a:rect l="0" t="0" r="r" b="b"/>
                    <a:pathLst>
                      <a:path w="21600" h="41751" fill="none" extrusionOk="0">
                        <a:moveTo>
                          <a:pt x="15983" y="41750"/>
                        </a:moveTo>
                        <a:cubicBezTo>
                          <a:pt x="6552" y="39211"/>
                          <a:pt x="0" y="30660"/>
                          <a:pt x="0" y="20894"/>
                        </a:cubicBezTo>
                        <a:cubicBezTo>
                          <a:pt x="-1" y="11074"/>
                          <a:pt x="6623" y="2491"/>
                          <a:pt x="16121" y="0"/>
                        </a:cubicBezTo>
                      </a:path>
                      <a:path w="21600" h="41751" stroke="0" extrusionOk="0">
                        <a:moveTo>
                          <a:pt x="15983" y="41750"/>
                        </a:moveTo>
                        <a:cubicBezTo>
                          <a:pt x="6552" y="39211"/>
                          <a:pt x="0" y="30660"/>
                          <a:pt x="0" y="20894"/>
                        </a:cubicBezTo>
                        <a:cubicBezTo>
                          <a:pt x="-1" y="11074"/>
                          <a:pt x="6623" y="2491"/>
                          <a:pt x="16121" y="0"/>
                        </a:cubicBezTo>
                        <a:lnTo>
                          <a:pt x="21600" y="20894"/>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89" name="Arc 194">
                    <a:extLst>
                      <a:ext uri="{FF2B5EF4-FFF2-40B4-BE49-F238E27FC236}">
                        <a16:creationId xmlns:a16="http://schemas.microsoft.com/office/drawing/2014/main" id="{A54E84A2-97F1-B60F-EE60-6B5EDBE9B0B3}"/>
                      </a:ext>
                    </a:extLst>
                  </p:cNvPr>
                  <p:cNvSpPr>
                    <a:spLocks/>
                  </p:cNvSpPr>
                  <p:nvPr/>
                </p:nvSpPr>
                <p:spPr bwMode="auto">
                  <a:xfrm>
                    <a:off x="1939" y="1318"/>
                    <a:ext cx="30" cy="115"/>
                  </a:xfrm>
                  <a:custGeom>
                    <a:avLst/>
                    <a:gdLst>
                      <a:gd name="G0" fmla="+- 21600 0 0"/>
                      <a:gd name="G1" fmla="+- 20847 0 0"/>
                      <a:gd name="G2" fmla="+- 21600 0 0"/>
                      <a:gd name="T0" fmla="*/ 15096 w 21600"/>
                      <a:gd name="T1" fmla="*/ 41444 h 41444"/>
                      <a:gd name="T2" fmla="*/ 15947 w 21600"/>
                      <a:gd name="T3" fmla="*/ 0 h 41444"/>
                      <a:gd name="T4" fmla="*/ 21600 w 21600"/>
                      <a:gd name="T5" fmla="*/ 20847 h 41444"/>
                    </a:gdLst>
                    <a:ahLst/>
                    <a:cxnLst>
                      <a:cxn ang="0">
                        <a:pos x="T0" y="T1"/>
                      </a:cxn>
                      <a:cxn ang="0">
                        <a:pos x="T2" y="T3"/>
                      </a:cxn>
                      <a:cxn ang="0">
                        <a:pos x="T4" y="T5"/>
                      </a:cxn>
                    </a:cxnLst>
                    <a:rect l="0" t="0" r="r" b="b"/>
                    <a:pathLst>
                      <a:path w="21600" h="41444" fill="none" extrusionOk="0">
                        <a:moveTo>
                          <a:pt x="15095" y="41444"/>
                        </a:moveTo>
                        <a:cubicBezTo>
                          <a:pt x="6109" y="38606"/>
                          <a:pt x="0" y="30270"/>
                          <a:pt x="0" y="20847"/>
                        </a:cubicBezTo>
                        <a:cubicBezTo>
                          <a:pt x="-1" y="11094"/>
                          <a:pt x="6534" y="2552"/>
                          <a:pt x="15946" y="-1"/>
                        </a:cubicBezTo>
                      </a:path>
                      <a:path w="21600" h="41444" stroke="0" extrusionOk="0">
                        <a:moveTo>
                          <a:pt x="15095" y="41444"/>
                        </a:moveTo>
                        <a:cubicBezTo>
                          <a:pt x="6109" y="38606"/>
                          <a:pt x="0" y="30270"/>
                          <a:pt x="0" y="20847"/>
                        </a:cubicBezTo>
                        <a:cubicBezTo>
                          <a:pt x="-1" y="11094"/>
                          <a:pt x="6534" y="2552"/>
                          <a:pt x="15946" y="-1"/>
                        </a:cubicBezTo>
                        <a:lnTo>
                          <a:pt x="21600" y="20847"/>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sp>
              <p:nvSpPr>
                <p:cNvPr id="283" name="Arc 195">
                  <a:extLst>
                    <a:ext uri="{FF2B5EF4-FFF2-40B4-BE49-F238E27FC236}">
                      <a16:creationId xmlns:a16="http://schemas.microsoft.com/office/drawing/2014/main" id="{F4CFC8D4-185E-AD34-C129-093901F5AEA5}"/>
                    </a:ext>
                  </a:extLst>
                </p:cNvPr>
                <p:cNvSpPr>
                  <a:spLocks/>
                </p:cNvSpPr>
                <p:nvPr/>
              </p:nvSpPr>
              <p:spPr bwMode="auto">
                <a:xfrm>
                  <a:off x="1967" y="1336"/>
                  <a:ext cx="24" cy="95"/>
                </a:xfrm>
                <a:custGeom>
                  <a:avLst/>
                  <a:gdLst>
                    <a:gd name="G0" fmla="+- 21600 0 0"/>
                    <a:gd name="G1" fmla="+- 20719 0 0"/>
                    <a:gd name="G2" fmla="+- 21600 0 0"/>
                    <a:gd name="T0" fmla="*/ 15257 w 21600"/>
                    <a:gd name="T1" fmla="*/ 41367 h 41367"/>
                    <a:gd name="T2" fmla="*/ 15495 w 21600"/>
                    <a:gd name="T3" fmla="*/ 0 h 41367"/>
                    <a:gd name="T4" fmla="*/ 21600 w 21600"/>
                    <a:gd name="T5" fmla="*/ 20719 h 41367"/>
                  </a:gdLst>
                  <a:ahLst/>
                  <a:cxnLst>
                    <a:cxn ang="0">
                      <a:pos x="T0" y="T1"/>
                    </a:cxn>
                    <a:cxn ang="0">
                      <a:pos x="T2" y="T3"/>
                    </a:cxn>
                    <a:cxn ang="0">
                      <a:pos x="T4" y="T5"/>
                    </a:cxn>
                  </a:cxnLst>
                  <a:rect l="0" t="0" r="r" b="b"/>
                  <a:pathLst>
                    <a:path w="21600" h="41367" fill="none" extrusionOk="0">
                      <a:moveTo>
                        <a:pt x="15257" y="41366"/>
                      </a:moveTo>
                      <a:cubicBezTo>
                        <a:pt x="6189" y="38581"/>
                        <a:pt x="0" y="30205"/>
                        <a:pt x="0" y="20719"/>
                      </a:cubicBezTo>
                      <a:cubicBezTo>
                        <a:pt x="-1" y="11141"/>
                        <a:pt x="6307" y="2706"/>
                        <a:pt x="15494" y="-1"/>
                      </a:cubicBezTo>
                    </a:path>
                    <a:path w="21600" h="41367" stroke="0" extrusionOk="0">
                      <a:moveTo>
                        <a:pt x="15257" y="41366"/>
                      </a:moveTo>
                      <a:cubicBezTo>
                        <a:pt x="6189" y="38581"/>
                        <a:pt x="0" y="30205"/>
                        <a:pt x="0" y="20719"/>
                      </a:cubicBezTo>
                      <a:cubicBezTo>
                        <a:pt x="-1" y="11141"/>
                        <a:pt x="6307" y="2706"/>
                        <a:pt x="15494" y="-1"/>
                      </a:cubicBezTo>
                      <a:lnTo>
                        <a:pt x="21600" y="20719"/>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84" name="Arc 196">
                  <a:extLst>
                    <a:ext uri="{FF2B5EF4-FFF2-40B4-BE49-F238E27FC236}">
                      <a16:creationId xmlns:a16="http://schemas.microsoft.com/office/drawing/2014/main" id="{88BD9DEB-F71E-333B-E2EC-2532E33E12E5}"/>
                    </a:ext>
                  </a:extLst>
                </p:cNvPr>
                <p:cNvSpPr>
                  <a:spLocks/>
                </p:cNvSpPr>
                <p:nvPr/>
              </p:nvSpPr>
              <p:spPr bwMode="auto">
                <a:xfrm>
                  <a:off x="1999" y="1347"/>
                  <a:ext cx="16" cy="69"/>
                </a:xfrm>
                <a:custGeom>
                  <a:avLst/>
                  <a:gdLst>
                    <a:gd name="G0" fmla="+- 21600 0 0"/>
                    <a:gd name="G1" fmla="+- 20919 0 0"/>
                    <a:gd name="G2" fmla="+- 21600 0 0"/>
                    <a:gd name="T0" fmla="*/ 14815 w 21600"/>
                    <a:gd name="T1" fmla="*/ 41426 h 41426"/>
                    <a:gd name="T2" fmla="*/ 16221 w 21600"/>
                    <a:gd name="T3" fmla="*/ 0 h 41426"/>
                    <a:gd name="T4" fmla="*/ 21600 w 21600"/>
                    <a:gd name="T5" fmla="*/ 20919 h 41426"/>
                  </a:gdLst>
                  <a:ahLst/>
                  <a:cxnLst>
                    <a:cxn ang="0">
                      <a:pos x="T0" y="T1"/>
                    </a:cxn>
                    <a:cxn ang="0">
                      <a:pos x="T2" y="T3"/>
                    </a:cxn>
                    <a:cxn ang="0">
                      <a:pos x="T4" y="T5"/>
                    </a:cxn>
                  </a:cxnLst>
                  <a:rect l="0" t="0" r="r" b="b"/>
                  <a:pathLst>
                    <a:path w="21600" h="41426" fill="none" extrusionOk="0">
                      <a:moveTo>
                        <a:pt x="14815" y="41425"/>
                      </a:moveTo>
                      <a:cubicBezTo>
                        <a:pt x="5971" y="38499"/>
                        <a:pt x="0" y="30233"/>
                        <a:pt x="0" y="20919"/>
                      </a:cubicBezTo>
                      <a:cubicBezTo>
                        <a:pt x="-1" y="11061"/>
                        <a:pt x="6673" y="2454"/>
                        <a:pt x="16220" y="-1"/>
                      </a:cubicBezTo>
                    </a:path>
                    <a:path w="21600" h="41426" stroke="0" extrusionOk="0">
                      <a:moveTo>
                        <a:pt x="14815" y="41425"/>
                      </a:moveTo>
                      <a:cubicBezTo>
                        <a:pt x="5971" y="38499"/>
                        <a:pt x="0" y="30233"/>
                        <a:pt x="0" y="20919"/>
                      </a:cubicBezTo>
                      <a:cubicBezTo>
                        <a:pt x="-1" y="11061"/>
                        <a:pt x="6673" y="2454"/>
                        <a:pt x="16220" y="-1"/>
                      </a:cubicBezTo>
                      <a:lnTo>
                        <a:pt x="21600" y="20919"/>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85" name="Arc 197">
                  <a:extLst>
                    <a:ext uri="{FF2B5EF4-FFF2-40B4-BE49-F238E27FC236}">
                      <a16:creationId xmlns:a16="http://schemas.microsoft.com/office/drawing/2014/main" id="{0302B1D1-7895-AE69-59EC-0C84A99CAC42}"/>
                    </a:ext>
                  </a:extLst>
                </p:cNvPr>
                <p:cNvSpPr>
                  <a:spLocks/>
                </p:cNvSpPr>
                <p:nvPr/>
              </p:nvSpPr>
              <p:spPr bwMode="auto">
                <a:xfrm>
                  <a:off x="2024" y="1362"/>
                  <a:ext cx="10" cy="42"/>
                </a:xfrm>
                <a:custGeom>
                  <a:avLst/>
                  <a:gdLst>
                    <a:gd name="G0" fmla="+- 21600 0 0"/>
                    <a:gd name="G1" fmla="+- 20689 0 0"/>
                    <a:gd name="G2" fmla="+- 21600 0 0"/>
                    <a:gd name="T0" fmla="*/ 15124 w 21600"/>
                    <a:gd name="T1" fmla="*/ 41295 h 41295"/>
                    <a:gd name="T2" fmla="*/ 15393 w 21600"/>
                    <a:gd name="T3" fmla="*/ 0 h 41295"/>
                    <a:gd name="T4" fmla="*/ 21600 w 21600"/>
                    <a:gd name="T5" fmla="*/ 20689 h 41295"/>
                  </a:gdLst>
                  <a:ahLst/>
                  <a:cxnLst>
                    <a:cxn ang="0">
                      <a:pos x="T0" y="T1"/>
                    </a:cxn>
                    <a:cxn ang="0">
                      <a:pos x="T2" y="T3"/>
                    </a:cxn>
                    <a:cxn ang="0">
                      <a:pos x="T4" y="T5"/>
                    </a:cxn>
                  </a:cxnLst>
                  <a:rect l="0" t="0" r="r" b="b"/>
                  <a:pathLst>
                    <a:path w="21600" h="41295" fill="none" extrusionOk="0">
                      <a:moveTo>
                        <a:pt x="15123" y="41295"/>
                      </a:moveTo>
                      <a:cubicBezTo>
                        <a:pt x="6123" y="38466"/>
                        <a:pt x="0" y="30123"/>
                        <a:pt x="0" y="20689"/>
                      </a:cubicBezTo>
                      <a:cubicBezTo>
                        <a:pt x="-1" y="11150"/>
                        <a:pt x="6256" y="2741"/>
                        <a:pt x="15393" y="0"/>
                      </a:cubicBezTo>
                    </a:path>
                    <a:path w="21600" h="41295" stroke="0" extrusionOk="0">
                      <a:moveTo>
                        <a:pt x="15123" y="41295"/>
                      </a:moveTo>
                      <a:cubicBezTo>
                        <a:pt x="6123" y="38466"/>
                        <a:pt x="0" y="30123"/>
                        <a:pt x="0" y="20689"/>
                      </a:cubicBezTo>
                      <a:cubicBezTo>
                        <a:pt x="-1" y="11150"/>
                        <a:pt x="6256" y="2741"/>
                        <a:pt x="15393" y="0"/>
                      </a:cubicBezTo>
                      <a:lnTo>
                        <a:pt x="21600" y="20689"/>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86" name="Arc 198">
                  <a:extLst>
                    <a:ext uri="{FF2B5EF4-FFF2-40B4-BE49-F238E27FC236}">
                      <a16:creationId xmlns:a16="http://schemas.microsoft.com/office/drawing/2014/main" id="{A15E4E7A-FC58-11F3-0CD6-1B41AF45F1B5}"/>
                    </a:ext>
                  </a:extLst>
                </p:cNvPr>
                <p:cNvSpPr>
                  <a:spLocks/>
                </p:cNvSpPr>
                <p:nvPr/>
              </p:nvSpPr>
              <p:spPr bwMode="auto">
                <a:xfrm>
                  <a:off x="2041" y="1382"/>
                  <a:ext cx="1" cy="7"/>
                </a:xfrm>
                <a:custGeom>
                  <a:avLst/>
                  <a:gdLst>
                    <a:gd name="G0" fmla="+- 21600 0 0"/>
                    <a:gd name="G1" fmla="+- 11982 0 0"/>
                    <a:gd name="G2" fmla="+- 21600 0 0"/>
                    <a:gd name="T0" fmla="*/ 1545 w 21600"/>
                    <a:gd name="T1" fmla="*/ 20004 h 20004"/>
                    <a:gd name="T2" fmla="*/ 3628 w 21600"/>
                    <a:gd name="T3" fmla="*/ 0 h 20004"/>
                    <a:gd name="T4" fmla="*/ 21600 w 21600"/>
                    <a:gd name="T5" fmla="*/ 11982 h 20004"/>
                  </a:gdLst>
                  <a:ahLst/>
                  <a:cxnLst>
                    <a:cxn ang="0">
                      <a:pos x="T0" y="T1"/>
                    </a:cxn>
                    <a:cxn ang="0">
                      <a:pos x="T2" y="T3"/>
                    </a:cxn>
                    <a:cxn ang="0">
                      <a:pos x="T4" y="T5"/>
                    </a:cxn>
                  </a:cxnLst>
                  <a:rect l="0" t="0" r="r" b="b"/>
                  <a:pathLst>
                    <a:path w="21600" h="20004" fill="none" extrusionOk="0">
                      <a:moveTo>
                        <a:pt x="1544" y="20004"/>
                      </a:moveTo>
                      <a:cubicBezTo>
                        <a:pt x="524" y="17452"/>
                        <a:pt x="0" y="14729"/>
                        <a:pt x="0" y="11982"/>
                      </a:cubicBezTo>
                      <a:cubicBezTo>
                        <a:pt x="-1" y="7717"/>
                        <a:pt x="1262" y="3548"/>
                        <a:pt x="3628" y="0"/>
                      </a:cubicBezTo>
                    </a:path>
                    <a:path w="21600" h="20004" stroke="0" extrusionOk="0">
                      <a:moveTo>
                        <a:pt x="1544" y="20004"/>
                      </a:moveTo>
                      <a:cubicBezTo>
                        <a:pt x="524" y="17452"/>
                        <a:pt x="0" y="14729"/>
                        <a:pt x="0" y="11982"/>
                      </a:cubicBezTo>
                      <a:cubicBezTo>
                        <a:pt x="-1" y="7717"/>
                        <a:pt x="1262" y="3548"/>
                        <a:pt x="3628" y="0"/>
                      </a:cubicBezTo>
                      <a:lnTo>
                        <a:pt x="21600" y="11982"/>
                      </a:lnTo>
                      <a:close/>
                    </a:path>
                  </a:pathLst>
                </a:custGeom>
                <a:noFill/>
                <a:ln w="25400" cap="rnd">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grpSp>
            <p:nvGrpSpPr>
              <p:cNvPr id="257" name="Group 256">
                <a:extLst>
                  <a:ext uri="{FF2B5EF4-FFF2-40B4-BE49-F238E27FC236}">
                    <a16:creationId xmlns:a16="http://schemas.microsoft.com/office/drawing/2014/main" id="{96C913C6-CEDD-8077-C579-5901AAE6C614}"/>
                  </a:ext>
                </a:extLst>
              </p:cNvPr>
              <p:cNvGrpSpPr>
                <a:grpSpLocks/>
              </p:cNvGrpSpPr>
              <p:nvPr/>
            </p:nvGrpSpPr>
            <p:grpSpPr bwMode="auto">
              <a:xfrm>
                <a:off x="1961" y="1347"/>
                <a:ext cx="175" cy="503"/>
                <a:chOff x="1961" y="1347"/>
                <a:chExt cx="175" cy="503"/>
              </a:xfrm>
            </p:grpSpPr>
            <p:grpSp>
              <p:nvGrpSpPr>
                <p:cNvPr id="258" name="Group 257">
                  <a:extLst>
                    <a:ext uri="{FF2B5EF4-FFF2-40B4-BE49-F238E27FC236}">
                      <a16:creationId xmlns:a16="http://schemas.microsoft.com/office/drawing/2014/main" id="{19EE11C4-0955-8FC8-5D14-C2A6EB1BEDFC}"/>
                    </a:ext>
                  </a:extLst>
                </p:cNvPr>
                <p:cNvGrpSpPr>
                  <a:grpSpLocks/>
                </p:cNvGrpSpPr>
                <p:nvPr/>
              </p:nvGrpSpPr>
              <p:grpSpPr bwMode="auto">
                <a:xfrm>
                  <a:off x="1961" y="1505"/>
                  <a:ext cx="175" cy="333"/>
                  <a:chOff x="1961" y="1505"/>
                  <a:chExt cx="175" cy="333"/>
                </a:xfrm>
              </p:grpSpPr>
              <p:grpSp>
                <p:nvGrpSpPr>
                  <p:cNvPr id="266" name="Group 265">
                    <a:extLst>
                      <a:ext uri="{FF2B5EF4-FFF2-40B4-BE49-F238E27FC236}">
                        <a16:creationId xmlns:a16="http://schemas.microsoft.com/office/drawing/2014/main" id="{FF9A7B16-9378-BE12-6D83-8C5E646DB518}"/>
                      </a:ext>
                    </a:extLst>
                  </p:cNvPr>
                  <p:cNvGrpSpPr>
                    <a:grpSpLocks/>
                  </p:cNvGrpSpPr>
                  <p:nvPr/>
                </p:nvGrpSpPr>
                <p:grpSpPr bwMode="auto">
                  <a:xfrm>
                    <a:off x="1961" y="1518"/>
                    <a:ext cx="102" cy="316"/>
                    <a:chOff x="1961" y="1518"/>
                    <a:chExt cx="102" cy="316"/>
                  </a:xfrm>
                </p:grpSpPr>
                <p:sp>
                  <p:nvSpPr>
                    <p:cNvPr id="274" name="Line 202">
                      <a:extLst>
                        <a:ext uri="{FF2B5EF4-FFF2-40B4-BE49-F238E27FC236}">
                          <a16:creationId xmlns:a16="http://schemas.microsoft.com/office/drawing/2014/main" id="{F9F74995-2D4F-D892-3AEF-1B728F7954E7}"/>
                        </a:ext>
                      </a:extLst>
                    </p:cNvPr>
                    <p:cNvSpPr>
                      <a:spLocks noChangeShapeType="1"/>
                    </p:cNvSpPr>
                    <p:nvPr/>
                  </p:nvSpPr>
                  <p:spPr bwMode="auto">
                    <a:xfrm>
                      <a:off x="2018" y="1529"/>
                      <a:ext cx="12" cy="1"/>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75" name="Line 203">
                      <a:extLst>
                        <a:ext uri="{FF2B5EF4-FFF2-40B4-BE49-F238E27FC236}">
                          <a16:creationId xmlns:a16="http://schemas.microsoft.com/office/drawing/2014/main" id="{28CB5BBA-6F3B-BCA5-23C8-12726B107314}"/>
                        </a:ext>
                      </a:extLst>
                    </p:cNvPr>
                    <p:cNvSpPr>
                      <a:spLocks noChangeShapeType="1"/>
                    </p:cNvSpPr>
                    <p:nvPr/>
                  </p:nvSpPr>
                  <p:spPr bwMode="auto">
                    <a:xfrm flipV="1">
                      <a:off x="2000" y="1518"/>
                      <a:ext cx="26" cy="88"/>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76" name="Line 204">
                      <a:extLst>
                        <a:ext uri="{FF2B5EF4-FFF2-40B4-BE49-F238E27FC236}">
                          <a16:creationId xmlns:a16="http://schemas.microsoft.com/office/drawing/2014/main" id="{C74CFB4D-B3B8-300E-0B8E-6DD60E949DD5}"/>
                        </a:ext>
                      </a:extLst>
                    </p:cNvPr>
                    <p:cNvSpPr>
                      <a:spLocks noChangeShapeType="1"/>
                    </p:cNvSpPr>
                    <p:nvPr/>
                  </p:nvSpPr>
                  <p:spPr bwMode="auto">
                    <a:xfrm>
                      <a:off x="2001" y="1613"/>
                      <a:ext cx="49" cy="95"/>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77" name="Line 205">
                      <a:extLst>
                        <a:ext uri="{FF2B5EF4-FFF2-40B4-BE49-F238E27FC236}">
                          <a16:creationId xmlns:a16="http://schemas.microsoft.com/office/drawing/2014/main" id="{03F2A175-EF2F-D8D0-3A8F-113AB9672043}"/>
                        </a:ext>
                      </a:extLst>
                    </p:cNvPr>
                    <p:cNvSpPr>
                      <a:spLocks noChangeShapeType="1"/>
                    </p:cNvSpPr>
                    <p:nvPr/>
                  </p:nvSpPr>
                  <p:spPr bwMode="auto">
                    <a:xfrm flipV="1">
                      <a:off x="1961" y="1707"/>
                      <a:ext cx="85" cy="127"/>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78" name="Line 206">
                      <a:extLst>
                        <a:ext uri="{FF2B5EF4-FFF2-40B4-BE49-F238E27FC236}">
                          <a16:creationId xmlns:a16="http://schemas.microsoft.com/office/drawing/2014/main" id="{9A85AE21-F159-D4D0-0769-383056A419ED}"/>
                        </a:ext>
                      </a:extLst>
                    </p:cNvPr>
                    <p:cNvSpPr>
                      <a:spLocks noChangeShapeType="1"/>
                    </p:cNvSpPr>
                    <p:nvPr/>
                  </p:nvSpPr>
                  <p:spPr bwMode="auto">
                    <a:xfrm>
                      <a:off x="1981" y="1742"/>
                      <a:ext cx="82" cy="64"/>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79" name="Line 207">
                      <a:extLst>
                        <a:ext uri="{FF2B5EF4-FFF2-40B4-BE49-F238E27FC236}">
                          <a16:creationId xmlns:a16="http://schemas.microsoft.com/office/drawing/2014/main" id="{438B31F4-A69F-7477-73CF-A18B7DFA0331}"/>
                        </a:ext>
                      </a:extLst>
                    </p:cNvPr>
                    <p:cNvSpPr>
                      <a:spLocks noChangeShapeType="1"/>
                    </p:cNvSpPr>
                    <p:nvPr/>
                  </p:nvSpPr>
                  <p:spPr bwMode="auto">
                    <a:xfrm flipV="1">
                      <a:off x="1976" y="1579"/>
                      <a:ext cx="58" cy="155"/>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80" name="Line 208">
                      <a:extLst>
                        <a:ext uri="{FF2B5EF4-FFF2-40B4-BE49-F238E27FC236}">
                          <a16:creationId xmlns:a16="http://schemas.microsoft.com/office/drawing/2014/main" id="{4B221D62-8EF6-080A-095F-DE58749513A8}"/>
                        </a:ext>
                      </a:extLst>
                    </p:cNvPr>
                    <p:cNvSpPr>
                      <a:spLocks noChangeShapeType="1"/>
                    </p:cNvSpPr>
                    <p:nvPr/>
                  </p:nvSpPr>
                  <p:spPr bwMode="auto">
                    <a:xfrm>
                      <a:off x="2018" y="1549"/>
                      <a:ext cx="20" cy="33"/>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sp>
                <p:nvSpPr>
                  <p:cNvPr id="267" name="Line 209">
                    <a:extLst>
                      <a:ext uri="{FF2B5EF4-FFF2-40B4-BE49-F238E27FC236}">
                        <a16:creationId xmlns:a16="http://schemas.microsoft.com/office/drawing/2014/main" id="{7733A60A-327E-56D9-9356-5AEE072F7539}"/>
                      </a:ext>
                    </a:extLst>
                  </p:cNvPr>
                  <p:cNvSpPr>
                    <a:spLocks noChangeShapeType="1"/>
                  </p:cNvSpPr>
                  <p:nvPr/>
                </p:nvSpPr>
                <p:spPr bwMode="auto">
                  <a:xfrm flipV="1">
                    <a:off x="2092" y="1689"/>
                    <a:ext cx="14" cy="149"/>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68" name="Line 210">
                    <a:extLst>
                      <a:ext uri="{FF2B5EF4-FFF2-40B4-BE49-F238E27FC236}">
                        <a16:creationId xmlns:a16="http://schemas.microsoft.com/office/drawing/2014/main" id="{A8E595C9-207A-03DF-09AE-94CFA5F26DB8}"/>
                      </a:ext>
                    </a:extLst>
                  </p:cNvPr>
                  <p:cNvSpPr>
                    <a:spLocks noChangeShapeType="1"/>
                  </p:cNvSpPr>
                  <p:nvPr/>
                </p:nvSpPr>
                <p:spPr bwMode="auto">
                  <a:xfrm>
                    <a:off x="2076" y="1616"/>
                    <a:ext cx="34" cy="72"/>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69" name="Line 211">
                    <a:extLst>
                      <a:ext uri="{FF2B5EF4-FFF2-40B4-BE49-F238E27FC236}">
                        <a16:creationId xmlns:a16="http://schemas.microsoft.com/office/drawing/2014/main" id="{5C55DFB2-429B-5263-C116-2A7E0BE0B830}"/>
                      </a:ext>
                    </a:extLst>
                  </p:cNvPr>
                  <p:cNvSpPr>
                    <a:spLocks noChangeShapeType="1"/>
                  </p:cNvSpPr>
                  <p:nvPr/>
                </p:nvSpPr>
                <p:spPr bwMode="auto">
                  <a:xfrm flipV="1">
                    <a:off x="2062" y="1507"/>
                    <a:ext cx="4" cy="103"/>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70" name="Line 212">
                    <a:extLst>
                      <a:ext uri="{FF2B5EF4-FFF2-40B4-BE49-F238E27FC236}">
                        <a16:creationId xmlns:a16="http://schemas.microsoft.com/office/drawing/2014/main" id="{9006B8B6-F70A-3A87-8A04-9524B4463148}"/>
                      </a:ext>
                    </a:extLst>
                  </p:cNvPr>
                  <p:cNvSpPr>
                    <a:spLocks noChangeShapeType="1"/>
                  </p:cNvSpPr>
                  <p:nvPr/>
                </p:nvSpPr>
                <p:spPr bwMode="auto">
                  <a:xfrm flipV="1">
                    <a:off x="2062" y="1505"/>
                    <a:ext cx="0" cy="39"/>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71" name="Line 213">
                    <a:extLst>
                      <a:ext uri="{FF2B5EF4-FFF2-40B4-BE49-F238E27FC236}">
                        <a16:creationId xmlns:a16="http://schemas.microsoft.com/office/drawing/2014/main" id="{D9277B46-1B6C-5E98-D4CA-A70CB8EBD2F1}"/>
                      </a:ext>
                    </a:extLst>
                  </p:cNvPr>
                  <p:cNvSpPr>
                    <a:spLocks noChangeShapeType="1"/>
                  </p:cNvSpPr>
                  <p:nvPr/>
                </p:nvSpPr>
                <p:spPr bwMode="auto">
                  <a:xfrm>
                    <a:off x="2068" y="1550"/>
                    <a:ext cx="7" cy="18"/>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72" name="Line 214">
                    <a:extLst>
                      <a:ext uri="{FF2B5EF4-FFF2-40B4-BE49-F238E27FC236}">
                        <a16:creationId xmlns:a16="http://schemas.microsoft.com/office/drawing/2014/main" id="{55C974B2-F1AB-3BEB-B650-FB8AC1064E02}"/>
                      </a:ext>
                    </a:extLst>
                  </p:cNvPr>
                  <p:cNvSpPr>
                    <a:spLocks noChangeShapeType="1"/>
                  </p:cNvSpPr>
                  <p:nvPr/>
                </p:nvSpPr>
                <p:spPr bwMode="auto">
                  <a:xfrm flipV="1">
                    <a:off x="2079" y="1570"/>
                    <a:ext cx="0" cy="167"/>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73" name="Line 215">
                    <a:extLst>
                      <a:ext uri="{FF2B5EF4-FFF2-40B4-BE49-F238E27FC236}">
                        <a16:creationId xmlns:a16="http://schemas.microsoft.com/office/drawing/2014/main" id="{C3F6E213-E175-BA13-17F1-3E40B7061E53}"/>
                      </a:ext>
                    </a:extLst>
                  </p:cNvPr>
                  <p:cNvSpPr>
                    <a:spLocks noChangeShapeType="1"/>
                  </p:cNvSpPr>
                  <p:nvPr/>
                </p:nvSpPr>
                <p:spPr bwMode="auto">
                  <a:xfrm>
                    <a:off x="2090" y="1742"/>
                    <a:ext cx="46" cy="28"/>
                  </a:xfrm>
                  <a:prstGeom prst="line">
                    <a:avLst/>
                  </a:prstGeom>
                  <a:noFill/>
                  <a:ln w="127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grpSp>
              <p:nvGrpSpPr>
                <p:cNvPr id="259" name="Group 258">
                  <a:extLst>
                    <a:ext uri="{FF2B5EF4-FFF2-40B4-BE49-F238E27FC236}">
                      <a16:creationId xmlns:a16="http://schemas.microsoft.com/office/drawing/2014/main" id="{6CF5FD11-E318-A92D-DB66-E034340E29A9}"/>
                    </a:ext>
                  </a:extLst>
                </p:cNvPr>
                <p:cNvGrpSpPr>
                  <a:grpSpLocks/>
                </p:cNvGrpSpPr>
                <p:nvPr/>
              </p:nvGrpSpPr>
              <p:grpSpPr bwMode="auto">
                <a:xfrm>
                  <a:off x="1976" y="1347"/>
                  <a:ext cx="138" cy="503"/>
                  <a:chOff x="1976" y="1347"/>
                  <a:chExt cx="138" cy="503"/>
                </a:xfrm>
              </p:grpSpPr>
              <p:sp>
                <p:nvSpPr>
                  <p:cNvPr id="261" name="Line 217">
                    <a:extLst>
                      <a:ext uri="{FF2B5EF4-FFF2-40B4-BE49-F238E27FC236}">
                        <a16:creationId xmlns:a16="http://schemas.microsoft.com/office/drawing/2014/main" id="{33F41717-158E-B2DA-657A-75F3977D5340}"/>
                      </a:ext>
                    </a:extLst>
                  </p:cNvPr>
                  <p:cNvSpPr>
                    <a:spLocks noChangeShapeType="1"/>
                  </p:cNvSpPr>
                  <p:nvPr/>
                </p:nvSpPr>
                <p:spPr bwMode="auto">
                  <a:xfrm flipV="1">
                    <a:off x="1976" y="1347"/>
                    <a:ext cx="13" cy="501"/>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62" name="Line 218">
                    <a:extLst>
                      <a:ext uri="{FF2B5EF4-FFF2-40B4-BE49-F238E27FC236}">
                        <a16:creationId xmlns:a16="http://schemas.microsoft.com/office/drawing/2014/main" id="{3C156972-313A-9B95-AE7E-E82CE366FE2D}"/>
                      </a:ext>
                    </a:extLst>
                  </p:cNvPr>
                  <p:cNvSpPr>
                    <a:spLocks noChangeShapeType="1"/>
                  </p:cNvSpPr>
                  <p:nvPr/>
                </p:nvSpPr>
                <p:spPr bwMode="auto">
                  <a:xfrm>
                    <a:off x="2051" y="1425"/>
                    <a:ext cx="0" cy="365"/>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63" name="Line 219">
                    <a:extLst>
                      <a:ext uri="{FF2B5EF4-FFF2-40B4-BE49-F238E27FC236}">
                        <a16:creationId xmlns:a16="http://schemas.microsoft.com/office/drawing/2014/main" id="{01AEF309-69A8-E8EA-71C3-0F9E3F005540}"/>
                      </a:ext>
                    </a:extLst>
                  </p:cNvPr>
                  <p:cNvSpPr>
                    <a:spLocks noChangeShapeType="1"/>
                  </p:cNvSpPr>
                  <p:nvPr/>
                </p:nvSpPr>
                <p:spPr bwMode="auto">
                  <a:xfrm flipV="1">
                    <a:off x="2110" y="1755"/>
                    <a:ext cx="2" cy="95"/>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64" name="Line 220">
                    <a:extLst>
                      <a:ext uri="{FF2B5EF4-FFF2-40B4-BE49-F238E27FC236}">
                        <a16:creationId xmlns:a16="http://schemas.microsoft.com/office/drawing/2014/main" id="{502B6CF8-21FC-88C7-C95B-2961EBE2D0AA}"/>
                      </a:ext>
                    </a:extLst>
                  </p:cNvPr>
                  <p:cNvSpPr>
                    <a:spLocks noChangeShapeType="1"/>
                  </p:cNvSpPr>
                  <p:nvPr/>
                </p:nvSpPr>
                <p:spPr bwMode="auto">
                  <a:xfrm>
                    <a:off x="2071" y="1422"/>
                    <a:ext cx="43" cy="333"/>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65" name="Line 221">
                    <a:extLst>
                      <a:ext uri="{FF2B5EF4-FFF2-40B4-BE49-F238E27FC236}">
                        <a16:creationId xmlns:a16="http://schemas.microsoft.com/office/drawing/2014/main" id="{B257D92F-11FA-8566-C118-6946DAF66639}"/>
                      </a:ext>
                    </a:extLst>
                  </p:cNvPr>
                  <p:cNvSpPr>
                    <a:spLocks noChangeShapeType="1"/>
                  </p:cNvSpPr>
                  <p:nvPr/>
                </p:nvSpPr>
                <p:spPr bwMode="auto">
                  <a:xfrm>
                    <a:off x="1979" y="1818"/>
                    <a:ext cx="67" cy="1"/>
                  </a:xfrm>
                  <a:prstGeom prst="line">
                    <a:avLst/>
                  </a:prstGeom>
                  <a:noFill/>
                  <a:ln w="254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sp>
              <p:nvSpPr>
                <p:cNvPr id="260" name="Oval 259">
                  <a:extLst>
                    <a:ext uri="{FF2B5EF4-FFF2-40B4-BE49-F238E27FC236}">
                      <a16:creationId xmlns:a16="http://schemas.microsoft.com/office/drawing/2014/main" id="{F8FAABF3-6980-DAFB-AD29-2F93BEBBD0BB}"/>
                    </a:ext>
                  </a:extLst>
                </p:cNvPr>
                <p:cNvSpPr>
                  <a:spLocks noChangeArrowheads="1"/>
                </p:cNvSpPr>
                <p:nvPr/>
              </p:nvSpPr>
              <p:spPr bwMode="auto">
                <a:xfrm>
                  <a:off x="2003" y="1362"/>
                  <a:ext cx="58" cy="53"/>
                </a:xfrm>
                <a:prstGeom prst="ellipse">
                  <a:avLst/>
                </a:prstGeom>
                <a:solidFill>
                  <a:srgbClr val="00BBD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grpSp>
        </p:grpSp>
        <p:sp>
          <p:nvSpPr>
            <p:cNvPr id="253" name="Rectangle 252">
              <a:extLst>
                <a:ext uri="{FF2B5EF4-FFF2-40B4-BE49-F238E27FC236}">
                  <a16:creationId xmlns:a16="http://schemas.microsoft.com/office/drawing/2014/main" id="{0EC1A413-4CD7-E83D-A224-1A36678036E2}"/>
                </a:ext>
              </a:extLst>
            </p:cNvPr>
            <p:cNvSpPr>
              <a:spLocks noChangeArrowheads="1"/>
            </p:cNvSpPr>
            <p:nvPr/>
          </p:nvSpPr>
          <p:spPr bwMode="auto">
            <a:xfrm>
              <a:off x="3803" y="2512"/>
              <a:ext cx="51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HTTP</a:t>
              </a:r>
            </a:p>
          </p:txBody>
        </p:sp>
        <p:sp>
          <p:nvSpPr>
            <p:cNvPr id="254" name="Freeform 17">
              <a:extLst>
                <a:ext uri="{FF2B5EF4-FFF2-40B4-BE49-F238E27FC236}">
                  <a16:creationId xmlns:a16="http://schemas.microsoft.com/office/drawing/2014/main" id="{6A56A19B-E356-7852-DFC7-25ADA4925A93}"/>
                </a:ext>
              </a:extLst>
            </p:cNvPr>
            <p:cNvSpPr>
              <a:spLocks/>
            </p:cNvSpPr>
            <p:nvPr/>
          </p:nvSpPr>
          <p:spPr bwMode="auto">
            <a:xfrm>
              <a:off x="1440" y="2448"/>
              <a:ext cx="961" cy="337"/>
            </a:xfrm>
            <a:custGeom>
              <a:avLst/>
              <a:gdLst>
                <a:gd name="T0" fmla="*/ 0 w 961"/>
                <a:gd name="T1" fmla="*/ 168 h 337"/>
                <a:gd name="T2" fmla="*/ 192 w 961"/>
                <a:gd name="T3" fmla="*/ 336 h 337"/>
                <a:gd name="T4" fmla="*/ 192 w 961"/>
                <a:gd name="T5" fmla="*/ 252 h 337"/>
                <a:gd name="T6" fmla="*/ 768 w 961"/>
                <a:gd name="T7" fmla="*/ 252 h 337"/>
                <a:gd name="T8" fmla="*/ 768 w 961"/>
                <a:gd name="T9" fmla="*/ 336 h 337"/>
                <a:gd name="T10" fmla="*/ 960 w 961"/>
                <a:gd name="T11" fmla="*/ 168 h 337"/>
                <a:gd name="T12" fmla="*/ 768 w 961"/>
                <a:gd name="T13" fmla="*/ 0 h 337"/>
                <a:gd name="T14" fmla="*/ 768 w 961"/>
                <a:gd name="T15" fmla="*/ 84 h 337"/>
                <a:gd name="T16" fmla="*/ 192 w 961"/>
                <a:gd name="T17" fmla="*/ 84 h 337"/>
                <a:gd name="T18" fmla="*/ 192 w 961"/>
                <a:gd name="T19" fmla="*/ 0 h 337"/>
                <a:gd name="T20" fmla="*/ 0 w 961"/>
                <a:gd name="T21" fmla="*/ 16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1" h="337">
                  <a:moveTo>
                    <a:pt x="0" y="168"/>
                  </a:moveTo>
                  <a:lnTo>
                    <a:pt x="192" y="336"/>
                  </a:lnTo>
                  <a:lnTo>
                    <a:pt x="192" y="252"/>
                  </a:lnTo>
                  <a:lnTo>
                    <a:pt x="768" y="252"/>
                  </a:lnTo>
                  <a:lnTo>
                    <a:pt x="768" y="336"/>
                  </a:lnTo>
                  <a:lnTo>
                    <a:pt x="960" y="168"/>
                  </a:lnTo>
                  <a:lnTo>
                    <a:pt x="768" y="0"/>
                  </a:lnTo>
                  <a:lnTo>
                    <a:pt x="768" y="84"/>
                  </a:lnTo>
                  <a:lnTo>
                    <a:pt x="192" y="84"/>
                  </a:lnTo>
                  <a:lnTo>
                    <a:pt x="192" y="0"/>
                  </a:lnTo>
                  <a:lnTo>
                    <a:pt x="0" y="168"/>
                  </a:lnTo>
                </a:path>
              </a:pathLst>
            </a:custGeom>
            <a:solidFill>
              <a:srgbClr val="909090"/>
            </a:solidFill>
            <a:ln w="12700" cap="rnd" cmpd="sng">
              <a:solidFill>
                <a:srgbClr val="21212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212121"/>
                </a:solidFill>
                <a:effectLst/>
                <a:uLnTx/>
                <a:uFillTx/>
                <a:latin typeface="Times New Roman" panose="02020603050405020304" pitchFamily="18" charset="0"/>
                <a:ea typeface="+mn-ea"/>
                <a:cs typeface="+mn-cs"/>
              </a:endParaRPr>
            </a:p>
          </p:txBody>
        </p:sp>
        <p:sp>
          <p:nvSpPr>
            <p:cNvPr id="255" name="Rectangle 254">
              <a:extLst>
                <a:ext uri="{FF2B5EF4-FFF2-40B4-BE49-F238E27FC236}">
                  <a16:creationId xmlns:a16="http://schemas.microsoft.com/office/drawing/2014/main" id="{B680E223-7137-2551-2F95-A3F01D1307B9}"/>
                </a:ext>
              </a:extLst>
            </p:cNvPr>
            <p:cNvSpPr>
              <a:spLocks noChangeArrowheads="1"/>
            </p:cNvSpPr>
            <p:nvPr/>
          </p:nvSpPr>
          <p:spPr bwMode="auto">
            <a:xfrm>
              <a:off x="1579" y="2519"/>
              <a:ext cx="82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WSP/WTP</a:t>
              </a:r>
            </a:p>
          </p:txBody>
        </p:sp>
      </p:grpSp>
      <p:sp>
        <p:nvSpPr>
          <p:cNvPr id="2" name="TextBox 1">
            <a:extLst>
              <a:ext uri="{FF2B5EF4-FFF2-40B4-BE49-F238E27FC236}">
                <a16:creationId xmlns:a16="http://schemas.microsoft.com/office/drawing/2014/main" id="{EAEE6ED6-FF09-247D-2876-B847B8263552}"/>
              </a:ext>
            </a:extLst>
          </p:cNvPr>
          <p:cNvSpPr txBox="1"/>
          <p:nvPr/>
        </p:nvSpPr>
        <p:spPr>
          <a:xfrm>
            <a:off x="450934" y="5617844"/>
            <a:ext cx="5572359" cy="954300"/>
          </a:xfrm>
          <a:prstGeom prst="rect">
            <a:avLst/>
          </a:prstGeom>
          <a:noFill/>
        </p:spPr>
        <p:txBody>
          <a:bodyPr wrap="none" rtlCol="0">
            <a:spAutoFit/>
          </a:bodyPr>
          <a:lstStyle/>
          <a:p>
            <a:r>
              <a:rPr lang="en-IN" b="1" dirty="0">
                <a:solidFill>
                  <a:srgbClr val="202124"/>
                </a:solidFill>
                <a:latin typeface="Cambria" panose="02040503050406030204" pitchFamily="18" charset="0"/>
                <a:ea typeface="Cambria" panose="02040503050406030204" pitchFamily="18" charset="0"/>
              </a:rPr>
              <a:t>CGI – Common Gateway Interface</a:t>
            </a:r>
            <a:endParaRPr lang="en-IN" dirty="0">
              <a:latin typeface="Cambria" panose="02040503050406030204" pitchFamily="18" charset="0"/>
              <a:ea typeface="Cambria" panose="02040503050406030204" pitchFamily="18" charset="0"/>
            </a:endParaRPr>
          </a:p>
          <a:p>
            <a:r>
              <a:rPr lang="en-IN" b="1" i="0" dirty="0">
                <a:solidFill>
                  <a:srgbClr val="202124"/>
                </a:solidFill>
                <a:effectLst/>
                <a:latin typeface="Cambria" panose="02040503050406030204" pitchFamily="18" charset="0"/>
                <a:ea typeface="Cambria" panose="02040503050406030204" pitchFamily="18" charset="0"/>
              </a:rPr>
              <a:t>WML – Wireless Markup Language</a:t>
            </a:r>
          </a:p>
          <a:p>
            <a:r>
              <a:rPr lang="en-IN" b="1" i="0" dirty="0">
                <a:solidFill>
                  <a:srgbClr val="202124"/>
                </a:solidFill>
                <a:effectLst/>
                <a:latin typeface="Cambria" panose="02040503050406030204" pitchFamily="18" charset="0"/>
                <a:ea typeface="Cambria" panose="02040503050406030204" pitchFamily="18" charset="0"/>
              </a:rPr>
              <a:t>WTAI - Wireless telephony application interface</a:t>
            </a:r>
          </a:p>
        </p:txBody>
      </p:sp>
    </p:spTree>
    <p:extLst>
      <p:ext uri="{BB962C8B-B14F-4D97-AF65-F5344CB8AC3E}">
        <p14:creationId xmlns:p14="http://schemas.microsoft.com/office/powerpoint/2010/main" val="14733692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6056</TotalTime>
  <Words>1504</Words>
  <Application>Microsoft Office PowerPoint</Application>
  <PresentationFormat>Widescreen</PresentationFormat>
  <Paragraphs>162</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Proxima Nova</vt:lpstr>
      <vt:lpstr>Comic Sans MS</vt:lpstr>
      <vt:lpstr>inter-regular</vt:lpstr>
      <vt:lpstr>Arial</vt:lpstr>
      <vt:lpstr>Wingdings 3</vt:lpstr>
      <vt:lpstr>Cambria</vt:lpstr>
      <vt:lpstr>Roboto Condensed</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Aswathy R Nair  - Amrita Ahead</cp:lastModifiedBy>
  <cp:revision>1022</cp:revision>
  <dcterms:modified xsi:type="dcterms:W3CDTF">2023-07-04T05:36:28Z</dcterms:modified>
</cp:coreProperties>
</file>