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65" r:id="rId3"/>
    <p:sldId id="271" r:id="rId4"/>
    <p:sldId id="644" r:id="rId5"/>
    <p:sldId id="645" r:id="rId6"/>
    <p:sldId id="499" r:id="rId7"/>
    <p:sldId id="602" r:id="rId8"/>
    <p:sldId id="613" r:id="rId9"/>
    <p:sldId id="615" r:id="rId10"/>
    <p:sldId id="614" r:id="rId11"/>
    <p:sldId id="612" r:id="rId12"/>
    <p:sldId id="616" r:id="rId13"/>
    <p:sldId id="617" r:id="rId14"/>
    <p:sldId id="618" r:id="rId15"/>
    <p:sldId id="556" r:id="rId16"/>
    <p:sldId id="520" r:id="rId17"/>
    <p:sldId id="620" r:id="rId18"/>
    <p:sldId id="619" r:id="rId19"/>
    <p:sldId id="554" r:id="rId20"/>
    <p:sldId id="626" r:id="rId21"/>
    <p:sldId id="623" r:id="rId22"/>
    <p:sldId id="627" r:id="rId23"/>
    <p:sldId id="628" r:id="rId24"/>
    <p:sldId id="631" r:id="rId25"/>
    <p:sldId id="633" r:id="rId26"/>
    <p:sldId id="634" r:id="rId27"/>
    <p:sldId id="635" r:id="rId28"/>
    <p:sldId id="555" r:id="rId29"/>
    <p:sldId id="637" r:id="rId30"/>
    <p:sldId id="638" r:id="rId31"/>
    <p:sldId id="636" r:id="rId32"/>
    <p:sldId id="639" r:id="rId33"/>
    <p:sldId id="640" r:id="rId34"/>
    <p:sldId id="641" r:id="rId35"/>
    <p:sldId id="642" r:id="rId36"/>
    <p:sldId id="643" r:id="rId37"/>
    <p:sldId id="621" r:id="rId38"/>
    <p:sldId id="625" r:id="rId39"/>
    <p:sldId id="270" r:id="rId40"/>
  </p:sldIdLst>
  <p:sldSz cx="12192000" cy="6858000"/>
  <p:notesSz cx="6858000" cy="9144000"/>
  <p:embeddedFontLst>
    <p:embeddedFont>
      <p:font typeface="Proxima Nova" charset="0"/>
      <p:regular r:id="rId42"/>
      <p:bold r:id="rId43"/>
      <p:italic r:id="rId44"/>
      <p:boldItalic r:id="rId45"/>
    </p:embeddedFont>
    <p:embeddedFont>
      <p:font typeface="Cambria" pitchFamily="18" charset="0"/>
      <p:regular r:id="rId46"/>
      <p:bold r:id="rId47"/>
      <p:italic r:id="rId48"/>
      <p:boldItalic r:id="rId49"/>
    </p:embeddedFont>
    <p:embeddedFont>
      <p:font typeface="Wingdings 3" pitchFamily="18" charset="2"/>
      <p:regular r:id="rId50"/>
    </p:embeddedFont>
    <p:embeddedFont>
      <p:font typeface="Roboto Condensed" charset="0"/>
      <p:regular r:id="rId51"/>
      <p:bold r:id="rId52"/>
      <p:italic r:id="rId53"/>
      <p:boldItalic r:id="rId54"/>
    </p:embeddedFont>
    <p:embeddedFont>
      <p:font typeface="Comic Sans MS" pitchFamily="66"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A5A5A"/>
    <a:srgbClr val="EB2546"/>
    <a:srgbClr val="1D6FA9"/>
    <a:srgbClr val="D17B6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04" autoAdjust="0"/>
    <p:restoredTop sz="90734" autoAdjust="0"/>
  </p:normalViewPr>
  <p:slideViewPr>
    <p:cSldViewPr snapToGrid="0">
      <p:cViewPr varScale="1">
        <p:scale>
          <a:sx n="62" d="100"/>
          <a:sy n="62" d="100"/>
        </p:scale>
        <p:origin x="-82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81440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30213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76771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348709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618289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92333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72665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57849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02497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873245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46955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smtClean="0">
                <a:solidFill>
                  <a:srgbClr val="000000"/>
                </a:solidFill>
                <a:latin typeface="Arial"/>
                <a:ea typeface="Arial"/>
                <a:cs typeface="Arial"/>
                <a:sym typeface="Arial"/>
              </a:rPr>
              <a:t>Routing Table:</a:t>
            </a:r>
            <a:r>
              <a:rPr lang="en-US" dirty="0" smtClean="0"/>
              <a:t/>
            </a:r>
            <a:br>
              <a:rPr lang="en-US" dirty="0" smtClean="0"/>
            </a:br>
            <a:r>
              <a:rPr lang="en-US" sz="1100" b="0" i="0" u="none" strike="noStrike" cap="none" dirty="0" smtClean="0">
                <a:solidFill>
                  <a:srgbClr val="000000"/>
                </a:solidFill>
                <a:latin typeface="Arial"/>
                <a:ea typeface="Arial"/>
                <a:cs typeface="Arial"/>
                <a:sym typeface="Arial"/>
              </a:rPr>
              <a:t>A routing table is a set of rules, often viewed in table format, that is used to determine where data packets traveling over an Internet Protocol (IP) network will be directed. All IP-enabled devices, including routers and switches, use routing tables.</a:t>
            </a:r>
            <a:endParaRPr/>
          </a:p>
        </p:txBody>
      </p:sp>
    </p:spTree>
    <p:extLst>
      <p:ext uri="{BB962C8B-B14F-4D97-AF65-F5344CB8AC3E}">
        <p14:creationId xmlns="" xmlns:p14="http://schemas.microsoft.com/office/powerpoint/2010/main" val="276043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279332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87383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47248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46580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65609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951936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2255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666422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5422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24036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686132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672845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460517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895826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835123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16035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186805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341510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99610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6c834fc2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6c834fc2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9433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2403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2403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2063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88908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57448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0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801" y="18234"/>
            <a:ext cx="12182193" cy="6857999"/>
          </a:xfrm>
          <a:prstGeom prst="rect">
            <a:avLst/>
          </a:prstGeom>
          <a:noFill/>
          <a:ln>
            <a:noFill/>
          </a:ln>
        </p:spPr>
      </p:pic>
      <p:pic>
        <p:nvPicPr>
          <p:cNvPr id="55" name="Google Shape;55;p13"/>
          <p:cNvPicPr preferRelativeResize="0"/>
          <p:nvPr/>
        </p:nvPicPr>
        <p:blipFill>
          <a:blip r:embed="rId4">
            <a:alphaModFix/>
          </a:blip>
          <a:stretch>
            <a:fillRect/>
          </a:stretch>
        </p:blipFill>
        <p:spPr>
          <a:xfrm>
            <a:off x="6444551" y="2933700"/>
            <a:ext cx="4000500" cy="99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Introduction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79" y="966271"/>
            <a:ext cx="7131037" cy="46628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marR="0" lvl="0" indent="-355600" algn="just" defTabSz="914400" rtl="0" eaLnBrk="1" fontAlgn="auto" latinLnBrk="0" hangingPunct="1">
              <a:lnSpc>
                <a:spcPct val="90000"/>
              </a:lnSpc>
              <a:spcBef>
                <a:spcPts val="1000"/>
              </a:spcBef>
              <a:spcAft>
                <a:spcPts val="0"/>
              </a:spcAft>
              <a:buClr>
                <a:srgbClr val="5430AA"/>
              </a:buClr>
              <a:buSzTx/>
              <a:buFont typeface="Wingdings" panose="05000000000000000000" pitchFamily="2" charset="2"/>
              <a:buChar char="q"/>
              <a:tabLst/>
              <a:defRPr/>
            </a:pPr>
            <a:r>
              <a:rPr kumimoji="0" lang="en-US" altLang="en-US" sz="2800" b="1"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Ad-hoc vs Infrastructure Network</a:t>
            </a:r>
          </a:p>
        </p:txBody>
      </p:sp>
      <p:graphicFrame>
        <p:nvGraphicFramePr>
          <p:cNvPr id="3" name="Table 4">
            <a:extLst>
              <a:ext uri="{FF2B5EF4-FFF2-40B4-BE49-F238E27FC236}">
                <a16:creationId xmlns="" xmlns:a16="http://schemas.microsoft.com/office/drawing/2014/main" id="{5E882A7A-950C-4776-CC2A-D6F4C4C1D0A3}"/>
              </a:ext>
            </a:extLst>
          </p:cNvPr>
          <p:cNvGraphicFramePr>
            <a:graphicFrameLocks noGrp="1"/>
          </p:cNvGraphicFramePr>
          <p:nvPr>
            <p:extLst>
              <p:ext uri="{D42A27DB-BD31-4B8C-83A1-F6EECF244321}">
                <p14:modId xmlns="" xmlns:p14="http://schemas.microsoft.com/office/powerpoint/2010/main" val="2929602445"/>
              </p:ext>
            </p:extLst>
          </p:nvPr>
        </p:nvGraphicFramePr>
        <p:xfrm>
          <a:off x="212459" y="1524000"/>
          <a:ext cx="11762540" cy="5114506"/>
        </p:xfrm>
        <a:graphic>
          <a:graphicData uri="http://schemas.openxmlformats.org/drawingml/2006/table">
            <a:tbl>
              <a:tblPr firstRow="1" bandRow="1">
                <a:tableStyleId>{7DF18680-E054-41AD-8BC1-D1AEF772440D}</a:tableStyleId>
              </a:tblPr>
              <a:tblGrid>
                <a:gridCol w="5881270">
                  <a:extLst>
                    <a:ext uri="{9D8B030D-6E8A-4147-A177-3AD203B41FA5}">
                      <a16:colId xmlns="" xmlns:a16="http://schemas.microsoft.com/office/drawing/2014/main" val="3096765859"/>
                    </a:ext>
                  </a:extLst>
                </a:gridCol>
                <a:gridCol w="5881270">
                  <a:extLst>
                    <a:ext uri="{9D8B030D-6E8A-4147-A177-3AD203B41FA5}">
                      <a16:colId xmlns="" xmlns:a16="http://schemas.microsoft.com/office/drawing/2014/main" val="1498440041"/>
                    </a:ext>
                  </a:extLst>
                </a:gridCol>
              </a:tblGrid>
              <a:tr h="371922">
                <a:tc>
                  <a:txBody>
                    <a:bodyPr/>
                    <a:lstStyle/>
                    <a:p>
                      <a:pPr marR="6985" algn="ctr">
                        <a:lnSpc>
                          <a:spcPct val="150000"/>
                        </a:lnSpc>
                        <a:spcAft>
                          <a:spcPts val="800"/>
                        </a:spcAft>
                      </a:pPr>
                      <a:r>
                        <a:rPr lang="en-IN" sz="2200" dirty="0">
                          <a:effectLst/>
                          <a:latin typeface="Cambria" panose="02040503050406030204" pitchFamily="18" charset="0"/>
                          <a:ea typeface="Cambria" panose="02040503050406030204" pitchFamily="18" charset="0"/>
                        </a:rPr>
                        <a:t>Ad-hoc network</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ctr">
                        <a:lnSpc>
                          <a:spcPct val="150000"/>
                        </a:lnSpc>
                        <a:spcAft>
                          <a:spcPts val="800"/>
                        </a:spcAft>
                      </a:pPr>
                      <a:r>
                        <a:rPr lang="en-IN" sz="2200" dirty="0">
                          <a:effectLst/>
                          <a:latin typeface="Cambria" panose="02040503050406030204" pitchFamily="18" charset="0"/>
                          <a:ea typeface="Cambria" panose="02040503050406030204" pitchFamily="18" charset="0"/>
                        </a:rPr>
                        <a:t>Infrastructure network</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046118075"/>
                  </a:ext>
                </a:extLst>
              </a:tr>
              <a:tr h="441250">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Infrastructure less network</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Infrastructure network</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28499569"/>
                  </a:ext>
                </a:extLst>
              </a:tr>
              <a:tr h="441250">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No base station, and rapid deployment</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Fixed, Pre-located cell sites and base station</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15160580"/>
                  </a:ext>
                </a:extLst>
              </a:tr>
              <a:tr h="441250">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Highly dynamic network topologies with multi hop</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Static backbone network topology</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996003551"/>
                  </a:ext>
                </a:extLst>
              </a:tr>
              <a:tr h="725342">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Hostile environment (noisy) and irregular connectivity</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Relatively caring environment and stable connectivity</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62221320"/>
                  </a:ext>
                </a:extLst>
              </a:tr>
              <a:tr h="725342">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No detailed planning</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Detailed planning before base station can be installed</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522053873"/>
                  </a:ext>
                </a:extLst>
              </a:tr>
              <a:tr h="441250">
                <a:tc>
                  <a:txBody>
                    <a:bodyPr/>
                    <a:lstStyle/>
                    <a:p>
                      <a:pPr marR="6985" algn="just">
                        <a:lnSpc>
                          <a:spcPct val="100000"/>
                        </a:lnSpc>
                        <a:spcAft>
                          <a:spcPts val="800"/>
                        </a:spcAft>
                      </a:pPr>
                      <a:r>
                        <a:rPr lang="en-IN" sz="2200">
                          <a:effectLst/>
                          <a:latin typeface="Cambria" panose="02040503050406030204" pitchFamily="18" charset="0"/>
                          <a:ea typeface="Cambria" panose="02040503050406030204" pitchFamily="18" charset="0"/>
                        </a:rPr>
                        <a:t>Cost-effective</a:t>
                      </a:r>
                      <a:endParaRPr lang="en-IN" sz="2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High setup costs</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472117478"/>
                  </a:ext>
                </a:extLst>
              </a:tr>
              <a:tr h="441250">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Less setup time</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Large setup time</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97872581"/>
                  </a:ext>
                </a:extLst>
              </a:tr>
              <a:tr h="725342">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Ex., Bluetooth Network, Laptop to laptop wireless connection</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R="6985" algn="just">
                        <a:lnSpc>
                          <a:spcPct val="100000"/>
                        </a:lnSpc>
                        <a:spcAft>
                          <a:spcPts val="800"/>
                        </a:spcAft>
                      </a:pPr>
                      <a:r>
                        <a:rPr lang="en-IN" sz="2200" dirty="0">
                          <a:effectLst/>
                          <a:latin typeface="Cambria" panose="02040503050406030204" pitchFamily="18" charset="0"/>
                          <a:ea typeface="Cambria" panose="02040503050406030204" pitchFamily="18" charset="0"/>
                        </a:rPr>
                        <a:t>Ex., Cellular Network</a:t>
                      </a: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93765610"/>
                  </a:ext>
                </a:extLst>
              </a:tr>
            </a:tbl>
          </a:graphicData>
        </a:graphic>
      </p:graphicFrame>
    </p:spTree>
    <p:extLst>
      <p:ext uri="{BB962C8B-B14F-4D97-AF65-F5344CB8AC3E}">
        <p14:creationId xmlns="" xmlns:p14="http://schemas.microsoft.com/office/powerpoint/2010/main" val="1447701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Application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966270"/>
            <a:ext cx="11857620" cy="548773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defRPr/>
            </a:pPr>
            <a:r>
              <a:rPr lang="en-US" b="1" dirty="0">
                <a:solidFill>
                  <a:srgbClr val="212121"/>
                </a:solidFill>
                <a:latin typeface="Cambria" panose="02040503050406030204" pitchFamily="18" charset="0"/>
                <a:ea typeface="Cambria" panose="02040503050406030204" pitchFamily="18" charset="0"/>
              </a:rPr>
              <a:t>Military: </a:t>
            </a:r>
            <a:r>
              <a:rPr lang="en-US" dirty="0">
                <a:solidFill>
                  <a:srgbClr val="212121"/>
                </a:solidFill>
                <a:latin typeface="Cambria" panose="02040503050406030204" pitchFamily="18" charset="0"/>
                <a:ea typeface="Cambria" panose="02040503050406030204" pitchFamily="18" charset="0"/>
              </a:rPr>
              <a:t>An ad hoc networking will give access to the army to maintain an network among all the soldiers, vehicles and headquarters.</a:t>
            </a:r>
          </a:p>
          <a:p>
            <a:pPr fontAlgn="base">
              <a:defRPr/>
            </a:pPr>
            <a:r>
              <a:rPr lang="en-US" b="1" dirty="0">
                <a:solidFill>
                  <a:srgbClr val="212121"/>
                </a:solidFill>
                <a:latin typeface="Cambria" panose="02040503050406030204" pitchFamily="18" charset="0"/>
                <a:ea typeface="Cambria" panose="02040503050406030204" pitchFamily="18" charset="0"/>
              </a:rPr>
              <a:t>Personal area network (PAN): </a:t>
            </a:r>
            <a:r>
              <a:rPr lang="en-US" dirty="0">
                <a:solidFill>
                  <a:srgbClr val="212121"/>
                </a:solidFill>
                <a:latin typeface="Cambria" panose="02040503050406030204" pitchFamily="18" charset="0"/>
                <a:ea typeface="Cambria" panose="02040503050406030204" pitchFamily="18" charset="0"/>
              </a:rPr>
              <a:t>It is a short range, local network where each nodes are usually related with a given range.</a:t>
            </a:r>
          </a:p>
          <a:p>
            <a:pPr fontAlgn="base">
              <a:defRPr/>
            </a:pPr>
            <a:r>
              <a:rPr lang="en-US" b="1" dirty="0">
                <a:solidFill>
                  <a:srgbClr val="212121"/>
                </a:solidFill>
                <a:latin typeface="Cambria" panose="02040503050406030204" pitchFamily="18" charset="0"/>
                <a:ea typeface="Cambria" panose="02040503050406030204" pitchFamily="18" charset="0"/>
              </a:rPr>
              <a:t>Crisis Condition: </a:t>
            </a:r>
            <a:r>
              <a:rPr lang="en-US" dirty="0">
                <a:solidFill>
                  <a:srgbClr val="212121"/>
                </a:solidFill>
                <a:latin typeface="Cambria" panose="02040503050406030204" pitchFamily="18" charset="0"/>
                <a:ea typeface="Cambria" panose="02040503050406030204" pitchFamily="18" charset="0"/>
              </a:rPr>
              <a:t>Because it is fairly easy to create it can be used in time of crisis to send emergency signals.</a:t>
            </a:r>
          </a:p>
          <a:p>
            <a:pPr fontAlgn="base">
              <a:defRPr/>
            </a:pPr>
            <a:r>
              <a:rPr lang="en-US" b="1" dirty="0">
                <a:solidFill>
                  <a:srgbClr val="212121"/>
                </a:solidFill>
                <a:latin typeface="Cambria" panose="02040503050406030204" pitchFamily="18" charset="0"/>
                <a:ea typeface="Cambria" panose="02040503050406030204" pitchFamily="18" charset="0"/>
              </a:rPr>
              <a:t>Medical Application: </a:t>
            </a:r>
            <a:r>
              <a:rPr lang="en-US" dirty="0">
                <a:solidFill>
                  <a:srgbClr val="212121"/>
                </a:solidFill>
                <a:latin typeface="Cambria" panose="02040503050406030204" pitchFamily="18" charset="0"/>
                <a:ea typeface="Cambria" panose="02040503050406030204" pitchFamily="18" charset="0"/>
              </a:rPr>
              <a:t>It can use to monitor patient.</a:t>
            </a:r>
          </a:p>
          <a:p>
            <a:pPr fontAlgn="base">
              <a:defRPr/>
            </a:pPr>
            <a:r>
              <a:rPr lang="en-US" b="1" dirty="0">
                <a:solidFill>
                  <a:srgbClr val="212121"/>
                </a:solidFill>
                <a:latin typeface="Cambria" panose="02040503050406030204" pitchFamily="18" charset="0"/>
                <a:ea typeface="Cambria" panose="02040503050406030204" pitchFamily="18" charset="0"/>
              </a:rPr>
              <a:t>Environmental Application: </a:t>
            </a:r>
            <a:r>
              <a:rPr lang="en-US" dirty="0">
                <a:solidFill>
                  <a:srgbClr val="212121"/>
                </a:solidFill>
                <a:latin typeface="Cambria" panose="02040503050406030204" pitchFamily="18" charset="0"/>
                <a:ea typeface="Cambria" panose="02040503050406030204" pitchFamily="18" charset="0"/>
              </a:rPr>
              <a:t>It can be used to check weather condition, forest fire, tsunami etc.</a:t>
            </a:r>
          </a:p>
        </p:txBody>
      </p:sp>
    </p:spTree>
    <p:extLst>
      <p:ext uri="{BB962C8B-B14F-4D97-AF65-F5344CB8AC3E}">
        <p14:creationId xmlns="" xmlns:p14="http://schemas.microsoft.com/office/powerpoint/2010/main" val="4089294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Characteristics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966270"/>
            <a:ext cx="11857620" cy="548773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defRPr/>
            </a:pPr>
            <a:r>
              <a:rPr lang="en-US" b="1" dirty="0">
                <a:solidFill>
                  <a:srgbClr val="212121"/>
                </a:solidFill>
                <a:latin typeface="Cambria" panose="02040503050406030204" pitchFamily="18" charset="0"/>
                <a:ea typeface="Cambria" panose="02040503050406030204" pitchFamily="18" charset="0"/>
              </a:rPr>
              <a:t>Dynamic Topologies</a:t>
            </a:r>
            <a:r>
              <a:rPr lang="en-US" dirty="0">
                <a:solidFill>
                  <a:srgbClr val="212121"/>
                </a:solidFill>
                <a:latin typeface="Cambria" panose="02040503050406030204" pitchFamily="18" charset="0"/>
                <a:ea typeface="Cambria" panose="02040503050406030204" pitchFamily="18" charset="0"/>
              </a:rPr>
              <a:t>: Network topology which is typically multi-hop may change randomly and rapidly with time, it can form unidirectional or bi-directional links. </a:t>
            </a:r>
          </a:p>
          <a:p>
            <a:pPr fontAlgn="base">
              <a:defRPr/>
            </a:pPr>
            <a:r>
              <a:rPr lang="en-US" b="1" dirty="0">
                <a:solidFill>
                  <a:srgbClr val="212121"/>
                </a:solidFill>
                <a:latin typeface="Cambria" panose="02040503050406030204" pitchFamily="18" charset="0"/>
                <a:ea typeface="Cambria" panose="02040503050406030204" pitchFamily="18" charset="0"/>
              </a:rPr>
              <a:t>Bandwidth constrained, variable capacity links: </a:t>
            </a:r>
            <a:r>
              <a:rPr lang="en-US" dirty="0">
                <a:solidFill>
                  <a:srgbClr val="212121"/>
                </a:solidFill>
                <a:latin typeface="Cambria" panose="02040503050406030204" pitchFamily="18" charset="0"/>
                <a:ea typeface="Cambria" panose="02040503050406030204" pitchFamily="18" charset="0"/>
              </a:rPr>
              <a:t>Wireless links usually have lower reliability, efficiency, stability, and capacity as compared to a wired network.</a:t>
            </a:r>
          </a:p>
          <a:p>
            <a:pPr fontAlgn="base">
              <a:defRPr/>
            </a:pPr>
            <a:r>
              <a:rPr lang="en-US" b="1" dirty="0">
                <a:solidFill>
                  <a:srgbClr val="212121"/>
                </a:solidFill>
                <a:latin typeface="Cambria" panose="02040503050406030204" pitchFamily="18" charset="0"/>
                <a:ea typeface="Cambria" panose="02040503050406030204" pitchFamily="18" charset="0"/>
              </a:rPr>
              <a:t>Autonomous Behavior: </a:t>
            </a:r>
            <a:r>
              <a:rPr lang="en-US" dirty="0">
                <a:solidFill>
                  <a:srgbClr val="212121"/>
                </a:solidFill>
                <a:latin typeface="Cambria" panose="02040503050406030204" pitchFamily="18" charset="0"/>
                <a:ea typeface="Cambria" panose="02040503050406030204" pitchFamily="18" charset="0"/>
              </a:rPr>
              <a:t>Each node can act as a host and router, which shows its autonomous behavior. </a:t>
            </a:r>
          </a:p>
          <a:p>
            <a:pPr fontAlgn="base">
              <a:defRPr/>
            </a:pPr>
            <a:r>
              <a:rPr lang="en-US" b="1" dirty="0">
                <a:solidFill>
                  <a:srgbClr val="212121"/>
                </a:solidFill>
                <a:latin typeface="Cambria" panose="02040503050406030204" pitchFamily="18" charset="0"/>
                <a:ea typeface="Cambria" panose="02040503050406030204" pitchFamily="18" charset="0"/>
              </a:rPr>
              <a:t>Energy Constrained Operation: </a:t>
            </a:r>
            <a:r>
              <a:rPr lang="en-US" dirty="0">
                <a:solidFill>
                  <a:srgbClr val="212121"/>
                </a:solidFill>
                <a:latin typeface="Cambria" panose="02040503050406030204" pitchFamily="18" charset="0"/>
                <a:ea typeface="Cambria" panose="02040503050406030204" pitchFamily="18" charset="0"/>
              </a:rPr>
              <a:t>As some or all the nodes rely on batteries. Mobile nodes are characterized by less memory, power, and lightweight features. </a:t>
            </a:r>
          </a:p>
          <a:p>
            <a:pPr fontAlgn="base">
              <a:defRPr/>
            </a:pPr>
            <a:r>
              <a:rPr lang="en-US" b="1" dirty="0">
                <a:solidFill>
                  <a:srgbClr val="212121"/>
                </a:solidFill>
                <a:latin typeface="Cambria" panose="02040503050406030204" pitchFamily="18" charset="0"/>
                <a:ea typeface="Cambria" panose="02040503050406030204" pitchFamily="18" charset="0"/>
              </a:rPr>
              <a:t>Limited Security: </a:t>
            </a:r>
            <a:r>
              <a:rPr lang="en-US" dirty="0">
                <a:solidFill>
                  <a:srgbClr val="212121"/>
                </a:solidFill>
                <a:latin typeface="Cambria" panose="02040503050406030204" pitchFamily="18" charset="0"/>
                <a:ea typeface="Cambria" panose="02040503050406030204" pitchFamily="18" charset="0"/>
              </a:rPr>
              <a:t>Wireless networks are more vulnerable to </a:t>
            </a:r>
            <a:r>
              <a:rPr lang="en-US" dirty="0" err="1">
                <a:solidFill>
                  <a:srgbClr val="212121"/>
                </a:solidFill>
                <a:latin typeface="Cambria" panose="02040503050406030204" pitchFamily="18" charset="0"/>
                <a:ea typeface="Cambria" panose="02040503050406030204" pitchFamily="18" charset="0"/>
              </a:rPr>
              <a:t>to</a:t>
            </a:r>
            <a:r>
              <a:rPr lang="en-US" dirty="0">
                <a:solidFill>
                  <a:srgbClr val="212121"/>
                </a:solidFill>
                <a:latin typeface="Cambria" panose="02040503050406030204" pitchFamily="18" charset="0"/>
                <a:ea typeface="Cambria" panose="02040503050406030204" pitchFamily="18" charset="0"/>
              </a:rPr>
              <a:t> security threats. A centralized firewall is absent due to the distributed nature of the operation for security, routing, and host configuration. </a:t>
            </a:r>
          </a:p>
          <a:p>
            <a:pPr fontAlgn="base">
              <a:defRPr/>
            </a:pPr>
            <a:r>
              <a:rPr lang="en-US" b="1" dirty="0">
                <a:solidFill>
                  <a:srgbClr val="212121"/>
                </a:solidFill>
                <a:latin typeface="Cambria" panose="02040503050406030204" pitchFamily="18" charset="0"/>
                <a:ea typeface="Cambria" panose="02040503050406030204" pitchFamily="18" charset="0"/>
              </a:rPr>
              <a:t>Less Human Intervention: </a:t>
            </a:r>
            <a:r>
              <a:rPr lang="en-US" dirty="0">
                <a:solidFill>
                  <a:srgbClr val="212121"/>
                </a:solidFill>
                <a:latin typeface="Cambria" panose="02040503050406030204" pitchFamily="18" charset="0"/>
                <a:ea typeface="Cambria" panose="02040503050406030204" pitchFamily="18" charset="0"/>
              </a:rPr>
              <a:t>They require minimum human intervention to configure the network, therefore they are dynamically autonomous in nature. </a:t>
            </a:r>
          </a:p>
          <a:p>
            <a:pPr>
              <a:defRPr/>
            </a:pPr>
            <a:endParaRPr lang="en-IN" sz="2000" dirty="0">
              <a:solidFill>
                <a:srgbClr val="212121"/>
              </a:solidFill>
              <a:latin typeface="Cambria" panose="02040503050406030204" pitchFamily="18" charset="0"/>
              <a:ea typeface="Cambria" panose="02040503050406030204" pitchFamily="18" charset="0"/>
            </a:endParaRP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endParaRPr kumimoji="0" lang="en-IN" sz="2400" b="0" i="0" u="none" strike="noStrike" kern="1200" cap="none" spc="0" normalizeH="0" baseline="0" noProof="0" dirty="0">
              <a:ln>
                <a:noFill/>
              </a:ln>
              <a:solidFill>
                <a:srgbClr val="212121"/>
              </a:solidFill>
              <a:effectLst/>
              <a:uLnTx/>
              <a:uFillTx/>
              <a:latin typeface="Roboto Condensed"/>
              <a:ea typeface="+mn-ea"/>
              <a:cs typeface="+mn-cs"/>
            </a:endParaRPr>
          </a:p>
        </p:txBody>
      </p:sp>
    </p:spTree>
    <p:extLst>
      <p:ext uri="{BB962C8B-B14F-4D97-AF65-F5344CB8AC3E}">
        <p14:creationId xmlns="" xmlns:p14="http://schemas.microsoft.com/office/powerpoint/2010/main" val="1450365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Benefits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966271"/>
            <a:ext cx="11857620" cy="201061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defRPr/>
            </a:pPr>
            <a:r>
              <a:rPr lang="en-US" dirty="0">
                <a:solidFill>
                  <a:srgbClr val="212121"/>
                </a:solidFill>
                <a:latin typeface="Cambria" panose="02040503050406030204" pitchFamily="18" charset="0"/>
                <a:ea typeface="Cambria" panose="02040503050406030204" pitchFamily="18" charset="0"/>
              </a:rPr>
              <a:t>Separation from central network administration.</a:t>
            </a:r>
          </a:p>
          <a:p>
            <a:pPr fontAlgn="base">
              <a:defRPr/>
            </a:pPr>
            <a:r>
              <a:rPr lang="en-US" dirty="0">
                <a:solidFill>
                  <a:srgbClr val="212121"/>
                </a:solidFill>
                <a:latin typeface="Cambria" panose="02040503050406030204" pitchFamily="18" charset="0"/>
                <a:ea typeface="Cambria" panose="02040503050406030204" pitchFamily="18" charset="0"/>
              </a:rPr>
              <a:t>Each node can play both the roles i.e. router and host showing autonomous nature.</a:t>
            </a:r>
          </a:p>
          <a:p>
            <a:pPr fontAlgn="base">
              <a:defRPr/>
            </a:pPr>
            <a:r>
              <a:rPr lang="en-US" dirty="0">
                <a:solidFill>
                  <a:srgbClr val="212121"/>
                </a:solidFill>
                <a:latin typeface="Cambria" panose="02040503050406030204" pitchFamily="18" charset="0"/>
                <a:ea typeface="Cambria" panose="02040503050406030204" pitchFamily="18" charset="0"/>
              </a:rPr>
              <a:t>Self-configuring and self-healing nodes do not require human intervention.</a:t>
            </a:r>
          </a:p>
          <a:p>
            <a:pPr fontAlgn="base">
              <a:defRPr/>
            </a:pPr>
            <a:r>
              <a:rPr lang="en-US" dirty="0">
                <a:solidFill>
                  <a:srgbClr val="212121"/>
                </a:solidFill>
                <a:latin typeface="Cambria" panose="02040503050406030204" pitchFamily="18" charset="0"/>
                <a:ea typeface="Cambria" panose="02040503050406030204" pitchFamily="18" charset="0"/>
              </a:rPr>
              <a:t>Highly scalable and suits the expansion of more network hub.</a:t>
            </a:r>
          </a:p>
          <a:p>
            <a:pPr>
              <a:defRPr/>
            </a:pPr>
            <a:endParaRPr lang="en-IN" sz="2000" dirty="0">
              <a:solidFill>
                <a:srgbClr val="212121"/>
              </a:solidFill>
              <a:latin typeface="Cambria" panose="02040503050406030204" pitchFamily="18" charset="0"/>
              <a:ea typeface="Cambria" panose="02040503050406030204" pitchFamily="18" charset="0"/>
            </a:endParaRP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endParaRPr kumimoji="0" lang="en-IN" sz="2400" b="0" i="0" u="none" strike="noStrike" kern="1200" cap="none" spc="0" normalizeH="0" baseline="0" noProof="0" dirty="0">
              <a:ln>
                <a:noFill/>
              </a:ln>
              <a:solidFill>
                <a:srgbClr val="212121"/>
              </a:solidFill>
              <a:effectLst/>
              <a:uLnTx/>
              <a:uFillTx/>
              <a:latin typeface="Roboto Condensed"/>
              <a:ea typeface="+mn-ea"/>
              <a:cs typeface="+mn-cs"/>
            </a:endParaRPr>
          </a:p>
        </p:txBody>
      </p:sp>
    </p:spTree>
    <p:extLst>
      <p:ext uri="{BB962C8B-B14F-4D97-AF65-F5344CB8AC3E}">
        <p14:creationId xmlns="" xmlns:p14="http://schemas.microsoft.com/office/powerpoint/2010/main" val="341252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Limitations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966271"/>
            <a:ext cx="11857620" cy="216301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defRPr/>
            </a:pPr>
            <a:r>
              <a:rPr lang="en-US" dirty="0">
                <a:solidFill>
                  <a:srgbClr val="212121"/>
                </a:solidFill>
                <a:latin typeface="Cambria" panose="02040503050406030204" pitchFamily="18" charset="0"/>
                <a:ea typeface="Cambria" panose="02040503050406030204" pitchFamily="18" charset="0"/>
              </a:rPr>
              <a:t>Resources are limited due to various constraints like noise, interference conditions, etc.</a:t>
            </a:r>
          </a:p>
          <a:p>
            <a:pPr fontAlgn="base">
              <a:defRPr/>
            </a:pPr>
            <a:r>
              <a:rPr lang="en-US" dirty="0">
                <a:solidFill>
                  <a:srgbClr val="212121"/>
                </a:solidFill>
                <a:latin typeface="Cambria" panose="02040503050406030204" pitchFamily="18" charset="0"/>
                <a:ea typeface="Cambria" panose="02040503050406030204" pitchFamily="18" charset="0"/>
              </a:rPr>
              <a:t>Lack of authorization facilities.</a:t>
            </a:r>
          </a:p>
          <a:p>
            <a:pPr fontAlgn="base">
              <a:defRPr/>
            </a:pPr>
            <a:r>
              <a:rPr lang="en-US" dirty="0">
                <a:solidFill>
                  <a:srgbClr val="212121"/>
                </a:solidFill>
                <a:latin typeface="Cambria" panose="02040503050406030204" pitchFamily="18" charset="0"/>
                <a:ea typeface="Cambria" panose="02040503050406030204" pitchFamily="18" charset="0"/>
              </a:rPr>
              <a:t>More susceptible to attacks due to limited physical security.</a:t>
            </a:r>
          </a:p>
          <a:p>
            <a:pPr fontAlgn="base">
              <a:defRPr/>
            </a:pPr>
            <a:r>
              <a:rPr lang="en-US" dirty="0">
                <a:solidFill>
                  <a:srgbClr val="212121"/>
                </a:solidFill>
                <a:latin typeface="Cambria" panose="02040503050406030204" pitchFamily="18" charset="0"/>
                <a:ea typeface="Cambria" panose="02040503050406030204" pitchFamily="18" charset="0"/>
              </a:rPr>
              <a:t>High latency i.e. There is a huge delay in the transfer of data between two sleeping nodes.</a:t>
            </a:r>
          </a:p>
        </p:txBody>
      </p:sp>
    </p:spTree>
    <p:extLst>
      <p:ext uri="{BB962C8B-B14F-4D97-AF65-F5344CB8AC3E}">
        <p14:creationId xmlns="" xmlns:p14="http://schemas.microsoft.com/office/powerpoint/2010/main" val="258494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2092840"/>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Classification of Ad-hoc routing protocol</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 xmlns:p14="http://schemas.microsoft.com/office/powerpoint/2010/main" val="3182174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Classification of Ad-hoc Routing Protocol</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latin typeface="Cambria" panose="02040503050406030204" pitchFamily="18" charset="0"/>
                <a:ea typeface="Cambria" panose="02040503050406030204" pitchFamily="18" charset="0"/>
              </a:rPr>
              <a:t>Routing: </a:t>
            </a:r>
            <a:r>
              <a:rPr lang="en-US" sz="2200" dirty="0">
                <a:latin typeface="Cambria" panose="02040503050406030204" pitchFamily="18" charset="0"/>
                <a:ea typeface="Cambria" panose="02040503050406030204" pitchFamily="18" charset="0"/>
              </a:rPr>
              <a:t>Routing is the process of finding the best path for traffic in a network, or across multiple networks. </a:t>
            </a:r>
          </a:p>
          <a:p>
            <a:r>
              <a:rPr lang="en-US" sz="2200" dirty="0">
                <a:latin typeface="Cambria" panose="02040503050406030204" pitchFamily="18" charset="0"/>
                <a:ea typeface="Cambria" panose="02040503050406030204" pitchFamily="18" charset="0"/>
              </a:rPr>
              <a:t>Routing in a mobile ad-hoc network depends on many factors such as:</a:t>
            </a:r>
            <a:endParaRPr lang="en-IN" sz="2200"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Forming of the topology,</a:t>
            </a:r>
          </a:p>
          <a:p>
            <a:pPr lvl="1"/>
            <a:r>
              <a:rPr lang="en-IN" dirty="0">
                <a:latin typeface="Cambria" panose="02040503050406030204" pitchFamily="18" charset="0"/>
                <a:ea typeface="Cambria" panose="02040503050406030204" pitchFamily="18" charset="0"/>
              </a:rPr>
              <a:t>Selection of routers,</a:t>
            </a:r>
          </a:p>
          <a:p>
            <a:pPr lvl="1"/>
            <a:r>
              <a:rPr lang="en-US" dirty="0">
                <a:latin typeface="Cambria" panose="02040503050406030204" pitchFamily="18" charset="0"/>
                <a:ea typeface="Cambria" panose="02040503050406030204" pitchFamily="18" charset="0"/>
              </a:rPr>
              <a:t>Initiation of a route request,</a:t>
            </a:r>
            <a:endParaRPr lang="en-IN" dirty="0">
              <a:latin typeface="Cambria" panose="02040503050406030204" pitchFamily="18" charset="0"/>
              <a:ea typeface="Cambria" panose="02040503050406030204" pitchFamily="18" charset="0"/>
            </a:endParaRPr>
          </a:p>
          <a:p>
            <a:pPr lvl="1"/>
            <a:r>
              <a:rPr lang="en-US" dirty="0">
                <a:latin typeface="Cambria" panose="02040503050406030204" pitchFamily="18" charset="0"/>
                <a:ea typeface="Cambria" panose="02040503050406030204" pitchFamily="18" charset="0"/>
              </a:rPr>
              <a:t>Finding the path effectively.</a:t>
            </a:r>
          </a:p>
          <a:p>
            <a:r>
              <a:rPr lang="en-US" sz="2200" dirty="0">
                <a:latin typeface="Cambria" panose="02040503050406030204" pitchFamily="18" charset="0"/>
                <a:ea typeface="Cambria" panose="02040503050406030204" pitchFamily="18" charset="0"/>
              </a:rPr>
              <a:t>In a MANET, each node or device is expected to serve as a router. Same routing algorithm will be execute on all the routers to compute paths through the entire network.</a:t>
            </a:r>
          </a:p>
          <a:p>
            <a:pPr fontAlgn="base"/>
            <a:r>
              <a:rPr lang="en-US" sz="2200" dirty="0">
                <a:latin typeface="Cambria" panose="02040503050406030204" pitchFamily="18" charset="0"/>
                <a:ea typeface="Cambria" panose="02040503050406030204" pitchFamily="18" charset="0"/>
              </a:rPr>
              <a:t>There are two types of routing protocols:</a:t>
            </a:r>
          </a:p>
          <a:p>
            <a:pPr lvl="0" fontAlgn="base"/>
            <a:r>
              <a:rPr lang="en-US" sz="2200" b="1" dirty="0">
                <a:latin typeface="Cambria" panose="02040503050406030204" pitchFamily="18" charset="0"/>
                <a:ea typeface="Cambria" panose="02040503050406030204" pitchFamily="18" charset="0"/>
              </a:rPr>
              <a:t>Unicast routing protocol</a:t>
            </a:r>
            <a:endParaRPr lang="en-IN" sz="2200" b="1"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The routing protocols those consider sending information to a single destination from a single source. </a:t>
            </a:r>
            <a:endParaRPr lang="en-IN" dirty="0">
              <a:latin typeface="Cambria" panose="02040503050406030204" pitchFamily="18" charset="0"/>
              <a:ea typeface="Cambria" panose="02040503050406030204" pitchFamily="18" charset="0"/>
            </a:endParaRPr>
          </a:p>
          <a:p>
            <a:pPr lvl="0" fontAlgn="base"/>
            <a:r>
              <a:rPr lang="en-US" sz="2200" b="1" dirty="0">
                <a:latin typeface="Cambria" panose="02040503050406030204" pitchFamily="18" charset="0"/>
                <a:ea typeface="Cambria" panose="02040503050406030204" pitchFamily="18" charset="0"/>
              </a:rPr>
              <a:t>Multicast routing protocol</a:t>
            </a:r>
            <a:endParaRPr lang="en-IN" sz="2200" b="1"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The routing protocols consider sending information to a group of destinations from a single source. Multicast routing protocols for MANET use both multicast and unicast for data transmission.</a:t>
            </a:r>
            <a:endParaRPr lang="en-IN" dirty="0">
              <a:latin typeface="Cambria" panose="02040503050406030204" pitchFamily="18" charset="0"/>
              <a:ea typeface="Cambria" panose="02040503050406030204" pitchFamily="18" charset="0"/>
            </a:endParaRPr>
          </a:p>
          <a:p>
            <a:pPr fontAlgn="base"/>
            <a:endParaRPr lang="en-US"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365066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Classification of Ad-hoc Routing Protocol</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US" b="1" dirty="0">
                <a:latin typeface="Cambria" panose="02040503050406030204" pitchFamily="18" charset="0"/>
                <a:ea typeface="Cambria" panose="02040503050406030204" pitchFamily="18" charset="0"/>
              </a:rPr>
              <a:t>Proactive or Table Driven</a:t>
            </a:r>
            <a:endParaRPr lang="en-IN" b="1" dirty="0">
              <a:latin typeface="Cambria" panose="02040503050406030204" pitchFamily="18" charset="0"/>
              <a:ea typeface="Cambria" panose="02040503050406030204" pitchFamily="18" charset="0"/>
            </a:endParaRPr>
          </a:p>
          <a:p>
            <a:pPr lvl="1" fontAlgn="base"/>
            <a:r>
              <a:rPr lang="en-IN" dirty="0">
                <a:latin typeface="Cambria" panose="02040503050406030204" pitchFamily="18" charset="0"/>
                <a:ea typeface="Cambria" panose="02040503050406030204" pitchFamily="18" charset="0"/>
              </a:rPr>
              <a:t>Same as link-state and distance-vector routing protocol.</a:t>
            </a:r>
          </a:p>
          <a:p>
            <a:pPr lvl="1" fontAlgn="base"/>
            <a:r>
              <a:rPr lang="en-IN" dirty="0">
                <a:latin typeface="Cambria" panose="02040503050406030204" pitchFamily="18" charset="0"/>
                <a:ea typeface="Cambria" panose="02040503050406030204" pitchFamily="18" charset="0"/>
              </a:rPr>
              <a:t>Maintains route of each node in network</a:t>
            </a:r>
          </a:p>
          <a:p>
            <a:pPr lvl="1" fontAlgn="base"/>
            <a:r>
              <a:rPr lang="en-US" dirty="0">
                <a:latin typeface="Cambria" panose="02040503050406030204" pitchFamily="18" charset="0"/>
                <a:ea typeface="Cambria" panose="02040503050406030204" pitchFamily="18" charset="0"/>
              </a:rPr>
              <a:t>Periodic routing table exchange</a:t>
            </a:r>
            <a:endParaRPr lang="en-IN" dirty="0">
              <a:latin typeface="Cambria" panose="02040503050406030204" pitchFamily="18" charset="0"/>
              <a:ea typeface="Cambria" panose="02040503050406030204" pitchFamily="18" charset="0"/>
            </a:endParaRPr>
          </a:p>
          <a:p>
            <a:pPr lvl="1" fontAlgn="base"/>
            <a:r>
              <a:rPr lang="en-IN" dirty="0">
                <a:latin typeface="Cambria" panose="02040503050406030204" pitchFamily="18" charset="0"/>
                <a:ea typeface="Cambria" panose="02040503050406030204" pitchFamily="18" charset="0"/>
              </a:rPr>
              <a:t>Continuously changing routing table high control overhead.</a:t>
            </a:r>
          </a:p>
          <a:p>
            <a:pPr lvl="1" fontAlgn="base"/>
            <a:r>
              <a:rPr lang="en-US" dirty="0">
                <a:latin typeface="Cambria" panose="02040503050406030204" pitchFamily="18" charset="0"/>
                <a:ea typeface="Cambria" panose="02040503050406030204" pitchFamily="18" charset="0"/>
              </a:rPr>
              <a:t>Packet forwarding with low latency in compare to reactive approach</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Longer route convergence time</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Examples : WRP, OLSR, CGSR, DSDV </a:t>
            </a:r>
            <a:endParaRPr lang="en-IN" dirty="0">
              <a:latin typeface="Cambria" panose="02040503050406030204" pitchFamily="18" charset="0"/>
              <a:ea typeface="Cambria" panose="02040503050406030204" pitchFamily="18" charset="0"/>
            </a:endParaRPr>
          </a:p>
          <a:p>
            <a:pPr lvl="0" fontAlgn="base"/>
            <a:r>
              <a:rPr lang="en-US" b="1" dirty="0">
                <a:latin typeface="Cambria" panose="02040503050406030204" pitchFamily="18" charset="0"/>
                <a:ea typeface="Cambria" panose="02040503050406030204" pitchFamily="18" charset="0"/>
              </a:rPr>
              <a:t>Reactive or On-demand</a:t>
            </a:r>
            <a:endParaRPr lang="en-IN" b="1"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Source builds routing on demand by “flooding”</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Maintain only active routes</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Typically, less control overhead, better scaling properties</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Drawback: long delay in finding the route</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May not be suitable for real-time traffic</a:t>
            </a:r>
            <a:endParaRPr lang="en-IN" dirty="0">
              <a:latin typeface="Cambria" panose="02040503050406030204" pitchFamily="18" charset="0"/>
              <a:ea typeface="Cambria" panose="02040503050406030204" pitchFamily="18" charset="0"/>
            </a:endParaRPr>
          </a:p>
          <a:p>
            <a:pPr lvl="1" fontAlgn="base"/>
            <a:r>
              <a:rPr lang="en-US" dirty="0">
                <a:latin typeface="Cambria" panose="02040503050406030204" pitchFamily="18" charset="0"/>
                <a:ea typeface="Cambria" panose="02040503050406030204" pitchFamily="18" charset="0"/>
              </a:rPr>
              <a:t>Example: AODV, DSR</a:t>
            </a:r>
            <a:endParaRPr lang="en-IN" dirty="0">
              <a:latin typeface="Cambria" panose="02040503050406030204" pitchFamily="18" charset="0"/>
              <a:ea typeface="Cambria" panose="02040503050406030204" pitchFamily="18" charset="0"/>
            </a:endParaRPr>
          </a:p>
          <a:p>
            <a:pPr fontAlgn="base"/>
            <a:endParaRPr lang="en-US"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692862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Classification of Ad-hoc Routing Protocol</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6517825"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US" b="1" dirty="0">
                <a:latin typeface="Cambria" panose="02040503050406030204" pitchFamily="18" charset="0"/>
                <a:ea typeface="Cambria" panose="02040503050406030204" pitchFamily="18" charset="0"/>
              </a:rPr>
              <a:t>Unicast routing protocol</a:t>
            </a:r>
          </a:p>
          <a:p>
            <a:pPr lvl="1"/>
            <a:r>
              <a:rPr lang="en-US" dirty="0">
                <a:latin typeface="Cambria" panose="02040503050406030204" pitchFamily="18" charset="0"/>
                <a:ea typeface="Cambria" panose="02040503050406030204" pitchFamily="18" charset="0"/>
              </a:rPr>
              <a:t>Proactive or Table Driven</a:t>
            </a:r>
          </a:p>
          <a:p>
            <a:pPr lvl="1"/>
            <a:r>
              <a:rPr lang="en-US" dirty="0">
                <a:latin typeface="Cambria" panose="02040503050406030204" pitchFamily="18" charset="0"/>
                <a:ea typeface="Cambria" panose="02040503050406030204" pitchFamily="18" charset="0"/>
              </a:rPr>
              <a:t>Reactive or On-demand</a:t>
            </a:r>
            <a:endParaRPr lang="en-IN" dirty="0">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 xmlns:a16="http://schemas.microsoft.com/office/drawing/2014/main" id="{89377461-EA0A-F0EF-D941-52CD86A7AC68}"/>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4303799" y="987038"/>
            <a:ext cx="5407606" cy="57437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Arrow: Left 1">
            <a:extLst>
              <a:ext uri="{FF2B5EF4-FFF2-40B4-BE49-F238E27FC236}">
                <a16:creationId xmlns="" xmlns:a16="http://schemas.microsoft.com/office/drawing/2014/main" id="{4403C6F0-56AA-7D6A-6E57-C77FDCA802CF}"/>
              </a:ext>
            </a:extLst>
          </p:cNvPr>
          <p:cNvSpPr/>
          <p:nvPr/>
        </p:nvSpPr>
        <p:spPr>
          <a:xfrm>
            <a:off x="9626767" y="4158754"/>
            <a:ext cx="599440" cy="22352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Left 2">
            <a:extLst>
              <a:ext uri="{FF2B5EF4-FFF2-40B4-BE49-F238E27FC236}">
                <a16:creationId xmlns="" xmlns:a16="http://schemas.microsoft.com/office/drawing/2014/main" id="{ED462EC4-7149-8D5F-AC69-1208817598F5}"/>
              </a:ext>
            </a:extLst>
          </p:cNvPr>
          <p:cNvSpPr/>
          <p:nvPr/>
        </p:nvSpPr>
        <p:spPr>
          <a:xfrm>
            <a:off x="9626767" y="3673768"/>
            <a:ext cx="599440" cy="22352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1979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AODV</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 xmlns:p14="http://schemas.microsoft.com/office/powerpoint/2010/main" val="361402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6334" y="6334"/>
            <a:ext cx="12179300" cy="6845300"/>
          </a:xfrm>
          <a:prstGeom prst="rect">
            <a:avLst/>
          </a:prstGeom>
          <a:noFill/>
          <a:ln>
            <a:noFill/>
          </a:ln>
        </p:spPr>
      </p:pic>
      <p:pic>
        <p:nvPicPr>
          <p:cNvPr id="166" name="Google Shape;166;p22"/>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71" name="Google Shape;171;p22"/>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1" name="Google Shape;71;p15"/>
          <p:cNvSpPr txBox="1"/>
          <p:nvPr/>
        </p:nvSpPr>
        <p:spPr>
          <a:xfrm>
            <a:off x="284481" y="1607749"/>
            <a:ext cx="6492240" cy="2462172"/>
          </a:xfrm>
          <a:prstGeom prst="rect">
            <a:avLst/>
          </a:prstGeom>
          <a:noFill/>
          <a:ln>
            <a:noFill/>
          </a:ln>
        </p:spPr>
        <p:txBody>
          <a:bodyPr spcFirstLastPara="1" wrap="square" lIns="121900" tIns="121900" rIns="121900" bIns="121900" anchor="t" anchorCtr="0">
            <a:spAutoFit/>
          </a:bodyPr>
          <a:lstStyle/>
          <a:p>
            <a:pPr lvl="0"/>
            <a:r>
              <a:rPr lang="en-US" sz="4800" b="1" dirty="0">
                <a:solidFill>
                  <a:srgbClr val="666666"/>
                </a:solidFill>
                <a:latin typeface="Proxima Nova"/>
                <a:ea typeface="Proxima Nova"/>
                <a:cs typeface="Proxima Nova"/>
                <a:sym typeface="Proxima Nova"/>
              </a:rPr>
              <a:t>Unit - </a:t>
            </a:r>
            <a:r>
              <a:rPr lang="en-IN" sz="4800" b="1" dirty="0">
                <a:solidFill>
                  <a:srgbClr val="666666"/>
                </a:solidFill>
                <a:latin typeface="Proxima Nova"/>
                <a:ea typeface="Proxima Nova"/>
                <a:cs typeface="Proxima Nova"/>
                <a:sym typeface="Proxima Nova"/>
              </a:rPr>
              <a:t>7</a:t>
            </a:r>
          </a:p>
          <a:p>
            <a:r>
              <a:rPr lang="en-US" sz="4800" b="1" dirty="0">
                <a:solidFill>
                  <a:srgbClr val="666666"/>
                </a:solidFill>
                <a:latin typeface="Proxima Nova"/>
              </a:rPr>
              <a:t>Mobile Ad hoc Wireless Network</a:t>
            </a:r>
          </a:p>
        </p:txBody>
      </p:sp>
      <p:sp>
        <p:nvSpPr>
          <p:cNvPr id="13" name="Google Shape;71;p15"/>
          <p:cNvSpPr txBox="1"/>
          <p:nvPr/>
        </p:nvSpPr>
        <p:spPr>
          <a:xfrm>
            <a:off x="541911" y="966501"/>
            <a:ext cx="4655189" cy="615513"/>
          </a:xfrm>
          <a:prstGeom prst="rect">
            <a:avLst/>
          </a:prstGeom>
          <a:noFill/>
          <a:ln>
            <a:noFill/>
          </a:ln>
        </p:spPr>
        <p:txBody>
          <a:bodyPr spcFirstLastPara="1" wrap="square" lIns="121900" tIns="121900" rIns="121900" bIns="121900" anchor="t" anchorCtr="0">
            <a:spAutoFit/>
          </a:bodyPr>
          <a:lstStyle/>
          <a:p>
            <a:pPr lvl="0"/>
            <a:r>
              <a:rPr lang="en-IN" sz="2400" b="1" dirty="0">
                <a:solidFill>
                  <a:srgbClr val="666666"/>
                </a:solidFill>
                <a:latin typeface="Cambria" panose="02040503050406030204" pitchFamily="18" charset="0"/>
                <a:ea typeface="Cambria" panose="02040503050406030204" pitchFamily="18" charset="0"/>
              </a:rPr>
              <a:t>01CE0701</a:t>
            </a:r>
            <a:r>
              <a:rPr lang="en-IN" sz="2400" b="1" dirty="0">
                <a:solidFill>
                  <a:srgbClr val="666666"/>
                </a:solidFill>
                <a:latin typeface="Cambria" panose="02040503050406030204" pitchFamily="18" charset="0"/>
                <a:ea typeface="Cambria" panose="02040503050406030204" pitchFamily="18" charset="0"/>
                <a:cs typeface="Proxima Nova"/>
                <a:sym typeface="Proxima Nova"/>
              </a:rPr>
              <a:t> – Mobile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Introduction</a:t>
            </a:r>
          </a:p>
          <a:p>
            <a:pPr lvl="1" fontAlgn="base"/>
            <a:r>
              <a:rPr lang="en-IN" sz="2400" dirty="0">
                <a:latin typeface="Cambria" panose="02040503050406030204" pitchFamily="18" charset="0"/>
                <a:ea typeface="Cambria" panose="02040503050406030204" pitchFamily="18" charset="0"/>
              </a:rPr>
              <a:t>AODV stands for </a:t>
            </a:r>
            <a:r>
              <a:rPr lang="en-IN" sz="2400" b="0" dirty="0">
                <a:latin typeface="Cambria" panose="02040503050406030204" pitchFamily="18" charset="0"/>
                <a:ea typeface="Cambria" panose="02040503050406030204" pitchFamily="18" charset="0"/>
              </a:rPr>
              <a:t>Ad-hoc On-demand Distance Vector Routing Protocol</a:t>
            </a:r>
            <a:r>
              <a:rPr lang="en-IN" sz="2400" dirty="0">
                <a:latin typeface="Cambria" panose="02040503050406030204" pitchFamily="18" charset="0"/>
                <a:ea typeface="Cambria" panose="02040503050406030204" pitchFamily="18" charset="0"/>
              </a:rPr>
              <a:t>.</a:t>
            </a:r>
          </a:p>
          <a:p>
            <a:pPr lvl="1" fontAlgn="base"/>
            <a:r>
              <a:rPr lang="en-IN" sz="2400" dirty="0">
                <a:latin typeface="Cambria" panose="02040503050406030204" pitchFamily="18" charset="0"/>
                <a:ea typeface="Cambria" panose="02040503050406030204" pitchFamily="18" charset="0"/>
              </a:rPr>
              <a:t>AODV is On-demand or Reactive routing protocol.</a:t>
            </a:r>
          </a:p>
          <a:p>
            <a:pPr lvl="1" fontAlgn="base"/>
            <a:r>
              <a:rPr lang="en-IN" sz="2400" dirty="0">
                <a:latin typeface="Cambria" panose="02040503050406030204" pitchFamily="18" charset="0"/>
                <a:ea typeface="Cambria" panose="02040503050406030204" pitchFamily="18" charset="0"/>
              </a:rPr>
              <a:t>In AODV, overhead depends on mobility of nodes in network. Less overhead in compare to DSDV protocol.</a:t>
            </a:r>
          </a:p>
          <a:p>
            <a:pPr lvl="1" fontAlgn="base"/>
            <a:r>
              <a:rPr lang="en-US" sz="2400" dirty="0">
                <a:latin typeface="Cambria" panose="02040503050406030204" pitchFamily="18" charset="0"/>
                <a:ea typeface="Cambria" panose="02040503050406030204" pitchFamily="18" charset="0"/>
              </a:rPr>
              <a:t>The AODV protocol builds routes between nodes only if they are requested by source nodes.</a:t>
            </a:r>
          </a:p>
          <a:p>
            <a:pPr lvl="1" fontAlgn="base"/>
            <a:r>
              <a:rPr lang="en-US" sz="2400" dirty="0">
                <a:latin typeface="Cambria" panose="02040503050406030204" pitchFamily="18" charset="0"/>
                <a:ea typeface="Cambria" panose="02040503050406030204" pitchFamily="18" charset="0"/>
              </a:rPr>
              <a:t>The routes are maintained as long as they are required by the sources.</a:t>
            </a:r>
            <a:endParaRPr lang="en-IN" sz="2400" dirty="0">
              <a:latin typeface="Cambria" panose="02040503050406030204" pitchFamily="18" charset="0"/>
              <a:ea typeface="Cambria" panose="02040503050406030204" pitchFamily="18" charset="0"/>
            </a:endParaRPr>
          </a:p>
          <a:p>
            <a:pPr lvl="1" fontAlgn="base"/>
            <a:r>
              <a:rPr lang="en-US" sz="2400" dirty="0">
                <a:latin typeface="Cambria" panose="02040503050406030204" pitchFamily="18" charset="0"/>
                <a:ea typeface="Cambria" panose="02040503050406030204" pitchFamily="18" charset="0"/>
              </a:rPr>
              <a:t>Route remain identical until a packet forwarding error occurs, i.e. a change in the network topology means that the packet is not transferable anymore.</a:t>
            </a:r>
            <a:endParaRPr lang="en-US" sz="2400" b="0" i="0" dirty="0">
              <a:effectLst/>
              <a:latin typeface="Cambria" panose="02040503050406030204" pitchFamily="18" charset="0"/>
              <a:ea typeface="Cambria" panose="02040503050406030204" pitchFamily="18" charset="0"/>
            </a:endParaRPr>
          </a:p>
          <a:p>
            <a:pPr lvl="1" fontAlgn="base"/>
            <a:r>
              <a:rPr lang="en-US" sz="2400" dirty="0">
                <a:latin typeface="Cambria" panose="02040503050406030204" pitchFamily="18" charset="0"/>
                <a:ea typeface="Cambria" panose="02040503050406030204" pitchFamily="18" charset="0"/>
              </a:rPr>
              <a:t>AODV is more scalable in compare DSDV.</a:t>
            </a:r>
          </a:p>
        </p:txBody>
      </p:sp>
    </p:spTree>
    <p:extLst>
      <p:ext uri="{BB962C8B-B14F-4D97-AF65-F5344CB8AC3E}">
        <p14:creationId xmlns="" xmlns:p14="http://schemas.microsoft.com/office/powerpoint/2010/main" val="984014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dirty="0">
                <a:latin typeface="Cambria" panose="02040503050406030204" pitchFamily="18" charset="0"/>
                <a:ea typeface="Cambria" panose="02040503050406030204" pitchFamily="18" charset="0"/>
              </a:rPr>
              <a:t>In AODV source node not carry the complete path.</a:t>
            </a:r>
          </a:p>
          <a:p>
            <a:r>
              <a:rPr lang="en-US" i="0" u="none" strike="noStrike" baseline="0" dirty="0">
                <a:latin typeface="Cambria" panose="02040503050406030204" pitchFamily="18" charset="0"/>
                <a:ea typeface="Cambria" panose="02040503050406030204" pitchFamily="18" charset="0"/>
              </a:rPr>
              <a:t>Each Node only knows its previous and the next hop Information.</a:t>
            </a:r>
          </a:p>
          <a:p>
            <a:r>
              <a:rPr lang="en-IN" i="0" u="none" strike="noStrike" baseline="0" dirty="0">
                <a:latin typeface="Cambria" panose="02040503050406030204" pitchFamily="18" charset="0"/>
                <a:ea typeface="Cambria" panose="02040503050406030204" pitchFamily="18" charset="0"/>
              </a:rPr>
              <a:t>Each node maintains a route cache.</a:t>
            </a:r>
          </a:p>
          <a:p>
            <a:r>
              <a:rPr lang="en-US" dirty="0">
                <a:latin typeface="Cambria" panose="02040503050406030204" pitchFamily="18" charset="0"/>
                <a:ea typeface="Cambria" panose="02040503050406030204" pitchFamily="18" charset="0"/>
              </a:rPr>
              <a:t>In AODV, along with routing tables of every node, two counters including Sequence Number (SEQ NO) and broadcast ID are maintained also.</a:t>
            </a:r>
          </a:p>
          <a:p>
            <a:r>
              <a:rPr lang="en-US" dirty="0">
                <a:latin typeface="Cambria" panose="02040503050406030204" pitchFamily="18" charset="0"/>
                <a:ea typeface="Cambria" panose="02040503050406030204" pitchFamily="18" charset="0"/>
              </a:rPr>
              <a:t>The destination IP is already known to which data is to be transferred from source.</a:t>
            </a:r>
          </a:p>
          <a:p>
            <a:r>
              <a:rPr lang="en-US" dirty="0">
                <a:latin typeface="Cambria" panose="02040503050406030204" pitchFamily="18" charset="0"/>
                <a:ea typeface="Cambria" panose="02040503050406030204" pitchFamily="18" charset="0"/>
              </a:rPr>
              <a:t>Thus, the destination Sequence Number(SEQ NO) helps to determine an updated path from source to destination.</a:t>
            </a:r>
          </a:p>
          <a:p>
            <a:r>
              <a:rPr lang="en-IN" dirty="0">
                <a:latin typeface="Cambria" panose="02040503050406030204" pitchFamily="18" charset="0"/>
                <a:ea typeface="Cambria" panose="02040503050406030204" pitchFamily="18" charset="0"/>
              </a:rPr>
              <a:t>AODV consist of 3 types of routing messages</a:t>
            </a:r>
          </a:p>
          <a:p>
            <a:pPr lvl="1"/>
            <a:r>
              <a:rPr lang="en-IN" dirty="0">
                <a:latin typeface="Cambria" panose="02040503050406030204" pitchFamily="18" charset="0"/>
                <a:ea typeface="Cambria" panose="02040503050406030204" pitchFamily="18" charset="0"/>
              </a:rPr>
              <a:t>Route Request (RREQ)</a:t>
            </a:r>
          </a:p>
          <a:p>
            <a:pPr lvl="1"/>
            <a:r>
              <a:rPr lang="en-IN" dirty="0">
                <a:latin typeface="Cambria" panose="02040503050406030204" pitchFamily="18" charset="0"/>
                <a:ea typeface="Cambria" panose="02040503050406030204" pitchFamily="18" charset="0"/>
              </a:rPr>
              <a:t>Route Reply (RREP)</a:t>
            </a:r>
          </a:p>
          <a:p>
            <a:pPr lvl="1"/>
            <a:r>
              <a:rPr lang="en-IN" dirty="0">
                <a:latin typeface="Cambria" panose="02040503050406030204" pitchFamily="18" charset="0"/>
                <a:ea typeface="Cambria" panose="02040503050406030204" pitchFamily="18" charset="0"/>
              </a:rPr>
              <a:t>Route Error (RERR)</a:t>
            </a:r>
          </a:p>
          <a:p>
            <a:pPr lvl="1"/>
            <a:endParaRPr lang="en-IN"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540804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Route Request (RREQ): </a:t>
            </a:r>
            <a:r>
              <a:rPr lang="en-US" b="0" i="0" dirty="0">
                <a:solidFill>
                  <a:srgbClr val="273239"/>
                </a:solidFill>
                <a:effectLst/>
                <a:latin typeface="Cambria" panose="02040503050406030204" pitchFamily="18" charset="0"/>
                <a:ea typeface="Cambria" panose="02040503050406030204" pitchFamily="18" charset="0"/>
              </a:rPr>
              <a:t>A node, Initiates to send/transmit a packet but doesn’t know how to get there, it sends an RREQ multicast message to start the route discovery process. Neighboring nodes keep track of where the message originated and move it on to their neighbors before it reaches the destination node.</a:t>
            </a:r>
          </a:p>
          <a:p>
            <a:pPr lvl="0" fontAlgn="base"/>
            <a:r>
              <a:rPr lang="en-US" dirty="0">
                <a:solidFill>
                  <a:srgbClr val="273239"/>
                </a:solidFill>
                <a:latin typeface="Cambria" panose="02040503050406030204" pitchFamily="18" charset="0"/>
                <a:ea typeface="Cambria" panose="02040503050406030204" pitchFamily="18" charset="0"/>
              </a:rPr>
              <a:t>Route request packet includes:</a:t>
            </a:r>
          </a:p>
          <a:p>
            <a:pPr marL="0" lvl="0" indent="0" fontAlgn="base">
              <a:buNone/>
            </a:pPr>
            <a:r>
              <a:rPr lang="en-US" sz="1800" b="1" dirty="0">
                <a:solidFill>
                  <a:srgbClr val="273239"/>
                </a:solidFill>
                <a:latin typeface="Cambria" panose="02040503050406030204" pitchFamily="18" charset="0"/>
                <a:ea typeface="Cambria" panose="02040503050406030204" pitchFamily="18" charset="0"/>
              </a:rPr>
              <a:t>	</a:t>
            </a:r>
            <a:r>
              <a:rPr lang="en-IN" sz="1800" b="1" dirty="0">
                <a:solidFill>
                  <a:srgbClr val="273239"/>
                </a:solidFill>
                <a:latin typeface="Cambria" panose="02040503050406030204" pitchFamily="18" charset="0"/>
                <a:ea typeface="Cambria" panose="02040503050406030204" pitchFamily="18" charset="0"/>
              </a:rPr>
              <a:t>RREQ </a:t>
            </a:r>
            <a:r>
              <a:rPr lang="en-IN" sz="1800" dirty="0">
                <a:solidFill>
                  <a:srgbClr val="273239"/>
                </a:solidFill>
                <a:latin typeface="Cambria" panose="02040503050406030204" pitchFamily="18" charset="0"/>
                <a:ea typeface="Cambria" panose="02040503050406030204" pitchFamily="18" charset="0"/>
              </a:rPr>
              <a:t>{</a:t>
            </a:r>
            <a:r>
              <a:rPr lang="en-IN" sz="1800" dirty="0">
                <a:solidFill>
                  <a:srgbClr val="00B050"/>
                </a:solidFill>
                <a:latin typeface="Cambria" panose="02040503050406030204" pitchFamily="18" charset="0"/>
                <a:ea typeface="Cambria" panose="02040503050406030204" pitchFamily="18" charset="0"/>
              </a:rPr>
              <a:t>Destination IP, Destination Sequence Number</a:t>
            </a:r>
            <a:r>
              <a:rPr lang="en-IN" sz="1800" dirty="0">
                <a:solidFill>
                  <a:srgbClr val="273239"/>
                </a:solidFill>
                <a:latin typeface="Cambria" panose="02040503050406030204" pitchFamily="18" charset="0"/>
                <a:ea typeface="Cambria" panose="02040503050406030204" pitchFamily="18" charset="0"/>
              </a:rPr>
              <a:t>, </a:t>
            </a:r>
            <a:r>
              <a:rPr lang="en-IN" sz="1800" dirty="0">
                <a:solidFill>
                  <a:srgbClr val="FF0000"/>
                </a:solidFill>
                <a:latin typeface="Cambria" panose="02040503050406030204" pitchFamily="18" charset="0"/>
                <a:ea typeface="Cambria" panose="02040503050406030204" pitchFamily="18" charset="0"/>
              </a:rPr>
              <a:t>Source IP, Source Sequence Number</a:t>
            </a:r>
            <a:r>
              <a:rPr lang="en-IN" sz="1800" dirty="0">
                <a:solidFill>
                  <a:srgbClr val="273239"/>
                </a:solidFill>
                <a:latin typeface="Cambria" panose="02040503050406030204" pitchFamily="18" charset="0"/>
                <a:ea typeface="Cambria" panose="02040503050406030204" pitchFamily="18" charset="0"/>
              </a:rPr>
              <a:t>, Hop Count}</a:t>
            </a:r>
            <a:endParaRPr lang="en-IN" dirty="0">
              <a:solidFill>
                <a:srgbClr val="273239"/>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 xmlns:a16="http://schemas.microsoft.com/office/drawing/2014/main" id="{258B77F4-0165-A7F0-5F9E-7A185A2AE127}"/>
              </a:ext>
            </a:extLst>
          </p:cNvPr>
          <p:cNvPicPr>
            <a:picLocks noChangeAspect="1"/>
          </p:cNvPicPr>
          <p:nvPr/>
        </p:nvPicPr>
        <p:blipFill>
          <a:blip r:embed="rId6"/>
          <a:stretch>
            <a:fillRect/>
          </a:stretch>
        </p:blipFill>
        <p:spPr>
          <a:xfrm>
            <a:off x="903791" y="3914337"/>
            <a:ext cx="10364098" cy="2395936"/>
          </a:xfrm>
          <a:prstGeom prst="rect">
            <a:avLst/>
          </a:prstGeom>
        </p:spPr>
      </p:pic>
    </p:spTree>
    <p:extLst>
      <p:ext uri="{BB962C8B-B14F-4D97-AF65-F5344CB8AC3E}">
        <p14:creationId xmlns="" xmlns:p14="http://schemas.microsoft.com/office/powerpoint/2010/main" val="655406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Route Reply (RREP): </a:t>
            </a:r>
            <a:r>
              <a:rPr lang="en-US" b="0" i="0" dirty="0">
                <a:solidFill>
                  <a:srgbClr val="273239"/>
                </a:solidFill>
                <a:effectLst/>
                <a:latin typeface="Cambria" panose="02040503050406030204" pitchFamily="18" charset="0"/>
                <a:ea typeface="Cambria" panose="02040503050406030204" pitchFamily="18" charset="0"/>
              </a:rPr>
              <a:t>The destination node responds with an RREP, which returns to the source through the path taken by the RREQ. As the RREP returns to the source, forward routes are formed in the intermediate nodes. If an intermediate node knows the path to the destination, it may send an RREP in response to a received RREQ, allowing nodes to enter an established route. Communication between the source and the destination will begin once the RREP arrives at the source and the route is established. </a:t>
            </a:r>
            <a:endParaRPr lang="en-IN"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 xmlns:a16="http://schemas.microsoft.com/office/drawing/2014/main" id="{F3F58051-AE78-A563-C802-FF2DCE168C1A}"/>
              </a:ext>
            </a:extLst>
          </p:cNvPr>
          <p:cNvPicPr>
            <a:picLocks noChangeAspect="1"/>
          </p:cNvPicPr>
          <p:nvPr/>
        </p:nvPicPr>
        <p:blipFill>
          <a:blip r:embed="rId6"/>
          <a:stretch>
            <a:fillRect/>
          </a:stretch>
        </p:blipFill>
        <p:spPr>
          <a:xfrm>
            <a:off x="1035871" y="3663592"/>
            <a:ext cx="10364098" cy="2395936"/>
          </a:xfrm>
          <a:prstGeom prst="rect">
            <a:avLst/>
          </a:prstGeom>
        </p:spPr>
      </p:pic>
    </p:spTree>
    <p:extLst>
      <p:ext uri="{BB962C8B-B14F-4D97-AF65-F5344CB8AC3E}">
        <p14:creationId xmlns="" xmlns:p14="http://schemas.microsoft.com/office/powerpoint/2010/main" val="2340351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Route Error (RERR): </a:t>
            </a:r>
            <a:r>
              <a:rPr lang="en-US" b="0" i="0" dirty="0">
                <a:solidFill>
                  <a:srgbClr val="273239"/>
                </a:solidFill>
                <a:effectLst/>
                <a:latin typeface="Cambria" panose="02040503050406030204" pitchFamily="18" charset="0"/>
                <a:ea typeface="Cambria" panose="02040503050406030204" pitchFamily="18" charset="0"/>
              </a:rPr>
              <a:t>AODV typically has less overhead as a reactive protocol (less route maintenance messages) than proactive. In the event of the connection interruption that the path no longer functions, i.e. messages cannot be sent, a RERR message is sent through a node detecting the link interruption. The message is re-cast by other nodes. The RERR message shows the unattainable destination. Message receiving nodes inactivates the route.</a:t>
            </a:r>
            <a:endParaRPr lang="en-IN" dirty="0">
              <a:latin typeface="Cambria" panose="02040503050406030204" pitchFamily="18" charset="0"/>
              <a:ea typeface="Cambria" panose="02040503050406030204" pitchFamily="18" charset="0"/>
            </a:endParaRPr>
          </a:p>
        </p:txBody>
      </p:sp>
      <p:pic>
        <p:nvPicPr>
          <p:cNvPr id="27" name="Picture 26">
            <a:extLst>
              <a:ext uri="{FF2B5EF4-FFF2-40B4-BE49-F238E27FC236}">
                <a16:creationId xmlns="" xmlns:a16="http://schemas.microsoft.com/office/drawing/2014/main" id="{45726441-1F38-6E08-9978-4A355B42F38D}"/>
              </a:ext>
            </a:extLst>
          </p:cNvPr>
          <p:cNvPicPr>
            <a:picLocks noChangeAspect="1"/>
          </p:cNvPicPr>
          <p:nvPr/>
        </p:nvPicPr>
        <p:blipFill>
          <a:blip r:embed="rId6"/>
          <a:stretch>
            <a:fillRect/>
          </a:stretch>
        </p:blipFill>
        <p:spPr>
          <a:xfrm>
            <a:off x="822511" y="3607711"/>
            <a:ext cx="10364098" cy="2426418"/>
          </a:xfrm>
          <a:prstGeom prst="rect">
            <a:avLst/>
          </a:prstGeom>
        </p:spPr>
      </p:pic>
    </p:spTree>
    <p:extLst>
      <p:ext uri="{BB962C8B-B14F-4D97-AF65-F5344CB8AC3E}">
        <p14:creationId xmlns="" xmlns:p14="http://schemas.microsoft.com/office/powerpoint/2010/main" val="1637517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Working of AODV</a:t>
            </a:r>
          </a:p>
          <a:p>
            <a:pPr marL="1076325" indent="-1076325" fontAlgn="base">
              <a:buNone/>
            </a:pPr>
            <a:r>
              <a:rPr lang="en-IN" b="1" i="0" dirty="0">
                <a:effectLst/>
                <a:latin typeface="Cambria" panose="02040503050406030204" pitchFamily="18" charset="0"/>
                <a:ea typeface="Cambria" panose="02040503050406030204" pitchFamily="18" charset="0"/>
              </a:rPr>
              <a:t>Step-1: </a:t>
            </a:r>
            <a:r>
              <a:rPr lang="en-US" i="0" dirty="0">
                <a:effectLst/>
                <a:latin typeface="Cambria" panose="02040503050406030204" pitchFamily="18" charset="0"/>
                <a:ea typeface="Cambria" panose="02040503050406030204" pitchFamily="18" charset="0"/>
              </a:rPr>
              <a:t>Source node “A” will send Route Request i.e. RREQ packet to its </a:t>
            </a:r>
            <a:r>
              <a:rPr lang="en-US" i="0" dirty="0" err="1">
                <a:effectLst/>
                <a:latin typeface="Cambria" panose="02040503050406030204" pitchFamily="18" charset="0"/>
                <a:ea typeface="Cambria" panose="02040503050406030204" pitchFamily="18" charset="0"/>
              </a:rPr>
              <a:t>neighbours</a:t>
            </a:r>
            <a:r>
              <a:rPr lang="en-US" i="0" dirty="0">
                <a:effectLst/>
                <a:latin typeface="Cambria" panose="02040503050406030204" pitchFamily="18" charset="0"/>
                <a:ea typeface="Cambria" panose="02040503050406030204" pitchFamily="18" charset="0"/>
              </a:rPr>
              <a:t> “B” and “E”.</a:t>
            </a:r>
          </a:p>
          <a:p>
            <a:pPr marL="1076325" indent="-1076325" fontAlgn="base">
              <a:buNone/>
            </a:pPr>
            <a:r>
              <a:rPr lang="en-US" b="1" i="0" dirty="0">
                <a:effectLst/>
                <a:latin typeface="Cambria" panose="02040503050406030204" pitchFamily="18" charset="0"/>
                <a:ea typeface="Cambria" panose="02040503050406030204" pitchFamily="18" charset="0"/>
              </a:rPr>
              <a:t>Step 2: </a:t>
            </a:r>
            <a:r>
              <a:rPr lang="en-US" i="0" dirty="0">
                <a:effectLst/>
                <a:latin typeface="Cambria" panose="02040503050406030204" pitchFamily="18" charset="0"/>
                <a:ea typeface="Cambria" panose="02040503050406030204" pitchFamily="18" charset="0"/>
              </a:rPr>
              <a:t>Node “B” &amp; “E” will check for route and will respond using RREP packet back to source “A”. Here in this case “E” is the last node but not the destination. It will send the RREQ packet to “A” stating “Route Not Found”. But node “B” will send RREP packet stating “Route Found” and it will further broadcast the RREP to node “C”.</a:t>
            </a: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 xmlns:a16="http://schemas.microsoft.com/office/drawing/2014/main" id="{E47A42A7-67E5-F592-DE19-EC2DF8326DC6}"/>
              </a:ext>
            </a:extLst>
          </p:cNvPr>
          <p:cNvPicPr>
            <a:picLocks noChangeAspect="1"/>
          </p:cNvPicPr>
          <p:nvPr/>
        </p:nvPicPr>
        <p:blipFill>
          <a:blip r:embed="rId6"/>
          <a:stretch>
            <a:fillRect/>
          </a:stretch>
        </p:blipFill>
        <p:spPr>
          <a:xfrm>
            <a:off x="903341" y="4059832"/>
            <a:ext cx="10364098" cy="2395936"/>
          </a:xfrm>
          <a:prstGeom prst="rect">
            <a:avLst/>
          </a:prstGeom>
        </p:spPr>
      </p:pic>
    </p:spTree>
    <p:extLst>
      <p:ext uri="{BB962C8B-B14F-4D97-AF65-F5344CB8AC3E}">
        <p14:creationId xmlns="" xmlns:p14="http://schemas.microsoft.com/office/powerpoint/2010/main" val="3411423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Working of AODV</a:t>
            </a:r>
          </a:p>
          <a:p>
            <a:pPr marL="1076325" indent="-1076325" fontAlgn="base">
              <a:buNone/>
            </a:pPr>
            <a:r>
              <a:rPr lang="en-US" b="1" i="0" dirty="0">
                <a:effectLst/>
                <a:latin typeface="Cambria" panose="02040503050406030204" pitchFamily="18" charset="0"/>
                <a:ea typeface="Cambria" panose="02040503050406030204" pitchFamily="18" charset="0"/>
              </a:rPr>
              <a:t>Step 3: </a:t>
            </a:r>
            <a:r>
              <a:rPr lang="en-US" i="0" dirty="0">
                <a:effectLst/>
                <a:latin typeface="Cambria" panose="02040503050406030204" pitchFamily="18" charset="0"/>
                <a:ea typeface="Cambria" panose="02040503050406030204" pitchFamily="18" charset="0"/>
              </a:rPr>
              <a:t>Now the field of next hop in the RREQ format will be updated, Node “C” will send back the “Route Found” message to Node “B” and will update the next hop field further.</a:t>
            </a:r>
            <a:endParaRPr lang="en-US" dirty="0">
              <a:latin typeface="Cambria" panose="02040503050406030204" pitchFamily="18" charset="0"/>
              <a:ea typeface="Cambria" panose="02040503050406030204" pitchFamily="18" charset="0"/>
            </a:endParaRPr>
          </a:p>
          <a:p>
            <a:pPr marL="1076325" indent="-1076325" fontAlgn="base">
              <a:buNone/>
            </a:pPr>
            <a:r>
              <a:rPr lang="en-US" b="1" i="0" dirty="0">
                <a:effectLst/>
                <a:latin typeface="Cambria" panose="02040503050406030204" pitchFamily="18" charset="0"/>
                <a:ea typeface="Cambria" panose="02040503050406030204" pitchFamily="18" charset="0"/>
              </a:rPr>
              <a:t>Step 4: </a:t>
            </a:r>
            <a:r>
              <a:rPr lang="en-US" dirty="0">
                <a:latin typeface="Cambria" panose="02040503050406030204" pitchFamily="18" charset="0"/>
                <a:ea typeface="Cambria" panose="02040503050406030204" pitchFamily="18" charset="0"/>
              </a:rPr>
              <a:t>Then Node “C” will broadcast and RREQ packet to Node “D”, which is the destination and the next hop field is further updated. Then it will send RREP packet to “C” which will further be sent back to the source node “A” via node “B” and Node “C” resulting in generation of an optimal path.</a:t>
            </a:r>
          </a:p>
        </p:txBody>
      </p:sp>
      <p:pic>
        <p:nvPicPr>
          <p:cNvPr id="2" name="Picture 1">
            <a:extLst>
              <a:ext uri="{FF2B5EF4-FFF2-40B4-BE49-F238E27FC236}">
                <a16:creationId xmlns="" xmlns:a16="http://schemas.microsoft.com/office/drawing/2014/main" id="{0CE76E1B-681E-E25D-BB8F-AD032554D05D}"/>
              </a:ext>
            </a:extLst>
          </p:cNvPr>
          <p:cNvPicPr>
            <a:picLocks noChangeAspect="1"/>
          </p:cNvPicPr>
          <p:nvPr/>
        </p:nvPicPr>
        <p:blipFill>
          <a:blip r:embed="rId6"/>
          <a:stretch>
            <a:fillRect/>
          </a:stretch>
        </p:blipFill>
        <p:spPr>
          <a:xfrm>
            <a:off x="1005391" y="4121706"/>
            <a:ext cx="10364098" cy="2395936"/>
          </a:xfrm>
          <a:prstGeom prst="rect">
            <a:avLst/>
          </a:prstGeom>
        </p:spPr>
      </p:pic>
    </p:spTree>
    <p:extLst>
      <p:ext uri="{BB962C8B-B14F-4D97-AF65-F5344CB8AC3E}">
        <p14:creationId xmlns="" xmlns:p14="http://schemas.microsoft.com/office/powerpoint/2010/main" val="902929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Advantage</a:t>
            </a:r>
          </a:p>
          <a:p>
            <a:pPr marL="538163" algn="l">
              <a:buFont typeface="Arial" panose="020B0604020202020204" pitchFamily="34" charset="0"/>
              <a:buChar char="•"/>
            </a:pPr>
            <a:r>
              <a:rPr lang="en-US" i="0" dirty="0">
                <a:effectLst/>
                <a:latin typeface="Cambria" panose="02040503050406030204" pitchFamily="18" charset="0"/>
                <a:ea typeface="Cambria" panose="02040503050406030204" pitchFamily="18" charset="0"/>
              </a:rPr>
              <a:t>Dynamic networks can be handled easily.</a:t>
            </a:r>
          </a:p>
          <a:p>
            <a:pPr marL="538163" algn="l">
              <a:buFont typeface="Arial" panose="020B0604020202020204" pitchFamily="34" charset="0"/>
              <a:buChar char="•"/>
            </a:pPr>
            <a:r>
              <a:rPr lang="en-US" i="0" dirty="0">
                <a:effectLst/>
                <a:latin typeface="Cambria" panose="02040503050406030204" pitchFamily="18" charset="0"/>
                <a:ea typeface="Cambria" panose="02040503050406030204" pitchFamily="18" charset="0"/>
              </a:rPr>
              <a:t>No loop generation.</a:t>
            </a:r>
          </a:p>
          <a:p>
            <a:pPr marL="538163" algn="l">
              <a:buFont typeface="Arial" panose="020B0604020202020204" pitchFamily="34" charset="0"/>
              <a:buChar char="•"/>
            </a:pPr>
            <a:r>
              <a:rPr lang="en-US" dirty="0">
                <a:latin typeface="Cambria" panose="02040503050406030204" pitchFamily="18" charset="0"/>
                <a:ea typeface="Cambria" panose="02040503050406030204" pitchFamily="18" charset="0"/>
              </a:rPr>
              <a:t>Less power consumption</a:t>
            </a:r>
            <a:endParaRPr lang="en-US" i="0" dirty="0">
              <a:effectLst/>
              <a:latin typeface="Cambria" panose="02040503050406030204" pitchFamily="18" charset="0"/>
              <a:ea typeface="Cambria" panose="02040503050406030204" pitchFamily="18" charset="0"/>
            </a:endParaRPr>
          </a:p>
          <a:p>
            <a:pPr lvl="0" fontAlgn="base"/>
            <a:endParaRPr lang="en-IN" b="1" dirty="0">
              <a:latin typeface="Cambria" panose="02040503050406030204" pitchFamily="18" charset="0"/>
              <a:ea typeface="Cambria" panose="02040503050406030204" pitchFamily="18" charset="0"/>
            </a:endParaRPr>
          </a:p>
          <a:p>
            <a:pPr lvl="0" fontAlgn="base"/>
            <a:r>
              <a:rPr lang="en-IN" b="1" dirty="0">
                <a:latin typeface="Cambria" panose="02040503050406030204" pitchFamily="18" charset="0"/>
                <a:ea typeface="Cambria" panose="02040503050406030204" pitchFamily="18" charset="0"/>
              </a:rPr>
              <a:t>Disadvantage</a:t>
            </a:r>
          </a:p>
          <a:p>
            <a:pPr marL="538163" algn="l">
              <a:buFont typeface="Arial" panose="020B0604020202020204" pitchFamily="34" charset="0"/>
              <a:buChar char="•"/>
            </a:pPr>
            <a:r>
              <a:rPr lang="en-US" i="0" dirty="0">
                <a:effectLst/>
                <a:latin typeface="Cambria" panose="02040503050406030204" pitchFamily="18" charset="0"/>
                <a:ea typeface="Cambria" panose="02040503050406030204" pitchFamily="18" charset="0"/>
              </a:rPr>
              <a:t>A delayed protocol because of its on-demand route discovery process.</a:t>
            </a:r>
          </a:p>
          <a:p>
            <a:pPr marL="538163" algn="l">
              <a:buFont typeface="Arial" panose="020B0604020202020204" pitchFamily="34" charset="0"/>
              <a:buChar char="•"/>
            </a:pPr>
            <a:r>
              <a:rPr lang="en-US" i="0" dirty="0">
                <a:effectLst/>
                <a:latin typeface="Cambria" panose="02040503050406030204" pitchFamily="18" charset="0"/>
                <a:ea typeface="Cambria" panose="02040503050406030204" pitchFamily="18" charset="0"/>
              </a:rPr>
              <a:t>High bandwidth requirement.</a:t>
            </a:r>
          </a:p>
          <a:p>
            <a:pPr lvl="0" fontAlgn="base"/>
            <a:endParaRPr lang="en-IN" b="1"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429162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DSDV</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 xmlns:p14="http://schemas.microsoft.com/office/powerpoint/2010/main" val="4126788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Introduction</a:t>
            </a:r>
          </a:p>
          <a:p>
            <a:pPr lvl="1" fontAlgn="base"/>
            <a:r>
              <a:rPr lang="en-IN" sz="2400" dirty="0">
                <a:latin typeface="Cambria" panose="02040503050406030204" pitchFamily="18" charset="0"/>
                <a:ea typeface="Cambria" panose="02040503050406030204" pitchFamily="18" charset="0"/>
              </a:rPr>
              <a:t>DSDV stands for </a:t>
            </a:r>
            <a:r>
              <a:rPr lang="en-IN" sz="2400" b="0" dirty="0">
                <a:latin typeface="Cambria" panose="02040503050406030204" pitchFamily="18" charset="0"/>
                <a:ea typeface="Cambria" panose="02040503050406030204" pitchFamily="18" charset="0"/>
              </a:rPr>
              <a:t>Destination Sequenced Distance Vector Routing Protocol</a:t>
            </a:r>
            <a:r>
              <a:rPr lang="en-IN" sz="2400" dirty="0">
                <a:latin typeface="Cambria" panose="02040503050406030204" pitchFamily="18" charset="0"/>
                <a:ea typeface="Cambria" panose="02040503050406030204" pitchFamily="18" charset="0"/>
              </a:rPr>
              <a:t>.</a:t>
            </a:r>
          </a:p>
          <a:p>
            <a:pPr lvl="1" fontAlgn="base"/>
            <a:r>
              <a:rPr lang="en-IN" sz="2400" dirty="0">
                <a:latin typeface="Cambria" panose="02040503050406030204" pitchFamily="18" charset="0"/>
                <a:ea typeface="Cambria" panose="02040503050406030204" pitchFamily="18" charset="0"/>
              </a:rPr>
              <a:t>DSDV is Table Driven or Proactive routing protocol.</a:t>
            </a:r>
          </a:p>
          <a:p>
            <a:pPr lvl="1" fontAlgn="base"/>
            <a:r>
              <a:rPr lang="en-US" sz="2400" dirty="0">
                <a:latin typeface="Cambria" panose="02040503050406030204" pitchFamily="18" charset="0"/>
                <a:ea typeface="Cambria" panose="02040503050406030204" pitchFamily="18" charset="0"/>
              </a:rPr>
              <a:t>DSDV Routing protocol is a modified version of Bellman Ford Algorithm and is based upon the concepts of Distance Vector Routing.</a:t>
            </a:r>
            <a:endParaRPr lang="en-IN" sz="2400" dirty="0">
              <a:latin typeface="Cambria" panose="02040503050406030204" pitchFamily="18" charset="0"/>
              <a:ea typeface="Cambria" panose="02040503050406030204" pitchFamily="18" charset="0"/>
            </a:endParaRPr>
          </a:p>
          <a:p>
            <a:pPr lvl="1" fontAlgn="base"/>
            <a:r>
              <a:rPr lang="en-US" sz="2400" dirty="0">
                <a:latin typeface="Cambria" panose="02040503050406030204" pitchFamily="18" charset="0"/>
                <a:ea typeface="Cambria" panose="02040503050406030204" pitchFamily="18" charset="0"/>
              </a:rPr>
              <a:t>As we know, each node maintains a table that contains the shortest distance and the first node on the shortest path to every other node in the network.</a:t>
            </a:r>
          </a:p>
          <a:p>
            <a:pPr lvl="1" fontAlgn="base"/>
            <a:r>
              <a:rPr lang="en-US" sz="2400" dirty="0">
                <a:latin typeface="Cambria" panose="02040503050406030204" pitchFamily="18" charset="0"/>
                <a:ea typeface="Cambria" panose="02040503050406030204" pitchFamily="18" charset="0"/>
              </a:rPr>
              <a:t>Each entry in the table contains a sequence number assigned by the destination node.</a:t>
            </a:r>
          </a:p>
          <a:p>
            <a:pPr lvl="1" fontAlgn="base"/>
            <a:r>
              <a:rPr lang="en-US" sz="2400" dirty="0">
                <a:latin typeface="Cambria" panose="02040503050406030204" pitchFamily="18" charset="0"/>
                <a:ea typeface="Cambria" panose="02040503050406030204" pitchFamily="18" charset="0"/>
              </a:rPr>
              <a:t>It incorporates table updates with increasing sequence number tags to prevent loops, to counter the count-to-infinity problem, and for faster convergence.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814011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IN" sz="3067" b="1" dirty="0">
                <a:solidFill>
                  <a:srgbClr val="00A4B6"/>
                </a:solidFill>
                <a:latin typeface="Proxima Nova"/>
                <a:ea typeface="Proxima Nova"/>
                <a:cs typeface="Proxima Nova"/>
                <a:sym typeface="Proxima Nova"/>
              </a:rPr>
              <a:t>Outline</a:t>
            </a:r>
            <a:endParaRPr sz="3067" b="1" dirty="0">
              <a:solidFill>
                <a:srgbClr val="00A4B6"/>
              </a:solidFill>
              <a:latin typeface="Proxima Nova"/>
              <a:ea typeface="Proxima Nova"/>
              <a:cs typeface="Proxima Nova"/>
              <a:sym typeface="Proxima Nova"/>
            </a:endParaRPr>
          </a:p>
        </p:txBody>
      </p:sp>
      <p:sp>
        <p:nvSpPr>
          <p:cNvPr id="71" name="Google Shape;71;p15"/>
          <p:cNvSpPr txBox="1"/>
          <p:nvPr/>
        </p:nvSpPr>
        <p:spPr>
          <a:xfrm>
            <a:off x="246581" y="966501"/>
            <a:ext cx="11760000" cy="2339446"/>
          </a:xfrm>
          <a:prstGeom prst="rect">
            <a:avLst/>
          </a:prstGeom>
          <a:noFill/>
          <a:ln>
            <a:noFill/>
          </a:ln>
        </p:spPr>
        <p:txBody>
          <a:bodyPr spcFirstLastPara="1" wrap="square" lIns="121900" tIns="121900" rIns="121900" bIns="121900" anchor="t" anchorCtr="0">
            <a:spAutoFit/>
          </a:bodyPr>
          <a:lstStyle/>
          <a:p>
            <a:pPr marL="538163" lvl="8" indent="-379413">
              <a:buFont typeface="Arial" panose="020B0604020202020204" pitchFamily="34" charset="0"/>
              <a:buChar char="•"/>
            </a:pPr>
            <a:r>
              <a:rPr lang="en-US" sz="2267" dirty="0" smtClean="0">
                <a:latin typeface="Cambria" panose="02040503050406030204" pitchFamily="18" charset="0"/>
                <a:ea typeface="Cambria" panose="02040503050406030204" pitchFamily="18" charset="0"/>
              </a:rPr>
              <a:t>Ad –hoc Networks</a:t>
            </a:r>
          </a:p>
          <a:p>
            <a:pPr marL="538163" lvl="8" indent="-379413">
              <a:buFont typeface="Arial" panose="020B0604020202020204" pitchFamily="34" charset="0"/>
              <a:buChar char="•"/>
            </a:pPr>
            <a:r>
              <a:rPr lang="en-US" sz="2267" dirty="0" smtClean="0">
                <a:latin typeface="Cambria" panose="02040503050406030204" pitchFamily="18" charset="0"/>
                <a:ea typeface="Cambria" panose="02040503050406030204" pitchFamily="18" charset="0"/>
              </a:rPr>
              <a:t>Introduction </a:t>
            </a:r>
            <a:r>
              <a:rPr lang="en-US" sz="2267" dirty="0">
                <a:latin typeface="Cambria" panose="02040503050406030204" pitchFamily="18" charset="0"/>
                <a:ea typeface="Cambria" panose="02040503050406030204" pitchFamily="18" charset="0"/>
              </a:rPr>
              <a:t>of Mobile Ad-hoc Network</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Classification of ad-hoc routing protocol</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AODV</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DSDV</a:t>
            </a:r>
          </a:p>
          <a:p>
            <a:pPr marL="538163" lvl="8" indent="-379413">
              <a:buFont typeface="Arial" panose="020B0604020202020204" pitchFamily="34" charset="0"/>
              <a:buChar char="•"/>
            </a:pPr>
            <a:r>
              <a:rPr lang="en-US" sz="2267" dirty="0">
                <a:latin typeface="Cambria" panose="02040503050406030204" pitchFamily="18" charset="0"/>
                <a:ea typeface="Cambria" panose="02040503050406030204" pitchFamily="18" charset="0"/>
              </a:rPr>
              <a:t>AODV vs DSDV</a:t>
            </a:r>
          </a:p>
        </p:txBody>
      </p:sp>
    </p:spTree>
    <p:extLst>
      <p:ext uri="{BB962C8B-B14F-4D97-AF65-F5344CB8AC3E}">
        <p14:creationId xmlns="" xmlns:p14="http://schemas.microsoft.com/office/powerpoint/2010/main" val="3492040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US" dirty="0">
                <a:latin typeface="Cambria" panose="02040503050406030204" pitchFamily="18" charset="0"/>
                <a:ea typeface="Cambria" panose="02040503050406030204" pitchFamily="18" charset="0"/>
              </a:rPr>
              <a:t>As it is a table-driven routing protocol, routes to all destinations are readily available at every node at all times. </a:t>
            </a:r>
          </a:p>
          <a:p>
            <a:pPr lvl="0" fontAlgn="base"/>
            <a:r>
              <a:rPr lang="en-US" dirty="0">
                <a:latin typeface="Cambria" panose="02040503050406030204" pitchFamily="18" charset="0"/>
                <a:ea typeface="Cambria" panose="02040503050406030204" pitchFamily="18" charset="0"/>
              </a:rPr>
              <a:t>The tables are exchanged between neighbors at regular intervals to keep an up-to-date view of the network topology.</a:t>
            </a:r>
          </a:p>
          <a:p>
            <a:pPr lvl="0" fontAlgn="base"/>
            <a:r>
              <a:rPr lang="en-US" dirty="0">
                <a:latin typeface="Cambria" panose="02040503050406030204" pitchFamily="18" charset="0"/>
                <a:ea typeface="Cambria" panose="02040503050406030204" pitchFamily="18" charset="0"/>
              </a:rPr>
              <a:t>The tables are also forwarded if a node observes a significant change in local topology.</a:t>
            </a:r>
          </a:p>
          <a:p>
            <a:pPr lvl="0" fontAlgn="base"/>
            <a:r>
              <a:rPr lang="en-US" dirty="0">
                <a:latin typeface="Cambria" panose="02040503050406030204" pitchFamily="18" charset="0"/>
                <a:ea typeface="Cambria" panose="02040503050406030204" pitchFamily="18" charset="0"/>
              </a:rPr>
              <a:t>The table updates are of two types: incremental updates and full dumps.</a:t>
            </a:r>
          </a:p>
          <a:p>
            <a:pPr lvl="0" fontAlgn="base"/>
            <a:r>
              <a:rPr lang="en-US" dirty="0">
                <a:latin typeface="Cambria" panose="02040503050406030204" pitchFamily="18" charset="0"/>
                <a:ea typeface="Cambria" panose="02040503050406030204" pitchFamily="18" charset="0"/>
              </a:rPr>
              <a:t>Incremental Updates: It takes a single network data packet unit (NDPU), Incremental updates are used when a node does not observe significant changes in the local topology.</a:t>
            </a:r>
          </a:p>
          <a:p>
            <a:pPr lvl="0" fontAlgn="base"/>
            <a:r>
              <a:rPr lang="en-US" dirty="0">
                <a:latin typeface="Cambria" panose="02040503050406030204" pitchFamily="18" charset="0"/>
                <a:ea typeface="Cambria" panose="02040503050406030204" pitchFamily="18" charset="0"/>
              </a:rPr>
              <a:t>Full dumps: While a full dump may take multiple NDPUs. A full dump is done either when the local topology changes significantly or when an incremental update requires more than a single NDPU. </a:t>
            </a:r>
          </a:p>
        </p:txBody>
      </p:sp>
    </p:spTree>
    <p:extLst>
      <p:ext uri="{BB962C8B-B14F-4D97-AF65-F5344CB8AC3E}">
        <p14:creationId xmlns="" xmlns:p14="http://schemas.microsoft.com/office/powerpoint/2010/main" val="1778526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00701" y="863444"/>
            <a:ext cx="428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Wingdings" panose="05000000000000000000" pitchFamily="2" charset="2"/>
              <a:buChar char="q"/>
            </a:pPr>
            <a:r>
              <a:rPr lang="en-US" b="1" dirty="0">
                <a:latin typeface="Cambria" panose="02040503050406030204" pitchFamily="18" charset="0"/>
                <a:ea typeface="Cambria" panose="02040503050406030204" pitchFamily="18" charset="0"/>
              </a:rPr>
              <a:t>Route Establishment</a:t>
            </a:r>
            <a:endParaRPr lang="en-US" sz="2100" dirty="0">
              <a:latin typeface="Cambria" panose="02040503050406030204" pitchFamily="18" charset="0"/>
              <a:ea typeface="Cambria" panose="02040503050406030204" pitchFamily="18" charset="0"/>
            </a:endParaRPr>
          </a:p>
          <a:p>
            <a:pPr lvl="0" fontAlgn="base"/>
            <a:r>
              <a:rPr lang="en-US" sz="2100" dirty="0">
                <a:latin typeface="Cambria" panose="02040503050406030204" pitchFamily="18" charset="0"/>
                <a:ea typeface="Cambria" panose="02040503050406030204" pitchFamily="18" charset="0"/>
              </a:rPr>
              <a:t>Table updates are initiated by a destination with a new sequence number which is always greater than the previous one. </a:t>
            </a:r>
          </a:p>
          <a:p>
            <a:pPr lvl="0" fontAlgn="base"/>
            <a:r>
              <a:rPr lang="en-US" sz="2100" dirty="0">
                <a:latin typeface="Cambria" panose="02040503050406030204" pitchFamily="18" charset="0"/>
                <a:ea typeface="Cambria" panose="02040503050406030204" pitchFamily="18" charset="0"/>
              </a:rPr>
              <a:t>Receiving an updated table, a node either updates its tables based on the received information or holds it for some time to select the best metric (which may be the lowest number of hops) received from multiple versions of the same update table from different neighboring nodes.</a:t>
            </a:r>
          </a:p>
          <a:p>
            <a:pPr lvl="0" fontAlgn="base"/>
            <a:r>
              <a:rPr lang="en-US" sz="2100" dirty="0">
                <a:latin typeface="Cambria" panose="02040503050406030204" pitchFamily="18" charset="0"/>
                <a:ea typeface="Cambria" panose="02040503050406030204" pitchFamily="18" charset="0"/>
              </a:rPr>
              <a:t>Based on the sequence number of the table update, it may forward or reject the table.</a:t>
            </a:r>
          </a:p>
        </p:txBody>
      </p:sp>
      <p:pic>
        <p:nvPicPr>
          <p:cNvPr id="3" name="Picture 2">
            <a:extLst>
              <a:ext uri="{FF2B5EF4-FFF2-40B4-BE49-F238E27FC236}">
                <a16:creationId xmlns="" xmlns:a16="http://schemas.microsoft.com/office/drawing/2014/main" id="{77B964D0-EB34-2D35-A782-FA3A28BC4AAF}"/>
              </a:ext>
            </a:extLst>
          </p:cNvPr>
          <p:cNvPicPr>
            <a:picLocks noChangeAspect="1"/>
          </p:cNvPicPr>
          <p:nvPr/>
        </p:nvPicPr>
        <p:blipFill>
          <a:blip r:embed="rId6"/>
          <a:stretch>
            <a:fillRect/>
          </a:stretch>
        </p:blipFill>
        <p:spPr>
          <a:xfrm>
            <a:off x="4588356" y="955040"/>
            <a:ext cx="4485914" cy="5394960"/>
          </a:xfrm>
          <a:prstGeom prst="rect">
            <a:avLst/>
          </a:prstGeom>
        </p:spPr>
      </p:pic>
      <p:pic>
        <p:nvPicPr>
          <p:cNvPr id="5" name="Picture 4">
            <a:extLst>
              <a:ext uri="{FF2B5EF4-FFF2-40B4-BE49-F238E27FC236}">
                <a16:creationId xmlns="" xmlns:a16="http://schemas.microsoft.com/office/drawing/2014/main" id="{75F0FFB7-0DDC-36A3-5118-9BC121430E43}"/>
              </a:ext>
            </a:extLst>
          </p:cNvPr>
          <p:cNvPicPr>
            <a:picLocks noChangeAspect="1"/>
          </p:cNvPicPr>
          <p:nvPr/>
        </p:nvPicPr>
        <p:blipFill>
          <a:blip r:embed="rId7"/>
          <a:stretch>
            <a:fillRect/>
          </a:stretch>
        </p:blipFill>
        <p:spPr>
          <a:xfrm>
            <a:off x="9273506" y="916288"/>
            <a:ext cx="2410494" cy="5524230"/>
          </a:xfrm>
          <a:prstGeom prst="rect">
            <a:avLst/>
          </a:prstGeom>
        </p:spPr>
      </p:pic>
      <p:sp>
        <p:nvSpPr>
          <p:cNvPr id="6" name="TextBox 5">
            <a:extLst>
              <a:ext uri="{FF2B5EF4-FFF2-40B4-BE49-F238E27FC236}">
                <a16:creationId xmlns="" xmlns:a16="http://schemas.microsoft.com/office/drawing/2014/main" id="{66000E01-9315-FE7D-A637-9DDC7D8696AB}"/>
              </a:ext>
            </a:extLst>
          </p:cNvPr>
          <p:cNvSpPr txBox="1"/>
          <p:nvPr/>
        </p:nvSpPr>
        <p:spPr>
          <a:xfrm>
            <a:off x="9273506" y="6442404"/>
            <a:ext cx="2243628"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Routing table for node 1</a:t>
            </a:r>
          </a:p>
        </p:txBody>
      </p:sp>
      <p:sp>
        <p:nvSpPr>
          <p:cNvPr id="7" name="TextBox 6">
            <a:extLst>
              <a:ext uri="{FF2B5EF4-FFF2-40B4-BE49-F238E27FC236}">
                <a16:creationId xmlns="" xmlns:a16="http://schemas.microsoft.com/office/drawing/2014/main" id="{3FC9CEE5-FC92-A517-8122-B43207F5119B}"/>
              </a:ext>
            </a:extLst>
          </p:cNvPr>
          <p:cNvSpPr txBox="1"/>
          <p:nvPr/>
        </p:nvSpPr>
        <p:spPr>
          <a:xfrm>
            <a:off x="5486400" y="6389718"/>
            <a:ext cx="1706880"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Network Topology</a:t>
            </a:r>
          </a:p>
        </p:txBody>
      </p:sp>
    </p:spTree>
    <p:extLst>
      <p:ext uri="{BB962C8B-B14F-4D97-AF65-F5344CB8AC3E}">
        <p14:creationId xmlns="" xmlns:p14="http://schemas.microsoft.com/office/powerpoint/2010/main" val="1488891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61661" y="965045"/>
            <a:ext cx="4288419" cy="405399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buFont typeface="Wingdings" panose="05000000000000000000" pitchFamily="2" charset="2"/>
              <a:buChar char="q"/>
            </a:pPr>
            <a:r>
              <a:rPr lang="en-US" b="1" dirty="0">
                <a:latin typeface="Cambria" panose="02040503050406030204" pitchFamily="18" charset="0"/>
                <a:ea typeface="Cambria" panose="02040503050406030204" pitchFamily="18" charset="0"/>
              </a:rPr>
              <a:t>Route Establishment</a:t>
            </a:r>
          </a:p>
          <a:p>
            <a:pPr lvl="0" fontAlgn="base"/>
            <a:r>
              <a:rPr lang="en-US" sz="2100" dirty="0">
                <a:latin typeface="Cambria" panose="02040503050406030204" pitchFamily="18" charset="0"/>
                <a:ea typeface="Cambria" panose="02040503050406030204" pitchFamily="18" charset="0"/>
              </a:rPr>
              <a:t>Here node 1 is the source node and node 15 is the destination.</a:t>
            </a:r>
            <a:endParaRPr lang="en-IN" sz="2100" dirty="0">
              <a:latin typeface="Cambria" panose="02040503050406030204" pitchFamily="18" charset="0"/>
              <a:ea typeface="Cambria" panose="02040503050406030204" pitchFamily="18" charset="0"/>
            </a:endParaRPr>
          </a:p>
          <a:p>
            <a:pPr lvl="0" fontAlgn="base"/>
            <a:r>
              <a:rPr lang="en-US" sz="2100" dirty="0">
                <a:latin typeface="Cambria" panose="02040503050406030204" pitchFamily="18" charset="0"/>
                <a:ea typeface="Cambria" panose="02040503050406030204" pitchFamily="18" charset="0"/>
              </a:rPr>
              <a:t>As all the nodes maintain global topology information, the route is already available as shown in table.</a:t>
            </a:r>
          </a:p>
          <a:p>
            <a:pPr lvl="0" fontAlgn="base"/>
            <a:r>
              <a:rPr lang="en-US" sz="2100" dirty="0">
                <a:latin typeface="Cambria" panose="02040503050406030204" pitchFamily="18" charset="0"/>
                <a:ea typeface="Cambria" panose="02040503050406030204" pitchFamily="18" charset="0"/>
              </a:rPr>
              <a:t>Here the routing table of node 1 indicates that the shortest route to the destination node (node 15) is available through node 5 and the distance to it is 4 hops.</a:t>
            </a:r>
            <a:endParaRPr lang="en-IN" sz="21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 xmlns:a16="http://schemas.microsoft.com/office/drawing/2014/main" id="{77B964D0-EB34-2D35-A782-FA3A28BC4AAF}"/>
              </a:ext>
            </a:extLst>
          </p:cNvPr>
          <p:cNvPicPr>
            <a:picLocks noChangeAspect="1"/>
          </p:cNvPicPr>
          <p:nvPr/>
        </p:nvPicPr>
        <p:blipFill>
          <a:blip r:embed="rId6"/>
          <a:stretch>
            <a:fillRect/>
          </a:stretch>
        </p:blipFill>
        <p:spPr>
          <a:xfrm>
            <a:off x="4588356" y="955040"/>
            <a:ext cx="4485914" cy="5394960"/>
          </a:xfrm>
          <a:prstGeom prst="rect">
            <a:avLst/>
          </a:prstGeom>
        </p:spPr>
      </p:pic>
      <p:pic>
        <p:nvPicPr>
          <p:cNvPr id="5" name="Picture 4">
            <a:extLst>
              <a:ext uri="{FF2B5EF4-FFF2-40B4-BE49-F238E27FC236}">
                <a16:creationId xmlns="" xmlns:a16="http://schemas.microsoft.com/office/drawing/2014/main" id="{75F0FFB7-0DDC-36A3-5118-9BC121430E43}"/>
              </a:ext>
            </a:extLst>
          </p:cNvPr>
          <p:cNvPicPr>
            <a:picLocks noChangeAspect="1"/>
          </p:cNvPicPr>
          <p:nvPr/>
        </p:nvPicPr>
        <p:blipFill>
          <a:blip r:embed="rId7"/>
          <a:stretch>
            <a:fillRect/>
          </a:stretch>
        </p:blipFill>
        <p:spPr>
          <a:xfrm>
            <a:off x="9273506" y="916288"/>
            <a:ext cx="2410494" cy="5524230"/>
          </a:xfrm>
          <a:prstGeom prst="rect">
            <a:avLst/>
          </a:prstGeom>
        </p:spPr>
      </p:pic>
      <p:sp>
        <p:nvSpPr>
          <p:cNvPr id="6" name="TextBox 5">
            <a:extLst>
              <a:ext uri="{FF2B5EF4-FFF2-40B4-BE49-F238E27FC236}">
                <a16:creationId xmlns="" xmlns:a16="http://schemas.microsoft.com/office/drawing/2014/main" id="{66000E01-9315-FE7D-A637-9DDC7D8696AB}"/>
              </a:ext>
            </a:extLst>
          </p:cNvPr>
          <p:cNvSpPr txBox="1"/>
          <p:nvPr/>
        </p:nvSpPr>
        <p:spPr>
          <a:xfrm>
            <a:off x="9273506" y="6442404"/>
            <a:ext cx="2243628"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Routing table for node 1</a:t>
            </a:r>
          </a:p>
        </p:txBody>
      </p:sp>
      <p:sp>
        <p:nvSpPr>
          <p:cNvPr id="7" name="TextBox 6">
            <a:extLst>
              <a:ext uri="{FF2B5EF4-FFF2-40B4-BE49-F238E27FC236}">
                <a16:creationId xmlns="" xmlns:a16="http://schemas.microsoft.com/office/drawing/2014/main" id="{3FC9CEE5-FC92-A517-8122-B43207F5119B}"/>
              </a:ext>
            </a:extLst>
          </p:cNvPr>
          <p:cNvSpPr txBox="1"/>
          <p:nvPr/>
        </p:nvSpPr>
        <p:spPr>
          <a:xfrm>
            <a:off x="5486400" y="6389718"/>
            <a:ext cx="1706880"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Network Topology</a:t>
            </a:r>
          </a:p>
        </p:txBody>
      </p:sp>
    </p:spTree>
    <p:extLst>
      <p:ext uri="{BB962C8B-B14F-4D97-AF65-F5344CB8AC3E}">
        <p14:creationId xmlns="" xmlns:p14="http://schemas.microsoft.com/office/powerpoint/2010/main" val="3479849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61661" y="965044"/>
            <a:ext cx="4288419" cy="588658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lvl="0" indent="-355600" fontAlgn="base">
              <a:buFont typeface="Wingdings" panose="05000000000000000000" pitchFamily="2" charset="2"/>
              <a:buChar char="q"/>
            </a:pPr>
            <a:r>
              <a:rPr lang="en-US" b="1" dirty="0">
                <a:latin typeface="Cambria" panose="02040503050406030204" pitchFamily="18" charset="0"/>
                <a:ea typeface="Cambria" panose="02040503050406030204" pitchFamily="18" charset="0"/>
              </a:rPr>
              <a:t>Route maintenance</a:t>
            </a:r>
          </a:p>
          <a:p>
            <a:pPr lvl="0" fontAlgn="base"/>
            <a:r>
              <a:rPr lang="en-US" sz="1950" dirty="0">
                <a:latin typeface="Cambria" panose="02040503050406030204" pitchFamily="18" charset="0"/>
                <a:ea typeface="Cambria" panose="02040503050406030204" pitchFamily="18" charset="0"/>
              </a:rPr>
              <a:t>The reconfiguration of a path is handled by the protocol in the following way.</a:t>
            </a:r>
          </a:p>
          <a:p>
            <a:pPr lvl="0" fontAlgn="base"/>
            <a:r>
              <a:rPr lang="en-US" sz="1950" dirty="0">
                <a:latin typeface="Cambria" panose="02040503050406030204" pitchFamily="18" charset="0"/>
                <a:ea typeface="Cambria" panose="02040503050406030204" pitchFamily="18" charset="0"/>
              </a:rPr>
              <a:t>The end node of the broken link initiates a table update message with the broken link’s distance assigned to infinity (∞) and with a sequence number greater than the stored sequence number for that destination. </a:t>
            </a:r>
          </a:p>
          <a:p>
            <a:pPr lvl="0" fontAlgn="base"/>
            <a:r>
              <a:rPr lang="en-US" sz="1950" dirty="0">
                <a:latin typeface="Cambria" panose="02040503050406030204" pitchFamily="18" charset="0"/>
                <a:ea typeface="Cambria" panose="02040503050406030204" pitchFamily="18" charset="0"/>
              </a:rPr>
              <a:t>Each node, upon receiving an update with weight ∞, quickly broadcasts it to its neighbors in order to propagate the broken-link information to the whole network.</a:t>
            </a:r>
          </a:p>
          <a:p>
            <a:pPr lvl="0" fontAlgn="base"/>
            <a:r>
              <a:rPr lang="en-US" sz="1950" dirty="0">
                <a:latin typeface="Cambria" panose="02040503050406030204" pitchFamily="18" charset="0"/>
                <a:ea typeface="Cambria" panose="02040503050406030204" pitchFamily="18" charset="0"/>
              </a:rPr>
              <a:t>Thus a single link break leads to the propagation of table update information to the whole network.</a:t>
            </a:r>
            <a:endParaRPr lang="en-IN" sz="195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 xmlns:a16="http://schemas.microsoft.com/office/drawing/2014/main" id="{66000E01-9315-FE7D-A637-9DDC7D8696AB}"/>
              </a:ext>
            </a:extLst>
          </p:cNvPr>
          <p:cNvSpPr txBox="1"/>
          <p:nvPr/>
        </p:nvSpPr>
        <p:spPr>
          <a:xfrm>
            <a:off x="9273506" y="6442404"/>
            <a:ext cx="2243628"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Routing table for node 1</a:t>
            </a:r>
          </a:p>
        </p:txBody>
      </p:sp>
      <p:sp>
        <p:nvSpPr>
          <p:cNvPr id="7" name="TextBox 6">
            <a:extLst>
              <a:ext uri="{FF2B5EF4-FFF2-40B4-BE49-F238E27FC236}">
                <a16:creationId xmlns="" xmlns:a16="http://schemas.microsoft.com/office/drawing/2014/main" id="{3FC9CEE5-FC92-A517-8122-B43207F5119B}"/>
              </a:ext>
            </a:extLst>
          </p:cNvPr>
          <p:cNvSpPr txBox="1"/>
          <p:nvPr/>
        </p:nvSpPr>
        <p:spPr>
          <a:xfrm>
            <a:off x="5486400" y="6389718"/>
            <a:ext cx="1706880"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Network Topology</a:t>
            </a:r>
          </a:p>
        </p:txBody>
      </p:sp>
      <p:pic>
        <p:nvPicPr>
          <p:cNvPr id="4" name="Picture 3">
            <a:extLst>
              <a:ext uri="{FF2B5EF4-FFF2-40B4-BE49-F238E27FC236}">
                <a16:creationId xmlns="" xmlns:a16="http://schemas.microsoft.com/office/drawing/2014/main" id="{93A7C9B1-5639-5E20-979D-1CE94320524C}"/>
              </a:ext>
            </a:extLst>
          </p:cNvPr>
          <p:cNvPicPr>
            <a:picLocks noChangeAspect="1"/>
          </p:cNvPicPr>
          <p:nvPr/>
        </p:nvPicPr>
        <p:blipFill>
          <a:blip r:embed="rId6"/>
          <a:stretch>
            <a:fillRect/>
          </a:stretch>
        </p:blipFill>
        <p:spPr>
          <a:xfrm>
            <a:off x="4610355" y="1127760"/>
            <a:ext cx="4288419" cy="5181599"/>
          </a:xfrm>
          <a:prstGeom prst="rect">
            <a:avLst/>
          </a:prstGeom>
        </p:spPr>
      </p:pic>
      <p:pic>
        <p:nvPicPr>
          <p:cNvPr id="10" name="Picture 9">
            <a:extLst>
              <a:ext uri="{FF2B5EF4-FFF2-40B4-BE49-F238E27FC236}">
                <a16:creationId xmlns="" xmlns:a16="http://schemas.microsoft.com/office/drawing/2014/main" id="{9511CF77-DFFF-0103-D743-2C3B595280A6}"/>
              </a:ext>
            </a:extLst>
          </p:cNvPr>
          <p:cNvPicPr>
            <a:picLocks noChangeAspect="1"/>
          </p:cNvPicPr>
          <p:nvPr/>
        </p:nvPicPr>
        <p:blipFill>
          <a:blip r:embed="rId7"/>
          <a:stretch>
            <a:fillRect/>
          </a:stretch>
        </p:blipFill>
        <p:spPr>
          <a:xfrm>
            <a:off x="9184641" y="1037172"/>
            <a:ext cx="2393096" cy="5326154"/>
          </a:xfrm>
          <a:prstGeom prst="rect">
            <a:avLst/>
          </a:prstGeom>
        </p:spPr>
      </p:pic>
    </p:spTree>
    <p:extLst>
      <p:ext uri="{BB962C8B-B14F-4D97-AF65-F5344CB8AC3E}">
        <p14:creationId xmlns="" xmlns:p14="http://schemas.microsoft.com/office/powerpoint/2010/main" val="110833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61661" y="883764"/>
            <a:ext cx="4288419" cy="588658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lvl="0" indent="-355600" fontAlgn="base">
              <a:buFont typeface="Wingdings" panose="05000000000000000000" pitchFamily="2" charset="2"/>
              <a:buChar char="q"/>
            </a:pPr>
            <a:r>
              <a:rPr lang="en-US" b="1" dirty="0">
                <a:latin typeface="Cambria" panose="02040503050406030204" pitchFamily="18" charset="0"/>
                <a:ea typeface="Cambria" panose="02040503050406030204" pitchFamily="18" charset="0"/>
              </a:rPr>
              <a:t>Route maintenance</a:t>
            </a:r>
          </a:p>
          <a:p>
            <a:pPr lvl="0" fontAlgn="base"/>
            <a:r>
              <a:rPr lang="en-US" sz="1950" dirty="0">
                <a:latin typeface="Cambria" panose="02040503050406030204" pitchFamily="18" charset="0"/>
                <a:ea typeface="Cambria" panose="02040503050406030204" pitchFamily="18" charset="0"/>
              </a:rPr>
              <a:t>Consider the case when node 11 moves from its current position, as shown in figure.</a:t>
            </a:r>
          </a:p>
          <a:p>
            <a:pPr lvl="0" fontAlgn="base"/>
            <a:r>
              <a:rPr lang="en-US" sz="1950" dirty="0">
                <a:latin typeface="Cambria" panose="02040503050406030204" pitchFamily="18" charset="0"/>
                <a:ea typeface="Cambria" panose="02040503050406030204" pitchFamily="18" charset="0"/>
              </a:rPr>
              <a:t>When a neighbor node recognizes the link break, it sets all the paths passing through the broken link with distance as ∞. </a:t>
            </a:r>
          </a:p>
          <a:p>
            <a:pPr lvl="0" fontAlgn="base"/>
            <a:r>
              <a:rPr lang="en-US" sz="1950" dirty="0">
                <a:latin typeface="Cambria" panose="02040503050406030204" pitchFamily="18" charset="0"/>
                <a:ea typeface="Cambria" panose="02040503050406030204" pitchFamily="18" charset="0"/>
              </a:rPr>
              <a:t>For example, when node 10 knows about the link break, it sets the path to node 11 as ∞ and broadcasts its routing table to its neighbors.</a:t>
            </a:r>
          </a:p>
          <a:p>
            <a:pPr lvl="0" fontAlgn="base"/>
            <a:r>
              <a:rPr lang="en-US" sz="1950" dirty="0">
                <a:latin typeface="Cambria" panose="02040503050406030204" pitchFamily="18" charset="0"/>
                <a:ea typeface="Cambria" panose="02040503050406030204" pitchFamily="18" charset="0"/>
              </a:rPr>
              <a:t>Those neighbors detecting significant changes in their routing tables rebroadcast it to their neighbors.</a:t>
            </a:r>
          </a:p>
          <a:p>
            <a:pPr lvl="0" fontAlgn="base"/>
            <a:r>
              <a:rPr lang="en-US" sz="1950" dirty="0">
                <a:latin typeface="Cambria" panose="02040503050406030204" pitchFamily="18" charset="0"/>
                <a:ea typeface="Cambria" panose="02040503050406030204" pitchFamily="18" charset="0"/>
              </a:rPr>
              <a:t>In this way, the broken link information propagates throughout the network.</a:t>
            </a:r>
            <a:endParaRPr lang="en-IN" sz="195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 xmlns:a16="http://schemas.microsoft.com/office/drawing/2014/main" id="{66000E01-9315-FE7D-A637-9DDC7D8696AB}"/>
              </a:ext>
            </a:extLst>
          </p:cNvPr>
          <p:cNvSpPr txBox="1"/>
          <p:nvPr/>
        </p:nvSpPr>
        <p:spPr>
          <a:xfrm>
            <a:off x="9273506" y="6442404"/>
            <a:ext cx="2243628"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Routing table for node 1</a:t>
            </a:r>
          </a:p>
        </p:txBody>
      </p:sp>
      <p:sp>
        <p:nvSpPr>
          <p:cNvPr id="7" name="TextBox 6">
            <a:extLst>
              <a:ext uri="{FF2B5EF4-FFF2-40B4-BE49-F238E27FC236}">
                <a16:creationId xmlns="" xmlns:a16="http://schemas.microsoft.com/office/drawing/2014/main" id="{3FC9CEE5-FC92-A517-8122-B43207F5119B}"/>
              </a:ext>
            </a:extLst>
          </p:cNvPr>
          <p:cNvSpPr txBox="1"/>
          <p:nvPr/>
        </p:nvSpPr>
        <p:spPr>
          <a:xfrm>
            <a:off x="5486400" y="6389718"/>
            <a:ext cx="1706880"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Network Topology</a:t>
            </a:r>
          </a:p>
        </p:txBody>
      </p:sp>
      <p:pic>
        <p:nvPicPr>
          <p:cNvPr id="4" name="Picture 3">
            <a:extLst>
              <a:ext uri="{FF2B5EF4-FFF2-40B4-BE49-F238E27FC236}">
                <a16:creationId xmlns="" xmlns:a16="http://schemas.microsoft.com/office/drawing/2014/main" id="{93A7C9B1-5639-5E20-979D-1CE94320524C}"/>
              </a:ext>
            </a:extLst>
          </p:cNvPr>
          <p:cNvPicPr>
            <a:picLocks noChangeAspect="1"/>
          </p:cNvPicPr>
          <p:nvPr/>
        </p:nvPicPr>
        <p:blipFill>
          <a:blip r:embed="rId6"/>
          <a:stretch>
            <a:fillRect/>
          </a:stretch>
        </p:blipFill>
        <p:spPr>
          <a:xfrm>
            <a:off x="4610355" y="1127760"/>
            <a:ext cx="4288419" cy="5181599"/>
          </a:xfrm>
          <a:prstGeom prst="rect">
            <a:avLst/>
          </a:prstGeom>
        </p:spPr>
      </p:pic>
      <p:pic>
        <p:nvPicPr>
          <p:cNvPr id="10" name="Picture 9">
            <a:extLst>
              <a:ext uri="{FF2B5EF4-FFF2-40B4-BE49-F238E27FC236}">
                <a16:creationId xmlns="" xmlns:a16="http://schemas.microsoft.com/office/drawing/2014/main" id="{9511CF77-DFFF-0103-D743-2C3B595280A6}"/>
              </a:ext>
            </a:extLst>
          </p:cNvPr>
          <p:cNvPicPr>
            <a:picLocks noChangeAspect="1"/>
          </p:cNvPicPr>
          <p:nvPr/>
        </p:nvPicPr>
        <p:blipFill>
          <a:blip r:embed="rId7"/>
          <a:stretch>
            <a:fillRect/>
          </a:stretch>
        </p:blipFill>
        <p:spPr>
          <a:xfrm>
            <a:off x="9184641" y="1037172"/>
            <a:ext cx="2393096" cy="5326154"/>
          </a:xfrm>
          <a:prstGeom prst="rect">
            <a:avLst/>
          </a:prstGeom>
        </p:spPr>
      </p:pic>
    </p:spTree>
    <p:extLst>
      <p:ext uri="{BB962C8B-B14F-4D97-AF65-F5344CB8AC3E}">
        <p14:creationId xmlns="" xmlns:p14="http://schemas.microsoft.com/office/powerpoint/2010/main" val="3118726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61661" y="883764"/>
            <a:ext cx="4288419" cy="588658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lvl="0" indent="-355600" fontAlgn="base">
              <a:buFont typeface="Wingdings" panose="05000000000000000000" pitchFamily="2" charset="2"/>
              <a:buChar char="q"/>
            </a:pPr>
            <a:r>
              <a:rPr lang="en-US" b="1" dirty="0">
                <a:latin typeface="Cambria" panose="02040503050406030204" pitchFamily="18" charset="0"/>
                <a:ea typeface="Cambria" panose="02040503050406030204" pitchFamily="18" charset="0"/>
              </a:rPr>
              <a:t>Route maintenance</a:t>
            </a:r>
          </a:p>
          <a:p>
            <a:pPr lvl="0" fontAlgn="base"/>
            <a:r>
              <a:rPr lang="en-US" sz="1950" dirty="0">
                <a:latin typeface="Cambria" panose="02040503050406030204" pitchFamily="18" charset="0"/>
                <a:ea typeface="Cambria" panose="02040503050406030204" pitchFamily="18" charset="0"/>
              </a:rPr>
              <a:t>Node 1 also sets the distance to node 11 as ∞. </a:t>
            </a:r>
          </a:p>
          <a:p>
            <a:pPr lvl="0" fontAlgn="base"/>
            <a:r>
              <a:rPr lang="en-US" sz="1950" dirty="0">
                <a:latin typeface="Cambria" panose="02040503050406030204" pitchFamily="18" charset="0"/>
                <a:ea typeface="Cambria" panose="02040503050406030204" pitchFamily="18" charset="0"/>
              </a:rPr>
              <a:t>When node 14 receives a table update message from node 11, it informs the neighbors about the shortest distance to node 11.</a:t>
            </a:r>
          </a:p>
          <a:p>
            <a:pPr lvl="0" fontAlgn="base"/>
            <a:r>
              <a:rPr lang="en-US" sz="1950" dirty="0">
                <a:latin typeface="Cambria" panose="02040503050406030204" pitchFamily="18" charset="0"/>
                <a:ea typeface="Cambria" panose="02040503050406030204" pitchFamily="18" charset="0"/>
              </a:rPr>
              <a:t>This information is also propagated throughout the network.</a:t>
            </a:r>
          </a:p>
          <a:p>
            <a:pPr lvl="0" fontAlgn="base"/>
            <a:r>
              <a:rPr lang="en-US" sz="1950" dirty="0">
                <a:latin typeface="Cambria" panose="02040503050406030204" pitchFamily="18" charset="0"/>
                <a:ea typeface="Cambria" panose="02040503050406030204" pitchFamily="18" charset="0"/>
              </a:rPr>
              <a:t>All nodes receiving the new update message with the higher sequence number set the new distance to node 11 in their corresponding tables.</a:t>
            </a:r>
          </a:p>
          <a:p>
            <a:pPr lvl="0" fontAlgn="base"/>
            <a:r>
              <a:rPr lang="en-US" sz="1950" dirty="0">
                <a:latin typeface="Cambria" panose="02040503050406030204" pitchFamily="18" charset="0"/>
                <a:ea typeface="Cambria" panose="02040503050406030204" pitchFamily="18" charset="0"/>
              </a:rPr>
              <a:t>Table shows the updated table at node 1, where the current distance from node 1 to node 11 has increased from three to four hops.</a:t>
            </a:r>
            <a:endParaRPr lang="en-IN" sz="195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 xmlns:a16="http://schemas.microsoft.com/office/drawing/2014/main" id="{66000E01-9315-FE7D-A637-9DDC7D8696AB}"/>
              </a:ext>
            </a:extLst>
          </p:cNvPr>
          <p:cNvSpPr txBox="1"/>
          <p:nvPr/>
        </p:nvSpPr>
        <p:spPr>
          <a:xfrm>
            <a:off x="9273506" y="6442404"/>
            <a:ext cx="2243628"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Routing table for node 1</a:t>
            </a:r>
          </a:p>
        </p:txBody>
      </p:sp>
      <p:sp>
        <p:nvSpPr>
          <p:cNvPr id="7" name="TextBox 6">
            <a:extLst>
              <a:ext uri="{FF2B5EF4-FFF2-40B4-BE49-F238E27FC236}">
                <a16:creationId xmlns="" xmlns:a16="http://schemas.microsoft.com/office/drawing/2014/main" id="{3FC9CEE5-FC92-A517-8122-B43207F5119B}"/>
              </a:ext>
            </a:extLst>
          </p:cNvPr>
          <p:cNvSpPr txBox="1"/>
          <p:nvPr/>
        </p:nvSpPr>
        <p:spPr>
          <a:xfrm>
            <a:off x="5486400" y="6389718"/>
            <a:ext cx="1706880" cy="307777"/>
          </a:xfrm>
          <a:prstGeom prst="rect">
            <a:avLst/>
          </a:prstGeom>
          <a:solidFill>
            <a:schemeClr val="bg1"/>
          </a:solidFill>
        </p:spPr>
        <p:txBody>
          <a:bodyPr wrap="square" rtlCol="0">
            <a:spAutoFit/>
          </a:bodyPr>
          <a:lstStyle/>
          <a:p>
            <a:r>
              <a:rPr lang="en-IN" sz="1400" b="1" dirty="0">
                <a:latin typeface="Cambria" panose="02040503050406030204" pitchFamily="18" charset="0"/>
                <a:ea typeface="Cambria" panose="02040503050406030204" pitchFamily="18" charset="0"/>
              </a:rPr>
              <a:t>Network Topology</a:t>
            </a:r>
          </a:p>
        </p:txBody>
      </p:sp>
      <p:pic>
        <p:nvPicPr>
          <p:cNvPr id="4" name="Picture 3">
            <a:extLst>
              <a:ext uri="{FF2B5EF4-FFF2-40B4-BE49-F238E27FC236}">
                <a16:creationId xmlns="" xmlns:a16="http://schemas.microsoft.com/office/drawing/2014/main" id="{93A7C9B1-5639-5E20-979D-1CE94320524C}"/>
              </a:ext>
            </a:extLst>
          </p:cNvPr>
          <p:cNvPicPr>
            <a:picLocks noChangeAspect="1"/>
          </p:cNvPicPr>
          <p:nvPr/>
        </p:nvPicPr>
        <p:blipFill>
          <a:blip r:embed="rId6"/>
          <a:stretch>
            <a:fillRect/>
          </a:stretch>
        </p:blipFill>
        <p:spPr>
          <a:xfrm>
            <a:off x="4610355" y="1127760"/>
            <a:ext cx="4288419" cy="5181599"/>
          </a:xfrm>
          <a:prstGeom prst="rect">
            <a:avLst/>
          </a:prstGeom>
        </p:spPr>
      </p:pic>
      <p:pic>
        <p:nvPicPr>
          <p:cNvPr id="10" name="Picture 9">
            <a:extLst>
              <a:ext uri="{FF2B5EF4-FFF2-40B4-BE49-F238E27FC236}">
                <a16:creationId xmlns="" xmlns:a16="http://schemas.microsoft.com/office/drawing/2014/main" id="{9511CF77-DFFF-0103-D743-2C3B595280A6}"/>
              </a:ext>
            </a:extLst>
          </p:cNvPr>
          <p:cNvPicPr>
            <a:picLocks noChangeAspect="1"/>
          </p:cNvPicPr>
          <p:nvPr/>
        </p:nvPicPr>
        <p:blipFill>
          <a:blip r:embed="rId7"/>
          <a:stretch>
            <a:fillRect/>
          </a:stretch>
        </p:blipFill>
        <p:spPr>
          <a:xfrm>
            <a:off x="9184641" y="1037172"/>
            <a:ext cx="2393096" cy="5326154"/>
          </a:xfrm>
          <a:prstGeom prst="rect">
            <a:avLst/>
          </a:prstGeom>
        </p:spPr>
      </p:pic>
    </p:spTree>
    <p:extLst>
      <p:ext uri="{BB962C8B-B14F-4D97-AF65-F5344CB8AC3E}">
        <p14:creationId xmlns="" xmlns:p14="http://schemas.microsoft.com/office/powerpoint/2010/main" val="560005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9" name="Content Placeholder 4">
            <a:extLst>
              <a:ext uri="{FF2B5EF4-FFF2-40B4-BE49-F238E27FC236}">
                <a16:creationId xmlns="" xmlns:a16="http://schemas.microsoft.com/office/drawing/2014/main" id="{BC605231-8325-8A11-93BF-5BBB83A916C5}"/>
              </a:ext>
            </a:extLst>
          </p:cNvPr>
          <p:cNvSpPr txBox="1">
            <a:spLocks/>
          </p:cNvSpPr>
          <p:nvPr/>
        </p:nvSpPr>
        <p:spPr>
          <a:xfrm>
            <a:off x="131181" y="944724"/>
            <a:ext cx="11908419" cy="590690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base"/>
            <a:r>
              <a:rPr lang="en-IN" b="1" dirty="0">
                <a:latin typeface="Cambria" panose="02040503050406030204" pitchFamily="18" charset="0"/>
                <a:ea typeface="Cambria" panose="02040503050406030204" pitchFamily="18" charset="0"/>
              </a:rPr>
              <a:t>Advantage</a:t>
            </a:r>
          </a:p>
          <a:p>
            <a:pPr marL="538163" algn="l">
              <a:buFont typeface="Arial" panose="020B0604020202020204" pitchFamily="34" charset="0"/>
              <a:buChar char="•"/>
            </a:pPr>
            <a:r>
              <a:rPr lang="en-US" i="0" dirty="0">
                <a:effectLst/>
                <a:latin typeface="Cambria" panose="02040503050406030204" pitchFamily="18" charset="0"/>
                <a:ea typeface="Cambria" panose="02040503050406030204" pitchFamily="18" charset="0"/>
              </a:rPr>
              <a:t>Efficient</a:t>
            </a:r>
            <a:r>
              <a:rPr lang="en-US" dirty="0">
                <a:latin typeface="Cambria" panose="02040503050406030204" pitchFamily="18" charset="0"/>
                <a:ea typeface="Cambria" panose="02040503050406030204" pitchFamily="18" charset="0"/>
              </a:rPr>
              <a:t> results will be produced if applied on small networks.</a:t>
            </a:r>
            <a:endParaRPr lang="en-US" i="0" dirty="0">
              <a:effectLst/>
              <a:latin typeface="Cambria" panose="02040503050406030204" pitchFamily="18" charset="0"/>
              <a:ea typeface="Cambria" panose="02040503050406030204" pitchFamily="18" charset="0"/>
            </a:endParaRPr>
          </a:p>
          <a:p>
            <a:pPr marL="538163" algn="l">
              <a:buFont typeface="Arial" panose="020B0604020202020204" pitchFamily="34" charset="0"/>
              <a:buChar char="•"/>
            </a:pPr>
            <a:r>
              <a:rPr lang="en-US" dirty="0">
                <a:latin typeface="Cambria" panose="02040503050406030204" pitchFamily="18" charset="0"/>
                <a:ea typeface="Cambria" panose="02040503050406030204" pitchFamily="18" charset="0"/>
              </a:rPr>
              <a:t>Faster route establishment.</a:t>
            </a:r>
          </a:p>
          <a:p>
            <a:pPr marL="0" lvl="0" indent="0" fontAlgn="base">
              <a:buNone/>
            </a:pPr>
            <a:endParaRPr lang="en-IN" b="1" dirty="0">
              <a:latin typeface="Cambria" panose="02040503050406030204" pitchFamily="18" charset="0"/>
              <a:ea typeface="Cambria" panose="02040503050406030204" pitchFamily="18" charset="0"/>
            </a:endParaRPr>
          </a:p>
          <a:p>
            <a:pPr lvl="0" fontAlgn="base"/>
            <a:r>
              <a:rPr lang="en-IN" b="1" dirty="0">
                <a:latin typeface="Cambria" panose="02040503050406030204" pitchFamily="18" charset="0"/>
                <a:ea typeface="Cambria" panose="02040503050406030204" pitchFamily="18" charset="0"/>
              </a:rPr>
              <a:t>Disadvantage</a:t>
            </a:r>
          </a:p>
          <a:p>
            <a:pPr marL="538163" algn="l">
              <a:buFont typeface="Arial" panose="020B0604020202020204" pitchFamily="34" charset="0"/>
              <a:buChar char="•"/>
            </a:pPr>
            <a:r>
              <a:rPr lang="en-US" dirty="0">
                <a:latin typeface="Cambria" panose="02040503050406030204" pitchFamily="18" charset="0"/>
                <a:ea typeface="Cambria" panose="02040503050406030204" pitchFamily="18" charset="0"/>
              </a:rPr>
              <a:t>High power consumption.</a:t>
            </a:r>
          </a:p>
          <a:p>
            <a:pPr marL="538163" algn="l">
              <a:buFont typeface="Arial" panose="020B0604020202020204" pitchFamily="34" charset="0"/>
              <a:buChar char="•"/>
            </a:pPr>
            <a:r>
              <a:rPr lang="en-US" dirty="0">
                <a:latin typeface="Cambria" panose="02040503050406030204" pitchFamily="18" charset="0"/>
                <a:ea typeface="Cambria" panose="02040503050406030204" pitchFamily="18" charset="0"/>
              </a:rPr>
              <a:t>Heavy control overhead.</a:t>
            </a:r>
          </a:p>
          <a:p>
            <a:pPr marL="538163" algn="l">
              <a:buFont typeface="Arial" panose="020B0604020202020204" pitchFamily="34" charset="0"/>
              <a:buChar char="•"/>
            </a:pPr>
            <a:r>
              <a:rPr lang="en-US" dirty="0">
                <a:latin typeface="Cambria" panose="02040503050406030204" pitchFamily="18" charset="0"/>
                <a:ea typeface="Cambria" panose="02040503050406030204" pitchFamily="18" charset="0"/>
              </a:rPr>
              <a:t>Not suitable for large number of networks which are dynamic in nature.</a:t>
            </a:r>
          </a:p>
          <a:p>
            <a:pPr marL="538163" algn="l">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lvl="0" fontAlgn="base"/>
            <a:endParaRPr lang="en-IN" b="1"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3679279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a:solidFill>
                  <a:schemeClr val="dk2"/>
                </a:solidFill>
                <a:latin typeface="Proxima Nova"/>
                <a:ea typeface="Proxima Nova"/>
                <a:cs typeface="Proxima Nova"/>
                <a:sym typeface="Proxima Nova"/>
              </a:rPr>
              <a:t>AODV vs DSDV</a:t>
            </a:r>
            <a:endParaRPr lang="en-IN" sz="6000" b="1" dirty="0">
              <a:solidFill>
                <a:schemeClr val="dk2"/>
              </a:solidFill>
              <a:latin typeface="Proxima Nova"/>
              <a:ea typeface="Proxima Nova"/>
              <a:cs typeface="Proxima Nova"/>
              <a:sym typeface="Proxima Nova"/>
            </a:endParaRP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 xmlns:p14="http://schemas.microsoft.com/office/powerpoint/2010/main" val="985218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AODV vs DSDV</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graphicFrame>
        <p:nvGraphicFramePr>
          <p:cNvPr id="2" name="Content Placeholder 5">
            <a:extLst>
              <a:ext uri="{FF2B5EF4-FFF2-40B4-BE49-F238E27FC236}">
                <a16:creationId xmlns="" xmlns:a16="http://schemas.microsoft.com/office/drawing/2014/main" id="{FC77D514-23BA-9B61-AEFA-DCA82FE4A3D3}"/>
              </a:ext>
            </a:extLst>
          </p:cNvPr>
          <p:cNvGraphicFramePr>
            <a:graphicFrameLocks/>
          </p:cNvGraphicFramePr>
          <p:nvPr>
            <p:extLst>
              <p:ext uri="{D42A27DB-BD31-4B8C-83A1-F6EECF244321}">
                <p14:modId xmlns="" xmlns:p14="http://schemas.microsoft.com/office/powerpoint/2010/main" val="773205846"/>
              </p:ext>
            </p:extLst>
          </p:nvPr>
        </p:nvGraphicFramePr>
        <p:xfrm>
          <a:off x="492875" y="1230211"/>
          <a:ext cx="11196320" cy="4236720"/>
        </p:xfrm>
        <a:graphic>
          <a:graphicData uri="http://schemas.openxmlformats.org/drawingml/2006/table">
            <a:tbl>
              <a:tblPr firstRow="1" bandRow="1"/>
              <a:tblGrid>
                <a:gridCol w="5588000">
                  <a:extLst>
                    <a:ext uri="{9D8B030D-6E8A-4147-A177-3AD203B41FA5}">
                      <a16:colId xmlns="" xmlns:a16="http://schemas.microsoft.com/office/drawing/2014/main" val="20000"/>
                    </a:ext>
                  </a:extLst>
                </a:gridCol>
                <a:gridCol w="5608320">
                  <a:extLst>
                    <a:ext uri="{9D8B030D-6E8A-4147-A177-3AD203B41FA5}">
                      <a16:colId xmlns="" xmlns:a16="http://schemas.microsoft.com/office/drawing/2014/main" val="20001"/>
                    </a:ext>
                  </a:extLst>
                </a:gridCol>
              </a:tblGrid>
              <a:tr h="370840">
                <a:tc>
                  <a:txBody>
                    <a:bodyPr/>
                    <a:lstStyle>
                      <a:lvl1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9pPr>
                    </a:lstStyle>
                    <a:p>
                      <a:pPr algn="ctr"/>
                      <a:r>
                        <a:rPr lang="en-US" sz="2400" b="1" dirty="0">
                          <a:latin typeface="Cambria" panose="02040503050406030204" pitchFamily="18" charset="0"/>
                          <a:ea typeface="Cambria" panose="02040503050406030204" pitchFamily="18" charset="0"/>
                        </a:rPr>
                        <a:t>AODV</a:t>
                      </a:r>
                      <a:endParaRPr lang="en-IN" sz="2400" b="1" dirty="0">
                        <a:latin typeface="Cambria" panose="02040503050406030204" pitchFamily="18" charset="0"/>
                        <a:ea typeface="Cambria" panose="02040503050406030204" pitchFamily="18" charset="0"/>
                      </a:endParaRPr>
                    </a:p>
                  </a:txBody>
                  <a:tcPr>
                    <a:lnL w="12700" cmpd="sng">
                      <a:solidFill>
                        <a:srgbClr val="212121"/>
                      </a:solidFill>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1pPr>
                      <a:lvl2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2pPr>
                      <a:lvl3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3pPr>
                      <a:lvl4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4pPr>
                      <a:lvl5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5pPr>
                      <a:lvl6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6pPr>
                      <a:lvl7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7pPr>
                      <a:lvl8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8pPr>
                      <a:lvl9pPr marR="0" algn="l" rtl="0">
                        <a:lnSpc>
                          <a:spcPct val="100000"/>
                        </a:lnSpc>
                        <a:spcBef>
                          <a:spcPts val="0"/>
                        </a:spcBef>
                        <a:spcAft>
                          <a:spcPts val="0"/>
                        </a:spcAft>
                        <a:buClr>
                          <a:srgbClr val="000000"/>
                        </a:buClr>
                        <a:buFont typeface="Arial"/>
                        <a:defRPr sz="1867" b="0" i="0" u="none" strike="noStrike" cap="none">
                          <a:solidFill>
                            <a:schemeClr val="tx1"/>
                          </a:solidFill>
                          <a:latin typeface="Roboto Condensed"/>
                          <a:sym typeface="Arial"/>
                        </a:defRPr>
                      </a:lvl9pPr>
                    </a:lstStyle>
                    <a:p>
                      <a:pPr algn="ctr"/>
                      <a:r>
                        <a:rPr lang="en-US" sz="2400" b="1" dirty="0">
                          <a:latin typeface="Cambria" panose="02040503050406030204" pitchFamily="18" charset="0"/>
                          <a:ea typeface="Cambria" panose="02040503050406030204" pitchFamily="18" charset="0"/>
                        </a:rPr>
                        <a:t>DSDV</a:t>
                      </a:r>
                    </a:p>
                  </a:txBody>
                  <a:tcPr>
                    <a:lnL w="12700" cmpd="sng">
                      <a:solidFill>
                        <a:srgbClr val="212121"/>
                      </a:solidFill>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AODV stands for Ad-hoc on Demand Distance Vector Routing Protocol.</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2000" b="0" dirty="0">
                          <a:solidFill>
                            <a:schemeClr val="tx1"/>
                          </a:solidFill>
                          <a:latin typeface="Cambria" panose="02040503050406030204" pitchFamily="18" charset="0"/>
                          <a:ea typeface="Cambria" panose="02040503050406030204" pitchFamily="18" charset="0"/>
                        </a:rPr>
                        <a:t>DSDV stands for Destination Sequenced Distance Vector Routing Protocol.</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240282665"/>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AODV is reactive protocol.</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2000" b="0" dirty="0">
                          <a:solidFill>
                            <a:schemeClr val="tx1"/>
                          </a:solidFill>
                          <a:latin typeface="Cambria" panose="02040503050406030204" pitchFamily="18" charset="0"/>
                          <a:ea typeface="Cambria" panose="02040503050406030204" pitchFamily="18" charset="0"/>
                        </a:rPr>
                        <a:t>DSDV is proactive protocol.</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223165007"/>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High end-to-end delay.</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Less end-to-end delay.</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20347304"/>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In AODV throughput is high.</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In DSDV throughput is low.</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1987881"/>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Less Power Consumption.</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High Power Consumption.</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05311107"/>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Good Quality of Service (QoS) in compare to DSDV.</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Poor Quality of Service (QoS) in compare to AODV.</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560929038"/>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It supports unicasting and multicasting.</a:t>
                      </a:r>
                    </a:p>
                  </a:txBody>
                  <a:tcPr>
                    <a:lnL w="12700" cmpd="sng">
                      <a:solidFill>
                        <a:srgbClr val="212121"/>
                      </a:solidFill>
                    </a:lnL>
                    <a:lnR w="12700" cap="flat" cmpd="sng" algn="ctr">
                      <a:solidFill>
                        <a:srgbClr val="212121"/>
                      </a:solidFill>
                      <a:prstDash val="solid"/>
                      <a:round/>
                      <a:headEnd type="none" w="med" len="med"/>
                      <a:tailEnd type="none" w="med" len="med"/>
                    </a:lnR>
                    <a:lnT w="12700" cap="flat" cmpd="sng" algn="ctr">
                      <a:solidFill>
                        <a:srgbClr val="212121"/>
                      </a:solidFill>
                      <a:prstDash val="solid"/>
                      <a:round/>
                      <a:headEnd type="none" w="med" len="med"/>
                      <a:tailEnd type="none" w="med" len="med"/>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It supports unicasting only.</a:t>
                      </a:r>
                    </a:p>
                  </a:txBody>
                  <a:tcPr>
                    <a:lnL w="12700" cap="flat" cmpd="sng" algn="ctr">
                      <a:solidFill>
                        <a:srgbClr val="212121"/>
                      </a:solidFill>
                      <a:prstDash val="solid"/>
                      <a:round/>
                      <a:headEnd type="none" w="med" len="med"/>
                      <a:tailEnd type="none" w="med" len="med"/>
                    </a:lnL>
                    <a:lnR w="12700" cmpd="sng">
                      <a:solidFill>
                        <a:srgbClr val="212121"/>
                      </a:solidFill>
                    </a:lnR>
                    <a:lnT w="12700" cap="flat" cmpd="sng" algn="ctr">
                      <a:solidFill>
                        <a:srgbClr val="212121"/>
                      </a:solidFill>
                      <a:prstDash val="solid"/>
                      <a:round/>
                      <a:headEnd type="none" w="med" len="med"/>
                      <a:tailEnd type="none" w="med" len="med"/>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02378574"/>
                  </a:ext>
                </a:extLst>
              </a:tr>
              <a:tr h="370840">
                <a:tc>
                  <a:txBody>
                    <a:bodyPr/>
                    <a:lstStyle/>
                    <a:p>
                      <a:pPr algn="just"/>
                      <a:r>
                        <a:rPr lang="en-IN" sz="2000" b="0" dirty="0">
                          <a:solidFill>
                            <a:schemeClr val="tx1"/>
                          </a:solidFill>
                          <a:latin typeface="Cambria" panose="02040503050406030204" pitchFamily="18" charset="0"/>
                          <a:ea typeface="Cambria" panose="02040503050406030204" pitchFamily="18" charset="0"/>
                        </a:rPr>
                        <a:t>It performs better for larger network.</a:t>
                      </a:r>
                    </a:p>
                  </a:txBody>
                  <a:tcPr>
                    <a:lnL w="12700" cmpd="sng">
                      <a:solidFill>
                        <a:srgbClr val="212121"/>
                      </a:solidFill>
                    </a:lnL>
                    <a:lnR w="12700" cap="flat" cmpd="sng" algn="ctr">
                      <a:solidFill>
                        <a:srgbClr val="212121"/>
                      </a:solidFill>
                      <a:prstDash val="solid"/>
                      <a:round/>
                      <a:headEnd type="none" w="med" len="med"/>
                      <a:tailEnd type="none" w="med" len="med"/>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000" b="0" dirty="0">
                          <a:solidFill>
                            <a:schemeClr val="tx1"/>
                          </a:solidFill>
                          <a:latin typeface="Cambria" panose="02040503050406030204" pitchFamily="18" charset="0"/>
                          <a:ea typeface="Cambria" panose="02040503050406030204" pitchFamily="18" charset="0"/>
                        </a:rPr>
                        <a:t>It performs better for small network. </a:t>
                      </a:r>
                    </a:p>
                  </a:txBody>
                  <a:tcPr>
                    <a:lnL w="12700" cap="flat" cmpd="sng" algn="ctr">
                      <a:solidFill>
                        <a:srgbClr val="212121"/>
                      </a:solidFill>
                      <a:prstDash val="solid"/>
                      <a:round/>
                      <a:headEnd type="none" w="med" len="med"/>
                      <a:tailEnd type="none" w="med" len="med"/>
                    </a:lnL>
                    <a:lnR w="12700" cmpd="sng">
                      <a:solidFill>
                        <a:srgbClr val="212121"/>
                      </a:solidFill>
                    </a:lnR>
                    <a:lnT w="12700" cmpd="sng">
                      <a:solidFill>
                        <a:srgbClr val="212121"/>
                      </a:solidFill>
                    </a:lnT>
                    <a:lnB w="12700" cap="flat" cmpd="sng" algn="ctr">
                      <a:solidFill>
                        <a:srgbClr val="21212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953981106"/>
                  </a:ext>
                </a:extLst>
              </a:tr>
            </a:tbl>
          </a:graphicData>
        </a:graphic>
      </p:graphicFrame>
    </p:spTree>
    <p:extLst>
      <p:ext uri="{BB962C8B-B14F-4D97-AF65-F5344CB8AC3E}">
        <p14:creationId xmlns="" xmlns:p14="http://schemas.microsoft.com/office/powerpoint/2010/main" val="3794641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33" name="Google Shape;233;p27"/>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238" name="Google Shape;238;p27"/>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2" name="TextBox 1">
            <a:extLst>
              <a:ext uri="{FF2B5EF4-FFF2-40B4-BE49-F238E27FC236}">
                <a16:creationId xmlns="" xmlns:a16="http://schemas.microsoft.com/office/drawing/2014/main" id="{0681B4C3-A655-3DF8-0C46-F4245930F0CF}"/>
              </a:ext>
            </a:extLst>
          </p:cNvPr>
          <p:cNvSpPr txBox="1"/>
          <p:nvPr/>
        </p:nvSpPr>
        <p:spPr>
          <a:xfrm rot="20350206">
            <a:off x="7005235" y="2887678"/>
            <a:ext cx="1901125" cy="1405641"/>
          </a:xfrm>
          <a:prstGeom prst="rect">
            <a:avLst/>
          </a:prstGeom>
          <a:noFill/>
        </p:spPr>
        <p:txBody>
          <a:bodyPr wrap="square" rtlCol="0">
            <a:spAutoFit/>
          </a:bodyPr>
          <a:lstStyle/>
          <a:p>
            <a:pPr algn="ctr"/>
            <a:r>
              <a:rPr lang="en-IN" sz="4267" b="1" dirty="0">
                <a:solidFill>
                  <a:srgbClr val="00B0F0"/>
                </a:solidFill>
                <a:latin typeface="Comic Sans MS" panose="030F0702030302020204" pitchFamily="66" charset="0"/>
              </a:rPr>
              <a:t>Thank</a:t>
            </a:r>
          </a:p>
          <a:p>
            <a:pPr algn="ctr"/>
            <a:r>
              <a:rPr lang="en-IN" sz="4267" b="1" dirty="0">
                <a:solidFill>
                  <a:srgbClr val="00B0F0"/>
                </a:solidFill>
                <a:latin typeface="Comic Sans MS" panose="030F0702030302020204" pitchFamily="66" charset="0"/>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38912"/>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IN" sz="3067" b="1" dirty="0">
                <a:solidFill>
                  <a:srgbClr val="00A4B6"/>
                </a:solidFill>
                <a:latin typeface="Proxima Nova"/>
                <a:ea typeface="Proxima Nova"/>
                <a:cs typeface="Proxima Nova"/>
                <a:sym typeface="Proxima Nova"/>
              </a:rPr>
              <a:t>Outline</a:t>
            </a:r>
            <a:endParaRPr sz="3067" b="1" dirty="0">
              <a:solidFill>
                <a:srgbClr val="00A4B6"/>
              </a:solidFill>
              <a:latin typeface="Proxima Nova"/>
              <a:ea typeface="Proxima Nova"/>
              <a:cs typeface="Proxima Nova"/>
              <a:sym typeface="Proxima Nova"/>
            </a:endParaRPr>
          </a:p>
        </p:txBody>
      </p:sp>
      <p:sp>
        <p:nvSpPr>
          <p:cNvPr id="71" name="Google Shape;71;p15"/>
          <p:cNvSpPr txBox="1"/>
          <p:nvPr/>
        </p:nvSpPr>
        <p:spPr>
          <a:xfrm>
            <a:off x="246581" y="966501"/>
            <a:ext cx="9442168" cy="4308831"/>
          </a:xfrm>
          <a:prstGeom prst="rect">
            <a:avLst/>
          </a:prstGeom>
          <a:noFill/>
          <a:ln>
            <a:noFill/>
          </a:ln>
        </p:spPr>
        <p:txBody>
          <a:bodyPr spcFirstLastPara="1" wrap="square" lIns="121900" tIns="121900" rIns="121900" bIns="121900" anchor="t" anchorCtr="0">
            <a:spAutoFit/>
          </a:bodyPr>
          <a:lstStyle/>
          <a:p>
            <a:pPr marL="538163" lvl="8" indent="-379413">
              <a:buFont typeface="Arial" panose="020B0604020202020204" pitchFamily="34" charset="0"/>
              <a:buChar char="•"/>
            </a:pPr>
            <a:r>
              <a:rPr lang="en-US" sz="2400" dirty="0" smtClean="0"/>
              <a:t>What is ad-hoc network?</a:t>
            </a:r>
          </a:p>
          <a:p>
            <a:pPr marL="538163" lvl="8" indent="-379413">
              <a:buFont typeface="Arial" panose="020B0604020202020204" pitchFamily="34" charset="0"/>
              <a:buChar char="•"/>
            </a:pPr>
            <a:endParaRPr lang="en-US" sz="2400" dirty="0" smtClean="0"/>
          </a:p>
          <a:p>
            <a:pPr marL="538163" lvl="8" indent="-379413"/>
            <a:r>
              <a:rPr lang="en-US" sz="2400" dirty="0" smtClean="0"/>
              <a:t>An ad hoc network is one that is spontaneously formed when devices connect and communicate with each other</a:t>
            </a:r>
          </a:p>
          <a:p>
            <a:pPr marL="538163" lvl="8" indent="-379413"/>
            <a:endParaRPr lang="en-US" sz="2400" dirty="0" smtClean="0">
              <a:latin typeface="Cambria" panose="02040503050406030204" pitchFamily="18" charset="0"/>
              <a:ea typeface="Cambria" panose="02040503050406030204" pitchFamily="18" charset="0"/>
            </a:endParaRPr>
          </a:p>
          <a:p>
            <a:pPr marL="538163" lvl="8" indent="-379413"/>
            <a:r>
              <a:rPr lang="en-US" sz="2400" dirty="0" smtClean="0"/>
              <a:t>Ad hoc networks are mostly wireless local area networks (LANs). The devices communicate with each other directly instead of relying on a base station or access points as in wireless LANs for data transfer co-ordination. Each device participates in routing activity, by determining the route using the routing algorithm and forwarding data to other devices via this route.</a:t>
            </a:r>
            <a:endParaRPr lang="en-US" sz="2267" dirty="0">
              <a:latin typeface="Cambria" panose="02040503050406030204" pitchFamily="18" charset="0"/>
              <a:ea typeface="Cambria" panose="02040503050406030204" pitchFamily="18" charset="0"/>
            </a:endParaRPr>
          </a:p>
        </p:txBody>
      </p:sp>
      <p:pic>
        <p:nvPicPr>
          <p:cNvPr id="7" name="Picture 2" descr="C:\Users\HP\Downloads\lan.jpg"/>
          <p:cNvPicPr>
            <a:picLocks noChangeAspect="1" noChangeArrowheads="1"/>
          </p:cNvPicPr>
          <p:nvPr/>
        </p:nvPicPr>
        <p:blipFill>
          <a:blip r:embed="rId6"/>
          <a:srcRect/>
          <a:stretch>
            <a:fillRect/>
          </a:stretch>
        </p:blipFill>
        <p:spPr bwMode="auto">
          <a:xfrm>
            <a:off x="9152715" y="4192621"/>
            <a:ext cx="2671600" cy="1954348"/>
          </a:xfrm>
          <a:prstGeom prst="rect">
            <a:avLst/>
          </a:prstGeom>
          <a:noFill/>
        </p:spPr>
      </p:pic>
    </p:spTree>
    <p:extLst>
      <p:ext uri="{BB962C8B-B14F-4D97-AF65-F5344CB8AC3E}">
        <p14:creationId xmlns="" xmlns:p14="http://schemas.microsoft.com/office/powerpoint/2010/main" val="3492040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IN" sz="3067" b="1" dirty="0">
                <a:solidFill>
                  <a:srgbClr val="00A4B6"/>
                </a:solidFill>
                <a:latin typeface="Proxima Nova"/>
                <a:ea typeface="Proxima Nova"/>
                <a:cs typeface="Proxima Nova"/>
                <a:sym typeface="Proxima Nova"/>
              </a:rPr>
              <a:t>Outline</a:t>
            </a:r>
            <a:endParaRPr sz="3067" b="1" dirty="0">
              <a:solidFill>
                <a:srgbClr val="00A4B6"/>
              </a:solidFill>
              <a:latin typeface="Proxima Nova"/>
              <a:ea typeface="Proxima Nova"/>
              <a:cs typeface="Proxima Nova"/>
              <a:sym typeface="Proxima Nova"/>
            </a:endParaRPr>
          </a:p>
        </p:txBody>
      </p:sp>
      <p:sp>
        <p:nvSpPr>
          <p:cNvPr id="8" name="Rectangle 7"/>
          <p:cNvSpPr/>
          <p:nvPr/>
        </p:nvSpPr>
        <p:spPr>
          <a:xfrm>
            <a:off x="421532" y="1141794"/>
            <a:ext cx="6096000" cy="2390911"/>
          </a:xfrm>
          <a:prstGeom prst="rect">
            <a:avLst/>
          </a:prstGeom>
        </p:spPr>
        <p:txBody>
          <a:bodyPr>
            <a:spAutoFit/>
          </a:bodyPr>
          <a:lstStyle/>
          <a:p>
            <a:r>
              <a:rPr lang="en-US" dirty="0" smtClean="0"/>
              <a:t>Classifications of Ad Hoc Networks</a:t>
            </a:r>
          </a:p>
          <a:p>
            <a:endParaRPr lang="en-US" dirty="0" smtClean="0"/>
          </a:p>
          <a:p>
            <a:r>
              <a:rPr lang="en-US" dirty="0" smtClean="0"/>
              <a:t>Ad hoc networks can be classified into several types depending upon the nature of their applications. The most prominent ad hoc networks that are commonly incorporated are illustrated in the diagram.</a:t>
            </a:r>
          </a:p>
          <a:p>
            <a:r>
              <a:rPr lang="en-US" dirty="0" smtClean="0"/>
              <a:t/>
            </a:r>
            <a:br>
              <a:rPr lang="en-US" dirty="0" smtClean="0"/>
            </a:br>
            <a:endParaRPr lang="en-US" dirty="0"/>
          </a:p>
        </p:txBody>
      </p:sp>
      <p:pic>
        <p:nvPicPr>
          <p:cNvPr id="1027" name="Picture 3" descr="C:\Users\HP\Downloads\ad_hoc.jpg"/>
          <p:cNvPicPr>
            <a:picLocks noChangeAspect="1" noChangeArrowheads="1"/>
          </p:cNvPicPr>
          <p:nvPr/>
        </p:nvPicPr>
        <p:blipFill>
          <a:blip r:embed="rId6"/>
          <a:srcRect/>
          <a:stretch>
            <a:fillRect/>
          </a:stretch>
        </p:blipFill>
        <p:spPr bwMode="auto">
          <a:xfrm>
            <a:off x="6681180" y="618314"/>
            <a:ext cx="5172075" cy="5743575"/>
          </a:xfrm>
          <a:prstGeom prst="rect">
            <a:avLst/>
          </a:prstGeom>
          <a:noFill/>
        </p:spPr>
      </p:pic>
    </p:spTree>
    <p:extLst>
      <p:ext uri="{BB962C8B-B14F-4D97-AF65-F5344CB8AC3E}">
        <p14:creationId xmlns="" xmlns:p14="http://schemas.microsoft.com/office/powerpoint/2010/main" val="349204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220" name="Google Shape;220;p26"/>
          <p:cNvPicPr preferRelativeResize="0"/>
          <p:nvPr/>
        </p:nvPicPr>
        <p:blipFill>
          <a:blip r:embed="rId4">
            <a:alphaModFix/>
          </a:blip>
          <a:stretch>
            <a:fillRect/>
          </a:stretch>
        </p:blipFill>
        <p:spPr>
          <a:xfrm>
            <a:off x="6351" y="6334"/>
            <a:ext cx="12179300" cy="6845300"/>
          </a:xfrm>
          <a:prstGeom prst="rect">
            <a:avLst/>
          </a:prstGeom>
          <a:noFill/>
          <a:ln>
            <a:noFill/>
          </a:ln>
        </p:spPr>
      </p:pic>
      <p:sp>
        <p:nvSpPr>
          <p:cNvPr id="221" name="Google Shape;221;p26"/>
          <p:cNvSpPr txBox="1"/>
          <p:nvPr/>
        </p:nvSpPr>
        <p:spPr>
          <a:xfrm>
            <a:off x="203201" y="1173670"/>
            <a:ext cx="8514080" cy="1169511"/>
          </a:xfrm>
          <a:prstGeom prst="rect">
            <a:avLst/>
          </a:prstGeom>
          <a:noFill/>
          <a:ln>
            <a:noFill/>
          </a:ln>
        </p:spPr>
        <p:txBody>
          <a:bodyPr spcFirstLastPara="1" wrap="square" lIns="121900" tIns="121900" rIns="121900" bIns="121900" anchor="t" anchorCtr="0">
            <a:spAutoFit/>
          </a:bodyPr>
          <a:lstStyle/>
          <a:p>
            <a:pPr lvl="0"/>
            <a:r>
              <a:rPr lang="en-IN" sz="6000" b="1" dirty="0">
                <a:solidFill>
                  <a:schemeClr val="dk2"/>
                </a:solidFill>
                <a:latin typeface="Proxima Nova"/>
                <a:ea typeface="Proxima Nova"/>
                <a:cs typeface="Proxima Nova"/>
                <a:sym typeface="Proxima Nova"/>
              </a:rPr>
              <a:t>Introduction of MANET</a:t>
            </a:r>
          </a:p>
        </p:txBody>
      </p:sp>
      <p:pic>
        <p:nvPicPr>
          <p:cNvPr id="225" name="Google Shape;225;p26"/>
          <p:cNvPicPr preferRelativeResize="0"/>
          <p:nvPr/>
        </p:nvPicPr>
        <p:blipFill>
          <a:blip r:embed="rId5">
            <a:alphaModFix/>
          </a:blip>
          <a:stretch>
            <a:fillRect/>
          </a:stretch>
        </p:blipFill>
        <p:spPr>
          <a:xfrm>
            <a:off x="9817918" y="198118"/>
            <a:ext cx="1993900" cy="495300"/>
          </a:xfrm>
          <a:prstGeom prst="rect">
            <a:avLst/>
          </a:prstGeom>
          <a:noFill/>
          <a:ln>
            <a:noFill/>
          </a:ln>
        </p:spPr>
      </p:pic>
    </p:spTree>
    <p:extLst>
      <p:ext uri="{BB962C8B-B14F-4D97-AF65-F5344CB8AC3E}">
        <p14:creationId xmlns="" xmlns:p14="http://schemas.microsoft.com/office/powerpoint/2010/main" val="313763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Introduction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966271"/>
            <a:ext cx="11857620" cy="286405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gu-IN" dirty="0">
                <a:solidFill>
                  <a:srgbClr val="212121"/>
                </a:solidFill>
                <a:latin typeface="Cambria" panose="02040503050406030204" pitchFamily="18" charset="0"/>
                <a:ea typeface="Cambria" panose="02040503050406030204" pitchFamily="18" charset="0"/>
              </a:rPr>
              <a:t>Now a days </a:t>
            </a:r>
            <a:r>
              <a:rPr lang="en-IN" dirty="0">
                <a:solidFill>
                  <a:srgbClr val="212121"/>
                </a:solidFill>
                <a:latin typeface="Cambria" panose="02040503050406030204" pitchFamily="18" charset="0"/>
                <a:ea typeface="Cambria" panose="02040503050406030204" pitchFamily="18" charset="0"/>
              </a:rPr>
              <a:t>mobile</a:t>
            </a:r>
            <a:r>
              <a:rPr lang="gu-IN" dirty="0">
                <a:solidFill>
                  <a:srgbClr val="212121"/>
                </a:solidFill>
                <a:latin typeface="Cambria" panose="02040503050406030204" pitchFamily="18" charset="0"/>
                <a:ea typeface="Cambria" panose="02040503050406030204" pitchFamily="18" charset="0"/>
              </a:rPr>
              <a:t> ad-hoc network become very popular.</a:t>
            </a:r>
            <a:endParaRPr lang="en-IN" dirty="0">
              <a:solidFill>
                <a:srgbClr val="212121"/>
              </a:solidFill>
              <a:latin typeface="Cambria" panose="02040503050406030204" pitchFamily="18" charset="0"/>
              <a:ea typeface="Cambria" panose="02040503050406030204" pitchFamily="18" charset="0"/>
            </a:endParaRPr>
          </a:p>
          <a:p>
            <a:pPr>
              <a:defRPr/>
            </a:pPr>
            <a:r>
              <a:rPr lang="en-IN" dirty="0">
                <a:solidFill>
                  <a:srgbClr val="212121"/>
                </a:solidFill>
                <a:latin typeface="Cambria" panose="02040503050406030204" pitchFamily="18" charset="0"/>
                <a:ea typeface="Cambria" panose="02040503050406030204" pitchFamily="18" charset="0"/>
              </a:rPr>
              <a:t>Mobile</a:t>
            </a:r>
            <a:r>
              <a:rPr lang="gu-IN" dirty="0">
                <a:solidFill>
                  <a:srgbClr val="212121"/>
                </a:solidFill>
                <a:latin typeface="Cambria" panose="02040503050406030204" pitchFamily="18" charset="0"/>
                <a:ea typeface="Cambria" panose="02040503050406030204" pitchFamily="18" charset="0"/>
              </a:rPr>
              <a:t> Network provide mobility in network.</a:t>
            </a:r>
            <a:endParaRPr lang="en-IN" dirty="0">
              <a:solidFill>
                <a:srgbClr val="212121"/>
              </a:solidFill>
              <a:latin typeface="Cambria" panose="02040503050406030204" pitchFamily="18" charset="0"/>
              <a:ea typeface="Cambria" panose="02040503050406030204" pitchFamily="18" charset="0"/>
            </a:endParaRPr>
          </a:p>
          <a:p>
            <a:pPr>
              <a:defRPr/>
            </a:pPr>
            <a:r>
              <a:rPr lang="gu-IN" dirty="0">
                <a:solidFill>
                  <a:srgbClr val="212121"/>
                </a:solidFill>
                <a:latin typeface="Cambria" panose="02040503050406030204" pitchFamily="18" charset="0"/>
                <a:ea typeface="Cambria" panose="02040503050406030204" pitchFamily="18" charset="0"/>
              </a:rPr>
              <a:t>So every node become moving free within network. </a:t>
            </a:r>
            <a:endParaRPr lang="en-IN" dirty="0">
              <a:solidFill>
                <a:srgbClr val="212121"/>
              </a:solidFill>
              <a:latin typeface="Cambria" panose="02040503050406030204" pitchFamily="18" charset="0"/>
              <a:ea typeface="Cambria" panose="02040503050406030204" pitchFamily="18" charset="0"/>
            </a:endParaRPr>
          </a:p>
          <a:p>
            <a:pPr>
              <a:defRPr/>
            </a:pPr>
            <a:r>
              <a:rPr lang="gu-IN" dirty="0">
                <a:solidFill>
                  <a:srgbClr val="212121"/>
                </a:solidFill>
                <a:latin typeface="Cambria" panose="02040503050406030204" pitchFamily="18" charset="0"/>
                <a:ea typeface="Cambria" panose="02040503050406030204" pitchFamily="18" charset="0"/>
              </a:rPr>
              <a:t>There are two different wireless network available:</a:t>
            </a:r>
            <a:endParaRPr lang="en-IN" dirty="0">
              <a:solidFill>
                <a:srgbClr val="212121"/>
              </a:solidFill>
              <a:latin typeface="Cambria" panose="02040503050406030204" pitchFamily="18" charset="0"/>
              <a:ea typeface="Cambria" panose="02040503050406030204" pitchFamily="18" charset="0"/>
            </a:endParaRPr>
          </a:p>
          <a:p>
            <a:pPr marL="893763" indent="-457200">
              <a:buFont typeface="+mj-lt"/>
              <a:buAutoNum type="arabicPeriod"/>
              <a:defRPr/>
            </a:pPr>
            <a:r>
              <a:rPr lang="en-IN" dirty="0">
                <a:solidFill>
                  <a:srgbClr val="212121"/>
                </a:solidFill>
                <a:latin typeface="Cambria" panose="02040503050406030204" pitchFamily="18" charset="0"/>
                <a:ea typeface="Cambria" panose="02040503050406030204" pitchFamily="18" charset="0"/>
              </a:rPr>
              <a:t>I</a:t>
            </a:r>
            <a:r>
              <a:rPr lang="gu-IN" dirty="0">
                <a:solidFill>
                  <a:srgbClr val="212121"/>
                </a:solidFill>
                <a:latin typeface="Cambria" panose="02040503050406030204" pitchFamily="18" charset="0"/>
                <a:ea typeface="Cambria" panose="02040503050406030204" pitchFamily="18" charset="0"/>
              </a:rPr>
              <a:t>nfrastructure</a:t>
            </a:r>
            <a:r>
              <a:rPr lang="en-IN" dirty="0">
                <a:solidFill>
                  <a:srgbClr val="212121"/>
                </a:solidFill>
                <a:latin typeface="Cambria" panose="02040503050406030204" pitchFamily="18" charset="0"/>
                <a:ea typeface="Cambria" panose="02040503050406030204" pitchFamily="18" charset="0"/>
              </a:rPr>
              <a:t> </a:t>
            </a:r>
            <a:r>
              <a:rPr lang="en-US" dirty="0">
                <a:solidFill>
                  <a:srgbClr val="212121"/>
                </a:solidFill>
                <a:latin typeface="Cambria" panose="02040503050406030204" pitchFamily="18" charset="0"/>
                <a:ea typeface="Cambria" panose="02040503050406030204" pitchFamily="18" charset="0"/>
              </a:rPr>
              <a:t>(network with fixed and wired gateways)</a:t>
            </a:r>
            <a:r>
              <a:rPr lang="en-IN" dirty="0">
                <a:solidFill>
                  <a:srgbClr val="212121"/>
                </a:solidFill>
                <a:latin typeface="Cambria" panose="02040503050406030204" pitchFamily="18" charset="0"/>
                <a:ea typeface="Cambria" panose="02040503050406030204" pitchFamily="18" charset="0"/>
              </a:rPr>
              <a:t> </a:t>
            </a:r>
            <a:r>
              <a:rPr lang="gu-IN" dirty="0">
                <a:solidFill>
                  <a:srgbClr val="212121"/>
                </a:solidFill>
                <a:latin typeface="Cambria" panose="02040503050406030204" pitchFamily="18" charset="0"/>
                <a:ea typeface="Cambria" panose="02040503050406030204" pitchFamily="18" charset="0"/>
              </a:rPr>
              <a:t>network</a:t>
            </a:r>
            <a:endParaRPr lang="en-IN" dirty="0">
              <a:solidFill>
                <a:srgbClr val="212121"/>
              </a:solidFill>
              <a:latin typeface="Cambria" panose="02040503050406030204" pitchFamily="18" charset="0"/>
              <a:ea typeface="Cambria" panose="02040503050406030204" pitchFamily="18" charset="0"/>
            </a:endParaRPr>
          </a:p>
          <a:p>
            <a:pPr marL="893763" indent="-457200">
              <a:buFont typeface="+mj-lt"/>
              <a:buAutoNum type="arabicPeriod"/>
              <a:defRPr/>
            </a:pPr>
            <a:r>
              <a:rPr lang="en-IN" dirty="0">
                <a:solidFill>
                  <a:srgbClr val="212121"/>
                </a:solidFill>
                <a:latin typeface="Cambria" panose="02040503050406030204" pitchFamily="18" charset="0"/>
                <a:ea typeface="Cambria" panose="02040503050406030204" pitchFamily="18" charset="0"/>
              </a:rPr>
              <a:t>Infrastructure less network</a:t>
            </a:r>
          </a:p>
        </p:txBody>
      </p:sp>
    </p:spTree>
    <p:extLst>
      <p:ext uri="{BB962C8B-B14F-4D97-AF65-F5344CB8AC3E}">
        <p14:creationId xmlns="" xmlns:p14="http://schemas.microsoft.com/office/powerpoint/2010/main" val="996450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Introduction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80" y="1037171"/>
            <a:ext cx="11857620" cy="541683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marR="0" lvl="0" indent="-355600" algn="just" defTabSz="914400" rtl="0" eaLnBrk="1" fontAlgn="auto" latinLnBrk="0" hangingPunct="1">
              <a:lnSpc>
                <a:spcPct val="90000"/>
              </a:lnSpc>
              <a:spcBef>
                <a:spcPts val="1000"/>
              </a:spcBef>
              <a:spcAft>
                <a:spcPts val="0"/>
              </a:spcAft>
              <a:buClr>
                <a:srgbClr val="5430AA"/>
              </a:buClr>
              <a:buSzTx/>
              <a:buFont typeface="Wingdings" panose="05000000000000000000" pitchFamily="2" charset="2"/>
              <a:buChar char="q"/>
              <a:tabLst/>
              <a:defRPr/>
            </a:pPr>
            <a:r>
              <a:rPr kumimoji="0" lang="en-US" altLang="en-US" sz="2400" b="1"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Infrastructure Network</a:t>
            </a:r>
          </a:p>
          <a:p>
            <a:pPr marL="355600">
              <a:defRPr/>
            </a:pPr>
            <a:r>
              <a:rPr lang="gu-IN" dirty="0">
                <a:solidFill>
                  <a:srgbClr val="212121"/>
                </a:solidFill>
                <a:latin typeface="Cambria" panose="02040503050406030204" pitchFamily="18" charset="0"/>
                <a:ea typeface="Cambria" panose="02040503050406030204" pitchFamily="18" charset="0"/>
              </a:rPr>
              <a:t>In infrastructure network one Access point (AP) and other Basic Service Sets (BSS) are connected through AP.</a:t>
            </a:r>
            <a:r>
              <a:rPr lang="en-IN" dirty="0">
                <a:solidFill>
                  <a:srgbClr val="212121"/>
                </a:solidFill>
                <a:latin typeface="Cambria" panose="02040503050406030204" pitchFamily="18" charset="0"/>
                <a:ea typeface="Cambria" panose="02040503050406030204" pitchFamily="18" charset="0"/>
              </a:rPr>
              <a:t> Ex., Cellular Network.</a:t>
            </a:r>
          </a:p>
          <a:p>
            <a:pPr marL="265113" marR="0" lvl="0" indent="-265113" algn="just" defTabSz="914400" rtl="0" eaLnBrk="1" fontAlgn="auto" latinLnBrk="0" hangingPunct="1">
              <a:lnSpc>
                <a:spcPct val="90000"/>
              </a:lnSpc>
              <a:spcBef>
                <a:spcPts val="1000"/>
              </a:spcBef>
              <a:spcAft>
                <a:spcPts val="0"/>
              </a:spcAft>
              <a:buClr>
                <a:srgbClr val="5430AA"/>
              </a:buClr>
              <a:buSzTx/>
              <a:buFont typeface="Wingdings 3" panose="05040102010807070707" pitchFamily="18" charset="2"/>
              <a:buChar char=""/>
              <a:tabLst/>
              <a:defRPr/>
            </a:pPr>
            <a:endParaRPr kumimoji="0" lang="en-IN" sz="2400" b="0" i="0" u="none" strike="noStrike" kern="1200" cap="none" spc="0" normalizeH="0" baseline="0" noProof="0" dirty="0">
              <a:ln>
                <a:noFill/>
              </a:ln>
              <a:solidFill>
                <a:srgbClr val="212121"/>
              </a:solidFill>
              <a:effectLst/>
              <a:uLnTx/>
              <a:uFillTx/>
              <a:latin typeface="Roboto Condensed"/>
              <a:ea typeface="+mn-ea"/>
              <a:cs typeface="+mn-cs"/>
            </a:endParaRPr>
          </a:p>
        </p:txBody>
      </p:sp>
      <p:pic>
        <p:nvPicPr>
          <p:cNvPr id="1026" name="Picture 2">
            <a:extLst>
              <a:ext uri="{FF2B5EF4-FFF2-40B4-BE49-F238E27FC236}">
                <a16:creationId xmlns="" xmlns:a16="http://schemas.microsoft.com/office/drawing/2014/main" id="{D795F9CE-C769-6390-2CF8-62070543F254}"/>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461362" y="3428984"/>
            <a:ext cx="6355397" cy="3060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0640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85" y="6334"/>
            <a:ext cx="12179300" cy="6845300"/>
          </a:xfrm>
          <a:prstGeom prst="rect">
            <a:avLst/>
          </a:prstGeom>
          <a:noFill/>
          <a:ln>
            <a:noFill/>
          </a:ln>
        </p:spPr>
      </p:pic>
      <p:pic>
        <p:nvPicPr>
          <p:cNvPr id="67" name="Google Shape;67;p15"/>
          <p:cNvPicPr preferRelativeResize="0"/>
          <p:nvPr/>
        </p:nvPicPr>
        <p:blipFill>
          <a:blip r:embed="rId4">
            <a:alphaModFix/>
          </a:blip>
          <a:stretch>
            <a:fillRect/>
          </a:stretch>
        </p:blipFill>
        <p:spPr>
          <a:xfrm>
            <a:off x="-9891" y="0"/>
            <a:ext cx="12201891" cy="6858000"/>
          </a:xfrm>
          <a:prstGeom prst="rect">
            <a:avLst/>
          </a:prstGeom>
          <a:noFill/>
          <a:ln>
            <a:noFill/>
          </a:ln>
        </p:spPr>
      </p:pic>
      <p:pic>
        <p:nvPicPr>
          <p:cNvPr id="68" name="Google Shape;68;p15"/>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9" name="Google Shape;69;p15"/>
          <p:cNvSpPr txBox="1"/>
          <p:nvPr/>
        </p:nvSpPr>
        <p:spPr>
          <a:xfrm>
            <a:off x="246581" y="127217"/>
            <a:ext cx="9600000" cy="718170"/>
          </a:xfrm>
          <a:prstGeom prst="rect">
            <a:avLst/>
          </a:prstGeom>
          <a:noFill/>
          <a:ln>
            <a:noFill/>
          </a:ln>
        </p:spPr>
        <p:txBody>
          <a:bodyPr spcFirstLastPara="1" wrap="square" lIns="121900" tIns="121900" rIns="121900" bIns="121900" anchor="t" anchorCtr="0">
            <a:spAutoFit/>
          </a:bodyPr>
          <a:lstStyle/>
          <a:p>
            <a:pPr lvl="0"/>
            <a:r>
              <a:rPr lang="en-US" sz="3067" dirty="0">
                <a:solidFill>
                  <a:srgbClr val="00A4B6"/>
                </a:solidFill>
                <a:latin typeface="Cambria" panose="02040503050406030204" pitchFamily="18" charset="0"/>
                <a:ea typeface="Cambria" panose="02040503050406030204" pitchFamily="18" charset="0"/>
                <a:cs typeface="Proxima Nova"/>
                <a:sym typeface="Proxima Nova"/>
              </a:rPr>
              <a:t>Introduction of MANET</a:t>
            </a:r>
            <a:endParaRPr sz="3067" dirty="0">
              <a:solidFill>
                <a:srgbClr val="00A4B6"/>
              </a:solidFill>
              <a:latin typeface="Cambria" panose="02040503050406030204" pitchFamily="18" charset="0"/>
              <a:ea typeface="Cambria" panose="02040503050406030204" pitchFamily="18" charset="0"/>
              <a:cs typeface="Proxima Nova"/>
              <a:sym typeface="Proxima Nova"/>
            </a:endParaRPr>
          </a:p>
        </p:txBody>
      </p:sp>
      <p:sp>
        <p:nvSpPr>
          <p:cNvPr id="4" name="Content Placeholder 2">
            <a:extLst>
              <a:ext uri="{FF2B5EF4-FFF2-40B4-BE49-F238E27FC236}">
                <a16:creationId xmlns="" xmlns:a16="http://schemas.microsoft.com/office/drawing/2014/main" id="{88EA05D7-E5E7-54CD-2B13-FCF3C0DB33B2}"/>
              </a:ext>
            </a:extLst>
          </p:cNvPr>
          <p:cNvSpPr txBox="1">
            <a:spLocks/>
          </p:cNvSpPr>
          <p:nvPr/>
        </p:nvSpPr>
        <p:spPr>
          <a:xfrm>
            <a:off x="131179" y="966271"/>
            <a:ext cx="7131037" cy="500781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5430AA"/>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5430AA"/>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5430AA"/>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5430AA"/>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marR="0" lvl="0" indent="-355600" algn="just" defTabSz="914400" rtl="0" eaLnBrk="1" fontAlgn="auto" latinLnBrk="0" hangingPunct="1">
              <a:lnSpc>
                <a:spcPct val="90000"/>
              </a:lnSpc>
              <a:spcBef>
                <a:spcPts val="1000"/>
              </a:spcBef>
              <a:spcAft>
                <a:spcPts val="0"/>
              </a:spcAft>
              <a:buClr>
                <a:srgbClr val="5430AA"/>
              </a:buClr>
              <a:buSzTx/>
              <a:buFont typeface="Wingdings" panose="05000000000000000000" pitchFamily="2" charset="2"/>
              <a:buChar char="q"/>
              <a:tabLst/>
              <a:defRPr/>
            </a:pPr>
            <a:r>
              <a:rPr kumimoji="0" lang="en-US" altLang="en-US" sz="2400" b="1" i="0" u="none" strike="noStrike" kern="1200" cap="none" spc="0" normalizeH="0" baseline="0" noProof="0" dirty="0">
                <a:ln>
                  <a:noFill/>
                </a:ln>
                <a:solidFill>
                  <a:srgbClr val="212121"/>
                </a:solidFill>
                <a:effectLst/>
                <a:uLnTx/>
                <a:uFillTx/>
                <a:latin typeface="Cambria" panose="02040503050406030204" pitchFamily="18" charset="0"/>
                <a:ea typeface="Cambria" panose="02040503050406030204" pitchFamily="18" charset="0"/>
              </a:rPr>
              <a:t>Infrastructure less Network</a:t>
            </a:r>
          </a:p>
          <a:p>
            <a:pPr marL="355600">
              <a:defRPr/>
            </a:pPr>
            <a:r>
              <a:rPr lang="gu-IN" dirty="0">
                <a:latin typeface="Cambria" panose="02040503050406030204" pitchFamily="18" charset="0"/>
                <a:ea typeface="Cambria" panose="02040503050406030204" pitchFamily="18" charset="0"/>
              </a:rPr>
              <a:t>Infrastructured less network also called Ad-hoc network.</a:t>
            </a:r>
            <a:r>
              <a:rPr lang="en-IN" dirty="0">
                <a:latin typeface="Cambria" panose="02040503050406030204" pitchFamily="18" charset="0"/>
                <a:ea typeface="Cambria" panose="02040503050406030204" pitchFamily="18" charset="0"/>
              </a:rPr>
              <a:t> </a:t>
            </a:r>
          </a:p>
          <a:p>
            <a:pPr marL="355600">
              <a:defRPr/>
            </a:pPr>
            <a:r>
              <a:rPr lang="en-IN" dirty="0">
                <a:latin typeface="Cambria" panose="02040503050406030204" pitchFamily="18" charset="0"/>
                <a:ea typeface="Cambria" panose="02040503050406030204" pitchFamily="18" charset="0"/>
              </a:rPr>
              <a:t>Mobile</a:t>
            </a:r>
            <a:r>
              <a:rPr lang="gu-IN" dirty="0">
                <a:latin typeface="Cambria" panose="02040503050406030204" pitchFamily="18" charset="0"/>
                <a:ea typeface="Cambria" panose="02040503050406030204" pitchFamily="18" charset="0"/>
              </a:rPr>
              <a:t> ad-hoc network is collection of mobile nodes,</a:t>
            </a:r>
            <a:r>
              <a:rPr lang="en-IN" dirty="0">
                <a:latin typeface="Cambria" panose="02040503050406030204" pitchFamily="18" charset="0"/>
                <a:ea typeface="Cambria" panose="02040503050406030204" pitchFamily="18" charset="0"/>
              </a:rPr>
              <a:t> </a:t>
            </a:r>
            <a:r>
              <a:rPr lang="gu-IN" dirty="0">
                <a:latin typeface="Cambria" panose="02040503050406030204" pitchFamily="18" charset="0"/>
                <a:ea typeface="Cambria" panose="02040503050406030204" pitchFamily="18" charset="0"/>
              </a:rPr>
              <a:t>which create temporary network without any centralized device.</a:t>
            </a:r>
            <a:endParaRPr lang="en-IN" dirty="0">
              <a:latin typeface="Cambria" panose="02040503050406030204" pitchFamily="18" charset="0"/>
              <a:ea typeface="Cambria" panose="02040503050406030204" pitchFamily="18" charset="0"/>
            </a:endParaRPr>
          </a:p>
          <a:p>
            <a:pPr marL="355600">
              <a:defRPr/>
            </a:pPr>
            <a:r>
              <a:rPr lang="gu-IN" dirty="0">
                <a:latin typeface="Cambria" panose="02040503050406030204" pitchFamily="18" charset="0"/>
                <a:ea typeface="Cambria" panose="02040503050406030204" pitchFamily="18" charset="0"/>
              </a:rPr>
              <a:t>In ad-hoc network all the mobile node connected with each other </a:t>
            </a:r>
            <a:r>
              <a:rPr lang="en-IN" dirty="0">
                <a:latin typeface="Cambria" panose="02040503050406030204" pitchFamily="18" charset="0"/>
                <a:ea typeface="Cambria" panose="02040503050406030204" pitchFamily="18" charset="0"/>
              </a:rPr>
              <a:t>without </a:t>
            </a:r>
            <a:r>
              <a:rPr lang="gu-IN" dirty="0">
                <a:latin typeface="Cambria" panose="02040503050406030204" pitchFamily="18" charset="0"/>
                <a:ea typeface="Cambria" panose="02040503050406030204" pitchFamily="18" charset="0"/>
              </a:rPr>
              <a:t>AP. In ad-hoc network no fixed routers. </a:t>
            </a:r>
            <a:endParaRPr lang="en-IN" dirty="0">
              <a:latin typeface="Cambria" panose="02040503050406030204" pitchFamily="18" charset="0"/>
              <a:ea typeface="Cambria" panose="02040503050406030204" pitchFamily="18" charset="0"/>
            </a:endParaRPr>
          </a:p>
          <a:p>
            <a:pPr marL="355600">
              <a:defRPr/>
            </a:pPr>
            <a:r>
              <a:rPr lang="gu-IN" dirty="0">
                <a:latin typeface="Cambria" panose="02040503050406030204" pitchFamily="18" charset="0"/>
                <a:ea typeface="Cambria" panose="02040503050406030204" pitchFamily="18" charset="0"/>
              </a:rPr>
              <a:t>So all node are continously moving here and there and be connected in an arbitary manner. </a:t>
            </a:r>
            <a:endParaRPr lang="en-IN" dirty="0">
              <a:latin typeface="Cambria" panose="02040503050406030204" pitchFamily="18" charset="0"/>
              <a:ea typeface="Cambria" panose="02040503050406030204" pitchFamily="18" charset="0"/>
            </a:endParaRPr>
          </a:p>
          <a:p>
            <a:pPr marL="355600">
              <a:defRPr/>
            </a:pPr>
            <a:r>
              <a:rPr lang="gu-IN" dirty="0">
                <a:latin typeface="Cambria" panose="02040503050406030204" pitchFamily="18" charset="0"/>
                <a:ea typeface="Cambria" panose="02040503050406030204" pitchFamily="18" charset="0"/>
              </a:rPr>
              <a:t>These node act as a router </a:t>
            </a:r>
            <a:r>
              <a:rPr lang="en-IN" dirty="0">
                <a:latin typeface="Cambria" panose="02040503050406030204" pitchFamily="18" charset="0"/>
                <a:ea typeface="Cambria" panose="02040503050406030204" pitchFamily="18" charset="0"/>
              </a:rPr>
              <a:t>w</a:t>
            </a:r>
            <a:r>
              <a:rPr lang="gu-IN" dirty="0">
                <a:latin typeface="Cambria" panose="02040503050406030204" pitchFamily="18" charset="0"/>
                <a:ea typeface="Cambria" panose="02040503050406030204" pitchFamily="18" charset="0"/>
              </a:rPr>
              <a:t>hich find and maintain route between other nodes in network.</a:t>
            </a:r>
            <a:endParaRPr lang="en-IN" dirty="0">
              <a:latin typeface="Cambria" panose="02040503050406030204" pitchFamily="18" charset="0"/>
              <a:ea typeface="Cambria" panose="02040503050406030204" pitchFamily="18" charset="0"/>
            </a:endParaRPr>
          </a:p>
        </p:txBody>
      </p:sp>
      <p:pic>
        <p:nvPicPr>
          <p:cNvPr id="2050" name="Picture 1">
            <a:extLst>
              <a:ext uri="{FF2B5EF4-FFF2-40B4-BE49-F238E27FC236}">
                <a16:creationId xmlns="" xmlns:a16="http://schemas.microsoft.com/office/drawing/2014/main" id="{782848C1-4DA2-C99F-28E1-4424BF40EC74}"/>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273532" y="1743916"/>
            <a:ext cx="4735460" cy="311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5888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6976</TotalTime>
  <Words>2513</Words>
  <Application>Microsoft Office PowerPoint</Application>
  <PresentationFormat>Custom</PresentationFormat>
  <Paragraphs>250</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Proxima Nova</vt:lpstr>
      <vt:lpstr>Cambria</vt:lpstr>
      <vt:lpstr>Shruti</vt:lpstr>
      <vt:lpstr>Wingdings 3</vt:lpstr>
      <vt:lpstr>Roboto Condensed</vt:lpstr>
      <vt:lpstr>Wingdings</vt:lpstr>
      <vt:lpstr>Times New Roman</vt:lpstr>
      <vt:lpstr>Comic Sans MS</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1171</cp:revision>
  <dcterms:modified xsi:type="dcterms:W3CDTF">2023-08-17T04:53:38Z</dcterms:modified>
</cp:coreProperties>
</file>