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153E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nstantia" panose="02030602050306030303"/>
                <a:cs typeface="Constantia" panose="0203060205030603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153E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153E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52"/>
            <a:ext cx="9144000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02387" y="0"/>
            <a:ext cx="4741612" cy="59931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9091295" cy="1020444"/>
          </a:xfrm>
          <a:custGeom>
            <a:avLst/>
            <a:gdLst/>
            <a:ahLst/>
            <a:cxnLst/>
            <a:rect l="l" t="t" r="r" b="b"/>
            <a:pathLst>
              <a:path w="9091295" h="1020444">
                <a:moveTo>
                  <a:pt x="2740533" y="463930"/>
                </a:moveTo>
                <a:lnTo>
                  <a:pt x="2632583" y="464820"/>
                </a:lnTo>
                <a:lnTo>
                  <a:pt x="2528570" y="468122"/>
                </a:lnTo>
                <a:lnTo>
                  <a:pt x="2426843" y="473328"/>
                </a:lnTo>
                <a:lnTo>
                  <a:pt x="2325751" y="480313"/>
                </a:lnTo>
                <a:lnTo>
                  <a:pt x="2125599" y="498475"/>
                </a:lnTo>
                <a:lnTo>
                  <a:pt x="1928876" y="521970"/>
                </a:lnTo>
                <a:lnTo>
                  <a:pt x="1736217" y="550163"/>
                </a:lnTo>
                <a:lnTo>
                  <a:pt x="1548384" y="582422"/>
                </a:lnTo>
                <a:lnTo>
                  <a:pt x="1456436" y="599821"/>
                </a:lnTo>
                <a:lnTo>
                  <a:pt x="1366012" y="617982"/>
                </a:lnTo>
                <a:lnTo>
                  <a:pt x="1277112" y="636777"/>
                </a:lnTo>
                <a:lnTo>
                  <a:pt x="1104201" y="676021"/>
                </a:lnTo>
                <a:lnTo>
                  <a:pt x="1020419" y="696340"/>
                </a:lnTo>
                <a:lnTo>
                  <a:pt x="938466" y="717041"/>
                </a:lnTo>
                <a:lnTo>
                  <a:pt x="780745" y="758951"/>
                </a:lnTo>
                <a:lnTo>
                  <a:pt x="631685" y="801242"/>
                </a:lnTo>
                <a:lnTo>
                  <a:pt x="491883" y="843279"/>
                </a:lnTo>
                <a:lnTo>
                  <a:pt x="362178" y="884174"/>
                </a:lnTo>
                <a:lnTo>
                  <a:pt x="243154" y="923416"/>
                </a:lnTo>
                <a:lnTo>
                  <a:pt x="86290" y="977646"/>
                </a:lnTo>
                <a:lnTo>
                  <a:pt x="0" y="1008759"/>
                </a:lnTo>
                <a:lnTo>
                  <a:pt x="0" y="1017480"/>
                </a:lnTo>
                <a:lnTo>
                  <a:pt x="892" y="1019937"/>
                </a:lnTo>
                <a:lnTo>
                  <a:pt x="191414" y="952373"/>
                </a:lnTo>
                <a:lnTo>
                  <a:pt x="365531" y="894334"/>
                </a:lnTo>
                <a:lnTo>
                  <a:pt x="495096" y="853566"/>
                </a:lnTo>
                <a:lnTo>
                  <a:pt x="634758" y="811657"/>
                </a:lnTo>
                <a:lnTo>
                  <a:pt x="783640" y="769365"/>
                </a:lnTo>
                <a:lnTo>
                  <a:pt x="941197" y="727455"/>
                </a:lnTo>
                <a:lnTo>
                  <a:pt x="1106741" y="686562"/>
                </a:lnTo>
                <a:lnTo>
                  <a:pt x="1192225" y="666623"/>
                </a:lnTo>
                <a:lnTo>
                  <a:pt x="1279398" y="647191"/>
                </a:lnTo>
                <a:lnTo>
                  <a:pt x="1458595" y="610362"/>
                </a:lnTo>
                <a:lnTo>
                  <a:pt x="1550289" y="592963"/>
                </a:lnTo>
                <a:lnTo>
                  <a:pt x="1738122" y="560832"/>
                </a:lnTo>
                <a:lnTo>
                  <a:pt x="1930400" y="532638"/>
                </a:lnTo>
                <a:lnTo>
                  <a:pt x="2126869" y="509142"/>
                </a:lnTo>
                <a:lnTo>
                  <a:pt x="2326640" y="491109"/>
                </a:lnTo>
                <a:lnTo>
                  <a:pt x="2427478" y="484124"/>
                </a:lnTo>
                <a:lnTo>
                  <a:pt x="2529078" y="478916"/>
                </a:lnTo>
                <a:lnTo>
                  <a:pt x="2632837" y="475614"/>
                </a:lnTo>
                <a:lnTo>
                  <a:pt x="3098541" y="474725"/>
                </a:lnTo>
                <a:lnTo>
                  <a:pt x="3085338" y="473963"/>
                </a:lnTo>
                <a:lnTo>
                  <a:pt x="2967228" y="468757"/>
                </a:lnTo>
                <a:lnTo>
                  <a:pt x="2852166" y="465327"/>
                </a:lnTo>
                <a:lnTo>
                  <a:pt x="2740533" y="463930"/>
                </a:lnTo>
                <a:close/>
              </a:path>
              <a:path w="9091295" h="1020444">
                <a:moveTo>
                  <a:pt x="3098541" y="474725"/>
                </a:moveTo>
                <a:lnTo>
                  <a:pt x="2740533" y="474725"/>
                </a:lnTo>
                <a:lnTo>
                  <a:pt x="2852039" y="476123"/>
                </a:lnTo>
                <a:lnTo>
                  <a:pt x="2966847" y="479551"/>
                </a:lnTo>
                <a:lnTo>
                  <a:pt x="3084957" y="484759"/>
                </a:lnTo>
                <a:lnTo>
                  <a:pt x="3205861" y="491744"/>
                </a:lnTo>
                <a:lnTo>
                  <a:pt x="3455289" y="510159"/>
                </a:lnTo>
                <a:lnTo>
                  <a:pt x="3713353" y="533400"/>
                </a:lnTo>
                <a:lnTo>
                  <a:pt x="4789043" y="648842"/>
                </a:lnTo>
                <a:lnTo>
                  <a:pt x="5323713" y="701548"/>
                </a:lnTo>
                <a:lnTo>
                  <a:pt x="5454269" y="712470"/>
                </a:lnTo>
                <a:lnTo>
                  <a:pt x="5709666" y="730376"/>
                </a:lnTo>
                <a:lnTo>
                  <a:pt x="5833999" y="736853"/>
                </a:lnTo>
                <a:lnTo>
                  <a:pt x="5955919" y="741807"/>
                </a:lnTo>
                <a:lnTo>
                  <a:pt x="6075045" y="744854"/>
                </a:lnTo>
                <a:lnTo>
                  <a:pt x="6190869" y="745616"/>
                </a:lnTo>
                <a:lnTo>
                  <a:pt x="6303518" y="744347"/>
                </a:lnTo>
                <a:lnTo>
                  <a:pt x="6412611" y="740663"/>
                </a:lnTo>
                <a:lnTo>
                  <a:pt x="6509354" y="734822"/>
                </a:lnTo>
                <a:lnTo>
                  <a:pt x="6190996" y="734822"/>
                </a:lnTo>
                <a:lnTo>
                  <a:pt x="6075299" y="734060"/>
                </a:lnTo>
                <a:lnTo>
                  <a:pt x="5956427" y="731012"/>
                </a:lnTo>
                <a:lnTo>
                  <a:pt x="5834634" y="726186"/>
                </a:lnTo>
                <a:lnTo>
                  <a:pt x="5710428" y="719582"/>
                </a:lnTo>
                <a:lnTo>
                  <a:pt x="5455158" y="701675"/>
                </a:lnTo>
                <a:lnTo>
                  <a:pt x="5059426" y="665988"/>
                </a:lnTo>
                <a:lnTo>
                  <a:pt x="3714369" y="522732"/>
                </a:lnTo>
                <a:lnTo>
                  <a:pt x="3456178" y="499363"/>
                </a:lnTo>
                <a:lnTo>
                  <a:pt x="3206369" y="480949"/>
                </a:lnTo>
                <a:lnTo>
                  <a:pt x="3098541" y="474725"/>
                </a:lnTo>
                <a:close/>
              </a:path>
              <a:path w="9091295" h="1020444">
                <a:moveTo>
                  <a:pt x="9091187" y="0"/>
                </a:moveTo>
                <a:lnTo>
                  <a:pt x="9054430" y="0"/>
                </a:lnTo>
                <a:lnTo>
                  <a:pt x="9014968" y="12573"/>
                </a:lnTo>
                <a:lnTo>
                  <a:pt x="8958072" y="31876"/>
                </a:lnTo>
                <a:lnTo>
                  <a:pt x="8898763" y="52831"/>
                </a:lnTo>
                <a:lnTo>
                  <a:pt x="8837295" y="75183"/>
                </a:lnTo>
                <a:lnTo>
                  <a:pt x="8191246" y="320421"/>
                </a:lnTo>
                <a:lnTo>
                  <a:pt x="8027289" y="379349"/>
                </a:lnTo>
                <a:lnTo>
                  <a:pt x="7856982" y="437261"/>
                </a:lnTo>
                <a:lnTo>
                  <a:pt x="7769352" y="465709"/>
                </a:lnTo>
                <a:lnTo>
                  <a:pt x="7680452" y="493395"/>
                </a:lnTo>
                <a:lnTo>
                  <a:pt x="7498207" y="546226"/>
                </a:lnTo>
                <a:lnTo>
                  <a:pt x="7310882" y="594867"/>
                </a:lnTo>
                <a:lnTo>
                  <a:pt x="7215251" y="617220"/>
                </a:lnTo>
                <a:lnTo>
                  <a:pt x="7118477" y="638048"/>
                </a:lnTo>
                <a:lnTo>
                  <a:pt x="7020814" y="657098"/>
                </a:lnTo>
                <a:lnTo>
                  <a:pt x="6921881" y="674624"/>
                </a:lnTo>
                <a:lnTo>
                  <a:pt x="6822185" y="690117"/>
                </a:lnTo>
                <a:lnTo>
                  <a:pt x="6721348" y="703452"/>
                </a:lnTo>
                <a:lnTo>
                  <a:pt x="6619748" y="714755"/>
                </a:lnTo>
                <a:lnTo>
                  <a:pt x="6517132" y="723519"/>
                </a:lnTo>
                <a:lnTo>
                  <a:pt x="6412230" y="729869"/>
                </a:lnTo>
                <a:lnTo>
                  <a:pt x="6303391" y="733551"/>
                </a:lnTo>
                <a:lnTo>
                  <a:pt x="6190996" y="734822"/>
                </a:lnTo>
                <a:lnTo>
                  <a:pt x="6509354" y="734822"/>
                </a:lnTo>
                <a:lnTo>
                  <a:pt x="6620636" y="725424"/>
                </a:lnTo>
                <a:lnTo>
                  <a:pt x="6722491" y="714248"/>
                </a:lnTo>
                <a:lnTo>
                  <a:pt x="6823583" y="700786"/>
                </a:lnTo>
                <a:lnTo>
                  <a:pt x="6923658" y="685164"/>
                </a:lnTo>
                <a:lnTo>
                  <a:pt x="7022719" y="667765"/>
                </a:lnTo>
                <a:lnTo>
                  <a:pt x="7120635" y="648588"/>
                </a:lnTo>
                <a:lnTo>
                  <a:pt x="7217536" y="627761"/>
                </a:lnTo>
                <a:lnTo>
                  <a:pt x="7313295" y="605282"/>
                </a:lnTo>
                <a:lnTo>
                  <a:pt x="7501001" y="556640"/>
                </a:lnTo>
                <a:lnTo>
                  <a:pt x="7683373" y="503682"/>
                </a:lnTo>
                <a:lnTo>
                  <a:pt x="7772527" y="475996"/>
                </a:lnTo>
                <a:lnTo>
                  <a:pt x="7860283" y="447548"/>
                </a:lnTo>
                <a:lnTo>
                  <a:pt x="7946390" y="418719"/>
                </a:lnTo>
                <a:lnTo>
                  <a:pt x="8113776" y="360045"/>
                </a:lnTo>
                <a:lnTo>
                  <a:pt x="8352028" y="271906"/>
                </a:lnTo>
                <a:lnTo>
                  <a:pt x="8841105" y="85344"/>
                </a:lnTo>
                <a:lnTo>
                  <a:pt x="8902446" y="62992"/>
                </a:lnTo>
                <a:lnTo>
                  <a:pt x="8961628" y="42036"/>
                </a:lnTo>
                <a:lnTo>
                  <a:pt x="9018524" y="22859"/>
                </a:lnTo>
                <a:lnTo>
                  <a:pt x="9072880" y="5460"/>
                </a:lnTo>
                <a:lnTo>
                  <a:pt x="9091187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52959"/>
            <a:ext cx="9144000" cy="901065"/>
          </a:xfrm>
          <a:custGeom>
            <a:avLst/>
            <a:gdLst/>
            <a:ahLst/>
            <a:cxnLst/>
            <a:rect l="l" t="t" r="r" b="b"/>
            <a:pathLst>
              <a:path w="9144000" h="901065">
                <a:moveTo>
                  <a:pt x="9143320" y="0"/>
                </a:moveTo>
                <a:lnTo>
                  <a:pt x="9091504" y="13208"/>
                </a:lnTo>
                <a:lnTo>
                  <a:pt x="9037275" y="27940"/>
                </a:lnTo>
                <a:lnTo>
                  <a:pt x="8980760" y="44196"/>
                </a:lnTo>
                <a:lnTo>
                  <a:pt x="8921959" y="61722"/>
                </a:lnTo>
                <a:lnTo>
                  <a:pt x="8860999" y="80645"/>
                </a:lnTo>
                <a:lnTo>
                  <a:pt x="8797753" y="100584"/>
                </a:lnTo>
                <a:lnTo>
                  <a:pt x="8664911" y="143256"/>
                </a:lnTo>
                <a:lnTo>
                  <a:pt x="8450535" y="212979"/>
                </a:lnTo>
                <a:lnTo>
                  <a:pt x="8298135" y="261620"/>
                </a:lnTo>
                <a:lnTo>
                  <a:pt x="8219268" y="286385"/>
                </a:lnTo>
                <a:lnTo>
                  <a:pt x="8138623" y="311150"/>
                </a:lnTo>
                <a:lnTo>
                  <a:pt x="8056327" y="335915"/>
                </a:lnTo>
                <a:lnTo>
                  <a:pt x="7972380" y="360426"/>
                </a:lnTo>
                <a:lnTo>
                  <a:pt x="7886909" y="384683"/>
                </a:lnTo>
                <a:lnTo>
                  <a:pt x="7711522" y="432054"/>
                </a:lnTo>
                <a:lnTo>
                  <a:pt x="7530420" y="476758"/>
                </a:lnTo>
                <a:lnTo>
                  <a:pt x="7344238" y="518033"/>
                </a:lnTo>
                <a:lnTo>
                  <a:pt x="7152976" y="554863"/>
                </a:lnTo>
                <a:lnTo>
                  <a:pt x="7055821" y="571500"/>
                </a:lnTo>
                <a:lnTo>
                  <a:pt x="6957523" y="586486"/>
                </a:lnTo>
                <a:lnTo>
                  <a:pt x="6858336" y="600075"/>
                </a:lnTo>
                <a:lnTo>
                  <a:pt x="6758133" y="611759"/>
                </a:lnTo>
                <a:lnTo>
                  <a:pt x="6657041" y="621792"/>
                </a:lnTo>
                <a:lnTo>
                  <a:pt x="6555060" y="629920"/>
                </a:lnTo>
                <a:lnTo>
                  <a:pt x="6450793" y="635889"/>
                </a:lnTo>
                <a:lnTo>
                  <a:pt x="6342716" y="639953"/>
                </a:lnTo>
                <a:lnTo>
                  <a:pt x="6231083" y="642112"/>
                </a:lnTo>
                <a:lnTo>
                  <a:pt x="6116275" y="642366"/>
                </a:lnTo>
                <a:lnTo>
                  <a:pt x="5998292" y="641096"/>
                </a:lnTo>
                <a:lnTo>
                  <a:pt x="5877515" y="638175"/>
                </a:lnTo>
                <a:lnTo>
                  <a:pt x="5754198" y="633857"/>
                </a:lnTo>
                <a:lnTo>
                  <a:pt x="5628722" y="628396"/>
                </a:lnTo>
                <a:lnTo>
                  <a:pt x="5501087" y="621792"/>
                </a:lnTo>
                <a:lnTo>
                  <a:pt x="5371801" y="614045"/>
                </a:lnTo>
                <a:lnTo>
                  <a:pt x="5108911" y="596392"/>
                </a:lnTo>
                <a:lnTo>
                  <a:pt x="4841957" y="576072"/>
                </a:lnTo>
                <a:lnTo>
                  <a:pt x="4572844" y="554482"/>
                </a:lnTo>
                <a:lnTo>
                  <a:pt x="4303858" y="532511"/>
                </a:lnTo>
                <a:lnTo>
                  <a:pt x="4036777" y="511175"/>
                </a:lnTo>
                <a:lnTo>
                  <a:pt x="3773760" y="491363"/>
                </a:lnTo>
                <a:lnTo>
                  <a:pt x="3644347" y="482600"/>
                </a:lnTo>
                <a:lnTo>
                  <a:pt x="3516839" y="474472"/>
                </a:lnTo>
                <a:lnTo>
                  <a:pt x="3391109" y="467360"/>
                </a:lnTo>
                <a:lnTo>
                  <a:pt x="3267792" y="461264"/>
                </a:lnTo>
                <a:lnTo>
                  <a:pt x="3147015" y="456438"/>
                </a:lnTo>
                <a:lnTo>
                  <a:pt x="3028905" y="452882"/>
                </a:lnTo>
                <a:lnTo>
                  <a:pt x="2913843" y="450850"/>
                </a:lnTo>
                <a:lnTo>
                  <a:pt x="2802083" y="450469"/>
                </a:lnTo>
                <a:lnTo>
                  <a:pt x="2693752" y="451739"/>
                </a:lnTo>
                <a:lnTo>
                  <a:pt x="2589358" y="454787"/>
                </a:lnTo>
                <a:lnTo>
                  <a:pt x="2486996" y="459740"/>
                </a:lnTo>
                <a:lnTo>
                  <a:pt x="2384888" y="466090"/>
                </a:lnTo>
                <a:lnTo>
                  <a:pt x="2181815" y="483108"/>
                </a:lnTo>
                <a:lnTo>
                  <a:pt x="1981282" y="505079"/>
                </a:lnTo>
                <a:lnTo>
                  <a:pt x="1784178" y="531114"/>
                </a:lnTo>
                <a:lnTo>
                  <a:pt x="1591138" y="560705"/>
                </a:lnTo>
                <a:lnTo>
                  <a:pt x="1403305" y="592836"/>
                </a:lnTo>
                <a:lnTo>
                  <a:pt x="1311484" y="609727"/>
                </a:lnTo>
                <a:lnTo>
                  <a:pt x="1221403" y="626872"/>
                </a:lnTo>
                <a:lnTo>
                  <a:pt x="1132897" y="644398"/>
                </a:lnTo>
                <a:lnTo>
                  <a:pt x="1046384" y="662051"/>
                </a:lnTo>
                <a:lnTo>
                  <a:pt x="961675" y="679704"/>
                </a:lnTo>
                <a:lnTo>
                  <a:pt x="879074" y="697484"/>
                </a:lnTo>
                <a:lnTo>
                  <a:pt x="798569" y="715137"/>
                </a:lnTo>
                <a:lnTo>
                  <a:pt x="644620" y="749681"/>
                </a:lnTo>
                <a:lnTo>
                  <a:pt x="432593" y="798449"/>
                </a:lnTo>
                <a:lnTo>
                  <a:pt x="246132" y="840994"/>
                </a:lnTo>
                <a:lnTo>
                  <a:pt x="137420" y="864743"/>
                </a:lnTo>
                <a:lnTo>
                  <a:pt x="88144" y="874903"/>
                </a:lnTo>
                <a:lnTo>
                  <a:pt x="42290" y="883793"/>
                </a:lnTo>
                <a:lnTo>
                  <a:pt x="844" y="891260"/>
                </a:lnTo>
              </a:path>
              <a:path w="9144000" h="901065">
                <a:moveTo>
                  <a:pt x="844" y="896112"/>
                </a:moveTo>
                <a:lnTo>
                  <a:pt x="43980" y="893191"/>
                </a:lnTo>
                <a:lnTo>
                  <a:pt x="89947" y="884301"/>
                </a:lnTo>
                <a:lnTo>
                  <a:pt x="139350" y="874141"/>
                </a:lnTo>
                <a:lnTo>
                  <a:pt x="192157" y="862711"/>
                </a:lnTo>
                <a:lnTo>
                  <a:pt x="307359" y="836930"/>
                </a:lnTo>
                <a:lnTo>
                  <a:pt x="502735" y="791972"/>
                </a:lnTo>
                <a:lnTo>
                  <a:pt x="646753" y="759079"/>
                </a:lnTo>
                <a:lnTo>
                  <a:pt x="800652" y="724408"/>
                </a:lnTo>
                <a:lnTo>
                  <a:pt x="963682" y="688975"/>
                </a:lnTo>
                <a:lnTo>
                  <a:pt x="1048327" y="671322"/>
                </a:lnTo>
                <a:lnTo>
                  <a:pt x="1134789" y="653669"/>
                </a:lnTo>
                <a:lnTo>
                  <a:pt x="1223257" y="636143"/>
                </a:lnTo>
                <a:lnTo>
                  <a:pt x="1313389" y="618998"/>
                </a:lnTo>
                <a:lnTo>
                  <a:pt x="1405083" y="602234"/>
                </a:lnTo>
                <a:lnTo>
                  <a:pt x="1592789" y="570103"/>
                </a:lnTo>
                <a:lnTo>
                  <a:pt x="1785575" y="540639"/>
                </a:lnTo>
                <a:lnTo>
                  <a:pt x="1982552" y="514477"/>
                </a:lnTo>
                <a:lnTo>
                  <a:pt x="2182831" y="492633"/>
                </a:lnTo>
                <a:lnTo>
                  <a:pt x="2385650" y="475615"/>
                </a:lnTo>
                <a:lnTo>
                  <a:pt x="2487504" y="469138"/>
                </a:lnTo>
                <a:lnTo>
                  <a:pt x="2589739" y="464312"/>
                </a:lnTo>
                <a:lnTo>
                  <a:pt x="2694133" y="461137"/>
                </a:lnTo>
                <a:lnTo>
                  <a:pt x="2802210" y="459994"/>
                </a:lnTo>
                <a:lnTo>
                  <a:pt x="2913843" y="460375"/>
                </a:lnTo>
                <a:lnTo>
                  <a:pt x="3028778" y="462407"/>
                </a:lnTo>
                <a:lnTo>
                  <a:pt x="3146761" y="465963"/>
                </a:lnTo>
                <a:lnTo>
                  <a:pt x="3267411" y="470789"/>
                </a:lnTo>
                <a:lnTo>
                  <a:pt x="3390601" y="476885"/>
                </a:lnTo>
                <a:lnTo>
                  <a:pt x="3516204" y="483997"/>
                </a:lnTo>
                <a:lnTo>
                  <a:pt x="3643712" y="491998"/>
                </a:lnTo>
                <a:lnTo>
                  <a:pt x="3773125" y="500888"/>
                </a:lnTo>
                <a:lnTo>
                  <a:pt x="4036015" y="520573"/>
                </a:lnTo>
                <a:lnTo>
                  <a:pt x="4303096" y="541909"/>
                </a:lnTo>
                <a:lnTo>
                  <a:pt x="4572082" y="564007"/>
                </a:lnTo>
                <a:lnTo>
                  <a:pt x="4841195" y="585597"/>
                </a:lnTo>
                <a:lnTo>
                  <a:pt x="5108149" y="605917"/>
                </a:lnTo>
                <a:lnTo>
                  <a:pt x="5371166" y="623570"/>
                </a:lnTo>
                <a:lnTo>
                  <a:pt x="5500579" y="631317"/>
                </a:lnTo>
                <a:lnTo>
                  <a:pt x="5628214" y="637921"/>
                </a:lnTo>
                <a:lnTo>
                  <a:pt x="5753817" y="643382"/>
                </a:lnTo>
                <a:lnTo>
                  <a:pt x="5877261" y="647700"/>
                </a:lnTo>
                <a:lnTo>
                  <a:pt x="5998038" y="650494"/>
                </a:lnTo>
                <a:lnTo>
                  <a:pt x="6116148" y="651891"/>
                </a:lnTo>
                <a:lnTo>
                  <a:pt x="6231210" y="651637"/>
                </a:lnTo>
                <a:lnTo>
                  <a:pt x="6342843" y="649478"/>
                </a:lnTo>
                <a:lnTo>
                  <a:pt x="6451174" y="645414"/>
                </a:lnTo>
                <a:lnTo>
                  <a:pt x="6555695" y="639445"/>
                </a:lnTo>
                <a:lnTo>
                  <a:pt x="6657803" y="631317"/>
                </a:lnTo>
                <a:lnTo>
                  <a:pt x="6759022" y="621284"/>
                </a:lnTo>
                <a:lnTo>
                  <a:pt x="6859352" y="609473"/>
                </a:lnTo>
                <a:lnTo>
                  <a:pt x="6958793" y="595884"/>
                </a:lnTo>
                <a:lnTo>
                  <a:pt x="7057345" y="580898"/>
                </a:lnTo>
                <a:lnTo>
                  <a:pt x="7154627" y="564261"/>
                </a:lnTo>
                <a:lnTo>
                  <a:pt x="7346016" y="527431"/>
                </a:lnTo>
                <a:lnTo>
                  <a:pt x="7532579" y="486029"/>
                </a:lnTo>
                <a:lnTo>
                  <a:pt x="7713808" y="441198"/>
                </a:lnTo>
                <a:lnTo>
                  <a:pt x="7889449" y="393827"/>
                </a:lnTo>
                <a:lnTo>
                  <a:pt x="7975047" y="369570"/>
                </a:lnTo>
                <a:lnTo>
                  <a:pt x="8058994" y="344932"/>
                </a:lnTo>
                <a:lnTo>
                  <a:pt x="8141290" y="320294"/>
                </a:lnTo>
                <a:lnTo>
                  <a:pt x="8222062" y="295401"/>
                </a:lnTo>
                <a:lnTo>
                  <a:pt x="8300929" y="270764"/>
                </a:lnTo>
                <a:lnTo>
                  <a:pt x="8453456" y="221996"/>
                </a:lnTo>
                <a:lnTo>
                  <a:pt x="8800674" y="109600"/>
                </a:lnTo>
                <a:lnTo>
                  <a:pt x="8863793" y="89662"/>
                </a:lnTo>
                <a:lnTo>
                  <a:pt x="8924753" y="70866"/>
                </a:lnTo>
                <a:lnTo>
                  <a:pt x="8983554" y="53340"/>
                </a:lnTo>
                <a:lnTo>
                  <a:pt x="9039942" y="37211"/>
                </a:lnTo>
                <a:lnTo>
                  <a:pt x="9094044" y="22351"/>
                </a:lnTo>
                <a:lnTo>
                  <a:pt x="9144844" y="9464"/>
                </a:lnTo>
              </a:path>
              <a:path w="9144000" h="901065">
                <a:moveTo>
                  <a:pt x="9144844" y="6180"/>
                </a:moveTo>
                <a:lnTo>
                  <a:pt x="9143320" y="0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700" y="628853"/>
            <a:ext cx="139763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5153E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859" y="1462786"/>
            <a:ext cx="8082280" cy="343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nstantia" panose="02030602050306030303"/>
                <a:cs typeface="Constantia" panose="0203060205030603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628650"/>
            <a:ext cx="2178050" cy="1661795"/>
          </a:xfrm>
        </p:spPr>
        <p:txBody>
          <a:bodyPr wrap="square"/>
          <a:p>
            <a:r>
              <a:rPr lang="en-IN" altLang="en-US"/>
              <a:t>TIC TAC TOE PROLEM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791" y="1263015"/>
            <a:ext cx="5486400" cy="4443889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100" b="1"/>
              <a:t>Problem Definitio</a:t>
            </a:r>
            <a:r>
              <a:rPr lang="en-IN" altLang="en-US" sz="2100" b="1"/>
              <a:t>n?</a:t>
            </a:r>
            <a:endParaRPr lang="en-US"/>
          </a:p>
          <a:p>
            <a:pPr marL="0" indent="0">
              <a:buNone/>
            </a:pPr>
            <a:r>
              <a:rPr lang="en-US"/>
              <a:t>What are the 3 different ways of solving the Tic-Tac-Toe Problem applying AI? Show the improvements obtained from one over the other using better knowledge representation.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Solution:</a:t>
            </a:r>
            <a:r>
              <a:rPr lang="en-US"/>
              <a:t>The tic-Tac-Toe game can be solved in three ways. The programs or solutions in the Series increase in,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Their complexity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 of generalization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Clarity of their knowledge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Extensibility of their approach</a:t>
            </a: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845565"/>
            <a:ext cx="3503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Procedure</a:t>
            </a:r>
            <a:r>
              <a:rPr sz="3200" spc="-75" dirty="0"/>
              <a:t> </a:t>
            </a:r>
            <a:r>
              <a:rPr sz="3200" dirty="0"/>
              <a:t>-</a:t>
            </a:r>
            <a:r>
              <a:rPr sz="3200" spc="-45" dirty="0"/>
              <a:t> </a:t>
            </a:r>
            <a:r>
              <a:rPr sz="3200" spc="-5" dirty="0"/>
              <a:t>PossWin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993214"/>
            <a:ext cx="4157979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900" b="1" i="1" spc="-20" dirty="0">
                <a:latin typeface="Constantia" panose="02030602050306030303"/>
                <a:cs typeface="Constantia" panose="02030602050306030303"/>
              </a:rPr>
              <a:t>PossWin </a:t>
            </a:r>
            <a:r>
              <a:rPr sz="2900" b="1" i="1" spc="-5" dirty="0">
                <a:latin typeface="Constantia" panose="02030602050306030303"/>
                <a:cs typeface="Constantia" panose="02030602050306030303"/>
              </a:rPr>
              <a:t>(P)</a:t>
            </a:r>
            <a:r>
              <a:rPr sz="2900" b="1" i="1" spc="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900" spc="5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9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spc="-5" dirty="0">
                <a:latin typeface="Constantia" panose="02030602050306030303"/>
                <a:cs typeface="Constantia" panose="02030602050306030303"/>
              </a:rPr>
              <a:t>Returns</a:t>
            </a:r>
            <a:endParaRPr sz="29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5144" y="3199003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8620" algn="l"/>
              </a:tabLst>
            </a:pPr>
            <a:r>
              <a:rPr sz="2400" spc="-5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ons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es	a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636" y="2833242"/>
            <a:ext cx="5698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indent="-24701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25971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0,</a:t>
            </a:r>
            <a:r>
              <a:rPr sz="24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player</a:t>
            </a:r>
            <a:r>
              <a:rPr sz="24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cannot</a:t>
            </a:r>
            <a:r>
              <a:rPr sz="24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win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its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next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move,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259080" marR="5080" indent="-247015">
              <a:lnSpc>
                <a:spcPct val="100000"/>
              </a:lnSpc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259715" algn="l"/>
                <a:tab pos="1746885" algn="l"/>
                <a:tab pos="2373630" algn="l"/>
                <a:tab pos="3612515" algn="l"/>
                <a:tab pos="4081145" algn="l"/>
                <a:tab pos="5147310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othe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wise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num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er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f	sq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that 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winning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for</a:t>
            </a:r>
            <a:r>
              <a:rPr sz="24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0" dirty="0">
                <a:latin typeface="Constantia" panose="02030602050306030303"/>
                <a:cs typeface="Constantia" panose="02030602050306030303"/>
              </a:rPr>
              <a:t>P.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4295013"/>
            <a:ext cx="8082280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15" dirty="0">
                <a:latin typeface="Constantia" panose="02030602050306030303"/>
                <a:cs typeface="Constantia" panose="02030602050306030303"/>
              </a:rPr>
              <a:t>Rule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1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  <a:tab pos="323913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400" spc="3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PossWin</a:t>
            </a:r>
            <a:r>
              <a:rPr sz="2400" spc="3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(P)</a:t>
            </a:r>
            <a:r>
              <a:rPr sz="2400" spc="3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400" spc="3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0</a:t>
            </a:r>
            <a:r>
              <a:rPr sz="2400" spc="3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{P</a:t>
            </a:r>
            <a:r>
              <a:rPr sz="2400" spc="3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can</a:t>
            </a:r>
            <a:r>
              <a:rPr sz="2400" spc="3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not</a:t>
            </a:r>
            <a:r>
              <a:rPr sz="2400" spc="2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win}</a:t>
            </a:r>
            <a:r>
              <a:rPr sz="2400" spc="3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400" spc="2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10" dirty="0">
                <a:latin typeface="Constantia" panose="02030602050306030303"/>
                <a:cs typeface="Constantia" panose="02030602050306030303"/>
              </a:rPr>
              <a:t>find</a:t>
            </a:r>
            <a:r>
              <a:rPr sz="2400" spc="3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whether </a:t>
            </a:r>
            <a:r>
              <a:rPr sz="2400" spc="-5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opponent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can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win.	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so,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block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it.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69365"/>
            <a:ext cx="41802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Strategy</a:t>
            </a:r>
            <a:r>
              <a:rPr sz="3200" spc="-65" dirty="0"/>
              <a:t> </a:t>
            </a:r>
            <a:r>
              <a:rPr sz="3200" dirty="0"/>
              <a:t>used</a:t>
            </a:r>
            <a:r>
              <a:rPr sz="3200" spc="-30" dirty="0"/>
              <a:t> </a:t>
            </a:r>
            <a:r>
              <a:rPr sz="3200" spc="-10" dirty="0"/>
              <a:t>by</a:t>
            </a:r>
            <a:r>
              <a:rPr sz="3200" spc="-20" dirty="0"/>
              <a:t> </a:t>
            </a:r>
            <a:r>
              <a:rPr sz="3200" spc="-10" dirty="0"/>
              <a:t>PosWin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59738"/>
            <a:ext cx="7856855" cy="348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b="1" i="1" spc="-7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600" b="1" i="1" spc="-5" dirty="0">
                <a:latin typeface="Constantia" panose="02030602050306030303"/>
                <a:cs typeface="Constantia" panose="02030602050306030303"/>
              </a:rPr>
              <a:t>osWi</a:t>
            </a:r>
            <a:r>
              <a:rPr sz="2600" b="1" i="1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600" b="1" i="1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check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6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at</a:t>
            </a:r>
            <a:r>
              <a:rPr sz="26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6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time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,</a:t>
            </a:r>
            <a:r>
              <a:rPr sz="26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5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or</a:t>
            </a:r>
            <a:r>
              <a:rPr sz="2600" spc="-1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each</a:t>
            </a:r>
            <a:r>
              <a:rPr sz="26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4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spc="-5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ws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/</a:t>
            </a:r>
            <a:r>
              <a:rPr sz="2600" spc="-5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olumns 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6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diagonals</a:t>
            </a:r>
            <a:r>
              <a:rPr sz="26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5" dirty="0">
                <a:latin typeface="Constantia" panose="02030602050306030303"/>
                <a:cs typeface="Constantia" panose="02030602050306030303"/>
              </a:rPr>
              <a:t>follows.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Segoe UI Symbol" panose="020B0502040204020203"/>
              <a:buChar char="⚫"/>
            </a:pPr>
            <a:endParaRPr sz="35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  <a:tab pos="1007110" algn="l"/>
                <a:tab pos="2755900" algn="l"/>
                <a:tab pos="3670300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If	3 *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3 *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2	=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18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en</a:t>
            </a:r>
            <a:r>
              <a:rPr sz="24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X</a:t>
            </a:r>
            <a:r>
              <a:rPr sz="24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ca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win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400" spc="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5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*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5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*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2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50</a:t>
            </a:r>
            <a:r>
              <a:rPr sz="24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player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can</a:t>
            </a:r>
            <a:r>
              <a:rPr sz="24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win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Segoe UI Symbol" panose="020B0502040204020203"/>
              <a:buChar char="⚫"/>
            </a:pPr>
            <a:endParaRPr sz="3300">
              <a:latin typeface="Constantia" panose="02030602050306030303"/>
              <a:cs typeface="Constantia" panose="02030602050306030303"/>
            </a:endParaRPr>
          </a:p>
          <a:p>
            <a:pPr marL="285115" marR="46672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These</a:t>
            </a:r>
            <a:r>
              <a:rPr sz="26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5" dirty="0">
                <a:latin typeface="Constantia" panose="02030602050306030303"/>
                <a:cs typeface="Constantia" panose="02030602050306030303"/>
              </a:rPr>
              <a:t>procedures</a:t>
            </a:r>
            <a:r>
              <a:rPr sz="26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5" dirty="0">
                <a:latin typeface="Constantia" panose="02030602050306030303"/>
                <a:cs typeface="Constantia" panose="02030602050306030303"/>
              </a:rPr>
              <a:t>are</a:t>
            </a:r>
            <a:r>
              <a:rPr sz="26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used</a:t>
            </a:r>
            <a:r>
              <a:rPr sz="26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6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algorithm</a:t>
            </a:r>
            <a:r>
              <a:rPr sz="26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on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the </a:t>
            </a:r>
            <a:r>
              <a:rPr sz="2600" spc="-6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next</a:t>
            </a:r>
            <a:r>
              <a:rPr sz="26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slide.</a:t>
            </a:r>
            <a:endParaRPr sz="26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21765"/>
            <a:ext cx="171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Algorithm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607974"/>
            <a:ext cx="7610475" cy="442150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Assumptions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55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rst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use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sy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X.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10" dirty="0">
                <a:latin typeface="Constantia" panose="02030602050306030303"/>
                <a:cs typeface="Constantia" panose="02030602050306030303"/>
              </a:rPr>
              <a:t>There</a:t>
            </a:r>
            <a:r>
              <a:rPr sz="24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are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4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all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8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moves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worst</a:t>
            </a:r>
            <a:r>
              <a:rPr sz="24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case.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marR="107061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  <a:tab pos="2744470" algn="l"/>
                <a:tab pos="4418965" algn="l"/>
              </a:tabLst>
            </a:pPr>
            <a:r>
              <a:rPr sz="2400" spc="-10" dirty="0">
                <a:latin typeface="Constantia" panose="02030602050306030303"/>
                <a:cs typeface="Constantia" panose="02030602050306030303"/>
              </a:rPr>
              <a:t>Computer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represented</a:t>
            </a:r>
            <a:r>
              <a:rPr sz="2400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by	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Human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is </a:t>
            </a:r>
            <a:r>
              <a:rPr sz="2400" spc="-5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represented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by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H.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15" dirty="0">
                <a:latin typeface="Constantia" panose="02030602050306030303"/>
                <a:cs typeface="Constantia" panose="02030602050306030303"/>
              </a:rPr>
              <a:t>Convention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used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4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algorithm</a:t>
            </a:r>
            <a:r>
              <a:rPr sz="24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on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next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slide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 marR="92710" lvl="2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100" spc="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1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1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4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ir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st</a:t>
            </a:r>
            <a:r>
              <a:rPr sz="21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(</a:t>
            </a:r>
            <a:r>
              <a:rPr sz="2100" spc="-2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100" spc="5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pu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1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1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X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,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5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100" spc="5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an</a:t>
            </a:r>
            <a:r>
              <a:rPr sz="21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1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)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- </a:t>
            </a:r>
            <a:r>
              <a:rPr sz="2100" b="1" dirty="0">
                <a:latin typeface="Constantia" panose="02030602050306030303"/>
                <a:cs typeface="Constantia" panose="02030602050306030303"/>
              </a:rPr>
              <a:t>Odd  </a:t>
            </a:r>
            <a:r>
              <a:rPr sz="2100" b="1" spc="-20" dirty="0">
                <a:latin typeface="Constantia" panose="02030602050306030303"/>
                <a:cs typeface="Constantia" panose="02030602050306030303"/>
              </a:rPr>
              <a:t>moves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100" spc="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1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4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ir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st</a:t>
            </a:r>
            <a:r>
              <a:rPr sz="21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(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100" spc="5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an</a:t>
            </a:r>
            <a:r>
              <a:rPr sz="21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1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X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,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2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100" spc="5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pu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1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1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) -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spc="-55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100" b="1" spc="-45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100" b="1" dirty="0">
                <a:latin typeface="Constantia" panose="02030602050306030303"/>
                <a:cs typeface="Constantia" panose="02030602050306030303"/>
              </a:rPr>
              <a:t>en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927100">
              <a:lnSpc>
                <a:spcPct val="100000"/>
              </a:lnSpc>
            </a:pPr>
            <a:r>
              <a:rPr sz="2100" b="1" spc="-20" dirty="0">
                <a:latin typeface="Constantia" panose="02030602050306030303"/>
                <a:cs typeface="Constantia" panose="02030602050306030303"/>
              </a:rPr>
              <a:t>moves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spc="-8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or</a:t>
            </a:r>
            <a:r>
              <a:rPr sz="21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1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sa</a:t>
            </a:r>
            <a:r>
              <a:rPr sz="2100" spc="-45" dirty="0">
                <a:latin typeface="Constantia" panose="02030602050306030303"/>
                <a:cs typeface="Constantia" panose="02030602050306030303"/>
              </a:rPr>
              <a:t>k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1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of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clar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100" spc="-18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,</a:t>
            </a:r>
            <a:r>
              <a:rPr sz="21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1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se</a:t>
            </a:r>
            <a:r>
              <a:rPr sz="21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1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100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H.</a:t>
            </a:r>
            <a:endParaRPr sz="21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16661"/>
            <a:ext cx="7489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Algo</a:t>
            </a:r>
            <a:r>
              <a:rPr sz="3200" spc="-25" dirty="0"/>
              <a:t> </a:t>
            </a:r>
            <a:r>
              <a:rPr sz="3200" dirty="0"/>
              <a:t>-</a:t>
            </a:r>
            <a:r>
              <a:rPr sz="3200" spc="-20" dirty="0"/>
              <a:t> </a:t>
            </a:r>
            <a:r>
              <a:rPr sz="3200" spc="-10" dirty="0"/>
              <a:t>Computer</a:t>
            </a:r>
            <a:r>
              <a:rPr sz="3200" spc="-5" dirty="0"/>
              <a:t> </a:t>
            </a:r>
            <a:r>
              <a:rPr sz="3200" spc="-20" dirty="0"/>
              <a:t>plays </a:t>
            </a:r>
            <a:r>
              <a:rPr sz="3200" spc="-15" dirty="0"/>
              <a:t>first</a:t>
            </a:r>
            <a:r>
              <a:rPr sz="3200" spc="-100" dirty="0"/>
              <a:t> </a:t>
            </a:r>
            <a:r>
              <a:rPr sz="2800" spc="-5" dirty="0"/>
              <a:t>–</a:t>
            </a:r>
            <a:r>
              <a:rPr sz="2800" spc="10" dirty="0"/>
              <a:t> </a:t>
            </a:r>
            <a:r>
              <a:rPr sz="2800" b="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2800" b="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25" dirty="0">
                <a:latin typeface="Calibri" panose="020F0502020204030204"/>
                <a:cs typeface="Calibri" panose="020F0502020204030204"/>
              </a:rPr>
              <a:t>plays</a:t>
            </a:r>
            <a:r>
              <a:rPr sz="2800" b="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5" dirty="0">
                <a:latin typeface="Calibri" panose="020F0502020204030204"/>
                <a:cs typeface="Calibri" panose="020F0502020204030204"/>
              </a:rPr>
              <a:t>odd</a:t>
            </a:r>
            <a:r>
              <a:rPr sz="2800" b="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10" dirty="0">
                <a:latin typeface="Calibri" panose="020F0502020204030204"/>
                <a:cs typeface="Calibri" panose="020F0502020204030204"/>
              </a:rPr>
              <a:t>moves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783830" cy="4732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50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  <a:tab pos="1388745" algn="l"/>
              </a:tabLst>
            </a:pPr>
            <a:r>
              <a:rPr sz="21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100" b="1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spc="-5" dirty="0">
                <a:latin typeface="Constantia" panose="02030602050306030303"/>
                <a:cs typeface="Constantia" panose="02030602050306030303"/>
              </a:rPr>
              <a:t>1:	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Go</a:t>
            </a:r>
            <a:r>
              <a:rPr sz="21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(5)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25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Move</a:t>
            </a:r>
            <a:r>
              <a:rPr sz="2100" b="1" spc="-2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2:</a:t>
            </a:r>
            <a:r>
              <a:rPr sz="2100" spc="-3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2100" i="1" spc="-1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spc="-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plays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250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100" b="1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latin typeface="Constantia" panose="02030602050306030303"/>
                <a:cs typeface="Constantia" panose="02030602050306030303"/>
              </a:rPr>
              <a:t>3:</a:t>
            </a:r>
            <a:r>
              <a:rPr sz="2100" b="1" spc="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100" spc="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B[9]</a:t>
            </a:r>
            <a:r>
              <a:rPr sz="21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1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blank,</a:t>
            </a:r>
            <a:r>
              <a:rPr sz="21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1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Go(9)</a:t>
            </a:r>
            <a:r>
              <a:rPr sz="21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100" spc="4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Go(3)</a:t>
            </a:r>
            <a:r>
              <a:rPr sz="21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{make</a:t>
            </a:r>
            <a:r>
              <a:rPr sz="2100" b="1" i="1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2}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25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Mo</a:t>
            </a:r>
            <a:r>
              <a:rPr sz="2100" b="1" spc="-4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v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100" b="1" spc="-8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spc="-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4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: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2100" i="1" spc="-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p</a:t>
            </a:r>
            <a:r>
              <a:rPr sz="2100" i="1" spc="-1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l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ays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250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100" b="1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spc="-5" dirty="0">
                <a:latin typeface="Constantia" panose="02030602050306030303"/>
                <a:cs typeface="Constantia" panose="02030602050306030303"/>
              </a:rPr>
              <a:t>5:</a:t>
            </a:r>
            <a:r>
              <a:rPr sz="2100" b="1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{By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2100" b="1" i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computer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has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5" dirty="0">
                <a:latin typeface="Constantia" panose="02030602050306030303"/>
                <a:cs typeface="Constantia" panose="02030602050306030303"/>
              </a:rPr>
              <a:t>played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 2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chances}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24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PossWin(C)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spc="-10" dirty="0">
                <a:latin typeface="Constantia" panose="02030602050306030303"/>
                <a:cs typeface="Constantia" panose="02030602050306030303"/>
              </a:rPr>
              <a:t>{won}</a:t>
            </a:r>
            <a:r>
              <a:rPr sz="2000" b="1" i="1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Go(PossWin(C))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652780" marR="5080" lvl="1" indent="-247650">
              <a:lnSpc>
                <a:spcPts val="2160"/>
              </a:lnSpc>
              <a:spcBef>
                <a:spcPts val="51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spc="-5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2000" b="1" i="1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dirty="0">
                <a:latin typeface="Constantia" panose="02030602050306030303"/>
                <a:cs typeface="Constantia" panose="02030602050306030303"/>
              </a:rPr>
              <a:t>H}</a:t>
            </a:r>
            <a:r>
              <a:rPr sz="2000" b="1" i="1" spc="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PossWin(H)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Go(PossWin(H))</a:t>
            </a:r>
            <a:r>
              <a:rPr sz="20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B[7]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is </a:t>
            </a:r>
            <a:r>
              <a:rPr sz="2000" spc="-48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blank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459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Go(7)</a:t>
            </a:r>
            <a:r>
              <a:rPr sz="20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Go(3)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21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Mo</a:t>
            </a:r>
            <a:r>
              <a:rPr sz="2100" b="1" spc="-4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v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100" b="1" spc="-8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spc="-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6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:</a:t>
            </a:r>
            <a:r>
              <a:rPr sz="2100" i="1" spc="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2100" i="1" spc="-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p</a:t>
            </a:r>
            <a:r>
              <a:rPr sz="2100" i="1" spc="-1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l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ays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25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25" dirty="0">
                <a:latin typeface="Constantia" panose="02030602050306030303"/>
                <a:cs typeface="Constantia" panose="02030602050306030303"/>
              </a:rPr>
              <a:t>Moves</a:t>
            </a:r>
            <a:r>
              <a:rPr sz="2100" b="1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latin typeface="Constantia" panose="02030602050306030303"/>
                <a:cs typeface="Constantia" panose="02030602050306030303"/>
              </a:rPr>
              <a:t>7</a:t>
            </a:r>
            <a:r>
              <a:rPr sz="2100" b="1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latin typeface="Constantia" panose="02030602050306030303"/>
                <a:cs typeface="Constantia" panose="02030602050306030303"/>
              </a:rPr>
              <a:t>&amp;</a:t>
            </a:r>
            <a:r>
              <a:rPr sz="2100" b="1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latin typeface="Constantia" panose="02030602050306030303"/>
                <a:cs typeface="Constantia" panose="02030602050306030303"/>
              </a:rPr>
              <a:t>9</a:t>
            </a:r>
            <a:r>
              <a:rPr sz="2100" b="1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latin typeface="Constantia" panose="02030602050306030303"/>
                <a:cs typeface="Constantia" panose="02030602050306030303"/>
              </a:rPr>
              <a:t>: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PossWin(C)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spc="-10" dirty="0">
                <a:latin typeface="Constantia" panose="02030602050306030303"/>
                <a:cs typeface="Constantia" panose="02030602050306030303"/>
              </a:rPr>
              <a:t>{won}</a:t>
            </a:r>
            <a:r>
              <a:rPr sz="2000" b="1" i="1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Go(PossWin(C))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ts val="228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spc="-5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2000" b="1" i="1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dirty="0">
                <a:latin typeface="Constantia" panose="02030602050306030303"/>
                <a:cs typeface="Constantia" panose="02030602050306030303"/>
              </a:rPr>
              <a:t>H}</a:t>
            </a:r>
            <a:r>
              <a:rPr sz="2000" b="1" i="1" spc="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PossWin(H)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Go(PossWin(H))</a:t>
            </a:r>
            <a:r>
              <a:rPr sz="20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else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652780">
              <a:lnSpc>
                <a:spcPts val="2280"/>
              </a:lnSpc>
            </a:pPr>
            <a:r>
              <a:rPr sz="2000" spc="-5" dirty="0">
                <a:latin typeface="Constantia" panose="02030602050306030303"/>
                <a:cs typeface="Constantia" panose="02030602050306030303"/>
              </a:rPr>
              <a:t>Go(Anywhere)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250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Mo</a:t>
            </a:r>
            <a:r>
              <a:rPr sz="2100" b="1" spc="-4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v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100" b="1" spc="-8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8:</a:t>
            </a:r>
            <a:r>
              <a:rPr sz="2100" b="1" spc="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H plays</a:t>
            </a:r>
            <a:endParaRPr sz="21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16661"/>
            <a:ext cx="7205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Algo</a:t>
            </a:r>
            <a:r>
              <a:rPr sz="3200" spc="-25" dirty="0"/>
              <a:t> </a:t>
            </a:r>
            <a:r>
              <a:rPr sz="3200" dirty="0"/>
              <a:t>-</a:t>
            </a:r>
            <a:r>
              <a:rPr sz="3200" spc="-15" dirty="0"/>
              <a:t> </a:t>
            </a:r>
            <a:r>
              <a:rPr sz="3200" spc="-5" dirty="0"/>
              <a:t>Human</a:t>
            </a:r>
            <a:r>
              <a:rPr sz="3200" spc="-15" dirty="0"/>
              <a:t> </a:t>
            </a:r>
            <a:r>
              <a:rPr sz="3200" spc="-20" dirty="0"/>
              <a:t>plays</a:t>
            </a:r>
            <a:r>
              <a:rPr sz="3200" spc="-15" dirty="0"/>
              <a:t> first</a:t>
            </a:r>
            <a:r>
              <a:rPr sz="3200" spc="5" dirty="0"/>
              <a:t> </a:t>
            </a:r>
            <a:r>
              <a:rPr sz="3200" dirty="0"/>
              <a:t>–</a:t>
            </a:r>
            <a:r>
              <a:rPr sz="3200" spc="-5" dirty="0"/>
              <a:t> </a:t>
            </a:r>
            <a:r>
              <a:rPr sz="2800" b="0" spc="-5" dirty="0">
                <a:latin typeface="Calibri" panose="020F0502020204030204"/>
                <a:cs typeface="Calibri" panose="020F0502020204030204"/>
              </a:rPr>
              <a:t>C </a:t>
            </a:r>
            <a:r>
              <a:rPr sz="2800" b="0" spc="-25" dirty="0">
                <a:latin typeface="Calibri" panose="020F0502020204030204"/>
                <a:cs typeface="Calibri" panose="020F0502020204030204"/>
              </a:rPr>
              <a:t>plays</a:t>
            </a:r>
            <a:r>
              <a:rPr sz="2800" b="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15" dirty="0">
                <a:latin typeface="Calibri" panose="020F0502020204030204"/>
                <a:cs typeface="Calibri" panose="020F0502020204030204"/>
              </a:rPr>
              <a:t>even</a:t>
            </a:r>
            <a:r>
              <a:rPr sz="2800" b="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15" dirty="0">
                <a:latin typeface="Calibri" panose="020F0502020204030204"/>
                <a:cs typeface="Calibri" panose="020F0502020204030204"/>
              </a:rPr>
              <a:t>moves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5397"/>
            <a:ext cx="6882130" cy="490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  <a:tab pos="1379855" algn="l"/>
              </a:tabLst>
            </a:pPr>
            <a:r>
              <a:rPr sz="2100" b="1" spc="-3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Move</a:t>
            </a:r>
            <a:r>
              <a:rPr sz="2100" b="1" spc="-8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spc="-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1:	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2100" i="1" spc="-4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plays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100" b="1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2:</a:t>
            </a:r>
            <a:r>
              <a:rPr sz="21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100" spc="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B[5]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blank,</a:t>
            </a:r>
            <a:r>
              <a:rPr sz="21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1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Go(5)</a:t>
            </a:r>
            <a:r>
              <a:rPr sz="21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100" spc="4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Go(1)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Mo</a:t>
            </a:r>
            <a:r>
              <a:rPr sz="2100" b="1" spc="-4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v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100" b="1" spc="-8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3: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H plays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100" b="1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latin typeface="Constantia" panose="02030602050306030303"/>
                <a:cs typeface="Constantia" panose="02030602050306030303"/>
              </a:rPr>
              <a:t>4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: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{By</a:t>
            </a:r>
            <a:r>
              <a:rPr sz="2100" b="1" i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H 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has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5" dirty="0">
                <a:latin typeface="Constantia" panose="02030602050306030303"/>
                <a:cs typeface="Constantia" panose="02030602050306030303"/>
              </a:rPr>
              <a:t>played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2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chances}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PossWin(H)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spc="-5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2000" b="1" i="1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dirty="0">
                <a:latin typeface="Constantia" panose="02030602050306030303"/>
                <a:cs typeface="Constantia" panose="02030602050306030303"/>
              </a:rPr>
              <a:t>H}</a:t>
            </a:r>
            <a:r>
              <a:rPr sz="2000" b="1" i="1" spc="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Go</a:t>
            </a:r>
            <a:r>
              <a:rPr sz="20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(PossWin(H))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ts val="2400"/>
              </a:lnSpc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0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Go</a:t>
            </a:r>
            <a:r>
              <a:rPr sz="20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(Make_2)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ts val="2520"/>
              </a:lnSpc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Mo</a:t>
            </a:r>
            <a:r>
              <a:rPr sz="2100" b="1" spc="-4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v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100" b="1" spc="-8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spc="-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5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:</a:t>
            </a:r>
            <a:r>
              <a:rPr sz="2100" b="1" spc="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H plays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100" b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6: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{By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2100" b="1" i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5" dirty="0">
                <a:latin typeface="Constantia" panose="02030602050306030303"/>
                <a:cs typeface="Constantia" panose="02030602050306030303"/>
              </a:rPr>
              <a:t>both</a:t>
            </a:r>
            <a:r>
              <a:rPr sz="2100" b="1" i="1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5" dirty="0">
                <a:latin typeface="Constantia" panose="02030602050306030303"/>
                <a:cs typeface="Constantia" panose="02030602050306030303"/>
              </a:rPr>
              <a:t>have</a:t>
            </a:r>
            <a:r>
              <a:rPr sz="2100" b="1" i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5" dirty="0">
                <a:latin typeface="Constantia" panose="02030602050306030303"/>
                <a:cs typeface="Constantia" panose="02030602050306030303"/>
              </a:rPr>
              <a:t>played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2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chances}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PossWin(C)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spc="-10" dirty="0">
                <a:latin typeface="Constantia" panose="02030602050306030303"/>
                <a:cs typeface="Constantia" panose="02030602050306030303"/>
              </a:rPr>
              <a:t>{won}</a:t>
            </a:r>
            <a:r>
              <a:rPr sz="2000" b="1" i="1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Go(PossWin(C))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652780" marR="5080" lvl="1" indent="-247650">
              <a:lnSpc>
                <a:spcPct val="8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spc="-5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2000" b="1" i="1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dirty="0">
                <a:latin typeface="Constantia" panose="02030602050306030303"/>
                <a:cs typeface="Constantia" panose="02030602050306030303"/>
              </a:rPr>
              <a:t>H}</a:t>
            </a:r>
            <a:r>
              <a:rPr sz="2000" b="1" i="1" spc="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PossWin(H)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Go(PossWin(H))</a:t>
            </a:r>
            <a:r>
              <a:rPr sz="20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else </a:t>
            </a:r>
            <a:r>
              <a:rPr sz="2000" spc="-4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Go(Make_2)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ts val="2515"/>
              </a:lnSpc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2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Moves</a:t>
            </a:r>
            <a:r>
              <a:rPr sz="2100" b="1" spc="-9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7</a:t>
            </a:r>
            <a:r>
              <a:rPr sz="2100" b="1" spc="-1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&amp;</a:t>
            </a:r>
            <a:r>
              <a:rPr sz="2100" b="1" spc="-2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9</a:t>
            </a:r>
            <a:r>
              <a:rPr sz="2100" b="1" spc="-2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:</a:t>
            </a:r>
            <a:r>
              <a:rPr sz="2100" b="1" spc="-1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2100" i="1" spc="-1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100" i="1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plays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21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100" b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8: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{By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2100" b="1" i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computer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has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5" dirty="0">
                <a:latin typeface="Constantia" panose="02030602050306030303"/>
                <a:cs typeface="Constantia" panose="02030602050306030303"/>
              </a:rPr>
              <a:t>played</a:t>
            </a:r>
            <a:r>
              <a:rPr sz="21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dirty="0">
                <a:latin typeface="Constantia" panose="02030602050306030303"/>
                <a:cs typeface="Constantia" panose="02030602050306030303"/>
              </a:rPr>
              <a:t>3</a:t>
            </a:r>
            <a:r>
              <a:rPr sz="2100" b="1" i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b="1" i="1" spc="-10" dirty="0">
                <a:latin typeface="Constantia" panose="02030602050306030303"/>
                <a:cs typeface="Constantia" panose="02030602050306030303"/>
              </a:rPr>
              <a:t>chances}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PossWin(C)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spc="-10" dirty="0">
                <a:latin typeface="Constantia" panose="02030602050306030303"/>
                <a:cs typeface="Constantia" panose="02030602050306030303"/>
              </a:rPr>
              <a:t>{won}</a:t>
            </a:r>
            <a:r>
              <a:rPr sz="2000" b="1" i="1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Go(PossWin(C))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ts val="2160"/>
              </a:lnSpc>
              <a:spcBef>
                <a:spcPts val="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spc="-5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2000" b="1" i="1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b="1" i="1" dirty="0">
                <a:latin typeface="Constantia" panose="02030602050306030303"/>
                <a:cs typeface="Constantia" panose="02030602050306030303"/>
              </a:rPr>
              <a:t>H}</a:t>
            </a:r>
            <a:r>
              <a:rPr sz="2000" b="1" i="1" spc="5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000" spc="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PossWin(H)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Go(PossWin(H))</a:t>
            </a:r>
            <a:r>
              <a:rPr sz="20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else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652780">
              <a:lnSpc>
                <a:spcPts val="2160"/>
              </a:lnSpc>
            </a:pPr>
            <a:r>
              <a:rPr sz="2000" spc="-5" dirty="0">
                <a:latin typeface="Constantia" panose="02030602050306030303"/>
                <a:cs typeface="Constantia" panose="02030602050306030303"/>
              </a:rPr>
              <a:t>Go(Anywhere)</a:t>
            </a:r>
            <a:endParaRPr sz="20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21995"/>
            <a:ext cx="8204200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900" spc="-10" dirty="0"/>
              <a:t>Complete </a:t>
            </a:r>
            <a:r>
              <a:rPr sz="2900" spc="-5" dirty="0"/>
              <a:t>Algorithm </a:t>
            </a:r>
            <a:r>
              <a:rPr sz="2900" dirty="0"/>
              <a:t>– </a:t>
            </a:r>
            <a:r>
              <a:rPr sz="2900" b="0" spc="-5" dirty="0">
                <a:latin typeface="Calibri" panose="020F0502020204030204"/>
                <a:cs typeface="Calibri" panose="020F0502020204030204"/>
              </a:rPr>
              <a:t>Odd </a:t>
            </a:r>
            <a:r>
              <a:rPr sz="2900" b="0" spc="-10" dirty="0">
                <a:latin typeface="Calibri" panose="020F0502020204030204"/>
                <a:cs typeface="Calibri" panose="020F0502020204030204"/>
              </a:rPr>
              <a:t>moves </a:t>
            </a:r>
            <a:r>
              <a:rPr sz="2900" b="0" spc="-5" dirty="0">
                <a:latin typeface="Calibri" panose="020F0502020204030204"/>
                <a:cs typeface="Calibri" panose="020F0502020204030204"/>
              </a:rPr>
              <a:t>or </a:t>
            </a:r>
            <a:r>
              <a:rPr sz="2900" b="0" spc="-15" dirty="0">
                <a:latin typeface="Calibri" panose="020F0502020204030204"/>
                <a:cs typeface="Calibri" panose="020F0502020204030204"/>
              </a:rPr>
              <a:t>even </a:t>
            </a:r>
            <a:r>
              <a:rPr sz="2900" b="0" spc="-10" dirty="0">
                <a:latin typeface="Calibri" panose="020F0502020204030204"/>
                <a:cs typeface="Calibri" panose="020F0502020204030204"/>
              </a:rPr>
              <a:t>moves </a:t>
            </a:r>
            <a:r>
              <a:rPr sz="2900" b="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900" b="0" dirty="0">
                <a:latin typeface="Calibri" panose="020F0502020204030204"/>
                <a:cs typeface="Calibri" panose="020F0502020204030204"/>
              </a:rPr>
              <a:t>C </a:t>
            </a:r>
            <a:r>
              <a:rPr sz="2900" b="0" spc="-64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0" spc="-10" dirty="0">
                <a:latin typeface="Calibri" panose="020F0502020204030204"/>
                <a:cs typeface="Calibri" panose="020F0502020204030204"/>
              </a:rPr>
              <a:t>playing</a:t>
            </a:r>
            <a:r>
              <a:rPr sz="2900" b="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0" spc="-20" dirty="0">
                <a:latin typeface="Calibri" panose="020F0502020204030204"/>
                <a:cs typeface="Calibri" panose="020F0502020204030204"/>
              </a:rPr>
              <a:t>first</a:t>
            </a:r>
            <a:r>
              <a:rPr sz="2900" b="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0" dirty="0">
                <a:latin typeface="Calibri" panose="020F0502020204030204"/>
                <a:cs typeface="Calibri" panose="020F0502020204030204"/>
              </a:rPr>
              <a:t>or</a:t>
            </a:r>
            <a:r>
              <a:rPr sz="2900" b="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0" spc="-10" dirty="0">
                <a:latin typeface="Calibri" panose="020F0502020204030204"/>
                <a:cs typeface="Calibri" panose="020F0502020204030204"/>
              </a:rPr>
              <a:t>second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3265"/>
            <a:ext cx="8079740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115" algn="l"/>
                <a:tab pos="285750" algn="l"/>
                <a:tab pos="1225550" algn="l"/>
              </a:tabLst>
            </a:pPr>
            <a:r>
              <a:rPr sz="18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1800" b="1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dirty="0">
                <a:latin typeface="Constantia" panose="02030602050306030303"/>
                <a:cs typeface="Constantia" panose="02030602050306030303"/>
              </a:rPr>
              <a:t>1:	</a:t>
            </a:r>
            <a:r>
              <a:rPr sz="1800" spc="-30" dirty="0">
                <a:latin typeface="Constantia" panose="02030602050306030303"/>
                <a:cs typeface="Constantia" panose="02030602050306030303"/>
              </a:rPr>
              <a:t>go</a:t>
            </a:r>
            <a:r>
              <a:rPr sz="18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(5)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18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1800" b="1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2: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spc="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B[5]</a:t>
            </a:r>
            <a:r>
              <a:rPr sz="18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18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blank,</a:t>
            </a:r>
            <a:r>
              <a:rPr sz="18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18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Go(5)</a:t>
            </a:r>
            <a:r>
              <a:rPr sz="18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1800" spc="3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Go(1)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18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1800" b="1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spc="-5" dirty="0">
                <a:latin typeface="Constantia" panose="02030602050306030303"/>
                <a:cs typeface="Constantia" panose="02030602050306030303"/>
              </a:rPr>
              <a:t>3:</a:t>
            </a:r>
            <a:r>
              <a:rPr sz="1800" b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spc="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B[9]</a:t>
            </a:r>
            <a:r>
              <a:rPr sz="18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18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blank,</a:t>
            </a:r>
            <a:r>
              <a:rPr sz="18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18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Go(9)</a:t>
            </a:r>
            <a:r>
              <a:rPr sz="18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1800" spc="3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Go(3)</a:t>
            </a:r>
            <a:r>
              <a:rPr sz="1800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{make</a:t>
            </a:r>
            <a:r>
              <a:rPr sz="1800" b="1" i="1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2}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marR="13335" indent="-273050">
              <a:lnSpc>
                <a:spcPct val="80000"/>
              </a:lnSpc>
              <a:spcBef>
                <a:spcPts val="43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115" algn="l"/>
                <a:tab pos="285750" algn="l"/>
              </a:tabLst>
            </a:pPr>
            <a:r>
              <a:rPr sz="18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1800" b="1" spc="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dirty="0">
                <a:latin typeface="Constantia" panose="02030602050306030303"/>
                <a:cs typeface="Constantia" panose="02030602050306030303"/>
              </a:rPr>
              <a:t>4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:</a:t>
            </a:r>
            <a:r>
              <a:rPr sz="1800" spc="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{By</a:t>
            </a:r>
            <a:r>
              <a:rPr sz="1800" b="1" i="1" spc="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1800" b="1" i="1" spc="1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human</a:t>
            </a:r>
            <a:r>
              <a:rPr sz="1800" b="1" i="1" spc="1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(playing</a:t>
            </a:r>
            <a:r>
              <a:rPr sz="1800" b="1" i="1" spc="1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X)</a:t>
            </a:r>
            <a:r>
              <a:rPr sz="1800" b="1" i="1" spc="1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has</a:t>
            </a:r>
            <a:r>
              <a:rPr sz="1800" b="1" i="1" spc="1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played</a:t>
            </a:r>
            <a:r>
              <a:rPr sz="1800" b="1" i="1" spc="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2</a:t>
            </a:r>
            <a:r>
              <a:rPr sz="1800" b="1" i="1" spc="1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chances}</a:t>
            </a:r>
            <a:r>
              <a:rPr sz="1800" b="1" i="1" spc="1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spc="1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PossWin(X) </a:t>
            </a:r>
            <a:r>
              <a:rPr sz="1800" spc="-43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18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1800" b="1" i="1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H}</a:t>
            </a:r>
            <a:r>
              <a:rPr sz="1800" b="1" i="1" spc="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</a:t>
            </a:r>
            <a:r>
              <a:rPr sz="18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(PossWin(X))</a:t>
            </a:r>
            <a:r>
              <a:rPr sz="18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18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</a:t>
            </a:r>
            <a:r>
              <a:rPr sz="18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(Make_2)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ts val="1945"/>
              </a:lnSpc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115" algn="l"/>
                <a:tab pos="285750" algn="l"/>
                <a:tab pos="6052820" algn="l"/>
              </a:tabLst>
            </a:pPr>
            <a:r>
              <a:rPr sz="18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1800" b="1" spc="3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spc="-5" dirty="0">
                <a:latin typeface="Constantia" panose="02030602050306030303"/>
                <a:cs typeface="Constantia" panose="02030602050306030303"/>
              </a:rPr>
              <a:t>5:</a:t>
            </a:r>
            <a:r>
              <a:rPr sz="1800" b="1" spc="4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{By</a:t>
            </a:r>
            <a:r>
              <a:rPr sz="1800" b="1" i="1" spc="4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1800" b="1" i="1" spc="43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5" dirty="0">
                <a:latin typeface="Constantia" panose="02030602050306030303"/>
                <a:cs typeface="Constantia" panose="02030602050306030303"/>
              </a:rPr>
              <a:t>computer</a:t>
            </a:r>
            <a:r>
              <a:rPr sz="1800" b="1" i="1" spc="43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has</a:t>
            </a:r>
            <a:r>
              <a:rPr sz="1800" b="1" i="1" spc="43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played</a:t>
            </a:r>
            <a:r>
              <a:rPr sz="1800" b="1" i="1" spc="4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2</a:t>
            </a:r>
            <a:r>
              <a:rPr sz="1800" b="1" i="1" spc="4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chances}	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spc="4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PossWin(X)</a:t>
            </a:r>
            <a:r>
              <a:rPr sz="1800" spc="3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marR="11430">
              <a:lnSpc>
                <a:spcPct val="80000"/>
              </a:lnSpc>
              <a:spcBef>
                <a:spcPts val="215"/>
              </a:spcBef>
              <a:tabLst>
                <a:tab pos="4325620" algn="l"/>
              </a:tabLst>
            </a:pP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{won}</a:t>
            </a:r>
            <a:r>
              <a:rPr sz="1800" b="1" i="1" spc="2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Go(PossWin(X))</a:t>
            </a:r>
            <a:r>
              <a:rPr sz="1800" spc="2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1800" spc="1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1800" b="1" i="1" spc="2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H}	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spc="229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PossWin(O)</a:t>
            </a:r>
            <a:r>
              <a:rPr sz="1800" spc="1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1800" spc="1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Go(PossWin(O)) </a:t>
            </a:r>
            <a:r>
              <a:rPr sz="1800" spc="-43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18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spc="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B[7]</a:t>
            </a:r>
            <a:r>
              <a:rPr sz="18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18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blank</a:t>
            </a:r>
            <a:r>
              <a:rPr sz="18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1800" spc="4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Go(7)</a:t>
            </a:r>
            <a:r>
              <a:rPr sz="18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18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Go(3)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marR="5080" indent="-273050" algn="just">
              <a:lnSpc>
                <a:spcPct val="80000"/>
              </a:lnSpc>
              <a:spcBef>
                <a:spcPts val="430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1800" b="1" spc="-30" dirty="0">
                <a:latin typeface="Constantia" panose="02030602050306030303"/>
                <a:cs typeface="Constantia" panose="02030602050306030303"/>
              </a:rPr>
              <a:t>Move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6: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{By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now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both </a:t>
            </a:r>
            <a:r>
              <a:rPr sz="1800" b="1" i="1" spc="-15" dirty="0">
                <a:latin typeface="Constantia" panose="02030602050306030303"/>
                <a:cs typeface="Constantia" panose="02030602050306030303"/>
              </a:rPr>
              <a:t>have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played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2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chances}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If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PossWin(O)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{won}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Go(PossWin(O))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 else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 H}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PossWin(X)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18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Go(PossWin(X))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 </a:t>
            </a:r>
            <a:r>
              <a:rPr sz="18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Go(Make_2)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marR="13335" indent="-273050" algn="just">
              <a:lnSpc>
                <a:spcPct val="80000"/>
              </a:lnSpc>
              <a:spcBef>
                <a:spcPts val="43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1800" b="1" spc="-25" dirty="0">
                <a:latin typeface="Constantia" panose="02030602050306030303"/>
                <a:cs typeface="Constantia" panose="02030602050306030303"/>
              </a:rPr>
              <a:t>Moves</a:t>
            </a:r>
            <a:r>
              <a:rPr sz="1800" b="1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dirty="0">
                <a:latin typeface="Constantia" panose="02030602050306030303"/>
                <a:cs typeface="Constantia" panose="02030602050306030303"/>
              </a:rPr>
              <a:t>7</a:t>
            </a:r>
            <a:r>
              <a:rPr sz="1800" b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dirty="0">
                <a:latin typeface="Constantia" panose="02030602050306030303"/>
                <a:cs typeface="Constantia" panose="02030602050306030303"/>
              </a:rPr>
              <a:t>&amp;</a:t>
            </a:r>
            <a:r>
              <a:rPr sz="1800" b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dirty="0">
                <a:latin typeface="Constantia" panose="02030602050306030303"/>
                <a:cs typeface="Constantia" panose="02030602050306030303"/>
              </a:rPr>
              <a:t>9</a:t>
            </a:r>
            <a:r>
              <a:rPr sz="1800" b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dirty="0">
                <a:latin typeface="Constantia" panose="02030602050306030303"/>
                <a:cs typeface="Constantia" panose="02030602050306030303"/>
              </a:rPr>
              <a:t>:</a:t>
            </a:r>
            <a:r>
              <a:rPr sz="1800" b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{By</a:t>
            </a:r>
            <a:r>
              <a:rPr sz="1800" b="1" i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human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(playing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 O)</a:t>
            </a:r>
            <a:r>
              <a:rPr sz="1800" b="1" i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has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played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3</a:t>
            </a:r>
            <a:r>
              <a:rPr sz="1800" b="1" i="1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chances}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If </a:t>
            </a:r>
            <a:r>
              <a:rPr sz="18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PossWin(X)</a:t>
            </a:r>
            <a:r>
              <a:rPr sz="1800" spc="4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{won}</a:t>
            </a:r>
            <a:r>
              <a:rPr sz="1800" b="1" i="1" spc="3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Go(PossWin(X))</a:t>
            </a:r>
            <a:r>
              <a:rPr sz="1800" spc="4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1800" b="1" i="1" spc="3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H}</a:t>
            </a:r>
            <a:r>
              <a:rPr sz="1800" b="1" i="1" spc="8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spc="4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PossWin(O)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 then</a:t>
            </a:r>
            <a:r>
              <a:rPr sz="18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Go(PossWin(O))</a:t>
            </a:r>
            <a:r>
              <a:rPr sz="18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18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Go(Anywhere)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indent="-273050" algn="just">
              <a:lnSpc>
                <a:spcPts val="1945"/>
              </a:lnSpc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1800" b="1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1800" b="1" spc="459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8:</a:t>
            </a:r>
            <a:r>
              <a:rPr sz="1800" spc="4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{By</a:t>
            </a:r>
            <a:r>
              <a:rPr sz="1800" b="1" i="1" spc="4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1800" b="1" i="1" spc="4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5" dirty="0">
                <a:latin typeface="Constantia" panose="02030602050306030303"/>
                <a:cs typeface="Constantia" panose="02030602050306030303"/>
              </a:rPr>
              <a:t>computer</a:t>
            </a:r>
            <a:r>
              <a:rPr sz="1800" b="1" i="1" spc="4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has</a:t>
            </a:r>
            <a:r>
              <a:rPr sz="1800" b="1" i="1" spc="4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played</a:t>
            </a:r>
            <a:r>
              <a:rPr sz="1800" b="1" i="1" spc="4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dirty="0">
                <a:latin typeface="Constantia" panose="02030602050306030303"/>
                <a:cs typeface="Constantia" panose="02030602050306030303"/>
              </a:rPr>
              <a:t>3</a:t>
            </a:r>
            <a:r>
              <a:rPr sz="1800" b="1" i="1" spc="4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chances}</a:t>
            </a:r>
            <a:r>
              <a:rPr sz="1800" b="1" i="1" spc="48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spc="48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PossWin(O)</a:t>
            </a:r>
            <a:r>
              <a:rPr sz="1800" spc="4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algn="just">
              <a:lnSpc>
                <a:spcPts val="1730"/>
              </a:lnSpc>
            </a:pPr>
            <a:r>
              <a:rPr sz="1800" b="1" i="1" spc="-10" dirty="0">
                <a:latin typeface="Constantia" panose="02030602050306030303"/>
                <a:cs typeface="Constantia" panose="02030602050306030303"/>
              </a:rPr>
              <a:t>{won}</a:t>
            </a:r>
            <a:r>
              <a:rPr sz="1800" b="1" i="1" spc="2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Go(PossWin(O))</a:t>
            </a:r>
            <a:r>
              <a:rPr sz="1800" spc="2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1800" spc="1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{block</a:t>
            </a:r>
            <a:r>
              <a:rPr sz="1800" b="1" i="1" spc="25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b="1" i="1" spc="-5" dirty="0">
                <a:latin typeface="Constantia" panose="02030602050306030303"/>
                <a:cs typeface="Constantia" panose="02030602050306030303"/>
              </a:rPr>
              <a:t>H}</a:t>
            </a:r>
            <a:r>
              <a:rPr sz="1800" b="1" i="1" spc="9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1800" spc="2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latin typeface="Constantia" panose="02030602050306030303"/>
                <a:cs typeface="Constantia" panose="02030602050306030303"/>
              </a:rPr>
              <a:t>PossWin(X)</a:t>
            </a:r>
            <a:r>
              <a:rPr sz="1800" spc="2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1800" spc="20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Go(PossWin(X))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85115" algn="just">
              <a:lnSpc>
                <a:spcPts val="1945"/>
              </a:lnSpc>
            </a:pPr>
            <a:r>
              <a:rPr sz="1800" dirty="0">
                <a:latin typeface="Constantia" panose="02030602050306030303"/>
                <a:cs typeface="Constantia" panose="02030602050306030303"/>
              </a:rPr>
              <a:t>else</a:t>
            </a:r>
            <a:r>
              <a:rPr sz="18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latin typeface="Constantia" panose="02030602050306030303"/>
                <a:cs typeface="Constantia" panose="02030602050306030303"/>
              </a:rPr>
              <a:t>Go(Anywhere)</a:t>
            </a:r>
            <a:endParaRPr sz="18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57757"/>
            <a:ext cx="2068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Comments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071" rIns="0" bIns="0" rtlCol="0">
            <a:spAutoFit/>
          </a:bodyPr>
          <a:lstStyle/>
          <a:p>
            <a:pPr marL="290195" indent="-273050">
              <a:lnSpc>
                <a:spcPct val="100000"/>
              </a:lnSpc>
              <a:spcBef>
                <a:spcPts val="77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90830" algn="l"/>
              </a:tabLst>
            </a:pPr>
            <a:r>
              <a:rPr spc="-15" dirty="0"/>
              <a:t>Not</a:t>
            </a:r>
            <a:r>
              <a:rPr spc="-160" dirty="0"/>
              <a:t> </a:t>
            </a:r>
            <a:r>
              <a:rPr spc="-5" dirty="0"/>
              <a:t>as</a:t>
            </a:r>
            <a:r>
              <a:rPr spc="-125" dirty="0"/>
              <a:t> </a:t>
            </a:r>
            <a:r>
              <a:rPr spc="5" dirty="0"/>
              <a:t>efficient</a:t>
            </a:r>
            <a:r>
              <a:rPr spc="-165" dirty="0"/>
              <a:t> </a:t>
            </a:r>
            <a:r>
              <a:rPr spc="-5" dirty="0"/>
              <a:t>as</a:t>
            </a:r>
            <a:r>
              <a:rPr spc="-65" dirty="0"/>
              <a:t> </a:t>
            </a:r>
            <a:r>
              <a:rPr spc="5" dirty="0"/>
              <a:t>first</a:t>
            </a:r>
            <a:r>
              <a:rPr spc="-135" dirty="0"/>
              <a:t> </a:t>
            </a:r>
            <a:r>
              <a:rPr spc="-5" dirty="0"/>
              <a:t>one</a:t>
            </a:r>
            <a:r>
              <a:rPr spc="-90" dirty="0"/>
              <a:t> </a:t>
            </a:r>
            <a:r>
              <a:rPr spc="-5" dirty="0"/>
              <a:t>in</a:t>
            </a:r>
            <a:r>
              <a:rPr spc="-80" dirty="0"/>
              <a:t> </a:t>
            </a:r>
            <a:r>
              <a:rPr spc="-10" dirty="0"/>
              <a:t>terms</a:t>
            </a:r>
            <a:r>
              <a:rPr spc="-120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time.</a:t>
            </a:r>
            <a:endParaRPr spc="-5" dirty="0"/>
          </a:p>
          <a:p>
            <a:pPr marL="290195" indent="-2730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90830" algn="l"/>
              </a:tabLst>
            </a:pPr>
            <a:r>
              <a:rPr spc="-20" dirty="0"/>
              <a:t>Several</a:t>
            </a:r>
            <a:r>
              <a:rPr spc="-85" dirty="0"/>
              <a:t> </a:t>
            </a:r>
            <a:r>
              <a:rPr spc="-10" dirty="0"/>
              <a:t>conditions</a:t>
            </a:r>
            <a:r>
              <a:rPr spc="-145" dirty="0"/>
              <a:t> </a:t>
            </a:r>
            <a:r>
              <a:rPr spc="-20" dirty="0"/>
              <a:t>are</a:t>
            </a:r>
            <a:r>
              <a:rPr spc="-140" dirty="0"/>
              <a:t> </a:t>
            </a:r>
            <a:r>
              <a:rPr spc="-15" dirty="0"/>
              <a:t>checked</a:t>
            </a:r>
            <a:r>
              <a:rPr spc="-5" dirty="0"/>
              <a:t> </a:t>
            </a:r>
            <a:r>
              <a:rPr spc="-15" dirty="0"/>
              <a:t>before</a:t>
            </a:r>
            <a:r>
              <a:rPr spc="-150" dirty="0"/>
              <a:t> </a:t>
            </a:r>
            <a:r>
              <a:rPr dirty="0"/>
              <a:t>each</a:t>
            </a:r>
            <a:r>
              <a:rPr spc="-40" dirty="0"/>
              <a:t> </a:t>
            </a:r>
            <a:r>
              <a:rPr spc="-25" dirty="0"/>
              <a:t>move.</a:t>
            </a:r>
            <a:endParaRPr spc="-25" dirty="0"/>
          </a:p>
          <a:p>
            <a:pPr marL="29019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90830" algn="l"/>
              </a:tabLst>
            </a:pPr>
            <a:r>
              <a:rPr spc="-40" dirty="0"/>
              <a:t>It</a:t>
            </a:r>
            <a:r>
              <a:rPr spc="-100" dirty="0"/>
              <a:t> </a:t>
            </a:r>
            <a:r>
              <a:rPr spc="-5" dirty="0"/>
              <a:t>is</a:t>
            </a:r>
            <a:r>
              <a:rPr spc="-65" dirty="0"/>
              <a:t> </a:t>
            </a:r>
            <a:r>
              <a:rPr dirty="0"/>
              <a:t>memory</a:t>
            </a:r>
            <a:r>
              <a:rPr spc="-145" dirty="0"/>
              <a:t> </a:t>
            </a:r>
            <a:r>
              <a:rPr spc="5" dirty="0"/>
              <a:t>efficient.</a:t>
            </a:r>
            <a:endParaRPr spc="5" dirty="0"/>
          </a:p>
          <a:p>
            <a:pPr marL="290195" marR="5080" indent="-2730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90830" algn="l"/>
              </a:tabLst>
            </a:pPr>
            <a:r>
              <a:rPr spc="-5" dirty="0"/>
              <a:t>Easier</a:t>
            </a:r>
            <a:r>
              <a:rPr spc="-60" dirty="0"/>
              <a:t> </a:t>
            </a:r>
            <a:r>
              <a:rPr spc="-25" dirty="0"/>
              <a:t>to</a:t>
            </a:r>
            <a:r>
              <a:rPr spc="-10" dirty="0"/>
              <a:t> </a:t>
            </a:r>
            <a:r>
              <a:rPr spc="-5" dirty="0"/>
              <a:t>understand</a:t>
            </a:r>
            <a:r>
              <a:rPr spc="50" dirty="0"/>
              <a:t> </a:t>
            </a:r>
            <a:r>
              <a:rPr spc="-5" dirty="0"/>
              <a:t>&amp;</a:t>
            </a:r>
            <a:r>
              <a:rPr spc="55" dirty="0"/>
              <a:t> </a:t>
            </a:r>
            <a:r>
              <a:rPr spc="-15" dirty="0"/>
              <a:t>complete</a:t>
            </a:r>
            <a:r>
              <a:rPr spc="-20" dirty="0"/>
              <a:t> </a:t>
            </a:r>
            <a:r>
              <a:rPr spc="-5" dirty="0"/>
              <a:t>strategy</a:t>
            </a:r>
            <a:r>
              <a:rPr spc="-20" dirty="0"/>
              <a:t> </a:t>
            </a:r>
            <a:r>
              <a:rPr spc="-5" dirty="0"/>
              <a:t>has been </a:t>
            </a:r>
            <a:r>
              <a:rPr spc="-685" dirty="0"/>
              <a:t> </a:t>
            </a:r>
            <a:r>
              <a:rPr spc="-10" dirty="0"/>
              <a:t>determined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-125" dirty="0"/>
              <a:t> </a:t>
            </a:r>
            <a:r>
              <a:rPr spc="-20" dirty="0"/>
              <a:t>advance</a:t>
            </a:r>
            <a:endParaRPr spc="-20" dirty="0"/>
          </a:p>
          <a:p>
            <a:pPr marL="29019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90830" algn="l"/>
              </a:tabLst>
            </a:pPr>
            <a:r>
              <a:rPr spc="-5" dirty="0"/>
              <a:t>Still</a:t>
            </a:r>
            <a:r>
              <a:rPr spc="-85" dirty="0"/>
              <a:t> </a:t>
            </a:r>
            <a:r>
              <a:rPr spc="-5" dirty="0"/>
              <a:t>can</a:t>
            </a:r>
            <a:r>
              <a:rPr spc="-50" dirty="0"/>
              <a:t> </a:t>
            </a:r>
            <a:r>
              <a:rPr spc="-10" dirty="0"/>
              <a:t>not</a:t>
            </a:r>
            <a:r>
              <a:rPr spc="-150" dirty="0"/>
              <a:t> </a:t>
            </a:r>
            <a:r>
              <a:rPr spc="-20" dirty="0"/>
              <a:t>generalize</a:t>
            </a:r>
            <a:r>
              <a:rPr spc="-70" dirty="0"/>
              <a:t> </a:t>
            </a:r>
            <a:r>
              <a:rPr spc="-25" dirty="0"/>
              <a:t>to</a:t>
            </a:r>
            <a:r>
              <a:rPr spc="-85" dirty="0"/>
              <a:t> </a:t>
            </a:r>
            <a:r>
              <a:rPr spc="-50" dirty="0"/>
              <a:t>3-D.</a:t>
            </a:r>
            <a:endParaRPr spc="-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205"/>
            <a:ext cx="29749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15" dirty="0">
                <a:solidFill>
                  <a:srgbClr val="04607A"/>
                </a:solidFill>
                <a:latin typeface="Calibri" panose="020F0502020204030204"/>
                <a:cs typeface="Calibri" panose="020F0502020204030204"/>
              </a:rPr>
              <a:t>Approach</a:t>
            </a:r>
            <a:r>
              <a:rPr sz="5000" b="0" spc="-100" dirty="0">
                <a:solidFill>
                  <a:srgbClr val="04607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5000" b="0" dirty="0">
                <a:solidFill>
                  <a:srgbClr val="04607A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8080375" cy="286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dirty="0">
                <a:latin typeface="Constantia" panose="02030602050306030303"/>
                <a:cs typeface="Constantia" panose="02030602050306030303"/>
              </a:rPr>
              <a:t>Same</a:t>
            </a:r>
            <a:r>
              <a:rPr sz="26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 approach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 2</a:t>
            </a:r>
            <a:r>
              <a:rPr sz="26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latin typeface="Constantia" panose="02030602050306030303"/>
                <a:cs typeface="Constantia" panose="02030602050306030303"/>
              </a:rPr>
              <a:t>except</a:t>
            </a:r>
            <a:r>
              <a:rPr sz="2600" spc="-15" dirty="0">
                <a:latin typeface="Constantia" panose="02030602050306030303"/>
                <a:cs typeface="Constantia" panose="02030602050306030303"/>
              </a:rPr>
              <a:t> for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one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5" dirty="0">
                <a:latin typeface="Constantia" panose="02030602050306030303"/>
                <a:cs typeface="Constantia" panose="02030602050306030303"/>
              </a:rPr>
              <a:t>change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the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representation</a:t>
            </a:r>
            <a:r>
              <a:rPr sz="2600" spc="-1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600" spc="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board.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marR="6985" lvl="1" indent="-247650" algn="just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10" dirty="0">
                <a:latin typeface="Constantia" panose="02030602050306030303"/>
                <a:cs typeface="Constantia" panose="02030602050306030303"/>
              </a:rPr>
              <a:t>Board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is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considered to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be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magic square of size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3 X 3 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with 9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blocks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numbered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by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numbers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indicated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by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magic </a:t>
            </a:r>
            <a:r>
              <a:rPr sz="2400" spc="-5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square.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This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representation </a:t>
            </a:r>
            <a:r>
              <a:rPr sz="2600" spc="-15" dirty="0">
                <a:latin typeface="Constantia" panose="02030602050306030303"/>
                <a:cs typeface="Constantia" panose="02030602050306030303"/>
              </a:rPr>
              <a:t>makes </a:t>
            </a:r>
            <a:r>
              <a:rPr sz="2600" spc="-20" dirty="0">
                <a:latin typeface="Constantia" panose="02030602050306030303"/>
                <a:cs typeface="Constantia" panose="02030602050306030303"/>
              </a:rPr>
              <a:t>process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of checking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for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 </a:t>
            </a:r>
            <a:r>
              <a:rPr sz="26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ssible</a:t>
            </a:r>
            <a:r>
              <a:rPr sz="2600" spc="-1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win</a:t>
            </a:r>
            <a:r>
              <a:rPr sz="26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mo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sim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.</a:t>
            </a:r>
            <a:endParaRPr sz="26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68833"/>
            <a:ext cx="553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Board</a:t>
            </a:r>
            <a:r>
              <a:rPr spc="-20" dirty="0"/>
              <a:t> Layout</a:t>
            </a:r>
            <a:r>
              <a:rPr spc="-1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Magic</a:t>
            </a:r>
            <a:r>
              <a:rPr dirty="0"/>
              <a:t> </a:t>
            </a:r>
            <a:r>
              <a:rPr spc="-10" dirty="0"/>
              <a:t>Square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9275" y="2657475"/>
          <a:ext cx="4829175" cy="3219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981200"/>
                <a:gridCol w="1447800"/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8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2740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3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42354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4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1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2169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5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4191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9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6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1915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7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43751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2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1129944"/>
            <a:ext cx="7719059" cy="140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1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800" spc="-15" dirty="0">
                <a:latin typeface="Constantia" panose="02030602050306030303"/>
                <a:cs typeface="Constantia" panose="02030602050306030303"/>
              </a:rPr>
              <a:t>Board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20" dirty="0">
                <a:latin typeface="Constantia" panose="02030602050306030303"/>
                <a:cs typeface="Constantia" panose="02030602050306030303"/>
              </a:rPr>
              <a:t>Layout</a:t>
            </a:r>
            <a:r>
              <a:rPr sz="28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8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magic</a:t>
            </a:r>
            <a:r>
              <a:rPr sz="28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square.</a:t>
            </a:r>
            <a:r>
              <a:rPr sz="2800" spc="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Each</a:t>
            </a:r>
            <a:r>
              <a:rPr sz="28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90" dirty="0">
                <a:latin typeface="Constantia" panose="02030602050306030303"/>
                <a:cs typeface="Constantia" panose="02030602050306030303"/>
              </a:rPr>
              <a:t>row,</a:t>
            </a:r>
            <a:r>
              <a:rPr sz="28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5" dirty="0">
                <a:latin typeface="Constantia" panose="02030602050306030303"/>
                <a:cs typeface="Constantia" panose="02030602050306030303"/>
              </a:rPr>
              <a:t>column </a:t>
            </a:r>
            <a:r>
              <a:rPr sz="2800" spc="-6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8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5" dirty="0">
                <a:latin typeface="Constantia" panose="02030602050306030303"/>
                <a:cs typeface="Constantia" panose="02030602050306030303"/>
              </a:rPr>
              <a:t>diagonals</a:t>
            </a:r>
            <a:r>
              <a:rPr sz="28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add</a:t>
            </a:r>
            <a:r>
              <a:rPr sz="2800" spc="-25" dirty="0">
                <a:latin typeface="Constantia" panose="02030602050306030303"/>
                <a:cs typeface="Constantia" panose="02030602050306030303"/>
              </a:rPr>
              <a:t> to</a:t>
            </a:r>
            <a:r>
              <a:rPr sz="28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20" dirty="0">
                <a:latin typeface="Constantia" panose="02030602050306030303"/>
                <a:cs typeface="Constantia" panose="02030602050306030303"/>
              </a:rPr>
              <a:t>15.</a:t>
            </a:r>
            <a:endParaRPr sz="2800">
              <a:latin typeface="Constantia" panose="02030602050306030303"/>
              <a:cs typeface="Constantia" panose="02030602050306030303"/>
            </a:endParaRPr>
          </a:p>
          <a:p>
            <a:pPr marR="407670" algn="ctr">
              <a:lnSpc>
                <a:spcPct val="100000"/>
              </a:lnSpc>
              <a:spcBef>
                <a:spcPts val="1325"/>
              </a:spcBef>
            </a:pPr>
            <a:r>
              <a:rPr sz="1800" b="1" spc="-5" dirty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Magic</a:t>
            </a:r>
            <a:r>
              <a:rPr sz="1800" b="1" spc="-40" dirty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Square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82879"/>
            <a:ext cx="7463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Strategy</a:t>
            </a:r>
            <a:r>
              <a:rPr spc="-30" dirty="0"/>
              <a:t> </a:t>
            </a:r>
            <a:r>
              <a:rPr spc="-20" dirty="0"/>
              <a:t>for</a:t>
            </a:r>
            <a:r>
              <a:rPr spc="-5" dirty="0"/>
              <a:t> </a:t>
            </a:r>
            <a:r>
              <a:rPr dirty="0"/>
              <a:t>possible</a:t>
            </a:r>
            <a:r>
              <a:rPr spc="5" dirty="0"/>
              <a:t> </a:t>
            </a:r>
            <a:r>
              <a:rPr spc="-5" dirty="0"/>
              <a:t>win</a:t>
            </a:r>
            <a:r>
              <a:rPr spc="-10" dirty="0"/>
              <a:t> </a:t>
            </a:r>
            <a:r>
              <a:rPr spc="-20" dirty="0"/>
              <a:t>for</a:t>
            </a:r>
            <a:r>
              <a:rPr spc="-15" dirty="0"/>
              <a:t> </a:t>
            </a:r>
            <a:r>
              <a:rPr dirty="0"/>
              <a:t>one</a:t>
            </a:r>
            <a:r>
              <a:rPr spc="-5" dirty="0"/>
              <a:t> </a:t>
            </a:r>
            <a:r>
              <a:rPr spc="-20" dirty="0"/>
              <a:t>player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07338"/>
            <a:ext cx="7981315" cy="447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39306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10" dirty="0">
                <a:latin typeface="Constantia" panose="02030602050306030303"/>
                <a:cs typeface="Constantia" panose="02030602050306030303"/>
              </a:rPr>
              <a:t>Maintain</a:t>
            </a:r>
            <a:r>
              <a:rPr sz="26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list</a:t>
            </a:r>
            <a:r>
              <a:rPr sz="26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6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each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5" dirty="0">
                <a:latin typeface="Constantia" panose="02030602050306030303"/>
                <a:cs typeface="Constantia" panose="02030602050306030303"/>
              </a:rPr>
              <a:t>player’s</a:t>
            </a:r>
            <a:r>
              <a:rPr sz="26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blocks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6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which</a:t>
            </a:r>
            <a:r>
              <a:rPr sz="26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he </a:t>
            </a:r>
            <a:r>
              <a:rPr sz="2600" spc="-6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has</a:t>
            </a:r>
            <a:r>
              <a:rPr sz="26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latin typeface="Constantia" panose="02030602050306030303"/>
                <a:cs typeface="Constantia" panose="02030602050306030303"/>
              </a:rPr>
              <a:t>played.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3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sider</a:t>
            </a:r>
            <a:r>
              <a:rPr sz="24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each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pair</a:t>
            </a:r>
            <a:r>
              <a:rPr sz="2400" spc="-1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400" spc="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lo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ks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tha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400" spc="-4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marR="41910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3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ompu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dif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en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bet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een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1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5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sum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400" spc="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 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two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blocks.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400" spc="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&lt;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0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or</a:t>
            </a:r>
            <a:r>
              <a:rPr sz="24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&gt;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9</a:t>
            </a:r>
            <a:r>
              <a:rPr sz="24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then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80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400" spc="-5" dirty="0">
                <a:latin typeface="Constantia" panose="02030602050306030303"/>
                <a:cs typeface="Constantia" panose="02030602050306030303"/>
              </a:rPr>
              <a:t>these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two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blocks</a:t>
            </a:r>
            <a:r>
              <a:rPr sz="24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are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not</a:t>
            </a:r>
            <a:r>
              <a:rPr sz="24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collinear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so</a:t>
            </a:r>
            <a:r>
              <a:rPr sz="24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can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be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>
              <a:lnSpc>
                <a:spcPct val="100000"/>
              </a:lnSpc>
            </a:pPr>
            <a:r>
              <a:rPr sz="2400" spc="-10" dirty="0">
                <a:latin typeface="Constantia" panose="02030602050306030303"/>
                <a:cs typeface="Constantia" panose="02030602050306030303"/>
              </a:rPr>
              <a:t>ignored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 marR="5080" lvl="2" indent="-247015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otherwise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400" spc="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4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representing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difference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blank </a:t>
            </a:r>
            <a:r>
              <a:rPr sz="2400" spc="-5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(i.e.,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not in either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list)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then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 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move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 that block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will 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produce</a:t>
            </a:r>
            <a:r>
              <a:rPr sz="24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win.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0"/>
            <a:ext cx="6108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04607A"/>
                </a:solidFill>
              </a:rPr>
              <a:t>Tic–Tac–Toe </a:t>
            </a:r>
            <a:r>
              <a:rPr sz="4500" spc="-20" dirty="0">
                <a:solidFill>
                  <a:srgbClr val="04607A"/>
                </a:solidFill>
              </a:rPr>
              <a:t>game </a:t>
            </a:r>
            <a:r>
              <a:rPr sz="4500" spc="-15" dirty="0">
                <a:solidFill>
                  <a:srgbClr val="04607A"/>
                </a:solidFill>
              </a:rPr>
              <a:t>playing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612140" y="1164081"/>
            <a:ext cx="7776209" cy="456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500" spc="-19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500" spc="-70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5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500" spc="-5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spc="-7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s</a:t>
            </a:r>
            <a:endParaRPr sz="25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SzPct val="83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human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ts val="2515"/>
              </a:lnSpc>
              <a:buClr>
                <a:srgbClr val="0E6EC5"/>
              </a:buClr>
              <a:buSzPct val="83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100" spc="-30" dirty="0">
                <a:latin typeface="Constantia" panose="02030602050306030303"/>
                <a:cs typeface="Constantia" panose="02030602050306030303"/>
              </a:rPr>
              <a:t>computer.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marR="5080" indent="-273050">
              <a:lnSpc>
                <a:spcPts val="2400"/>
              </a:lnSpc>
              <a:spcBef>
                <a:spcPts val="57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500" spc="-5" dirty="0">
                <a:latin typeface="Constantia" panose="02030602050306030303"/>
                <a:cs typeface="Constantia" panose="02030602050306030303"/>
              </a:rPr>
              <a:t>The 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objective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500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20" dirty="0">
                <a:latin typeface="Constantia" panose="02030602050306030303"/>
                <a:cs typeface="Constantia" panose="02030602050306030303"/>
              </a:rPr>
              <a:t>to</a:t>
            </a:r>
            <a:r>
              <a:rPr sz="25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write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 a 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computer</a:t>
            </a:r>
            <a:r>
              <a:rPr sz="25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program</a:t>
            </a:r>
            <a:r>
              <a:rPr sz="2500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500" spc="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such</a:t>
            </a:r>
            <a:r>
              <a:rPr sz="2500" spc="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a </a:t>
            </a:r>
            <a:r>
              <a:rPr sz="2500" spc="-6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30" dirty="0">
                <a:latin typeface="Constantia" panose="02030602050306030303"/>
                <a:cs typeface="Constantia" panose="02030602050306030303"/>
              </a:rPr>
              <a:t>way</a:t>
            </a:r>
            <a:r>
              <a:rPr sz="25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that</a:t>
            </a:r>
            <a:r>
              <a:rPr sz="25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20" dirty="0">
                <a:latin typeface="Constantia" panose="02030602050306030303"/>
                <a:cs typeface="Constantia" panose="02030602050306030303"/>
              </a:rPr>
              <a:t>computer</a:t>
            </a:r>
            <a:r>
              <a:rPr sz="25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wins</a:t>
            </a:r>
            <a:r>
              <a:rPr sz="25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most</a:t>
            </a:r>
            <a:r>
              <a:rPr sz="25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500" spc="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5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time.</a:t>
            </a:r>
            <a:endParaRPr sz="2500">
              <a:latin typeface="Constantia" panose="02030602050306030303"/>
              <a:cs typeface="Constantia" panose="02030602050306030303"/>
            </a:endParaRPr>
          </a:p>
          <a:p>
            <a:pPr marL="285115" marR="8890" indent="-273050">
              <a:lnSpc>
                <a:spcPts val="2400"/>
              </a:lnSpc>
              <a:spcBef>
                <a:spcPts val="600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  <a:tab pos="1262380" algn="l"/>
                <a:tab pos="2998470" algn="l"/>
                <a:tab pos="3597275" algn="l"/>
                <a:tab pos="5133975" algn="l"/>
                <a:tab pos="5586730" algn="l"/>
                <a:tab pos="6327140" algn="l"/>
                <a:tab pos="7019290" algn="l"/>
              </a:tabLst>
            </a:pPr>
            <a:r>
              <a:rPr sz="2500" spc="-1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500" spc="-4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ee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app</a:t>
            </a:r>
            <a:r>
              <a:rPr sz="2500" spc="-3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oaches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500" spc="-4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ese</a:t>
            </a:r>
            <a:r>
              <a:rPr sz="2500" spc="1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500" spc="-4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500" spc="1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5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500" spc="-5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thi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game 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which</a:t>
            </a:r>
            <a:r>
              <a:rPr sz="25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increase</a:t>
            </a:r>
            <a:r>
              <a:rPr sz="25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in</a:t>
            </a:r>
            <a:endParaRPr sz="25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2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5" dirty="0">
                <a:latin typeface="Constantia" panose="02030602050306030303"/>
                <a:cs typeface="Constantia" panose="02030602050306030303"/>
              </a:rPr>
              <a:t>Complexity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45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se</a:t>
            </a:r>
            <a:r>
              <a:rPr sz="24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g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ene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alizat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ion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5" dirty="0">
                <a:latin typeface="Constantia" panose="02030602050306030303"/>
                <a:cs typeface="Constantia" panose="02030602050306030303"/>
              </a:rPr>
              <a:t>Clarity</a:t>
            </a:r>
            <a:r>
              <a:rPr sz="24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400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their</a:t>
            </a:r>
            <a:r>
              <a:rPr sz="24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knowledge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ts val="2880"/>
              </a:lnSpc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Ex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ensibili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400" spc="-1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400" spc="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spc="-1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app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oach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285115" marR="17145" indent="-273050">
              <a:lnSpc>
                <a:spcPts val="2400"/>
              </a:lnSpc>
              <a:spcBef>
                <a:spcPts val="580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  <a:tab pos="1496695" algn="l"/>
                <a:tab pos="3458845" algn="l"/>
                <a:tab pos="4366895" algn="l"/>
                <a:tab pos="5507355" algn="l"/>
                <a:tab pos="6987540" algn="l"/>
              </a:tabLst>
            </a:pPr>
            <a:r>
              <a:rPr sz="2500" spc="-1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ese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500" spc="-4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oaches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will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500" spc="-4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500" spc="-70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4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500" spc="-5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500" spc="-35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spc="-3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be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ng 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representations</a:t>
            </a:r>
            <a:r>
              <a:rPr sz="25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5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what</a:t>
            </a:r>
            <a:r>
              <a:rPr sz="25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35" dirty="0">
                <a:latin typeface="Constantia" panose="02030602050306030303"/>
                <a:cs typeface="Constantia" panose="02030602050306030303"/>
              </a:rPr>
              <a:t>we</a:t>
            </a:r>
            <a:r>
              <a:rPr sz="25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will</a:t>
            </a:r>
            <a:r>
              <a:rPr sz="25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call</a:t>
            </a:r>
            <a:r>
              <a:rPr sz="25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AI</a:t>
            </a:r>
            <a:r>
              <a:rPr sz="25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techniques.</a:t>
            </a:r>
            <a:endParaRPr sz="25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57757"/>
            <a:ext cx="5787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Working</a:t>
            </a:r>
            <a:r>
              <a:rPr spc="-40" dirty="0"/>
              <a:t> </a:t>
            </a:r>
            <a:r>
              <a:rPr spc="-10" dirty="0"/>
              <a:t>Example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5" dirty="0"/>
              <a:t>algorithm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75536"/>
            <a:ext cx="7693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702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Assume</a:t>
            </a:r>
            <a:r>
              <a:rPr sz="26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that</a:t>
            </a:r>
            <a:r>
              <a:rPr sz="26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6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following</a:t>
            </a:r>
            <a:r>
              <a:rPr sz="26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lists</a:t>
            </a:r>
            <a:r>
              <a:rPr sz="26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5" dirty="0">
                <a:latin typeface="Constantia" panose="02030602050306030303"/>
                <a:cs typeface="Constantia" panose="02030602050306030303"/>
              </a:rPr>
              <a:t>are</a:t>
            </a:r>
            <a:r>
              <a:rPr sz="26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maintained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up</a:t>
            </a:r>
            <a:r>
              <a:rPr sz="26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latin typeface="Constantia" panose="02030602050306030303"/>
                <a:cs typeface="Constantia" panose="02030602050306030303"/>
              </a:rPr>
              <a:t>to</a:t>
            </a:r>
            <a:endParaRPr sz="26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859" y="2093417"/>
            <a:ext cx="42925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-22" baseline="-17000" dirty="0">
                <a:latin typeface="Constantia" panose="02030602050306030303"/>
                <a:cs typeface="Constantia" panose="02030602050306030303"/>
              </a:rPr>
              <a:t>3</a:t>
            </a:r>
            <a:r>
              <a:rPr sz="1700" spc="-15" dirty="0">
                <a:latin typeface="Constantia" panose="02030602050306030303"/>
                <a:cs typeface="Constantia" panose="02030602050306030303"/>
              </a:rPr>
              <a:t>rd</a:t>
            </a:r>
            <a:endParaRPr sz="17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722" y="2192477"/>
            <a:ext cx="8813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spc="-60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e.</a:t>
            </a:r>
            <a:endParaRPr sz="26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589022"/>
            <a:ext cx="644779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702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Consider</a:t>
            </a:r>
            <a:r>
              <a:rPr sz="26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magic</a:t>
            </a:r>
            <a:r>
              <a:rPr sz="26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6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shown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6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slide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18.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200" spc="-25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irs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2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200" spc="-15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200" spc="-55" dirty="0">
                <a:latin typeface="Constantia" panose="02030602050306030303"/>
                <a:cs typeface="Constantia" panose="02030602050306030303"/>
              </a:rPr>
              <a:t>ay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2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X</a:t>
            </a:r>
            <a:r>
              <a:rPr sz="22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(</a:t>
            </a:r>
            <a:r>
              <a:rPr sz="2200" spc="-55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um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n)</a:t>
            </a:r>
            <a:endParaRPr sz="2200">
              <a:latin typeface="Constantia" panose="02030602050306030303"/>
              <a:cs typeface="Constantia" panose="02030602050306030303"/>
            </a:endParaRPr>
          </a:p>
          <a:p>
            <a:pPr lvl="1">
              <a:lnSpc>
                <a:spcPct val="100000"/>
              </a:lnSpc>
              <a:buClr>
                <a:srgbClr val="0E6EC5"/>
              </a:buClr>
              <a:buFont typeface="Segoe UI Symbol" panose="020B0502040204020203"/>
              <a:buChar char="⚫"/>
            </a:pPr>
            <a:endParaRPr sz="2150">
              <a:latin typeface="Constantia" panose="02030602050306030303"/>
              <a:cs typeface="Constantia" panose="02030602050306030303"/>
            </a:endParaRPr>
          </a:p>
          <a:p>
            <a:pPr marL="1841500">
              <a:lnSpc>
                <a:spcPct val="100000"/>
              </a:lnSpc>
              <a:tabLst>
                <a:tab pos="2755900" algn="l"/>
              </a:tabLst>
            </a:pPr>
            <a:r>
              <a:rPr sz="2600" dirty="0">
                <a:latin typeface="Constantia" panose="02030602050306030303"/>
                <a:cs typeface="Constantia" panose="02030602050306030303"/>
              </a:rPr>
              <a:t>8	3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200" spc="-15" dirty="0">
                <a:latin typeface="Constantia" panose="02030602050306030303"/>
                <a:cs typeface="Constantia" panose="02030602050306030303"/>
              </a:rPr>
              <a:t>Second </a:t>
            </a:r>
            <a:r>
              <a:rPr sz="2200" spc="-25" dirty="0">
                <a:latin typeface="Constantia" panose="02030602050306030303"/>
                <a:cs typeface="Constantia" panose="02030602050306030303"/>
              </a:rPr>
              <a:t>Player</a:t>
            </a:r>
            <a:r>
              <a:rPr sz="22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O 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(Computer)</a:t>
            </a:r>
            <a:endParaRPr sz="2200"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00000"/>
              </a:lnSpc>
            </a:pPr>
            <a:endParaRPr sz="2150">
              <a:latin typeface="Constantia" panose="02030602050306030303"/>
              <a:cs typeface="Constantia" panose="02030602050306030303"/>
            </a:endParaRPr>
          </a:p>
          <a:p>
            <a:pPr marL="1841500">
              <a:lnSpc>
                <a:spcPct val="100000"/>
              </a:lnSpc>
            </a:pPr>
            <a:r>
              <a:rPr sz="2600" dirty="0">
                <a:latin typeface="Constantia" panose="02030602050306030303"/>
                <a:cs typeface="Constantia" panose="02030602050306030303"/>
              </a:rPr>
              <a:t>5</a:t>
            </a:r>
            <a:endParaRPr sz="26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35814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457200"/>
                </a:moveTo>
                <a:lnTo>
                  <a:pt x="3200400" y="457200"/>
                </a:lnTo>
                <a:lnTo>
                  <a:pt x="3200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124075" y="5172075"/>
            <a:ext cx="3295650" cy="771525"/>
            <a:chOff x="2124075" y="5172075"/>
            <a:chExt cx="3295650" cy="771525"/>
          </a:xfrm>
        </p:grpSpPr>
        <p:sp>
          <p:nvSpPr>
            <p:cNvPr id="9" name="object 9"/>
            <p:cNvSpPr/>
            <p:nvPr/>
          </p:nvSpPr>
          <p:spPr>
            <a:xfrm>
              <a:off x="2133600" y="5181600"/>
              <a:ext cx="3276600" cy="533400"/>
            </a:xfrm>
            <a:custGeom>
              <a:avLst/>
              <a:gdLst/>
              <a:ahLst/>
              <a:cxnLst/>
              <a:rect l="l" t="t" r="r" b="b"/>
              <a:pathLst>
                <a:path w="3276600" h="533400">
                  <a:moveTo>
                    <a:pt x="0" y="533400"/>
                  </a:moveTo>
                  <a:lnTo>
                    <a:pt x="3276600" y="533400"/>
                  </a:lnTo>
                  <a:lnTo>
                    <a:pt x="32766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90900" y="55626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1000"/>
                  </a:lnTo>
                  <a:lnTo>
                    <a:pt x="44450" y="381000"/>
                  </a:lnTo>
                  <a:lnTo>
                    <a:pt x="44450" y="63500"/>
                  </a:lnTo>
                  <a:close/>
                </a:path>
                <a:path w="76200" h="3810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810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52653"/>
            <a:ext cx="3377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Working</a:t>
            </a:r>
            <a:r>
              <a:rPr spc="-7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pc="-15" dirty="0"/>
              <a:t>contd..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26976"/>
            <a:ext cx="6590030" cy="39427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Strategy</a:t>
            </a:r>
            <a:r>
              <a:rPr sz="26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6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same</a:t>
            </a:r>
            <a:r>
              <a:rPr sz="26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6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6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approach</a:t>
            </a:r>
            <a:r>
              <a:rPr sz="26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2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25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st</a:t>
            </a:r>
            <a:r>
              <a:rPr sz="24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chec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k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ompu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ca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win.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100" spc="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not</a:t>
            </a:r>
            <a:r>
              <a:rPr sz="21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1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check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if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opponent</a:t>
            </a:r>
            <a:r>
              <a:rPr sz="2100" spc="4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can</a:t>
            </a:r>
            <a:r>
              <a:rPr sz="21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win.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1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so,</a:t>
            </a:r>
            <a:r>
              <a:rPr sz="21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then</a:t>
            </a:r>
            <a:r>
              <a:rPr sz="21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1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it</a:t>
            </a:r>
            <a:r>
              <a:rPr sz="21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1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proceed</a:t>
            </a:r>
            <a:r>
              <a:rPr sz="21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25" dirty="0">
                <a:latin typeface="Constantia" panose="02030602050306030303"/>
                <a:cs typeface="Constantia" panose="02030602050306030303"/>
              </a:rPr>
              <a:t>further.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600" spc="-3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eps</a:t>
            </a:r>
            <a:r>
              <a:rPr sz="26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600" spc="-60" dirty="0">
                <a:latin typeface="Constantia" panose="02030602050306030303"/>
                <a:cs typeface="Constantia" panose="02030602050306030303"/>
              </a:rPr>
              <a:t>nv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spc="-30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600" spc="-60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ed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600" spc="-5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6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600" spc="-4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e: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  <a:tab pos="3843020" algn="l"/>
              </a:tabLst>
            </a:pPr>
            <a:r>
              <a:rPr sz="2400" spc="-5" dirty="0">
                <a:latin typeface="Constantia" panose="02030602050306030303"/>
                <a:cs typeface="Constantia" panose="02030602050306030303"/>
              </a:rPr>
              <a:t>First</a:t>
            </a:r>
            <a:r>
              <a:rPr sz="24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chance,</a:t>
            </a:r>
            <a:r>
              <a:rPr sz="2400" spc="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4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plays</a:t>
            </a:r>
            <a:r>
              <a:rPr sz="24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	block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numbered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8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10" dirty="0">
                <a:latin typeface="Constantia" panose="02030602050306030303"/>
                <a:cs typeface="Constantia" panose="02030602050306030303"/>
              </a:rPr>
              <a:t>Next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plays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numbered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5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plays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numbered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3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30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24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there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4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turn</a:t>
            </a:r>
            <a:r>
              <a:rPr sz="24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computer.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52653"/>
            <a:ext cx="3377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Working</a:t>
            </a:r>
            <a:r>
              <a:rPr spc="-7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pc="-15" dirty="0"/>
              <a:t>contd..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3413"/>
            <a:ext cx="7720330" cy="3671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800" spc="-10" dirty="0">
                <a:latin typeface="Constantia" panose="02030602050306030303"/>
                <a:cs typeface="Constantia" panose="02030602050306030303"/>
              </a:rPr>
              <a:t>Strategy by </a:t>
            </a:r>
            <a:r>
              <a:rPr sz="2800" spc="-15" dirty="0">
                <a:latin typeface="Constantia" panose="02030602050306030303"/>
                <a:cs typeface="Constantia" panose="02030602050306030303"/>
              </a:rPr>
              <a:t>computer: Since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H has </a:t>
            </a:r>
            <a:r>
              <a:rPr sz="2800" spc="-30" dirty="0">
                <a:latin typeface="Constantia" panose="02030602050306030303"/>
                <a:cs typeface="Constantia" panose="02030602050306030303"/>
              </a:rPr>
              <a:t>played two </a:t>
            </a:r>
            <a:r>
              <a:rPr sz="28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turns</a:t>
            </a:r>
            <a:r>
              <a:rPr sz="28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800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8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has</a:t>
            </a:r>
            <a:r>
              <a:rPr sz="28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30" dirty="0">
                <a:latin typeface="Constantia" panose="02030602050306030303"/>
                <a:cs typeface="Constantia" panose="02030602050306030303"/>
              </a:rPr>
              <a:t>played</a:t>
            </a:r>
            <a:r>
              <a:rPr sz="28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only</a:t>
            </a:r>
            <a:r>
              <a:rPr sz="2800" spc="-1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one</a:t>
            </a:r>
            <a:r>
              <a:rPr sz="28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turn,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 C</a:t>
            </a:r>
            <a:r>
              <a:rPr sz="28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checks</a:t>
            </a:r>
            <a:r>
              <a:rPr sz="28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if </a:t>
            </a:r>
            <a:r>
              <a:rPr sz="2800" spc="-6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8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can</a:t>
            </a:r>
            <a:r>
              <a:rPr sz="28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win</a:t>
            </a:r>
            <a:r>
              <a:rPr sz="28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or</a:t>
            </a:r>
            <a:r>
              <a:rPr sz="28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dirty="0">
                <a:latin typeface="Constantia" panose="02030602050306030303"/>
                <a:cs typeface="Constantia" panose="02030602050306030303"/>
              </a:rPr>
              <a:t>not.</a:t>
            </a:r>
            <a:endParaRPr sz="28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3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ompu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sum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400" spc="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ocks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pl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ed 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H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8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+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3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11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spc="-10" dirty="0">
                <a:latin typeface="Constantia" panose="02030602050306030303"/>
                <a:cs typeface="Constantia" panose="02030602050306030303"/>
              </a:rPr>
              <a:t>Compute</a:t>
            </a:r>
            <a:r>
              <a:rPr sz="21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20" dirty="0">
                <a:latin typeface="Constantia" panose="02030602050306030303"/>
                <a:cs typeface="Constantia" panose="02030602050306030303"/>
              </a:rPr>
              <a:t>15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–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11</a:t>
            </a:r>
            <a:r>
              <a:rPr sz="21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4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4</a:t>
            </a:r>
            <a:r>
              <a:rPr sz="21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1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1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winning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 block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for</a:t>
            </a:r>
            <a:r>
              <a:rPr sz="21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H.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So</a:t>
            </a:r>
            <a:r>
              <a:rPr sz="21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1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this</a:t>
            </a:r>
            <a:r>
              <a:rPr sz="21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1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1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play</a:t>
            </a:r>
            <a:r>
              <a:rPr sz="21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1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numbered</a:t>
            </a:r>
            <a:r>
              <a:rPr sz="21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4.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1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1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list</a:t>
            </a:r>
            <a:r>
              <a:rPr sz="21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100" spc="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1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gets</a:t>
            </a:r>
            <a:r>
              <a:rPr sz="21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updated</a:t>
            </a:r>
            <a:r>
              <a:rPr sz="21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with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1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number</a:t>
            </a:r>
            <a:r>
              <a:rPr sz="21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4</a:t>
            </a:r>
            <a:r>
              <a:rPr sz="21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follows:</a:t>
            </a:r>
            <a:endParaRPr sz="21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4863465"/>
            <a:ext cx="2368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H</a:t>
            </a:r>
            <a:endParaRPr sz="21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4829175"/>
            <a:ext cx="1905000" cy="457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370"/>
              </a:spcBef>
              <a:tabLst>
                <a:tab pos="454025" algn="l"/>
              </a:tabLst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8	3</a:t>
            </a:r>
            <a:endParaRPr sz="21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575" y="4863465"/>
            <a:ext cx="1993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C</a:t>
            </a:r>
            <a:endParaRPr sz="21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2600" y="4829175"/>
            <a:ext cx="1981200" cy="457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70"/>
              </a:spcBef>
              <a:tabLst>
                <a:tab pos="454025" algn="l"/>
              </a:tabLst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5	</a:t>
            </a:r>
            <a:r>
              <a:rPr sz="2100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4</a:t>
            </a:r>
            <a:endParaRPr sz="21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5358"/>
            <a:ext cx="139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45" dirty="0"/>
              <a:t>n</a:t>
            </a:r>
            <a:r>
              <a:rPr spc="-35" dirty="0"/>
              <a:t>t</a:t>
            </a:r>
            <a:r>
              <a:rPr dirty="0"/>
              <a:t>d..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35710"/>
            <a:ext cx="7992109" cy="45294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400" spc="-5" dirty="0">
                <a:latin typeface="Constantia" panose="02030602050306030303"/>
                <a:cs typeface="Constantia" panose="02030602050306030303"/>
              </a:rPr>
              <a:t>Assume</a:t>
            </a:r>
            <a:r>
              <a:rPr sz="24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that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plays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numbered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 6.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400" spc="-30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it’s</a:t>
            </a:r>
            <a:r>
              <a:rPr sz="24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turn</a:t>
            </a:r>
            <a:r>
              <a:rPr sz="24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400" spc="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C.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200" spc="-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2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5" dirty="0">
                <a:latin typeface="Constantia" panose="02030602050306030303"/>
                <a:cs typeface="Constantia" panose="02030602050306030303"/>
              </a:rPr>
              <a:t>checks,</a:t>
            </a:r>
            <a:r>
              <a:rPr sz="2200" spc="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200" spc="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2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can</a:t>
            </a:r>
            <a:r>
              <a:rPr sz="22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win</a:t>
            </a:r>
            <a:r>
              <a:rPr sz="22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2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5" dirty="0">
                <a:latin typeface="Constantia" panose="02030602050306030303"/>
                <a:cs typeface="Constantia" panose="02030602050306030303"/>
              </a:rPr>
              <a:t>follows:</a:t>
            </a:r>
            <a:endParaRPr sz="22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70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000" spc="-2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omp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sum</a:t>
            </a:r>
            <a:r>
              <a:rPr sz="20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spc="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bloc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k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ed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C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240"/>
              </a:spcBef>
              <a:buClr>
                <a:srgbClr val="009DD9"/>
              </a:buClr>
              <a:buSzPct val="70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5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+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4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9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240"/>
              </a:spcBef>
              <a:buClr>
                <a:srgbClr val="009DD9"/>
              </a:buClr>
              <a:buSzPct val="70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000" spc="-10" dirty="0">
                <a:latin typeface="Constantia" panose="02030602050306030303"/>
                <a:cs typeface="Constantia" panose="02030602050306030303"/>
              </a:rPr>
              <a:t>Compute</a:t>
            </a:r>
            <a:r>
              <a:rPr sz="20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15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–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9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6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240"/>
              </a:spcBef>
              <a:buClr>
                <a:srgbClr val="009DD9"/>
              </a:buClr>
              <a:buSzPct val="70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0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6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not</a:t>
            </a:r>
            <a:r>
              <a:rPr sz="20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free,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so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can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not</a:t>
            </a:r>
            <a:r>
              <a:rPr sz="20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win</a:t>
            </a:r>
            <a:r>
              <a:rPr sz="20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at</a:t>
            </a:r>
            <a:r>
              <a:rPr sz="20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this</a:t>
            </a:r>
            <a:r>
              <a:rPr sz="20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turn.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200" spc="-45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200" spc="-5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2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200" spc="-15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eck</a:t>
            </a:r>
            <a:r>
              <a:rPr sz="22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200" spc="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2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ca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2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win.</a:t>
            </a:r>
            <a:endParaRPr sz="22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245"/>
              </a:spcBef>
              <a:buClr>
                <a:srgbClr val="009DD9"/>
              </a:buClr>
              <a:buSzPct val="70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000" spc="-10" dirty="0">
                <a:latin typeface="Constantia" panose="02030602050306030303"/>
                <a:cs typeface="Constantia" panose="02030602050306030303"/>
              </a:rPr>
              <a:t>Compute</a:t>
            </a:r>
            <a:r>
              <a:rPr sz="20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sum</a:t>
            </a:r>
            <a:r>
              <a:rPr sz="20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spc="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new</a:t>
            </a:r>
            <a:r>
              <a:rPr sz="20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pairs</a:t>
            </a:r>
            <a:r>
              <a:rPr sz="20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(8,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6)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0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(3,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6) from</a:t>
            </a:r>
            <a:r>
              <a:rPr sz="20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0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list</a:t>
            </a:r>
            <a:r>
              <a:rPr sz="20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spc="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H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240"/>
              </a:spcBef>
              <a:buClr>
                <a:srgbClr val="009DD9"/>
              </a:buClr>
              <a:buSzPct val="70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8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+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6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14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240"/>
              </a:spcBef>
              <a:buClr>
                <a:srgbClr val="009DD9"/>
              </a:buClr>
              <a:buSzPct val="70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000" spc="-10" dirty="0">
                <a:latin typeface="Constantia" panose="02030602050306030303"/>
                <a:cs typeface="Constantia" panose="02030602050306030303"/>
              </a:rPr>
              <a:t>Compute</a:t>
            </a:r>
            <a:r>
              <a:rPr sz="20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15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–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14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1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927100" marR="5080" lvl="2" indent="-247015">
              <a:lnSpc>
                <a:spcPts val="2160"/>
              </a:lnSpc>
              <a:spcBef>
                <a:spcPts val="510"/>
              </a:spcBef>
              <a:buClr>
                <a:srgbClr val="009DD9"/>
              </a:buClr>
              <a:buSzPct val="70000"/>
              <a:buFont typeface="Segoe UI Symbol" panose="020B0502040204020203"/>
              <a:buChar char="⚫"/>
              <a:tabLst>
                <a:tab pos="927100" algn="l"/>
                <a:tab pos="927735" algn="l"/>
              </a:tabLst>
            </a:pPr>
            <a:r>
              <a:rPr sz="20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1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not</a:t>
            </a:r>
            <a:r>
              <a:rPr sz="20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used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by</a:t>
            </a:r>
            <a:r>
              <a:rPr sz="20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either</a:t>
            </a:r>
            <a:r>
              <a:rPr sz="20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player,</a:t>
            </a:r>
            <a:r>
              <a:rPr sz="20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so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plays</a:t>
            </a:r>
            <a:r>
              <a:rPr sz="20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0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0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numbered </a:t>
            </a:r>
            <a:r>
              <a:rPr sz="2000" spc="-48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0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1</a:t>
            </a:r>
            <a:endParaRPr sz="20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45" dirty="0"/>
              <a:t>n</a:t>
            </a:r>
            <a:r>
              <a:rPr spc="-40" dirty="0"/>
              <a:t>t</a:t>
            </a:r>
            <a:r>
              <a:rPr dirty="0"/>
              <a:t>d..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146925"/>
            <a:ext cx="6783705" cy="9124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7815" indent="-27305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9845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6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updated</a:t>
            </a:r>
            <a:r>
              <a:rPr sz="26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lists</a:t>
            </a:r>
            <a:r>
              <a:rPr sz="26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at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5" dirty="0">
                <a:latin typeface="Constantia" panose="02030602050306030303"/>
                <a:cs typeface="Constantia" panose="02030602050306030303"/>
              </a:rPr>
              <a:t>6</a:t>
            </a:r>
            <a:r>
              <a:rPr sz="2550" spc="7" baseline="26000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550" spc="300" baseline="260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5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6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looks</a:t>
            </a:r>
            <a:r>
              <a:rPr sz="2600" spc="-1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follows: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65480" lvl="1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66115" algn="l"/>
              </a:tabLst>
            </a:pPr>
            <a:r>
              <a:rPr sz="2200" spc="-10" dirty="0">
                <a:latin typeface="Constantia" panose="02030602050306030303"/>
                <a:cs typeface="Constantia" panose="02030602050306030303"/>
              </a:rPr>
              <a:t>First</a:t>
            </a:r>
            <a:r>
              <a:rPr sz="22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25" dirty="0">
                <a:latin typeface="Constantia" panose="02030602050306030303"/>
                <a:cs typeface="Constantia" panose="02030602050306030303"/>
              </a:rPr>
              <a:t>Player</a:t>
            </a:r>
            <a:r>
              <a:rPr sz="22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H</a:t>
            </a:r>
            <a:endParaRPr sz="22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2111375"/>
            <a:ext cx="3200400" cy="457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20"/>
              </a:spcBef>
              <a:tabLst>
                <a:tab pos="1310640" algn="l"/>
                <a:tab pos="2225040" algn="l"/>
              </a:tabLst>
            </a:pPr>
            <a:r>
              <a:rPr sz="2200" spc="-5" dirty="0">
                <a:latin typeface="Constantia" panose="02030602050306030303"/>
                <a:cs typeface="Constantia" panose="02030602050306030303"/>
              </a:rPr>
              <a:t>8	3	6</a:t>
            </a:r>
            <a:endParaRPr sz="22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38729"/>
            <a:ext cx="7706995" cy="31261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52780" indent="-247650">
              <a:lnSpc>
                <a:spcPct val="100000"/>
              </a:lnSpc>
              <a:spcBef>
                <a:spcPts val="625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200" spc="-15" dirty="0">
                <a:latin typeface="Constantia" panose="02030602050306030303"/>
                <a:cs typeface="Constantia" panose="02030602050306030303"/>
              </a:rPr>
              <a:t>Second</a:t>
            </a:r>
            <a:r>
              <a:rPr sz="22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25" dirty="0">
                <a:latin typeface="Constantia" panose="02030602050306030303"/>
                <a:cs typeface="Constantia" panose="02030602050306030303"/>
              </a:rPr>
              <a:t>Player</a:t>
            </a:r>
            <a:r>
              <a:rPr sz="22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C</a:t>
            </a:r>
            <a:endParaRPr sz="2200">
              <a:latin typeface="Constantia" panose="02030602050306030303"/>
              <a:cs typeface="Constantia" panose="02030602050306030303"/>
            </a:endParaRPr>
          </a:p>
          <a:p>
            <a:pPr marL="1841500">
              <a:lnSpc>
                <a:spcPct val="100000"/>
              </a:lnSpc>
              <a:spcBef>
                <a:spcPts val="530"/>
              </a:spcBef>
              <a:tabLst>
                <a:tab pos="2755900" algn="l"/>
                <a:tab pos="3809365" algn="l"/>
              </a:tabLst>
            </a:pPr>
            <a:r>
              <a:rPr sz="2200" spc="-5" dirty="0">
                <a:latin typeface="Constantia" panose="02030602050306030303"/>
                <a:cs typeface="Constantia" panose="02030602050306030303"/>
              </a:rPr>
              <a:t>5	4	</a:t>
            </a:r>
            <a:r>
              <a:rPr sz="2200" spc="-5" dirty="0">
                <a:solidFill>
                  <a:srgbClr val="800000"/>
                </a:solidFill>
                <a:latin typeface="Constantia" panose="02030602050306030303"/>
                <a:cs typeface="Constantia" panose="02030602050306030303"/>
              </a:rPr>
              <a:t>1</a:t>
            </a:r>
            <a:endParaRPr sz="2200"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00000"/>
              </a:lnSpc>
            </a:pPr>
            <a:endParaRPr sz="22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165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Assume</a:t>
            </a:r>
            <a:r>
              <a:rPr sz="26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that</a:t>
            </a:r>
            <a:r>
              <a:rPr sz="26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latin typeface="Constantia" panose="02030602050306030303"/>
                <a:cs typeface="Constantia" panose="02030602050306030303"/>
              </a:rPr>
              <a:t>now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6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latin typeface="Constantia" panose="02030602050306030303"/>
                <a:cs typeface="Constantia" panose="02030602050306030303"/>
              </a:rPr>
              <a:t>plays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6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2.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10" dirty="0">
                <a:latin typeface="Constantia" panose="02030602050306030303"/>
                <a:cs typeface="Constantia" panose="02030602050306030303"/>
              </a:rPr>
              <a:t>Using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same</a:t>
            </a:r>
            <a:r>
              <a:rPr sz="26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30" dirty="0">
                <a:latin typeface="Constantia" panose="02030602050306030303"/>
                <a:cs typeface="Constantia" panose="02030602050306030303"/>
              </a:rPr>
              <a:t>strategy,</a:t>
            </a:r>
            <a:r>
              <a:rPr sz="26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6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checks</a:t>
            </a:r>
            <a:r>
              <a:rPr sz="26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its</a:t>
            </a:r>
            <a:r>
              <a:rPr sz="26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pair</a:t>
            </a:r>
            <a:r>
              <a:rPr sz="26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(5, 1)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and (4,</a:t>
            </a:r>
            <a:r>
              <a:rPr sz="26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1) </a:t>
            </a:r>
            <a:r>
              <a:rPr sz="2600" spc="-6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5" dirty="0">
                <a:latin typeface="Constantia" panose="02030602050306030303"/>
                <a:cs typeface="Constantia" panose="02030602050306030303"/>
              </a:rPr>
              <a:t>finds</a:t>
            </a:r>
            <a:r>
              <a:rPr sz="26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bock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numbered</a:t>
            </a:r>
            <a:r>
              <a:rPr sz="26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9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 {15-6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 =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9}.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Block</a:t>
            </a:r>
            <a:r>
              <a:rPr sz="26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9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 is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free,</a:t>
            </a:r>
            <a:r>
              <a:rPr sz="26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so</a:t>
            </a:r>
            <a:r>
              <a:rPr sz="26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6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latin typeface="Constantia" panose="02030602050306030303"/>
                <a:cs typeface="Constantia" panose="02030602050306030303"/>
              </a:rPr>
              <a:t>plays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9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win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6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game.</a:t>
            </a:r>
            <a:endParaRPr sz="2600">
              <a:latin typeface="Constantia" panose="02030602050306030303"/>
              <a:cs typeface="Constantia" panose="020306020503060303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71675" y="3298825"/>
            <a:ext cx="3219450" cy="739775"/>
            <a:chOff x="1971675" y="3298825"/>
            <a:chExt cx="3219450" cy="739775"/>
          </a:xfrm>
        </p:grpSpPr>
        <p:sp>
          <p:nvSpPr>
            <p:cNvPr id="7" name="object 7"/>
            <p:cNvSpPr/>
            <p:nvPr/>
          </p:nvSpPr>
          <p:spPr>
            <a:xfrm>
              <a:off x="1981200" y="3308350"/>
              <a:ext cx="3200400" cy="457200"/>
            </a:xfrm>
            <a:custGeom>
              <a:avLst/>
              <a:gdLst/>
              <a:ahLst/>
              <a:cxnLst/>
              <a:rect l="l" t="t" r="r" b="b"/>
              <a:pathLst>
                <a:path w="3200400" h="457200">
                  <a:moveTo>
                    <a:pt x="0" y="457200"/>
                  </a:moveTo>
                  <a:lnTo>
                    <a:pt x="3200400" y="457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57700" y="36576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1000"/>
                  </a:lnTo>
                  <a:lnTo>
                    <a:pt x="44450" y="381000"/>
                  </a:lnTo>
                  <a:lnTo>
                    <a:pt x="44450" y="63500"/>
                  </a:lnTo>
                  <a:close/>
                </a:path>
                <a:path w="76200" h="3810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810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9040"/>
            <a:ext cx="206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Comments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832725" cy="297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  <a:tab pos="4045585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Thi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6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og</a:t>
            </a:r>
            <a:r>
              <a:rPr sz="2600" spc="-6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am</a:t>
            </a:r>
            <a:r>
              <a:rPr sz="26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will</a:t>
            </a:r>
            <a:r>
              <a:rPr sz="26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4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equi</a:t>
            </a:r>
            <a:r>
              <a:rPr sz="2600" spc="-4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mo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tim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tha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600" spc="-55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spc="-1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others 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as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marR="395605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5" dirty="0">
                <a:latin typeface="Constantia" panose="02030602050306030303"/>
                <a:cs typeface="Constantia" panose="02030602050306030303"/>
              </a:rPr>
              <a:t>it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has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to</a:t>
            </a:r>
            <a:r>
              <a:rPr sz="24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search</a:t>
            </a:r>
            <a:r>
              <a:rPr sz="24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tree</a:t>
            </a:r>
            <a:r>
              <a:rPr sz="24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representing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all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possible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move </a:t>
            </a:r>
            <a:r>
              <a:rPr sz="2400" spc="-5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sequences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before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making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each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move.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360045" indent="-34798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360045" algn="l"/>
                <a:tab pos="360680" algn="l"/>
              </a:tabLst>
            </a:pPr>
            <a:r>
              <a:rPr sz="2600" spc="-5" dirty="0">
                <a:latin typeface="Constantia" panose="02030602050306030303"/>
                <a:cs typeface="Constantia" panose="02030602050306030303"/>
              </a:rPr>
              <a:t>This</a:t>
            </a:r>
            <a:r>
              <a:rPr sz="26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approach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6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extensible</a:t>
            </a:r>
            <a:r>
              <a:rPr sz="26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latin typeface="Constantia" panose="02030602050306030303"/>
                <a:cs typeface="Constantia" panose="02030602050306030303"/>
              </a:rPr>
              <a:t>to</a:t>
            </a:r>
            <a:r>
              <a:rPr sz="26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handle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spc="-5" dirty="0">
                <a:latin typeface="Constantia" panose="02030602050306030303"/>
                <a:cs typeface="Constantia" panose="02030602050306030303"/>
              </a:rPr>
              <a:t>3-dimensional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tic-tac-toe.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games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more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complicated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than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tic-tac-toe.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42391"/>
            <a:ext cx="694309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Tic</a:t>
            </a:r>
            <a:r>
              <a:rPr sz="2900" spc="-30" dirty="0"/>
              <a:t> </a:t>
            </a:r>
            <a:r>
              <a:rPr sz="2900" spc="-75" dirty="0"/>
              <a:t>Tac</a:t>
            </a:r>
            <a:r>
              <a:rPr sz="2900" spc="5" dirty="0"/>
              <a:t> </a:t>
            </a:r>
            <a:r>
              <a:rPr sz="2900" spc="-85" dirty="0"/>
              <a:t>Toe</a:t>
            </a:r>
            <a:r>
              <a:rPr sz="2900" dirty="0"/>
              <a:t> </a:t>
            </a:r>
            <a:r>
              <a:rPr sz="2900" spc="-10" dirty="0"/>
              <a:t>Board-</a:t>
            </a:r>
            <a:r>
              <a:rPr sz="2900" spc="-20" dirty="0"/>
              <a:t> </a:t>
            </a:r>
            <a:r>
              <a:rPr sz="22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(or</a:t>
            </a:r>
            <a:r>
              <a:rPr sz="2200" b="0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Noughts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and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crosses</a:t>
            </a:r>
            <a:r>
              <a:rPr sz="22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200" b="0" spc="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Xs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spc="-10" dirty="0">
                <a:solidFill>
                  <a:srgbClr val="000000"/>
                </a:solidFill>
              </a:rPr>
              <a:t>and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Os</a:t>
            </a:r>
            <a:r>
              <a:rPr sz="22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2237" y="2586037"/>
          <a:ext cx="3748404" cy="328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94130"/>
                <a:gridCol w="1221105"/>
              </a:tblGrid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58674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492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58674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492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68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492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90513" y="3429000"/>
            <a:ext cx="397510" cy="1828800"/>
          </a:xfrm>
          <a:custGeom>
            <a:avLst/>
            <a:gdLst/>
            <a:ahLst/>
            <a:cxnLst/>
            <a:rect l="l" t="t" r="r" b="b"/>
            <a:pathLst>
              <a:path w="397509" h="1828800">
                <a:moveTo>
                  <a:pt x="397256" y="764159"/>
                </a:moveTo>
                <a:lnTo>
                  <a:pt x="391287" y="762000"/>
                </a:lnTo>
                <a:lnTo>
                  <a:pt x="397002" y="759206"/>
                </a:lnTo>
                <a:lnTo>
                  <a:pt x="49987" y="65328"/>
                </a:lnTo>
                <a:lnTo>
                  <a:pt x="72644" y="53975"/>
                </a:lnTo>
                <a:lnTo>
                  <a:pt x="78486" y="51054"/>
                </a:lnTo>
                <a:lnTo>
                  <a:pt x="10287" y="0"/>
                </a:lnTo>
                <a:lnTo>
                  <a:pt x="10287" y="85217"/>
                </a:lnTo>
                <a:lnTo>
                  <a:pt x="38671" y="71005"/>
                </a:lnTo>
                <a:lnTo>
                  <a:pt x="380987" y="755650"/>
                </a:lnTo>
                <a:lnTo>
                  <a:pt x="86487" y="755650"/>
                </a:lnTo>
                <a:lnTo>
                  <a:pt x="86487" y="723900"/>
                </a:lnTo>
                <a:lnTo>
                  <a:pt x="10287" y="762000"/>
                </a:lnTo>
                <a:lnTo>
                  <a:pt x="86487" y="800100"/>
                </a:lnTo>
                <a:lnTo>
                  <a:pt x="86487" y="768350"/>
                </a:lnTo>
                <a:lnTo>
                  <a:pt x="382270" y="768350"/>
                </a:lnTo>
                <a:lnTo>
                  <a:pt x="29908" y="1754911"/>
                </a:lnTo>
                <a:lnTo>
                  <a:pt x="0" y="1744218"/>
                </a:lnTo>
                <a:lnTo>
                  <a:pt x="10287" y="1828800"/>
                </a:lnTo>
                <a:lnTo>
                  <a:pt x="70421" y="1771154"/>
                </a:lnTo>
                <a:lnTo>
                  <a:pt x="71755" y="1769884"/>
                </a:lnTo>
                <a:lnTo>
                  <a:pt x="41859" y="1759191"/>
                </a:lnTo>
                <a:lnTo>
                  <a:pt x="397256" y="764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13829" y="3988689"/>
            <a:ext cx="122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 panose="020B0604020202020204"/>
                <a:cs typeface="Microsoft Sans Serif" panose="020B0604020202020204"/>
              </a:rPr>
              <a:t>positions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092454"/>
            <a:ext cx="8147684" cy="139255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spcBef>
                <a:spcPts val="25"/>
              </a:spcBef>
            </a:pP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2200" spc="-10" dirty="0"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two players,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O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, 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game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who take 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turns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marking the 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spaces </a:t>
            </a:r>
            <a:r>
              <a:rPr sz="2200" spc="-10" dirty="0"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a 3×3 grid. 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player who succeeds </a:t>
            </a:r>
            <a:r>
              <a:rPr sz="2200" spc="-10" dirty="0">
                <a:latin typeface="Microsoft Sans Serif" panose="020B0604020202020204"/>
                <a:cs typeface="Microsoft Sans Serif" panose="020B0604020202020204"/>
              </a:rPr>
              <a:t>in placing 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three </a:t>
            </a:r>
            <a:r>
              <a:rPr sz="22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respective</a:t>
            </a:r>
            <a:r>
              <a:rPr sz="2200" spc="43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marks</a:t>
            </a:r>
            <a:r>
              <a:rPr sz="2200" spc="4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200" spc="4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200" spc="4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horizontal,</a:t>
            </a:r>
            <a:r>
              <a:rPr sz="2200" spc="4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vertical,</a:t>
            </a:r>
            <a:r>
              <a:rPr sz="2200" spc="4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200" spc="40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diagonal</a:t>
            </a:r>
            <a:r>
              <a:rPr sz="2200" spc="4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row</a:t>
            </a:r>
            <a:r>
              <a:rPr sz="2200" spc="4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" dirty="0">
                <a:latin typeface="Microsoft Sans Serif" panose="020B0604020202020204"/>
                <a:cs typeface="Microsoft Sans Serif" panose="020B0604020202020204"/>
              </a:rPr>
              <a:t>wins </a:t>
            </a:r>
            <a:r>
              <a:rPr sz="2200" spc="-5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game.</a:t>
            </a:r>
            <a:endParaRPr sz="22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400253"/>
            <a:ext cx="2196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4607A"/>
                </a:solidFill>
              </a:rPr>
              <a:t>Approach</a:t>
            </a:r>
            <a:r>
              <a:rPr spc="-90" dirty="0">
                <a:solidFill>
                  <a:srgbClr val="04607A"/>
                </a:solidFill>
              </a:rPr>
              <a:t> </a:t>
            </a:r>
            <a:r>
              <a:rPr dirty="0">
                <a:solidFill>
                  <a:srgbClr val="04607A"/>
                </a:solidFill>
              </a:rPr>
              <a:t>1</a:t>
            </a:r>
            <a:endParaRPr dirty="0">
              <a:solidFill>
                <a:srgbClr val="04607A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39624"/>
            <a:ext cx="6950709" cy="37109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83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900" spc="-10" dirty="0">
                <a:latin typeface="Constantia" panose="02030602050306030303"/>
                <a:cs typeface="Constantia" panose="02030602050306030303"/>
              </a:rPr>
              <a:t>Data</a:t>
            </a:r>
            <a:r>
              <a:rPr sz="29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900" spc="-10" dirty="0">
                <a:latin typeface="Constantia" panose="02030602050306030303"/>
                <a:cs typeface="Constantia" panose="02030602050306030303"/>
              </a:rPr>
              <a:t>Structure</a:t>
            </a:r>
            <a:endParaRPr sz="29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635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500" spc="-15" dirty="0">
                <a:latin typeface="Constantia" panose="02030602050306030303"/>
                <a:cs typeface="Constantia" panose="02030602050306030303"/>
              </a:rPr>
              <a:t>Consider</a:t>
            </a:r>
            <a:r>
              <a:rPr sz="25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Board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having</a:t>
            </a:r>
            <a:r>
              <a:rPr sz="2500" spc="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nine</a:t>
            </a:r>
            <a:r>
              <a:rPr sz="25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elements</a:t>
            </a:r>
            <a:r>
              <a:rPr sz="25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0" dirty="0">
                <a:latin typeface="Constantia" panose="02030602050306030303"/>
                <a:cs typeface="Constantia" panose="02030602050306030303"/>
              </a:rPr>
              <a:t>vector.</a:t>
            </a:r>
            <a:endParaRPr sz="25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500" spc="-5" dirty="0">
                <a:latin typeface="Constantia" panose="02030602050306030303"/>
                <a:cs typeface="Constantia" panose="02030602050306030303"/>
              </a:rPr>
              <a:t>Each</a:t>
            </a:r>
            <a:r>
              <a:rPr sz="25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element</a:t>
            </a:r>
            <a:r>
              <a:rPr sz="25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will</a:t>
            </a:r>
            <a:r>
              <a:rPr sz="25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contain</a:t>
            </a:r>
            <a:endParaRPr sz="25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80"/>
              </a:spcBef>
              <a:buSzPct val="69000"/>
              <a:buFont typeface="Microsoft Sans Serif" panose="020B0604020202020204"/>
              <a:buChar char="●"/>
              <a:tabLst>
                <a:tab pos="927735" algn="l"/>
                <a:tab pos="1239520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0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for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blank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75"/>
              </a:spcBef>
              <a:buSzPct val="69000"/>
              <a:buFont typeface="Microsoft Sans Serif" panose="020B0604020202020204"/>
              <a:buChar char="●"/>
              <a:tabLst>
                <a:tab pos="927735" algn="l"/>
                <a:tab pos="1172210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1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indicating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X</a:t>
            </a:r>
            <a:r>
              <a:rPr sz="24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player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move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 lvl="2" indent="-247650">
              <a:lnSpc>
                <a:spcPct val="100000"/>
              </a:lnSpc>
              <a:spcBef>
                <a:spcPts val="575"/>
              </a:spcBef>
              <a:buSzPct val="69000"/>
              <a:buFont typeface="Microsoft Sans Serif" panose="020B0604020202020204"/>
              <a:buChar char="●"/>
              <a:tabLst>
                <a:tab pos="927735" algn="l"/>
                <a:tab pos="1225550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2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indicating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player</a:t>
            </a:r>
            <a:r>
              <a:rPr sz="24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move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500" spc="-20" dirty="0">
                <a:latin typeface="Constantia" panose="02030602050306030303"/>
                <a:cs typeface="Constantia" panose="02030602050306030303"/>
              </a:rPr>
              <a:t>Computer</a:t>
            </a:r>
            <a:r>
              <a:rPr sz="25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25" dirty="0">
                <a:latin typeface="Constantia" panose="02030602050306030303"/>
                <a:cs typeface="Constantia" panose="02030602050306030303"/>
              </a:rPr>
              <a:t>may</a:t>
            </a:r>
            <a:r>
              <a:rPr sz="25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20" dirty="0">
                <a:latin typeface="Constantia" panose="02030602050306030303"/>
                <a:cs typeface="Constantia" panose="02030602050306030303"/>
              </a:rPr>
              <a:t>play</a:t>
            </a:r>
            <a:r>
              <a:rPr sz="25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5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X</a:t>
            </a:r>
            <a:r>
              <a:rPr sz="25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or</a:t>
            </a:r>
            <a:r>
              <a:rPr sz="25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5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0" dirty="0">
                <a:latin typeface="Constantia" panose="02030602050306030303"/>
                <a:cs typeface="Constantia" panose="02030602050306030303"/>
              </a:rPr>
              <a:t>player.</a:t>
            </a:r>
            <a:endParaRPr sz="25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500" spc="-35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irs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5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500" spc="-5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spc="-7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5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35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ho</a:t>
            </a:r>
            <a:r>
              <a:rPr sz="25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1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5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500" spc="-70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5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5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spc="-35" dirty="0">
                <a:latin typeface="Constantia" panose="02030602050306030303"/>
                <a:cs typeface="Constantia" panose="02030602050306030303"/>
              </a:rPr>
              <a:t>lw</a:t>
            </a:r>
            <a:r>
              <a:rPr sz="2500" spc="-5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spc="-3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5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500" spc="-15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500" spc="-5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500" spc="-3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5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500" spc="-5" dirty="0">
                <a:latin typeface="Constantia" panose="02030602050306030303"/>
                <a:cs typeface="Constantia" panose="02030602050306030303"/>
              </a:rPr>
              <a:t>X.</a:t>
            </a:r>
            <a:endParaRPr sz="25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4261"/>
            <a:ext cx="2717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46935" algn="l"/>
              </a:tabLst>
            </a:pPr>
            <a:r>
              <a:rPr sz="3200" dirty="0"/>
              <a:t>M</a:t>
            </a:r>
            <a:r>
              <a:rPr sz="3200" spc="-20" dirty="0"/>
              <a:t>o</a:t>
            </a:r>
            <a:r>
              <a:rPr sz="3200" spc="-30" dirty="0"/>
              <a:t>v</a:t>
            </a:r>
            <a:r>
              <a:rPr sz="3200" dirty="0"/>
              <a:t>e</a:t>
            </a:r>
            <a:r>
              <a:rPr sz="3200" spc="-5" dirty="0"/>
              <a:t> </a:t>
            </a:r>
            <a:r>
              <a:rPr sz="3200" spc="-254" dirty="0"/>
              <a:t>T</a:t>
            </a:r>
            <a:r>
              <a:rPr sz="3200" dirty="0"/>
              <a:t>able</a:t>
            </a:r>
            <a:r>
              <a:rPr sz="3200" dirty="0"/>
              <a:t>	</a:t>
            </a:r>
            <a:r>
              <a:rPr sz="3200" spc="-5" dirty="0"/>
              <a:t>MT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440" y="1077213"/>
            <a:ext cx="8177530" cy="15614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48615" marR="48260" indent="-273050" algn="just">
              <a:lnSpc>
                <a:spcPts val="2690"/>
              </a:lnSpc>
              <a:spcBef>
                <a:spcPts val="740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349250" algn="l"/>
              </a:tabLst>
            </a:pPr>
            <a:r>
              <a:rPr sz="2800" spc="-5" dirty="0">
                <a:latin typeface="Constantia" panose="02030602050306030303"/>
                <a:cs typeface="Constantia" panose="02030602050306030303"/>
              </a:rPr>
              <a:t>MT </a:t>
            </a:r>
            <a:r>
              <a:rPr sz="2800" dirty="0">
                <a:latin typeface="Constantia" panose="02030602050306030303"/>
                <a:cs typeface="Constantia" panose="02030602050306030303"/>
              </a:rPr>
              <a:t>is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a </a:t>
            </a:r>
            <a:r>
              <a:rPr sz="2800" spc="-25" dirty="0">
                <a:latin typeface="Constantia" panose="02030602050306030303"/>
                <a:cs typeface="Constantia" panose="02030602050306030303"/>
              </a:rPr>
              <a:t>vector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800" dirty="0">
                <a:latin typeface="Constantia" panose="02030602050306030303"/>
                <a:cs typeface="Constantia" panose="02030602050306030303"/>
              </a:rPr>
              <a:t> 3</a:t>
            </a:r>
            <a:r>
              <a:rPr sz="2775" baseline="26000" dirty="0">
                <a:latin typeface="Constantia" panose="02030602050306030303"/>
                <a:cs typeface="Constantia" panose="02030602050306030303"/>
              </a:rPr>
              <a:t>9</a:t>
            </a:r>
            <a:r>
              <a:rPr sz="2775" spc="7" baseline="260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elements,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dirty="0">
                <a:latin typeface="Constantia" panose="02030602050306030303"/>
                <a:cs typeface="Constantia" panose="02030602050306030303"/>
              </a:rPr>
              <a:t>each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element of </a:t>
            </a:r>
            <a:r>
              <a:rPr sz="28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which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is a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nine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element </a:t>
            </a:r>
            <a:r>
              <a:rPr sz="2800" spc="-25" dirty="0">
                <a:latin typeface="Constantia" panose="02030602050306030303"/>
                <a:cs typeface="Constantia" panose="02030602050306030303"/>
              </a:rPr>
              <a:t>vector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representing </a:t>
            </a:r>
            <a:r>
              <a:rPr sz="2800" spc="-15" dirty="0">
                <a:latin typeface="Constantia" panose="02030602050306030303"/>
                <a:cs typeface="Constantia" panose="02030602050306030303"/>
              </a:rPr>
              <a:t>board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position.</a:t>
            </a:r>
            <a:endParaRPr sz="2800">
              <a:latin typeface="Constantia" panose="02030602050306030303"/>
              <a:cs typeface="Constantia" panose="02030602050306030303"/>
            </a:endParaRPr>
          </a:p>
          <a:p>
            <a:pPr marL="348615" indent="-273050" algn="just"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SzPct val="95000"/>
              <a:buFont typeface="Segoe UI Symbol" panose="020B0502040204020203"/>
              <a:buChar char="⚫"/>
              <a:tabLst>
                <a:tab pos="349250" algn="l"/>
              </a:tabLst>
            </a:pPr>
            <a:r>
              <a:rPr sz="2800" spc="-50" dirty="0">
                <a:latin typeface="Constantia" panose="02030602050306030303"/>
                <a:cs typeface="Constantia" panose="02030602050306030303"/>
              </a:rPr>
              <a:t>Total</a:t>
            </a:r>
            <a:r>
              <a:rPr sz="28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800" spc="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dirty="0">
                <a:latin typeface="Constantia" panose="02030602050306030303"/>
                <a:cs typeface="Constantia" panose="02030602050306030303"/>
              </a:rPr>
              <a:t>3</a:t>
            </a:r>
            <a:r>
              <a:rPr sz="2775" baseline="26000" dirty="0">
                <a:latin typeface="Constantia" panose="02030602050306030303"/>
                <a:cs typeface="Constantia" panose="02030602050306030303"/>
              </a:rPr>
              <a:t>9</a:t>
            </a:r>
            <a:r>
              <a:rPr sz="2775" spc="345" baseline="260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5" dirty="0">
                <a:latin typeface="Constantia" panose="02030602050306030303"/>
                <a:cs typeface="Constantia" panose="02030602050306030303"/>
              </a:rPr>
              <a:t>(19683)</a:t>
            </a:r>
            <a:r>
              <a:rPr sz="28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elements</a:t>
            </a:r>
            <a:r>
              <a:rPr sz="28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8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800" spc="-10" dirty="0">
                <a:latin typeface="Constantia" panose="02030602050306030303"/>
                <a:cs typeface="Constantia" panose="02030602050306030303"/>
              </a:rPr>
              <a:t>MT</a:t>
            </a:r>
            <a:endParaRPr sz="2800">
              <a:latin typeface="Constantia" panose="02030602050306030303"/>
              <a:cs typeface="Constantia" panose="02030602050306030303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9686" y="3119633"/>
          <a:ext cx="6687184" cy="171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020"/>
                <a:gridCol w="2204720"/>
                <a:gridCol w="2924810"/>
              </a:tblGrid>
              <a:tr h="285153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spc="5" dirty="0">
                          <a:latin typeface="Constantia" panose="02030602050306030303"/>
                          <a:cs typeface="Constantia" panose="02030602050306030303"/>
                        </a:rPr>
                        <a:t>IndexCurrent</a:t>
                      </a:r>
                      <a:endParaRPr sz="20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905"/>
                        </a:lnSpc>
                      </a:pPr>
                      <a:r>
                        <a:rPr sz="2000" spc="-10" dirty="0">
                          <a:latin typeface="Constantia" panose="02030602050306030303"/>
                          <a:cs typeface="Constantia" panose="02030602050306030303"/>
                        </a:rPr>
                        <a:t>Board</a:t>
                      </a:r>
                      <a:r>
                        <a:rPr sz="2000" spc="-70" dirty="0">
                          <a:latin typeface="Constantia" panose="02030602050306030303"/>
                          <a:cs typeface="Constantia" panose="02030602050306030303"/>
                        </a:rPr>
                        <a:t> </a:t>
                      </a:r>
                      <a:r>
                        <a:rPr sz="2000" spc="-5" dirty="0">
                          <a:latin typeface="Constantia" panose="02030602050306030303"/>
                          <a:cs typeface="Constantia" panose="02030602050306030303"/>
                        </a:rPr>
                        <a:t>position</a:t>
                      </a:r>
                      <a:endParaRPr sz="20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9595">
                        <a:lnSpc>
                          <a:spcPts val="1905"/>
                        </a:lnSpc>
                      </a:pPr>
                      <a:r>
                        <a:rPr sz="2000" spc="-10" dirty="0">
                          <a:latin typeface="Constantia" panose="02030602050306030303"/>
                          <a:cs typeface="Constantia" panose="02030602050306030303"/>
                        </a:rPr>
                        <a:t>New</a:t>
                      </a:r>
                      <a:r>
                        <a:rPr sz="2000" spc="-75" dirty="0">
                          <a:latin typeface="Constantia" panose="02030602050306030303"/>
                          <a:cs typeface="Constantia" panose="02030602050306030303"/>
                        </a:rPr>
                        <a:t> </a:t>
                      </a:r>
                      <a:r>
                        <a:rPr sz="2000" spc="-10" dirty="0">
                          <a:latin typeface="Constantia" panose="02030602050306030303"/>
                          <a:cs typeface="Constantia" panose="02030602050306030303"/>
                        </a:rPr>
                        <a:t>Board</a:t>
                      </a:r>
                      <a:r>
                        <a:rPr sz="2000" spc="-55" dirty="0">
                          <a:latin typeface="Constantia" panose="02030602050306030303"/>
                          <a:cs typeface="Constantia" panose="02030602050306030303"/>
                        </a:rPr>
                        <a:t> </a:t>
                      </a:r>
                      <a:r>
                        <a:rPr sz="2000" spc="-5" dirty="0">
                          <a:latin typeface="Constantia" panose="02030602050306030303"/>
                          <a:cs typeface="Constantia" panose="02030602050306030303"/>
                        </a:rPr>
                        <a:t>position</a:t>
                      </a:r>
                      <a:endParaRPr sz="20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</a:tr>
              <a:tr h="365938">
                <a:tc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0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525"/>
                        </a:lnSpc>
                      </a:pPr>
                      <a:r>
                        <a:rPr sz="2400" spc="-5" dirty="0">
                          <a:latin typeface="Constantia" panose="02030602050306030303"/>
                          <a:cs typeface="Constantia" panose="02030602050306030303"/>
                        </a:rPr>
                        <a:t>000000000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25"/>
                        </a:lnSpc>
                      </a:pPr>
                      <a:r>
                        <a:rPr sz="2400" spc="-5" dirty="0">
                          <a:latin typeface="Constantia" panose="02030602050306030303"/>
                          <a:cs typeface="Constantia" panose="02030602050306030303"/>
                        </a:rPr>
                        <a:t>000010000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</a:tr>
              <a:tr h="366039">
                <a:tc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1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525"/>
                        </a:lnSpc>
                      </a:pPr>
                      <a:r>
                        <a:rPr sz="2400" spc="-5" dirty="0">
                          <a:latin typeface="Constantia" panose="02030602050306030303"/>
                          <a:cs typeface="Constantia" panose="02030602050306030303"/>
                        </a:rPr>
                        <a:t>000000001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2525"/>
                        </a:lnSpc>
                      </a:pPr>
                      <a:r>
                        <a:rPr sz="2400" spc="-10" dirty="0">
                          <a:latin typeface="Constantia" panose="02030602050306030303"/>
                          <a:cs typeface="Constantia" panose="02030602050306030303"/>
                        </a:rPr>
                        <a:t>020000001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</a:tr>
              <a:tr h="365722">
                <a:tc>
                  <a:txBody>
                    <a:bodyPr/>
                    <a:lstStyle/>
                    <a:p>
                      <a:pPr marL="31750">
                        <a:lnSpc>
                          <a:spcPts val="252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2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520"/>
                        </a:lnSpc>
                      </a:pPr>
                      <a:r>
                        <a:rPr sz="2400" spc="-10" dirty="0">
                          <a:latin typeface="Constantia" panose="02030602050306030303"/>
                          <a:cs typeface="Constantia" panose="02030602050306030303"/>
                        </a:rPr>
                        <a:t>000000002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2520"/>
                        </a:lnSpc>
                      </a:pPr>
                      <a:r>
                        <a:rPr sz="2400" spc="-10" dirty="0">
                          <a:latin typeface="Constantia" panose="02030602050306030303"/>
                          <a:cs typeface="Constantia" panose="02030602050306030303"/>
                        </a:rPr>
                        <a:t>000100002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</a:tr>
              <a:tr h="335279">
                <a:tc>
                  <a:txBody>
                    <a:bodyPr/>
                    <a:lstStyle/>
                    <a:p>
                      <a:pPr marL="31750">
                        <a:lnSpc>
                          <a:spcPts val="2520"/>
                        </a:lnSpc>
                      </a:pPr>
                      <a:r>
                        <a:rPr sz="2400" dirty="0">
                          <a:latin typeface="Constantia" panose="02030602050306030303"/>
                          <a:cs typeface="Constantia" panose="02030602050306030303"/>
                        </a:rPr>
                        <a:t>3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Constantia" panose="02030602050306030303"/>
                          <a:cs typeface="Constantia" panose="02030602050306030303"/>
                        </a:rPr>
                        <a:t>000000010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2520"/>
                        </a:lnSpc>
                      </a:pPr>
                      <a:r>
                        <a:rPr sz="2400" spc="-10" dirty="0">
                          <a:latin typeface="Constantia" panose="02030602050306030303"/>
                          <a:cs typeface="Constantia" panose="02030602050306030303"/>
                        </a:rPr>
                        <a:t>002000010</a:t>
                      </a:r>
                      <a:endParaRPr sz="2400">
                        <a:latin typeface="Constantia" panose="02030602050306030303"/>
                        <a:cs typeface="Constantia" panose="02030602050306030303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50594" y="4810125"/>
            <a:ext cx="103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: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: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2895600"/>
            <a:ext cx="8001000" cy="2971800"/>
          </a:xfrm>
          <a:custGeom>
            <a:avLst/>
            <a:gdLst/>
            <a:ahLst/>
            <a:cxnLst/>
            <a:rect l="l" t="t" r="r" b="b"/>
            <a:pathLst>
              <a:path w="8001000" h="2971800">
                <a:moveTo>
                  <a:pt x="0" y="2971800"/>
                </a:moveTo>
                <a:lnTo>
                  <a:pt x="8001000" y="2971800"/>
                </a:lnTo>
                <a:lnTo>
                  <a:pt x="80010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40461"/>
            <a:ext cx="1718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Al</a:t>
            </a:r>
            <a:r>
              <a:rPr sz="3200" spc="-30" dirty="0"/>
              <a:t>g</a:t>
            </a:r>
            <a:r>
              <a:rPr sz="3200" dirty="0"/>
              <a:t>ori</a:t>
            </a:r>
            <a:r>
              <a:rPr sz="3200" spc="10" dirty="0"/>
              <a:t>t</a:t>
            </a:r>
            <a:r>
              <a:rPr sz="3200" dirty="0"/>
              <a:t>hm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52409" y="2159330"/>
            <a:ext cx="521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d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07974"/>
            <a:ext cx="6885305" cy="13087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spc="-229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ma</a:t>
            </a:r>
            <a:r>
              <a:rPr sz="2600" spc="-65" dirty="0">
                <a:latin typeface="Constantia" panose="02030602050306030303"/>
                <a:cs typeface="Constantia" panose="02030602050306030303"/>
              </a:rPr>
              <a:t>k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6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600" spc="-4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spc="-60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e,</a:t>
            </a:r>
            <a:r>
              <a:rPr sz="26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5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oll</a:t>
            </a:r>
            <a:r>
              <a:rPr sz="2600" spc="-6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win</a:t>
            </a:r>
            <a:r>
              <a:rPr sz="2600" spc="10" dirty="0">
                <a:latin typeface="Constantia" panose="02030602050306030303"/>
                <a:cs typeface="Constantia" panose="02030602050306030303"/>
              </a:rPr>
              <a:t>g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: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View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vector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(board)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ternary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number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2780">
              <a:lnSpc>
                <a:spcPct val="100000"/>
              </a:lnSpc>
            </a:pPr>
            <a:r>
              <a:rPr sz="2400" spc="-25" dirty="0">
                <a:latin typeface="Constantia" panose="02030602050306030303"/>
                <a:cs typeface="Constantia" panose="02030602050306030303"/>
              </a:rPr>
              <a:t>convert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it</a:t>
            </a:r>
            <a:r>
              <a:rPr sz="2400" spc="-1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to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its</a:t>
            </a:r>
            <a:r>
              <a:rPr sz="24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corresponding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decimal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number.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132" y="2964307"/>
            <a:ext cx="768286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6985" indent="-24765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260350" algn="l"/>
              </a:tabLst>
            </a:pPr>
            <a:r>
              <a:rPr sz="2400" spc="-15" dirty="0">
                <a:latin typeface="Constantia" panose="02030602050306030303"/>
                <a:cs typeface="Constantia" panose="02030602050306030303"/>
              </a:rPr>
              <a:t>Use</a:t>
            </a:r>
            <a:r>
              <a:rPr sz="2400" spc="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computed</a:t>
            </a:r>
            <a:r>
              <a:rPr sz="2400" spc="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number</a:t>
            </a:r>
            <a:r>
              <a:rPr sz="2400" spc="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as</a:t>
            </a:r>
            <a:r>
              <a:rPr sz="2400" spc="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an</a:t>
            </a:r>
            <a:r>
              <a:rPr sz="2400" spc="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index</a:t>
            </a:r>
            <a:r>
              <a:rPr sz="2400" spc="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into</a:t>
            </a:r>
            <a:r>
              <a:rPr sz="2400" spc="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MT</a:t>
            </a:r>
            <a:r>
              <a:rPr sz="2400" spc="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and </a:t>
            </a:r>
            <a:r>
              <a:rPr sz="2400" spc="-5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access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vector</a:t>
            </a:r>
            <a:r>
              <a:rPr sz="24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stored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there.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534035" lvl="1" indent="-247650">
              <a:lnSpc>
                <a:spcPct val="100000"/>
              </a:lnSpc>
              <a:spcBef>
                <a:spcPts val="530"/>
              </a:spcBef>
              <a:buSzPct val="69000"/>
              <a:buFont typeface="Microsoft Sans Serif" panose="020B0604020202020204"/>
              <a:buChar char="●"/>
              <a:tabLst>
                <a:tab pos="534035" algn="l"/>
                <a:tab pos="534670" algn="l"/>
              </a:tabLst>
            </a:pPr>
            <a:r>
              <a:rPr sz="2100" spc="-10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100" spc="4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selected</a:t>
            </a:r>
            <a:r>
              <a:rPr sz="2100" spc="43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vector</a:t>
            </a:r>
            <a:r>
              <a:rPr sz="2100" spc="3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represents</a:t>
            </a:r>
            <a:r>
              <a:rPr sz="2100" spc="41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100" spc="4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way</a:t>
            </a:r>
            <a:r>
              <a:rPr sz="2100" spc="4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100" spc="3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board</a:t>
            </a:r>
            <a:r>
              <a:rPr sz="2100" spc="4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will</a:t>
            </a:r>
            <a:r>
              <a:rPr sz="2100" spc="4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look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534035">
              <a:lnSpc>
                <a:spcPct val="100000"/>
              </a:lnSpc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af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1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1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100" spc="-3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100" spc="-45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e.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259715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260350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Set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eq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ua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 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tha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ec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spc="-22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.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34008"/>
            <a:ext cx="18440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Comments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0540" y="1947163"/>
            <a:ext cx="8122920" cy="3399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311150" algn="l"/>
                <a:tab pos="1200785" algn="l"/>
                <a:tab pos="2623185" algn="l"/>
                <a:tab pos="3153410" algn="l"/>
                <a:tab pos="4215765" algn="l"/>
                <a:tab pos="4753610" algn="l"/>
                <a:tab pos="5652770" algn="l"/>
                <a:tab pos="6381750" algn="l"/>
                <a:tab pos="7112000" algn="l"/>
              </a:tabLst>
            </a:pPr>
            <a:r>
              <a:rPr sz="2600" spc="-190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3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ef</a:t>
            </a:r>
            <a:r>
              <a:rPr sz="2600" spc="5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icien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spc="-4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erms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tim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spc="-1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600" spc="-5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has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600" spc="-1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75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5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600" dirty="0">
                <a:latin typeface="Constantia" panose="02030602050306030303"/>
                <a:cs typeface="Constantia" panose="02030602050306030303"/>
              </a:rPr>
              <a:t>al  </a:t>
            </a:r>
            <a:r>
              <a:rPr sz="2600" u="heavy" spc="-15" dirty="0">
                <a:uFill>
                  <a:solidFill>
                    <a:srgbClr val="000000"/>
                  </a:solidFill>
                </a:uFill>
                <a:latin typeface="Constantia" panose="02030602050306030303"/>
                <a:cs typeface="Constantia" panose="02030602050306030303"/>
              </a:rPr>
              <a:t>disadvantages.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781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78815" algn="l"/>
              </a:tabLst>
            </a:pPr>
            <a:r>
              <a:rPr sz="2400" spc="5" dirty="0">
                <a:latin typeface="Constantia" panose="02030602050306030303"/>
                <a:cs typeface="Constantia" panose="02030602050306030303"/>
              </a:rPr>
              <a:t>Lot</a:t>
            </a:r>
            <a:r>
              <a:rPr sz="24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space</a:t>
            </a:r>
            <a:r>
              <a:rPr sz="2400" spc="-9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to</a:t>
            </a:r>
            <a:r>
              <a:rPr sz="24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store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4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table.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781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78815" algn="l"/>
              </a:tabLst>
            </a:pPr>
            <a:r>
              <a:rPr sz="2400" spc="5" dirty="0">
                <a:latin typeface="Constantia" panose="02030602050306030303"/>
                <a:cs typeface="Constantia" panose="02030602050306030303"/>
              </a:rPr>
              <a:t>Lot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of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work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to</a:t>
            </a:r>
            <a:r>
              <a:rPr sz="24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10" dirty="0">
                <a:latin typeface="Constantia" panose="02030602050306030303"/>
                <a:cs typeface="Constantia" panose="02030602050306030303"/>
              </a:rPr>
              <a:t>specify</a:t>
            </a:r>
            <a:r>
              <a:rPr sz="24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all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entries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move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table.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781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7881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Hi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g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h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4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or</a:t>
            </a:r>
            <a:r>
              <a:rPr sz="24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6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is</a:t>
            </a:r>
            <a:r>
              <a:rPr sz="24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olu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inou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781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78815" algn="l"/>
              </a:tabLst>
            </a:pPr>
            <a:r>
              <a:rPr sz="2400" spc="-8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oor</a:t>
            </a:r>
            <a:r>
              <a:rPr sz="24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ex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ensibili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y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52500" lvl="2" indent="-247650">
              <a:lnSpc>
                <a:spcPct val="100000"/>
              </a:lnSpc>
              <a:spcBef>
                <a:spcPts val="530"/>
              </a:spcBef>
              <a:buSzPct val="69000"/>
              <a:buFont typeface="Microsoft Sans Serif" panose="020B0604020202020204"/>
              <a:buChar char="●"/>
              <a:tabLst>
                <a:tab pos="952500" algn="l"/>
                <a:tab pos="953135" algn="l"/>
              </a:tabLst>
            </a:pPr>
            <a:r>
              <a:rPr sz="2100" dirty="0">
                <a:latin typeface="Constantia" panose="02030602050306030303"/>
                <a:cs typeface="Constantia" panose="02030602050306030303"/>
              </a:rPr>
              <a:t>3D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tic-tac-toe</a:t>
            </a:r>
            <a:r>
              <a:rPr sz="2100" spc="459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=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5" dirty="0">
                <a:latin typeface="Constantia" panose="02030602050306030303"/>
                <a:cs typeface="Constantia" panose="02030602050306030303"/>
              </a:rPr>
              <a:t>3</a:t>
            </a:r>
            <a:r>
              <a:rPr sz="2100" spc="-7" baseline="26000" dirty="0">
                <a:latin typeface="Constantia" panose="02030602050306030303"/>
                <a:cs typeface="Constantia" panose="02030602050306030303"/>
              </a:rPr>
              <a:t>27</a:t>
            </a:r>
            <a:r>
              <a:rPr sz="2100" spc="240" baseline="260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0" dirty="0">
                <a:latin typeface="Constantia" panose="02030602050306030303"/>
                <a:cs typeface="Constantia" panose="02030602050306030303"/>
              </a:rPr>
              <a:t>board</a:t>
            </a:r>
            <a:r>
              <a:rPr sz="21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position</a:t>
            </a:r>
            <a:r>
              <a:rPr sz="21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20" dirty="0">
                <a:latin typeface="Constantia" panose="02030602050306030303"/>
                <a:cs typeface="Constantia" panose="02030602050306030303"/>
              </a:rPr>
              <a:t>to</a:t>
            </a:r>
            <a:r>
              <a:rPr sz="21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dirty="0">
                <a:latin typeface="Constantia" panose="02030602050306030303"/>
                <a:cs typeface="Constantia" panose="02030602050306030303"/>
              </a:rPr>
              <a:t>be</a:t>
            </a:r>
            <a:r>
              <a:rPr sz="21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100" spc="-15" dirty="0">
                <a:latin typeface="Constantia" panose="02030602050306030303"/>
                <a:cs typeface="Constantia" panose="02030602050306030303"/>
              </a:rPr>
              <a:t>stored.</a:t>
            </a:r>
            <a:endParaRPr sz="2100">
              <a:latin typeface="Constantia" panose="02030602050306030303"/>
              <a:cs typeface="Constantia" panose="02030602050306030303"/>
            </a:endParaRPr>
          </a:p>
          <a:p>
            <a:pPr marL="678180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78815" algn="l"/>
              </a:tabLst>
            </a:pPr>
            <a:r>
              <a:rPr sz="2400" spc="-15" dirty="0">
                <a:latin typeface="Constantia" panose="02030602050306030303"/>
                <a:cs typeface="Constantia" panose="02030602050306030303"/>
              </a:rPr>
              <a:t>Not</a:t>
            </a:r>
            <a:r>
              <a:rPr sz="24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intelligent</a:t>
            </a:r>
            <a:r>
              <a:rPr sz="24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at</a:t>
            </a:r>
            <a:r>
              <a:rPr sz="24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all.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03528"/>
            <a:ext cx="1949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4607A"/>
                </a:solidFill>
              </a:rPr>
              <a:t>Approach</a:t>
            </a:r>
            <a:r>
              <a:rPr sz="3200" spc="-125" dirty="0">
                <a:solidFill>
                  <a:srgbClr val="04607A"/>
                </a:solidFill>
              </a:rPr>
              <a:t> </a:t>
            </a:r>
            <a:r>
              <a:rPr sz="3200" dirty="0">
                <a:solidFill>
                  <a:srgbClr val="04607A"/>
                </a:solidFill>
              </a:rPr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862649"/>
            <a:ext cx="7938134" cy="1315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85750" algn="l"/>
              </a:tabLst>
            </a:pPr>
            <a:r>
              <a:rPr sz="2600" b="1" spc="-10" dirty="0">
                <a:latin typeface="Constantia" panose="02030602050306030303"/>
                <a:cs typeface="Constantia" panose="02030602050306030303"/>
              </a:rPr>
              <a:t>Data</a:t>
            </a:r>
            <a:r>
              <a:rPr sz="2600" b="1" spc="-11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600" b="1" spc="-10" dirty="0">
                <a:latin typeface="Constantia" panose="02030602050306030303"/>
                <a:cs typeface="Constantia" panose="02030602050306030303"/>
              </a:rPr>
              <a:t>Structure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200" b="1" spc="-15" dirty="0">
                <a:latin typeface="Constantia" panose="02030602050306030303"/>
                <a:cs typeface="Constantia" panose="02030602050306030303"/>
              </a:rPr>
              <a:t>Board</a:t>
            </a:r>
            <a:r>
              <a:rPr sz="2200" spc="-15" dirty="0">
                <a:latin typeface="Constantia" panose="02030602050306030303"/>
                <a:cs typeface="Constantia" panose="02030602050306030303"/>
              </a:rPr>
              <a:t>:</a:t>
            </a:r>
            <a:r>
              <a:rPr sz="22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200" spc="-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nine-element</a:t>
            </a:r>
            <a:r>
              <a:rPr sz="2200" spc="-1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20" dirty="0">
                <a:latin typeface="Constantia" panose="02030602050306030303"/>
                <a:cs typeface="Constantia" panose="02030602050306030303"/>
              </a:rPr>
              <a:t>vector</a:t>
            </a:r>
            <a:r>
              <a:rPr sz="2200" spc="-12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representing</a:t>
            </a:r>
            <a:r>
              <a:rPr sz="22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2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5" dirty="0">
                <a:latin typeface="Constantia" panose="02030602050306030303"/>
                <a:cs typeface="Constantia" panose="02030602050306030303"/>
              </a:rPr>
              <a:t>board:</a:t>
            </a:r>
            <a:r>
              <a:rPr sz="220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B[1..9]</a:t>
            </a:r>
            <a:endParaRPr sz="2200">
              <a:latin typeface="Constantia" panose="02030602050306030303"/>
              <a:cs typeface="Constantia" panose="02030602050306030303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653415" algn="l"/>
              </a:tabLst>
            </a:pPr>
            <a:r>
              <a:rPr sz="2200" spc="-20" dirty="0">
                <a:latin typeface="Constantia" panose="02030602050306030303"/>
                <a:cs typeface="Constantia" panose="02030602050306030303"/>
              </a:rPr>
              <a:t>Following</a:t>
            </a:r>
            <a:r>
              <a:rPr sz="22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20" dirty="0">
                <a:latin typeface="Constantia" panose="02030602050306030303"/>
                <a:cs typeface="Constantia" panose="02030602050306030303"/>
              </a:rPr>
              <a:t>conventions</a:t>
            </a:r>
            <a:r>
              <a:rPr sz="2200" spc="-114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20" dirty="0">
                <a:latin typeface="Constantia" panose="02030602050306030303"/>
                <a:cs typeface="Constantia" panose="02030602050306030303"/>
              </a:rPr>
              <a:t>are</a:t>
            </a:r>
            <a:r>
              <a:rPr sz="2200" spc="-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0" dirty="0">
                <a:latin typeface="Constantia" panose="02030602050306030303"/>
                <a:cs typeface="Constantia" panose="02030602050306030303"/>
              </a:rPr>
              <a:t>used</a:t>
            </a:r>
            <a:endParaRPr sz="22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3174240"/>
            <a:ext cx="173355" cy="1355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2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3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5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3174240"/>
            <a:ext cx="2931795" cy="1355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720"/>
              </a:spcBef>
              <a:buChar char="-"/>
              <a:tabLst>
                <a:tab pos="927100" algn="l"/>
                <a:tab pos="927735" algn="l"/>
              </a:tabLst>
            </a:pPr>
            <a:r>
              <a:rPr sz="2400" spc="-10" dirty="0">
                <a:latin typeface="Constantia" panose="02030602050306030303"/>
                <a:cs typeface="Constantia" panose="02030602050306030303"/>
              </a:rPr>
              <a:t>indicates</a:t>
            </a:r>
            <a:r>
              <a:rPr sz="2400" spc="-10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blank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 indent="-915035">
              <a:lnSpc>
                <a:spcPct val="100000"/>
              </a:lnSpc>
              <a:spcBef>
                <a:spcPts val="630"/>
              </a:spcBef>
              <a:buChar char="-"/>
              <a:tabLst>
                <a:tab pos="927100" algn="l"/>
                <a:tab pos="927735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X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927100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-	0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132" y="4573651"/>
            <a:ext cx="2294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4000"/>
              <a:buFont typeface="Segoe UI Symbol" panose="020B0502040204020203"/>
              <a:buChar char="⚫"/>
              <a:tabLst>
                <a:tab pos="260350" algn="l"/>
              </a:tabLst>
            </a:pPr>
            <a:r>
              <a:rPr sz="2200" b="1" spc="-45" dirty="0">
                <a:latin typeface="Constantia" panose="02030602050306030303"/>
                <a:cs typeface="Constantia" panose="02030602050306030303"/>
              </a:rPr>
              <a:t>Turn</a:t>
            </a:r>
            <a:r>
              <a:rPr sz="2200" spc="-45" dirty="0">
                <a:latin typeface="Constantia" panose="02030602050306030303"/>
                <a:cs typeface="Constantia" panose="02030602050306030303"/>
              </a:rPr>
              <a:t>:</a:t>
            </a:r>
            <a:r>
              <a:rPr sz="2200" spc="-8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5" dirty="0">
                <a:latin typeface="Constantia" panose="02030602050306030303"/>
                <a:cs typeface="Constantia" panose="02030602050306030303"/>
              </a:rPr>
              <a:t>An</a:t>
            </a:r>
            <a:r>
              <a:rPr sz="22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200" spc="-15" dirty="0">
                <a:latin typeface="Constantia" panose="02030602050306030303"/>
                <a:cs typeface="Constantia" panose="02030602050306030303"/>
              </a:rPr>
              <a:t>integer</a:t>
            </a:r>
            <a:endParaRPr sz="22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4930371"/>
            <a:ext cx="19240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1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9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4994" y="4930371"/>
            <a:ext cx="231457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720"/>
              </a:spcBef>
              <a:buChar char="-"/>
              <a:tabLst>
                <a:tab pos="927100" algn="l"/>
                <a:tab pos="927735" algn="l"/>
              </a:tabLst>
            </a:pPr>
            <a:r>
              <a:rPr sz="2400" spc="-5" dirty="0">
                <a:latin typeface="Constantia" panose="02030602050306030303"/>
                <a:cs typeface="Constantia" panose="02030602050306030303"/>
              </a:rPr>
              <a:t>First</a:t>
            </a:r>
            <a:r>
              <a:rPr sz="2400" spc="-1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0" dirty="0">
                <a:latin typeface="Constantia" panose="02030602050306030303"/>
                <a:cs typeface="Constantia" panose="02030602050306030303"/>
              </a:rPr>
              <a:t>move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927100" indent="-915035">
              <a:lnSpc>
                <a:spcPct val="100000"/>
              </a:lnSpc>
              <a:spcBef>
                <a:spcPts val="630"/>
              </a:spcBef>
              <a:buChar char="-"/>
              <a:tabLst>
                <a:tab pos="927100" algn="l"/>
                <a:tab pos="927735" algn="l"/>
              </a:tabLst>
            </a:pPr>
            <a:r>
              <a:rPr sz="2400" spc="10" dirty="0">
                <a:latin typeface="Constantia" panose="02030602050306030303"/>
                <a:cs typeface="Constantia" panose="02030602050306030303"/>
              </a:rPr>
              <a:t>Last</a:t>
            </a:r>
            <a:r>
              <a:rPr sz="2400" spc="-1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move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21765"/>
            <a:ext cx="2858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Procedures</a:t>
            </a:r>
            <a:r>
              <a:rPr sz="3200" spc="-100" dirty="0"/>
              <a:t> </a:t>
            </a:r>
            <a:r>
              <a:rPr sz="3200" dirty="0"/>
              <a:t>Used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19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90830" algn="l"/>
                <a:tab pos="1538605" algn="l"/>
              </a:tabLst>
            </a:pPr>
            <a:r>
              <a:rPr sz="2600" i="1" spc="-45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600" i="1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600" i="1" spc="-70" dirty="0">
                <a:latin typeface="Constantia" panose="02030602050306030303"/>
                <a:cs typeface="Constantia" panose="02030602050306030303"/>
              </a:rPr>
              <a:t>k</a:t>
            </a:r>
            <a:r>
              <a:rPr sz="2600" i="1" spc="-5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600" i="1" spc="5" dirty="0">
                <a:latin typeface="Constantia" panose="02030602050306030303"/>
                <a:cs typeface="Constantia" panose="02030602050306030303"/>
              </a:rPr>
              <a:t>_</a:t>
            </a:r>
            <a:r>
              <a:rPr sz="2600" i="1" dirty="0">
                <a:latin typeface="Constantia" panose="02030602050306030303"/>
                <a:cs typeface="Constantia" panose="02030602050306030303"/>
              </a:rPr>
              <a:t>2</a:t>
            </a:r>
            <a:r>
              <a:rPr sz="2600" i="1" dirty="0">
                <a:latin typeface="Constantia" panose="02030602050306030303"/>
                <a:cs typeface="Constantia" panose="02030602050306030303"/>
              </a:rPr>
              <a:t>	</a:t>
            </a:r>
            <a:r>
              <a:rPr sz="26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60" dirty="0"/>
              <a:t>T</a:t>
            </a:r>
            <a:r>
              <a:rPr sz="2600" spc="-5" dirty="0"/>
              <a:t>rie</a:t>
            </a:r>
            <a:r>
              <a:rPr sz="2600" dirty="0"/>
              <a:t>s</a:t>
            </a:r>
            <a:r>
              <a:rPr sz="2600" spc="-65" dirty="0"/>
              <a:t> </a:t>
            </a:r>
            <a:r>
              <a:rPr sz="2600" spc="-35" dirty="0"/>
              <a:t>t</a:t>
            </a:r>
            <a:r>
              <a:rPr sz="2600" dirty="0"/>
              <a:t>o</a:t>
            </a:r>
            <a:r>
              <a:rPr sz="2600" spc="-95" dirty="0"/>
              <a:t> </a:t>
            </a:r>
            <a:r>
              <a:rPr sz="2600" spc="-5" dirty="0"/>
              <a:t>ma</a:t>
            </a:r>
            <a:r>
              <a:rPr sz="2600" spc="-65" dirty="0"/>
              <a:t>k</a:t>
            </a:r>
            <a:r>
              <a:rPr sz="2600" dirty="0"/>
              <a:t>e</a:t>
            </a:r>
            <a:r>
              <a:rPr sz="2600" spc="-150" dirty="0"/>
              <a:t> </a:t>
            </a:r>
            <a:r>
              <a:rPr sz="2600" spc="-25" dirty="0"/>
              <a:t>v</a:t>
            </a:r>
            <a:r>
              <a:rPr sz="2600" dirty="0"/>
              <a:t>alid</a:t>
            </a:r>
            <a:r>
              <a:rPr sz="2600" spc="-25" dirty="0"/>
              <a:t> </a:t>
            </a:r>
            <a:r>
              <a:rPr sz="2600" dirty="0"/>
              <a:t>2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080"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Segoe UI Symbol" panose="020B0502040204020203"/>
              <a:buChar char="⚫"/>
            </a:pPr>
            <a:endParaRPr sz="2500"/>
          </a:p>
          <a:p>
            <a:pPr marL="657860" marR="5715" lvl="1" indent="-24765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8495" algn="l"/>
              </a:tabLst>
            </a:pPr>
            <a:r>
              <a:rPr sz="2400" spc="-15" dirty="0">
                <a:latin typeface="Constantia" panose="02030602050306030303"/>
                <a:cs typeface="Constantia" panose="02030602050306030303"/>
              </a:rPr>
              <a:t>Make_2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 first</a:t>
            </a:r>
            <a:r>
              <a:rPr sz="2400" spc="-4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tries</a:t>
            </a:r>
            <a:r>
              <a:rPr sz="24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to</a:t>
            </a:r>
            <a:r>
              <a:rPr sz="2400" spc="-5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play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-5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center</a:t>
            </a:r>
            <a:r>
              <a:rPr sz="2400" spc="-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if</a:t>
            </a:r>
            <a:r>
              <a:rPr sz="2400" spc="7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free</a:t>
            </a:r>
            <a:r>
              <a:rPr sz="2400" spc="-6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and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returns </a:t>
            </a:r>
            <a:r>
              <a:rPr sz="2400" spc="-59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5</a:t>
            </a:r>
            <a:r>
              <a:rPr sz="2400" spc="-2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(square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number).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657860" marR="5080" lvl="1" indent="-247650">
              <a:lnSpc>
                <a:spcPct val="100000"/>
              </a:lnSpc>
              <a:buClr>
                <a:srgbClr val="0E6EC5"/>
              </a:buClr>
              <a:buSzPct val="85000"/>
              <a:buFont typeface="Segoe UI Symbol" panose="020B0502040204020203"/>
              <a:buChar char="⚫"/>
              <a:tabLst>
                <a:tab pos="658495" algn="l"/>
                <a:tab pos="1011555" algn="l"/>
                <a:tab pos="1600835" algn="l"/>
                <a:tab pos="2896870" algn="l"/>
                <a:tab pos="3646170" algn="l"/>
                <a:tab pos="3979545" algn="l"/>
                <a:tab pos="4702810" algn="l"/>
                <a:tab pos="5273040" algn="l"/>
                <a:tab pos="6371590" algn="l"/>
                <a:tab pos="7548880" algn="l"/>
              </a:tabLst>
            </a:pPr>
            <a:r>
              <a:rPr sz="2400" dirty="0">
                <a:latin typeface="Constantia" panose="02030602050306030303"/>
                <a:cs typeface="Constantia" panose="02030602050306030303"/>
              </a:rPr>
              <a:t>If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t	possible,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en	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t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es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th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	</a:t>
            </a:r>
            <a:r>
              <a:rPr sz="2400" spc="-20" dirty="0">
                <a:latin typeface="Constantia" panose="02030602050306030303"/>
                <a:cs typeface="Constantia" panose="02030602050306030303"/>
              </a:rPr>
              <a:t>v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ar</a:t>
            </a:r>
            <a:r>
              <a:rPr sz="2400" spc="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ous	s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itab</a:t>
            </a:r>
            <a:r>
              <a:rPr sz="2400" spc="-15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e	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non 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corner</a:t>
            </a:r>
            <a:r>
              <a:rPr sz="2400" spc="-13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square</a:t>
            </a:r>
            <a:r>
              <a:rPr sz="2400" spc="-13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latin typeface="Constantia" panose="02030602050306030303"/>
                <a:cs typeface="Constantia" panose="02030602050306030303"/>
              </a:rPr>
              <a:t>and</a:t>
            </a:r>
            <a:r>
              <a:rPr sz="2400" spc="-40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latin typeface="Constantia" panose="02030602050306030303"/>
                <a:cs typeface="Constantia" panose="02030602050306030303"/>
              </a:rPr>
              <a:t>returns</a:t>
            </a:r>
            <a:r>
              <a:rPr sz="2400" spc="-8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latin typeface="Constantia" panose="02030602050306030303"/>
                <a:cs typeface="Constantia" panose="02030602050306030303"/>
              </a:rPr>
              <a:t>square</a:t>
            </a:r>
            <a:r>
              <a:rPr sz="2400" spc="-75" dirty="0"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5" dirty="0">
                <a:latin typeface="Constantia" panose="02030602050306030303"/>
                <a:cs typeface="Constantia" panose="02030602050306030303"/>
              </a:rPr>
              <a:t>number.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5080" lvl="1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Font typeface="Segoe UI Symbol" panose="020B0502040204020203"/>
              <a:buChar char="⚫"/>
            </a:pPr>
            <a:endParaRPr sz="2450"/>
          </a:p>
          <a:p>
            <a:pPr marL="290195" marR="5080" indent="-273050">
              <a:lnSpc>
                <a:spcPts val="3100"/>
              </a:lnSpc>
              <a:buClr>
                <a:srgbClr val="0AD0D9"/>
              </a:buClr>
              <a:buSzPct val="94000"/>
              <a:buFont typeface="Segoe UI Symbol" panose="020B0502040204020203"/>
              <a:buChar char="⚫"/>
              <a:tabLst>
                <a:tab pos="290830" algn="l"/>
                <a:tab pos="1316355" algn="l"/>
                <a:tab pos="1773555" algn="l"/>
                <a:tab pos="2806700" algn="l"/>
                <a:tab pos="4398010" algn="l"/>
                <a:tab pos="5913120" algn="l"/>
                <a:tab pos="6910070" algn="l"/>
              </a:tabLst>
            </a:pPr>
            <a:r>
              <a:rPr sz="2600" b="1" i="1" spc="-5" dirty="0">
                <a:latin typeface="Constantia" panose="02030602050306030303"/>
                <a:cs typeface="Constantia" panose="02030602050306030303"/>
              </a:rPr>
              <a:t>Go(n)	</a:t>
            </a:r>
            <a:r>
              <a:rPr sz="26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-15" dirty="0"/>
              <a:t>makes	</a:t>
            </a:r>
            <a:r>
              <a:rPr sz="2600" dirty="0"/>
              <a:t>a</a:t>
            </a:r>
            <a:r>
              <a:rPr sz="2600" spc="330" dirty="0"/>
              <a:t> </a:t>
            </a:r>
            <a:r>
              <a:rPr sz="2600" spc="-30" dirty="0"/>
              <a:t>move</a:t>
            </a:r>
            <a:r>
              <a:rPr sz="2600" spc="335" dirty="0"/>
              <a:t> </a:t>
            </a:r>
            <a:r>
              <a:rPr sz="2600" spc="-5" dirty="0"/>
              <a:t>in	</a:t>
            </a:r>
            <a:r>
              <a:rPr sz="2600" spc="-10" dirty="0"/>
              <a:t>square</a:t>
            </a:r>
            <a:r>
              <a:rPr sz="2600" spc="345" dirty="0"/>
              <a:t> </a:t>
            </a:r>
            <a:r>
              <a:rPr sz="2600" spc="-45" dirty="0"/>
              <a:t>‘n’	</a:t>
            </a:r>
            <a:r>
              <a:rPr sz="2600" spc="-5" dirty="0"/>
              <a:t>which	is</a:t>
            </a:r>
            <a:r>
              <a:rPr sz="2600" spc="260" dirty="0"/>
              <a:t> </a:t>
            </a:r>
            <a:r>
              <a:rPr sz="2600" spc="-5" dirty="0"/>
              <a:t>blank </a:t>
            </a:r>
            <a:r>
              <a:rPr sz="2600" spc="-635" dirty="0"/>
              <a:t> </a:t>
            </a:r>
            <a:r>
              <a:rPr sz="2600" spc="-10" dirty="0"/>
              <a:t>represented</a:t>
            </a:r>
            <a:r>
              <a:rPr sz="2600" spc="-35" dirty="0"/>
              <a:t> </a:t>
            </a:r>
            <a:r>
              <a:rPr sz="2600" spc="-15" dirty="0"/>
              <a:t>by</a:t>
            </a:r>
            <a:r>
              <a:rPr sz="2600" spc="-75" dirty="0"/>
              <a:t> </a:t>
            </a:r>
            <a:r>
              <a:rPr sz="2600" dirty="0"/>
              <a:t>2.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8395</Words>
  <Application>WPS Presentation</Application>
  <PresentationFormat>On-screen Show (4:3)</PresentationFormat>
  <Paragraphs>364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Constantia</vt:lpstr>
      <vt:lpstr>Segoe UI Symbol</vt:lpstr>
      <vt:lpstr>Times New Roman</vt:lpstr>
      <vt:lpstr>Microsoft Sans Serif</vt:lpstr>
      <vt:lpstr>Arial</vt:lpstr>
      <vt:lpstr>Wingdings</vt:lpstr>
      <vt:lpstr>Microsoft YaHei</vt:lpstr>
      <vt:lpstr>Arial Unicode MS</vt:lpstr>
      <vt:lpstr>Office Theme</vt:lpstr>
      <vt:lpstr>TIC TAC TOE PROLEM</vt:lpstr>
      <vt:lpstr>Tic–Tac–Toe game playing</vt:lpstr>
      <vt:lpstr>Tic Tac Toe Board- (or Noughts and crosses, Xs and Os)</vt:lpstr>
      <vt:lpstr>Approach 1</vt:lpstr>
      <vt:lpstr>Move Table	MT</vt:lpstr>
      <vt:lpstr>Algorithm</vt:lpstr>
      <vt:lpstr>Comments</vt:lpstr>
      <vt:lpstr>Approach 2</vt:lpstr>
      <vt:lpstr>Procedures Used</vt:lpstr>
      <vt:lpstr>Procedure - PossWin</vt:lpstr>
      <vt:lpstr>Strategy used by PosWin</vt:lpstr>
      <vt:lpstr>Algorithm</vt:lpstr>
      <vt:lpstr>Algo - Computer plays first – C plays odd moves</vt:lpstr>
      <vt:lpstr>Algo - Human plays first – C plays even moves</vt:lpstr>
      <vt:lpstr>Complete Algorithm – Odd moves or even moves for C  playing first or second</vt:lpstr>
      <vt:lpstr>Comments</vt:lpstr>
      <vt:lpstr>Approach 3</vt:lpstr>
      <vt:lpstr>Board Layout – Magic Square</vt:lpstr>
      <vt:lpstr>Strategy for possible win for one player</vt:lpstr>
      <vt:lpstr>Working Example of algorithm</vt:lpstr>
      <vt:lpstr>Working – contd..</vt:lpstr>
      <vt:lpstr>Working – contd..</vt:lpstr>
      <vt:lpstr>Contd..</vt:lpstr>
      <vt:lpstr>Contd..</vt:lpstr>
      <vt:lpstr>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Tic–Tac–Toe game playing</dc:title>
  <dc:creator>Saroj K</dc:creator>
  <cp:lastModifiedBy>Shilpa</cp:lastModifiedBy>
  <cp:revision>2</cp:revision>
  <dcterms:created xsi:type="dcterms:W3CDTF">2022-06-02T10:34:00Z</dcterms:created>
  <dcterms:modified xsi:type="dcterms:W3CDTF">2022-06-02T10:40:46Z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2016-05-11T11:00:00Z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2022-06-02T11:00:00Z</vt:filetime>
  </property>
  <property fmtid="{D5CDD505-2E9C-101B-9397-08002B2CF9AE}" pid="5" name="ICV">
    <vt:lpwstr>454E804FC71547098579591F6AF7AF8C</vt:lpwstr>
  </property>
  <property fmtid="{D5CDD505-2E9C-101B-9397-08002B2CF9AE}" pid="6" name="KSOProductBuildVer">
    <vt:lpwstr>1033-11.2.0.10451</vt:lpwstr>
  </property>
</Properties>
</file>