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Amatic SC"/>
      <p:regular r:id="rId48"/>
      <p:bold r:id="rId49"/>
    </p:embeddedFont>
    <p:embeddedFont>
      <p:font typeface="Source Code Pr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AmaticSC-regular.fntdata"/><Relationship Id="rId47" Type="http://schemas.openxmlformats.org/officeDocument/2006/relationships/slide" Target="slides/slide42.xml"/><Relationship Id="rId49" Type="http://schemas.openxmlformats.org/officeDocument/2006/relationships/font" Target="fonts/AmaticSC-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SourceCodePro-bold.fntdata"/><Relationship Id="rId50" Type="http://schemas.openxmlformats.org/officeDocument/2006/relationships/font" Target="fonts/SourceCodePro-regular.fntdata"/><Relationship Id="rId53" Type="http://schemas.openxmlformats.org/officeDocument/2006/relationships/font" Target="fonts/SourceCodePro-boldItalic.fntdata"/><Relationship Id="rId52" Type="http://schemas.openxmlformats.org/officeDocument/2006/relationships/font" Target="fonts/SourceCodePr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ec530729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ec530729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2ec530729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2ec530729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2ec5307299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2ec5307299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2f08e91f1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2f08e91f1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2f08e91f1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2f08e91f1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f08e91f1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f08e91f1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f08e91f1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f08e91f1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f08e91f1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f08e91f1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f08e91f1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2f08e91f1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f08e91f1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2f08e91f1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2f08e91f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2f08e91f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2f08e91f1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2f08e91f1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2f08e91f1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2f08e91f1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2f08e91f1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2f08e91f1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2f08e91f1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2f08e91f1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2f08e91f1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2f08e91f1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2f08e91f1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2f08e91f1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2f08e91f1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2f08e91f1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2f08e91f1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2f08e91f1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2f08e91f1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2f08e91f1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2f08e91f1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2f08e91f1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2ec530729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2ec530729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2f08e91f1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2f08e91f1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2f08e91f1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2f08e91f1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2f08e91f12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2f08e91f12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2f08e91f12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2f08e91f12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2f08e91f12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2f08e91f12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2f1b768c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2f1b768c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2f1b768c0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2f1b768c0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2f1b768c0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2f1b768c0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2f1b768c0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2f1b768c0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2f1b768c0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2f1b768c0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2ec530729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2ec530729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2f1b768c0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2f1b768c0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2f1b768c0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2f1b768c0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2f1b768c0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2f1b768c0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ec530729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2ec530729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ec530729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ec530729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ec530729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ec530729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ec530729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ec530729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ec530729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2ec530729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Cloud Computing -CH - 1</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Introduction of Cloud Computing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Cloud Computing ?    … IV</a:t>
            </a:r>
            <a:endParaRPr/>
          </a:p>
          <a:p>
            <a:pPr indent="0" lvl="0" marL="0" rtl="0" algn="l">
              <a:spcBef>
                <a:spcPts val="0"/>
              </a:spcBef>
              <a:spcAft>
                <a:spcPts val="0"/>
              </a:spcAft>
              <a:buNone/>
            </a:pPr>
            <a:r>
              <a:t/>
            </a:r>
            <a:endParaRPr/>
          </a:p>
        </p:txBody>
      </p:sp>
      <p:sp>
        <p:nvSpPr>
          <p:cNvPr id="110" name="Google Shape;110;p2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GB"/>
              <a:t>Billing and metering of services</a:t>
            </a:r>
            <a:endParaRPr b="1"/>
          </a:p>
          <a:p>
            <a:pPr indent="0" lvl="0" marL="0" rtl="0" algn="l">
              <a:spcBef>
                <a:spcPts val="1200"/>
              </a:spcBef>
              <a:spcAft>
                <a:spcPts val="0"/>
              </a:spcAft>
              <a:buNone/>
            </a:pPr>
            <a:r>
              <a:rPr lang="en-GB"/>
              <a:t>A cloud environment needs a built-in service that bills customers. And, of course, to calculate that bill, usage has to be metered (tracked). </a:t>
            </a:r>
            <a:endParaRPr/>
          </a:p>
          <a:p>
            <a:pPr indent="0" lvl="0" marL="0" rtl="0" algn="l">
              <a:spcBef>
                <a:spcPts val="1200"/>
              </a:spcBef>
              <a:spcAft>
                <a:spcPts val="0"/>
              </a:spcAft>
              <a:buNone/>
            </a:pPr>
            <a:r>
              <a:rPr lang="en-GB"/>
              <a:t>Even free cloud services (such as Google‘s Gmail or Zoho‘s Internet-based office applications) are metered.</a:t>
            </a:r>
            <a:endParaRPr/>
          </a:p>
          <a:p>
            <a:pPr indent="0" lvl="0" marL="0" rtl="0" algn="l">
              <a:spcBef>
                <a:spcPts val="1200"/>
              </a:spcBef>
              <a:spcAft>
                <a:spcPts val="0"/>
              </a:spcAft>
              <a:buNone/>
            </a:pPr>
            <a:r>
              <a:rPr lang="en-GB"/>
              <a:t>In addition to these characteristics, cloud computing must have two overarching requirements to be effective:</a:t>
            </a:r>
            <a:endParaRPr/>
          </a:p>
          <a:p>
            <a:pPr indent="-334327" lvl="0" marL="457200" rtl="0" algn="l">
              <a:spcBef>
                <a:spcPts val="1200"/>
              </a:spcBef>
              <a:spcAft>
                <a:spcPts val="0"/>
              </a:spcAft>
              <a:buSzPct val="100000"/>
              <a:buChar char="●"/>
            </a:pPr>
            <a:r>
              <a:rPr lang="en-GB"/>
              <a:t>A comprehensive approach to service management</a:t>
            </a:r>
            <a:endParaRPr/>
          </a:p>
          <a:p>
            <a:pPr indent="-334327" lvl="0" marL="457200" rtl="0" algn="l">
              <a:spcBef>
                <a:spcPts val="0"/>
              </a:spcBef>
              <a:spcAft>
                <a:spcPts val="0"/>
              </a:spcAft>
              <a:buSzPct val="100000"/>
              <a:buChar char="●"/>
            </a:pPr>
            <a:r>
              <a:rPr lang="en-GB"/>
              <a:t>A well-defined process for security management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Cloud Computing ?    … V</a:t>
            </a:r>
            <a:endParaRPr/>
          </a:p>
        </p:txBody>
      </p:sp>
      <p:sp>
        <p:nvSpPr>
          <p:cNvPr id="116" name="Google Shape;116;p2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GB"/>
              <a:t>Performance monitoring and measuring</a:t>
            </a:r>
            <a:endParaRPr b="1"/>
          </a:p>
          <a:p>
            <a:pPr indent="0" lvl="0" marL="0" rtl="0" algn="l">
              <a:spcBef>
                <a:spcPts val="1200"/>
              </a:spcBef>
              <a:spcAft>
                <a:spcPts val="0"/>
              </a:spcAft>
              <a:buNone/>
            </a:pPr>
            <a:r>
              <a:rPr lang="en-GB"/>
              <a:t>A cloud service provider must include a service management environment. </a:t>
            </a:r>
            <a:endParaRPr/>
          </a:p>
          <a:p>
            <a:pPr indent="0" lvl="0" marL="0" rtl="0" algn="l">
              <a:spcBef>
                <a:spcPts val="1200"/>
              </a:spcBef>
              <a:spcAft>
                <a:spcPts val="0"/>
              </a:spcAft>
              <a:buNone/>
            </a:pPr>
            <a:r>
              <a:rPr lang="en-GB"/>
              <a:t>A service management environment is an integrated approach for managing the physical environments and IT systems. </a:t>
            </a:r>
            <a:endParaRPr/>
          </a:p>
          <a:p>
            <a:pPr indent="0" lvl="0" marL="0" rtl="0" algn="l">
              <a:spcBef>
                <a:spcPts val="1200"/>
              </a:spcBef>
              <a:spcAft>
                <a:spcPts val="0"/>
              </a:spcAft>
              <a:buNone/>
            </a:pPr>
            <a:r>
              <a:rPr lang="en-GB"/>
              <a:t>This environment must be able to maintain the required service level for that Organization.</a:t>
            </a:r>
            <a:endParaRPr/>
          </a:p>
          <a:p>
            <a:pPr indent="0" lvl="0" marL="0" rtl="0" algn="l">
              <a:spcBef>
                <a:spcPts val="1200"/>
              </a:spcBef>
              <a:spcAft>
                <a:spcPts val="0"/>
              </a:spcAft>
              <a:buNone/>
            </a:pPr>
            <a:r>
              <a:rPr lang="en-GB"/>
              <a:t>In other words, service management has to monitor and optimize the service or sets of services. </a:t>
            </a:r>
            <a:endParaRPr/>
          </a:p>
          <a:p>
            <a:pPr indent="0" lvl="0" marL="0" rtl="0" algn="l">
              <a:spcBef>
                <a:spcPts val="1200"/>
              </a:spcBef>
              <a:spcAft>
                <a:spcPts val="1200"/>
              </a:spcAft>
              <a:buNone/>
            </a:pPr>
            <a:r>
              <a:rPr lang="en-GB"/>
              <a:t>Service management has to consider key issues, such as performance of the overall system, including security and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Cloud Computing ?    … VI</a:t>
            </a:r>
            <a:endParaRPr/>
          </a:p>
        </p:txBody>
      </p:sp>
      <p:sp>
        <p:nvSpPr>
          <p:cNvPr id="122" name="Google Shape;122;p2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GB"/>
              <a:t>Security</a:t>
            </a:r>
            <a:endParaRPr b="1"/>
          </a:p>
          <a:p>
            <a:pPr indent="0" lvl="0" marL="0" rtl="0" algn="l">
              <a:spcBef>
                <a:spcPts val="1200"/>
              </a:spcBef>
              <a:spcAft>
                <a:spcPts val="0"/>
              </a:spcAft>
              <a:buNone/>
            </a:pPr>
            <a:r>
              <a:rPr lang="en-GB"/>
              <a:t>Many customers must take a leap of faith to trust that the cloud service is safe. </a:t>
            </a:r>
            <a:endParaRPr/>
          </a:p>
          <a:p>
            <a:pPr indent="0" lvl="0" marL="0" rtl="0" algn="l">
              <a:spcBef>
                <a:spcPts val="1200"/>
              </a:spcBef>
              <a:spcAft>
                <a:spcPts val="0"/>
              </a:spcAft>
              <a:buNone/>
            </a:pPr>
            <a:r>
              <a:rPr lang="en-GB"/>
              <a:t>Turning over critical data or application infrastructure to a cloud-based service provider requires making sure that the information can‘t be accidentally accessed by another company (or maliciously accessed by a hacker). </a:t>
            </a:r>
            <a:endParaRPr/>
          </a:p>
          <a:p>
            <a:pPr indent="0" lvl="0" marL="0" rtl="0" algn="l">
              <a:spcBef>
                <a:spcPts val="1200"/>
              </a:spcBef>
              <a:spcAft>
                <a:spcPts val="0"/>
              </a:spcAft>
              <a:buNone/>
            </a:pPr>
            <a:r>
              <a:rPr lang="en-GB"/>
              <a:t>Many companies have compliance requirements for securing both internal and external information.</a:t>
            </a:r>
            <a:endParaRPr/>
          </a:p>
          <a:p>
            <a:pPr indent="0" lvl="0" marL="0" rtl="0" algn="l">
              <a:spcBef>
                <a:spcPts val="1200"/>
              </a:spcBef>
              <a:spcAft>
                <a:spcPts val="1200"/>
              </a:spcAft>
              <a:buNone/>
            </a:pPr>
            <a:r>
              <a:rPr lang="en-GB"/>
              <a:t>Without the right level of security, one might not be able to use a provider‘s offerings.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cloud computing works?</a:t>
            </a:r>
            <a:endParaRPr/>
          </a:p>
        </p:txBody>
      </p:sp>
      <p:sp>
        <p:nvSpPr>
          <p:cNvPr id="128" name="Google Shape;128;p2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100">
                <a:solidFill>
                  <a:srgbClr val="000000"/>
                </a:solidFill>
              </a:rPr>
              <a:t>The cloud is basically a decentralized place to share information through satellite networks.</a:t>
            </a:r>
            <a:endParaRPr sz="1100">
              <a:solidFill>
                <a:srgbClr val="000000"/>
              </a:solidFill>
            </a:endParaRPr>
          </a:p>
          <a:p>
            <a:pPr indent="0" lvl="0" marL="0" rtl="0" algn="l">
              <a:spcBef>
                <a:spcPts val="1200"/>
              </a:spcBef>
              <a:spcAft>
                <a:spcPts val="0"/>
              </a:spcAft>
              <a:buNone/>
            </a:pPr>
            <a:r>
              <a:rPr lang="en-GB" sz="1100">
                <a:solidFill>
                  <a:srgbClr val="000000"/>
                </a:solidFill>
              </a:rPr>
              <a:t>Every cloud application has a host, and the hosting company is responsible for maintaining the massive data centers that provide the security, storage capacity and computing power needed to maintain all of the information users send to the cloud.</a:t>
            </a:r>
            <a:endParaRPr sz="1100">
              <a:solidFill>
                <a:srgbClr val="000000"/>
              </a:solidFill>
            </a:endParaRPr>
          </a:p>
          <a:p>
            <a:pPr indent="0" lvl="0" marL="0" rtl="0" algn="l">
              <a:spcBef>
                <a:spcPts val="1200"/>
              </a:spcBef>
              <a:spcAft>
                <a:spcPts val="0"/>
              </a:spcAft>
              <a:buNone/>
            </a:pPr>
            <a:r>
              <a:rPr lang="en-GB" sz="1100">
                <a:solidFill>
                  <a:srgbClr val="000000"/>
                </a:solidFill>
              </a:rPr>
              <a:t>In a cloud computing system, there is a significant workload shift. </a:t>
            </a:r>
            <a:endParaRPr sz="1100">
              <a:solidFill>
                <a:srgbClr val="000000"/>
              </a:solidFill>
            </a:endParaRPr>
          </a:p>
          <a:p>
            <a:pPr indent="0" lvl="0" marL="0" rtl="0" algn="l">
              <a:spcBef>
                <a:spcPts val="1200"/>
              </a:spcBef>
              <a:spcAft>
                <a:spcPts val="0"/>
              </a:spcAft>
              <a:buNone/>
            </a:pPr>
            <a:r>
              <a:rPr lang="en-GB" sz="1100">
                <a:solidFill>
                  <a:srgbClr val="000000"/>
                </a:solidFill>
              </a:rPr>
              <a:t>Local computers have no longer to do all the heavy lifting when it comes to run applications. But cloud computing can handle that much heavy load easily and automatically. </a:t>
            </a:r>
            <a:endParaRPr sz="1100">
              <a:solidFill>
                <a:srgbClr val="000000"/>
              </a:solidFill>
            </a:endParaRPr>
          </a:p>
          <a:p>
            <a:pPr indent="0" lvl="0" marL="0" rtl="0" algn="l">
              <a:spcBef>
                <a:spcPts val="1200"/>
              </a:spcBef>
              <a:spcAft>
                <a:spcPts val="0"/>
              </a:spcAft>
              <a:buNone/>
            </a:pPr>
            <a:r>
              <a:rPr lang="en-GB" sz="1100">
                <a:solidFill>
                  <a:srgbClr val="000000"/>
                </a:solidFill>
              </a:rPr>
              <a:t>Hardware and software demands on the user's side decrease. </a:t>
            </a:r>
            <a:endParaRPr sz="1100">
              <a:solidFill>
                <a:srgbClr val="000000"/>
              </a:solidFill>
            </a:endParaRPr>
          </a:p>
          <a:p>
            <a:pPr indent="0" lvl="0" marL="0" rtl="0" algn="l">
              <a:spcBef>
                <a:spcPts val="1200"/>
              </a:spcBef>
              <a:spcAft>
                <a:spcPts val="1200"/>
              </a:spcAft>
              <a:buNone/>
            </a:pPr>
            <a:r>
              <a:rPr lang="en-GB" sz="1100">
                <a:solidFill>
                  <a:srgbClr val="000000"/>
                </a:solidFill>
              </a:rPr>
              <a:t>The only thing the user's computer requires to be able to run is the cloud computing interface software of the system, which can be as simple as a Web browser and the cloud's network takes care of the rest.</a:t>
            </a:r>
            <a:endParaRPr sz="11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cloud computing works ?       …II</a:t>
            </a:r>
            <a:endParaRPr/>
          </a:p>
        </p:txBody>
      </p:sp>
      <p:pic>
        <p:nvPicPr>
          <p:cNvPr id="134" name="Google Shape;134;p26"/>
          <p:cNvPicPr preferRelativeResize="0"/>
          <p:nvPr/>
        </p:nvPicPr>
        <p:blipFill>
          <a:blip r:embed="rId3">
            <a:alphaModFix/>
          </a:blip>
          <a:stretch>
            <a:fillRect/>
          </a:stretch>
        </p:blipFill>
        <p:spPr>
          <a:xfrm>
            <a:off x="2028425" y="1280850"/>
            <a:ext cx="4762500" cy="3676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Types of cloud </a:t>
            </a:r>
            <a:endParaRPr/>
          </a:p>
        </p:txBody>
      </p:sp>
      <p:sp>
        <p:nvSpPr>
          <p:cNvPr id="140" name="Google Shape;140;p2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GB"/>
              <a:t>Cloud computing is offered in different forms:</a:t>
            </a:r>
            <a:endParaRPr/>
          </a:p>
          <a:p>
            <a:pPr indent="-308610" lvl="0" marL="457200" rtl="0" algn="l">
              <a:spcBef>
                <a:spcPts val="1200"/>
              </a:spcBef>
              <a:spcAft>
                <a:spcPts val="0"/>
              </a:spcAft>
              <a:buSzPct val="100000"/>
              <a:buChar char="●"/>
            </a:pPr>
            <a:r>
              <a:rPr lang="en-GB"/>
              <a:t>Public clouds: in a public cloud, a business rents the capability and they pay for what they use on-demand. Example- Amazon, Google and IBM</a:t>
            </a:r>
            <a:endParaRPr/>
          </a:p>
          <a:p>
            <a:pPr indent="0" lvl="0" marL="457200" rtl="0" algn="l">
              <a:spcBef>
                <a:spcPts val="1200"/>
              </a:spcBef>
              <a:spcAft>
                <a:spcPts val="0"/>
              </a:spcAft>
              <a:buNone/>
            </a:pPr>
            <a:r>
              <a:t/>
            </a:r>
            <a:endParaRPr/>
          </a:p>
          <a:p>
            <a:pPr indent="-308610" lvl="0" marL="457200" rtl="0" algn="l">
              <a:spcBef>
                <a:spcPts val="1200"/>
              </a:spcBef>
              <a:spcAft>
                <a:spcPts val="0"/>
              </a:spcAft>
              <a:buSzPct val="100000"/>
              <a:buChar char="●"/>
            </a:pPr>
            <a:r>
              <a:rPr lang="en-GB"/>
              <a:t>Private clouds:  cloud computing environment in which all hardware and software resources are dedicated exclusively to, and accessible only by, a single customer</a:t>
            </a:r>
            <a:endParaRPr/>
          </a:p>
          <a:p>
            <a:pPr indent="0" lvl="0" marL="457200" rtl="0" algn="l">
              <a:spcBef>
                <a:spcPts val="1200"/>
              </a:spcBef>
              <a:spcAft>
                <a:spcPts val="0"/>
              </a:spcAft>
              <a:buNone/>
            </a:pPr>
            <a:r>
              <a:t/>
            </a:r>
            <a:endParaRPr/>
          </a:p>
          <a:p>
            <a:pPr indent="-308610" lvl="0" marL="457200" rtl="0" algn="l">
              <a:spcBef>
                <a:spcPts val="1200"/>
              </a:spcBef>
              <a:spcAft>
                <a:spcPts val="0"/>
              </a:spcAft>
              <a:buSzPct val="100000"/>
              <a:buChar char="●"/>
            </a:pPr>
            <a:r>
              <a:rPr lang="en-GB"/>
              <a:t>Hybrid clouds: it is combination of public and private making advantage of both </a:t>
            </a:r>
            <a:endParaRPr/>
          </a:p>
          <a:p>
            <a:pPr indent="0" lvl="0" marL="457200" rtl="0" algn="l">
              <a:spcBef>
                <a:spcPts val="1200"/>
              </a:spcBef>
              <a:spcAft>
                <a:spcPts val="0"/>
              </a:spcAft>
              <a:buNone/>
            </a:pPr>
            <a:r>
              <a:t/>
            </a:r>
            <a:endParaRPr/>
          </a:p>
          <a:p>
            <a:pPr indent="-308610" lvl="0" marL="457200" rtl="0" algn="l">
              <a:spcBef>
                <a:spcPts val="1200"/>
              </a:spcBef>
              <a:spcAft>
                <a:spcPts val="0"/>
              </a:spcAft>
              <a:buSzPct val="100000"/>
              <a:buChar char="●"/>
            </a:pPr>
            <a:r>
              <a:rPr lang="en-GB"/>
              <a:t>Community cloud: Allows sharing of resources costing less for resource usage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Public cloud</a:t>
            </a:r>
            <a:endParaRPr/>
          </a:p>
        </p:txBody>
      </p:sp>
      <p:sp>
        <p:nvSpPr>
          <p:cNvPr id="146" name="Google Shape;146;p2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1100">
                <a:solidFill>
                  <a:srgbClr val="000000"/>
                </a:solidFill>
              </a:rPr>
              <a:t>Public Cloud</a:t>
            </a:r>
            <a:r>
              <a:rPr lang="en-GB" sz="1100">
                <a:solidFill>
                  <a:srgbClr val="000000"/>
                </a:solidFill>
              </a:rPr>
              <a:t> is an IT model where on-demand computing services and infrastructure are managed by a third-party provider and shared with multiple organizations using the public Internet. </a:t>
            </a:r>
            <a:endParaRPr/>
          </a:p>
        </p:txBody>
      </p:sp>
      <p:pic>
        <p:nvPicPr>
          <p:cNvPr id="147" name="Google Shape;147;p28"/>
          <p:cNvPicPr preferRelativeResize="0"/>
          <p:nvPr/>
        </p:nvPicPr>
        <p:blipFill>
          <a:blip r:embed="rId3">
            <a:alphaModFix/>
          </a:blip>
          <a:stretch>
            <a:fillRect/>
          </a:stretch>
        </p:blipFill>
        <p:spPr>
          <a:xfrm>
            <a:off x="1652200" y="1682850"/>
            <a:ext cx="5715000" cy="3162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Advantages of Public Cloud</a:t>
            </a:r>
            <a:endParaRPr/>
          </a:p>
        </p:txBody>
      </p:sp>
      <p:sp>
        <p:nvSpPr>
          <p:cNvPr id="153" name="Google Shape;153;p2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1400"/>
              </a:spcBef>
              <a:spcAft>
                <a:spcPts val="0"/>
              </a:spcAft>
              <a:buNone/>
            </a:pPr>
            <a:r>
              <a:rPr b="1" lang="en-GB" sz="1300">
                <a:solidFill>
                  <a:srgbClr val="000000"/>
                </a:solidFill>
              </a:rPr>
              <a:t>1) Low Cost</a:t>
            </a:r>
            <a:endParaRPr b="1" sz="1300">
              <a:solidFill>
                <a:srgbClr val="000000"/>
              </a:solidFill>
            </a:endParaRPr>
          </a:p>
          <a:p>
            <a:pPr indent="0" lvl="0" marL="0" rtl="0" algn="l">
              <a:spcBef>
                <a:spcPts val="1200"/>
              </a:spcBef>
              <a:spcAft>
                <a:spcPts val="0"/>
              </a:spcAft>
              <a:buNone/>
            </a:pPr>
            <a:r>
              <a:rPr lang="en-GB" sz="1100">
                <a:solidFill>
                  <a:srgbClr val="000000"/>
                </a:solidFill>
              </a:rPr>
              <a:t>Public cloud has a lower cost than private, or hybrid cloud, as it shares the same resources with a large number of consumers.</a:t>
            </a:r>
            <a:endParaRPr sz="1100">
              <a:solidFill>
                <a:srgbClr val="000000"/>
              </a:solidFill>
            </a:endParaRPr>
          </a:p>
          <a:p>
            <a:pPr indent="0" lvl="0" marL="0" rtl="0" algn="l">
              <a:spcBef>
                <a:spcPts val="1400"/>
              </a:spcBef>
              <a:spcAft>
                <a:spcPts val="0"/>
              </a:spcAft>
              <a:buNone/>
            </a:pPr>
            <a:r>
              <a:rPr b="1" lang="en-GB" sz="1300">
                <a:solidFill>
                  <a:srgbClr val="000000"/>
                </a:solidFill>
              </a:rPr>
              <a:t>2) Location Independent</a:t>
            </a:r>
            <a:endParaRPr b="1" sz="1300">
              <a:solidFill>
                <a:srgbClr val="000000"/>
              </a:solidFill>
            </a:endParaRPr>
          </a:p>
          <a:p>
            <a:pPr indent="0" lvl="0" marL="0" rtl="0" algn="l">
              <a:spcBef>
                <a:spcPts val="1200"/>
              </a:spcBef>
              <a:spcAft>
                <a:spcPts val="0"/>
              </a:spcAft>
              <a:buNone/>
            </a:pPr>
            <a:r>
              <a:rPr lang="en-GB" sz="1100">
                <a:solidFill>
                  <a:srgbClr val="000000"/>
                </a:solidFill>
              </a:rPr>
              <a:t>Public cloud is location independent because its services are offered through the internet.</a:t>
            </a:r>
            <a:endParaRPr sz="1100">
              <a:solidFill>
                <a:srgbClr val="000000"/>
              </a:solidFill>
            </a:endParaRPr>
          </a:p>
          <a:p>
            <a:pPr indent="0" lvl="0" marL="0" rtl="0" algn="l">
              <a:spcBef>
                <a:spcPts val="1400"/>
              </a:spcBef>
              <a:spcAft>
                <a:spcPts val="0"/>
              </a:spcAft>
              <a:buNone/>
            </a:pPr>
            <a:r>
              <a:rPr b="1" lang="en-GB" sz="1300">
                <a:solidFill>
                  <a:srgbClr val="000000"/>
                </a:solidFill>
              </a:rPr>
              <a:t>3) Save Time</a:t>
            </a:r>
            <a:endParaRPr b="1" sz="1300">
              <a:solidFill>
                <a:srgbClr val="000000"/>
              </a:solidFill>
            </a:endParaRPr>
          </a:p>
          <a:p>
            <a:pPr indent="0" lvl="0" marL="0" rtl="0" algn="l">
              <a:spcBef>
                <a:spcPts val="400"/>
              </a:spcBef>
              <a:spcAft>
                <a:spcPts val="0"/>
              </a:spcAft>
              <a:buNone/>
            </a:pPr>
            <a:r>
              <a:rPr lang="en-GB" sz="1100">
                <a:solidFill>
                  <a:srgbClr val="000000"/>
                </a:solidFill>
              </a:rPr>
              <a:t>In Public cloud, the cloud service provider is responsible for the manage and maintain data centers in which data is stored, so the cloud user can save their time to establish connectivity, deploying new products, release product updates, configure, and assemble servers.</a:t>
            </a:r>
            <a:endParaRPr sz="1100">
              <a:solidFill>
                <a:srgbClr val="000000"/>
              </a:solidFill>
            </a:endParaRPr>
          </a:p>
          <a:p>
            <a:pPr indent="0" lvl="0" marL="0" rtl="0" algn="l">
              <a:spcBef>
                <a:spcPts val="1400"/>
              </a:spcBef>
              <a:spcAft>
                <a:spcPts val="0"/>
              </a:spcAft>
              <a:buNone/>
            </a:pPr>
            <a:r>
              <a:rPr b="1" lang="en-GB" sz="1300">
                <a:solidFill>
                  <a:srgbClr val="000000"/>
                </a:solidFill>
              </a:rPr>
              <a:t>4) Scalability and reliability</a:t>
            </a:r>
            <a:endParaRPr b="1" sz="1300">
              <a:solidFill>
                <a:srgbClr val="000000"/>
              </a:solidFill>
            </a:endParaRPr>
          </a:p>
          <a:p>
            <a:pPr indent="0" lvl="0" marL="0" rtl="0" algn="l">
              <a:spcBef>
                <a:spcPts val="1200"/>
              </a:spcBef>
              <a:spcAft>
                <a:spcPts val="0"/>
              </a:spcAft>
              <a:buNone/>
            </a:pPr>
            <a:r>
              <a:rPr lang="en-GB" sz="1100">
                <a:solidFill>
                  <a:srgbClr val="000000"/>
                </a:solidFill>
              </a:rPr>
              <a:t>Public cloud offers scalable (easy to add and remove) and reliable (24*7 available) services to the users at an affordable cost.</a:t>
            </a:r>
            <a:endParaRPr sz="1100">
              <a:solidFill>
                <a:srgbClr val="000000"/>
              </a:solidFill>
            </a:endParaRPr>
          </a:p>
          <a:p>
            <a:pPr indent="0" lvl="0" marL="0" rtl="0" algn="l">
              <a:spcBef>
                <a:spcPts val="1200"/>
              </a:spcBef>
              <a:spcAft>
                <a:spcPts val="1200"/>
              </a:spcAft>
              <a:buNone/>
            </a:pPr>
            <a:r>
              <a:t/>
            </a:r>
            <a:endParaRPr sz="11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Disadvantages of Public Cloud</a:t>
            </a:r>
            <a:endParaRPr/>
          </a:p>
        </p:txBody>
      </p:sp>
      <p:sp>
        <p:nvSpPr>
          <p:cNvPr id="159" name="Google Shape;159;p3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t>1) </a:t>
            </a:r>
            <a:r>
              <a:rPr b="1" lang="en-GB"/>
              <a:t>Low Security</a:t>
            </a:r>
            <a:endParaRPr b="1"/>
          </a:p>
          <a:p>
            <a:pPr indent="0" lvl="0" marL="0" rtl="0" algn="l">
              <a:spcBef>
                <a:spcPts val="1200"/>
              </a:spcBef>
              <a:spcAft>
                <a:spcPts val="0"/>
              </a:spcAft>
              <a:buNone/>
            </a:pPr>
            <a:r>
              <a:rPr lang="en-GB"/>
              <a:t>Public Cloud is less secure because resources are shared publicly.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2) </a:t>
            </a:r>
            <a:r>
              <a:rPr b="1" lang="en-GB"/>
              <a:t>Performance</a:t>
            </a:r>
            <a:endParaRPr b="1"/>
          </a:p>
          <a:p>
            <a:pPr indent="0" lvl="0" marL="0" rtl="0" algn="l">
              <a:spcBef>
                <a:spcPts val="1200"/>
              </a:spcBef>
              <a:spcAft>
                <a:spcPts val="0"/>
              </a:spcAft>
              <a:buNone/>
            </a:pPr>
            <a:r>
              <a:rPr lang="en-GB"/>
              <a:t>In the public cloud, performance depends upon the speed of internet connectivity.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3)</a:t>
            </a:r>
            <a:r>
              <a:rPr b="1" lang="en-GB"/>
              <a:t> Less customizable</a:t>
            </a:r>
            <a:endParaRPr b="1"/>
          </a:p>
          <a:p>
            <a:pPr indent="0" lvl="0" marL="0" rtl="0" algn="l">
              <a:spcBef>
                <a:spcPts val="1200"/>
              </a:spcBef>
              <a:spcAft>
                <a:spcPts val="1200"/>
              </a:spcAft>
              <a:buNone/>
            </a:pPr>
            <a:r>
              <a:rPr lang="en-GB"/>
              <a:t>Public cloud is less customizable than the private cloud.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Private cloud</a:t>
            </a:r>
            <a:endParaRPr/>
          </a:p>
        </p:txBody>
      </p:sp>
      <p:sp>
        <p:nvSpPr>
          <p:cNvPr id="165" name="Google Shape;165;p3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a:t>
            </a:r>
            <a:r>
              <a:rPr lang="en-GB"/>
              <a:t>n private clouds, a business essentially turns its IT environment into a cloud and uses it to deliver services to their users. </a:t>
            </a:r>
            <a:endParaRPr/>
          </a:p>
        </p:txBody>
      </p:sp>
      <p:pic>
        <p:nvPicPr>
          <p:cNvPr id="166" name="Google Shape;166;p31"/>
          <p:cNvPicPr preferRelativeResize="0"/>
          <p:nvPr/>
        </p:nvPicPr>
        <p:blipFill>
          <a:blip r:embed="rId3">
            <a:alphaModFix/>
          </a:blip>
          <a:stretch>
            <a:fillRect/>
          </a:stretch>
        </p:blipFill>
        <p:spPr>
          <a:xfrm>
            <a:off x="2426125" y="2096550"/>
            <a:ext cx="3278125" cy="2622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Content :-</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What is Cloud Computing?</a:t>
            </a:r>
            <a:endParaRPr/>
          </a:p>
          <a:p>
            <a:pPr indent="-342900" lvl="0" marL="457200" rtl="0" algn="l">
              <a:spcBef>
                <a:spcPts val="0"/>
              </a:spcBef>
              <a:spcAft>
                <a:spcPts val="0"/>
              </a:spcAft>
              <a:buSzPts val="1800"/>
              <a:buChar char="●"/>
            </a:pPr>
            <a:r>
              <a:rPr lang="en-GB"/>
              <a:t>How it works?</a:t>
            </a:r>
            <a:endParaRPr/>
          </a:p>
          <a:p>
            <a:pPr indent="-342900" lvl="0" marL="457200" rtl="0" algn="l">
              <a:spcBef>
                <a:spcPts val="0"/>
              </a:spcBef>
              <a:spcAft>
                <a:spcPts val="0"/>
              </a:spcAft>
              <a:buSzPts val="1800"/>
              <a:buChar char="●"/>
            </a:pPr>
            <a:r>
              <a:rPr lang="en-GB"/>
              <a:t>Types of Cloud</a:t>
            </a:r>
            <a:endParaRPr/>
          </a:p>
          <a:p>
            <a:pPr indent="-342900" lvl="0" marL="457200" rtl="0" algn="l">
              <a:spcBef>
                <a:spcPts val="0"/>
              </a:spcBef>
              <a:spcAft>
                <a:spcPts val="0"/>
              </a:spcAft>
              <a:buSzPts val="1800"/>
              <a:buChar char="●"/>
            </a:pPr>
            <a:r>
              <a:rPr lang="en-GB"/>
              <a:t>Goals &amp; Challenges</a:t>
            </a:r>
            <a:endParaRPr/>
          </a:p>
          <a:p>
            <a:pPr indent="-342900" lvl="0" marL="457200" rtl="0" algn="l">
              <a:spcBef>
                <a:spcPts val="0"/>
              </a:spcBef>
              <a:spcAft>
                <a:spcPts val="0"/>
              </a:spcAft>
              <a:buSzPts val="1800"/>
              <a:buChar char="●"/>
            </a:pPr>
            <a:r>
              <a:rPr lang="en-GB"/>
              <a:t>Leveraging Cloud Computing</a:t>
            </a:r>
            <a:endParaRPr/>
          </a:p>
          <a:p>
            <a:pPr indent="-342900" lvl="0" marL="457200" rtl="0" algn="l">
              <a:spcBef>
                <a:spcPts val="0"/>
              </a:spcBef>
              <a:spcAft>
                <a:spcPts val="0"/>
              </a:spcAft>
              <a:buSzPts val="1800"/>
              <a:buChar char="●"/>
            </a:pPr>
            <a:r>
              <a:rPr lang="en-GB"/>
              <a:t>Cloud Economics and Total Cost of Ownership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Private cloud </a:t>
            </a:r>
            <a:endParaRPr/>
          </a:p>
        </p:txBody>
      </p:sp>
      <p:sp>
        <p:nvSpPr>
          <p:cNvPr id="172" name="Google Shape;172;p3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62500" lnSpcReduction="20000"/>
          </a:bodyPr>
          <a:lstStyle/>
          <a:p>
            <a:pPr indent="-300037" lvl="0" marL="457200" rtl="0" algn="l">
              <a:spcBef>
                <a:spcPts val="0"/>
              </a:spcBef>
              <a:spcAft>
                <a:spcPts val="0"/>
              </a:spcAft>
              <a:buSzPct val="100000"/>
              <a:buChar char="●"/>
            </a:pPr>
            <a:r>
              <a:rPr lang="en-GB"/>
              <a:t>Private cloud is also known as an internal cloud or corporate cloud.</a:t>
            </a:r>
            <a:endParaRPr/>
          </a:p>
          <a:p>
            <a:pPr indent="0" lvl="0" marL="914400" rtl="0" algn="l">
              <a:spcBef>
                <a:spcPts val="1200"/>
              </a:spcBef>
              <a:spcAft>
                <a:spcPts val="0"/>
              </a:spcAft>
              <a:buNone/>
            </a:pPr>
            <a:r>
              <a:t/>
            </a:r>
            <a:endParaRPr/>
          </a:p>
          <a:p>
            <a:pPr indent="-300037" lvl="0" marL="457200" rtl="0" algn="l">
              <a:spcBef>
                <a:spcPts val="1200"/>
              </a:spcBef>
              <a:spcAft>
                <a:spcPts val="0"/>
              </a:spcAft>
              <a:buSzPct val="100000"/>
              <a:buChar char="●"/>
            </a:pPr>
            <a:r>
              <a:rPr lang="en-GB"/>
              <a:t>Private cloud provides computing services to a private internal network (within the organization) and selected users instead of the general public.</a:t>
            </a:r>
            <a:endParaRPr/>
          </a:p>
          <a:p>
            <a:pPr indent="0" lvl="0" marL="914400" rtl="0" algn="l">
              <a:spcBef>
                <a:spcPts val="1200"/>
              </a:spcBef>
              <a:spcAft>
                <a:spcPts val="0"/>
              </a:spcAft>
              <a:buNone/>
            </a:pPr>
            <a:r>
              <a:t/>
            </a:r>
            <a:endParaRPr/>
          </a:p>
          <a:p>
            <a:pPr indent="-300037" lvl="0" marL="457200" rtl="0" algn="l">
              <a:spcBef>
                <a:spcPts val="1200"/>
              </a:spcBef>
              <a:spcAft>
                <a:spcPts val="0"/>
              </a:spcAft>
              <a:buSzPct val="100000"/>
              <a:buChar char="●"/>
            </a:pPr>
            <a:r>
              <a:rPr lang="en-GB"/>
              <a:t>Private cloud provides a high level of security and privacy to data through firewalls and internal hosting. It also ensures that operational and sensitive data are not accessible to third-party providers.</a:t>
            </a:r>
            <a:endParaRPr/>
          </a:p>
          <a:p>
            <a:pPr indent="0" lvl="0" marL="914400" rtl="0" algn="l">
              <a:spcBef>
                <a:spcPts val="1200"/>
              </a:spcBef>
              <a:spcAft>
                <a:spcPts val="0"/>
              </a:spcAft>
              <a:buNone/>
            </a:pPr>
            <a:r>
              <a:t/>
            </a:r>
            <a:endParaRPr/>
          </a:p>
          <a:p>
            <a:pPr indent="-300037" lvl="0" marL="457200" rtl="0" algn="l">
              <a:spcBef>
                <a:spcPts val="1200"/>
              </a:spcBef>
              <a:spcAft>
                <a:spcPts val="0"/>
              </a:spcAft>
              <a:buSzPct val="100000"/>
              <a:buChar char="●"/>
            </a:pPr>
            <a:r>
              <a:rPr lang="en-GB"/>
              <a:t>HP Data Centers, Microsoft, Elastra-private cloud, and Ubuntu are the example of a private cloud.</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Advantages of Private cloud</a:t>
            </a:r>
            <a:endParaRPr/>
          </a:p>
        </p:txBody>
      </p:sp>
      <p:sp>
        <p:nvSpPr>
          <p:cNvPr id="178" name="Google Shape;178;p3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GB"/>
              <a:t>1)</a:t>
            </a:r>
            <a:r>
              <a:rPr b="1" lang="en-GB"/>
              <a:t> More Control</a:t>
            </a:r>
            <a:endParaRPr b="1"/>
          </a:p>
          <a:p>
            <a:pPr indent="0" lvl="0" marL="0" rtl="0" algn="l">
              <a:spcBef>
                <a:spcPts val="1200"/>
              </a:spcBef>
              <a:spcAft>
                <a:spcPts val="0"/>
              </a:spcAft>
              <a:buNone/>
            </a:pPr>
            <a:r>
              <a:rPr lang="en-GB"/>
              <a:t>Private clouds have more control over their resources and hardware than public clouds because it is only accessed by selected users.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2) </a:t>
            </a:r>
            <a:r>
              <a:rPr b="1" lang="en-GB"/>
              <a:t>Security &amp; privacy</a:t>
            </a:r>
            <a:endParaRPr b="1"/>
          </a:p>
          <a:p>
            <a:pPr indent="0" lvl="0" marL="0" rtl="0" algn="l">
              <a:spcBef>
                <a:spcPts val="1200"/>
              </a:spcBef>
              <a:spcAft>
                <a:spcPts val="0"/>
              </a:spcAft>
              <a:buNone/>
            </a:pPr>
            <a:r>
              <a:rPr lang="en-GB"/>
              <a:t>Security &amp; privacy are one of the big advantages of cloud computing. Private cloud improved the security level as compared to the public cloud.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3) </a:t>
            </a:r>
            <a:r>
              <a:rPr b="1" lang="en-GB"/>
              <a:t>Improved performance</a:t>
            </a:r>
            <a:endParaRPr b="1"/>
          </a:p>
          <a:p>
            <a:pPr indent="0" lvl="0" marL="0" rtl="0" algn="l">
              <a:spcBef>
                <a:spcPts val="1200"/>
              </a:spcBef>
              <a:spcAft>
                <a:spcPts val="1200"/>
              </a:spcAft>
              <a:buNone/>
            </a:pPr>
            <a:r>
              <a:rPr lang="en-GB"/>
              <a:t>Private cloud offers better performance with improved speed and space capacity.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Disadvantages of Private Cloud</a:t>
            </a:r>
            <a:endParaRPr/>
          </a:p>
        </p:txBody>
      </p:sp>
      <p:sp>
        <p:nvSpPr>
          <p:cNvPr id="184" name="Google Shape;184;p3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GB"/>
              <a:t>1) </a:t>
            </a:r>
            <a:r>
              <a:rPr b="1" lang="en-GB"/>
              <a:t>High cost</a:t>
            </a:r>
            <a:endParaRPr b="1"/>
          </a:p>
          <a:p>
            <a:pPr indent="0" lvl="0" marL="0" rtl="0" algn="l">
              <a:spcBef>
                <a:spcPts val="1200"/>
              </a:spcBef>
              <a:spcAft>
                <a:spcPts val="0"/>
              </a:spcAft>
              <a:buNone/>
            </a:pPr>
            <a:r>
              <a:rPr lang="en-GB"/>
              <a:t>The cost is higher than a public cloud because set up and maintain hardware resources are costly.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2) </a:t>
            </a:r>
            <a:r>
              <a:rPr b="1" lang="en-GB"/>
              <a:t>Restricted area of operations</a:t>
            </a:r>
            <a:endParaRPr b="1"/>
          </a:p>
          <a:p>
            <a:pPr indent="0" lvl="0" marL="0" rtl="0" algn="l">
              <a:spcBef>
                <a:spcPts val="1200"/>
              </a:spcBef>
              <a:spcAft>
                <a:spcPts val="0"/>
              </a:spcAft>
              <a:buNone/>
            </a:pPr>
            <a:r>
              <a:rPr lang="en-GB"/>
              <a:t>As we know, private cloud is accessible within the organization, so the area of operations is limited.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3) </a:t>
            </a:r>
            <a:r>
              <a:rPr b="1" lang="en-GB"/>
              <a:t>Limited scalability</a:t>
            </a:r>
            <a:endParaRPr b="1"/>
          </a:p>
          <a:p>
            <a:pPr indent="0" lvl="0" marL="0" rtl="0" algn="l">
              <a:spcBef>
                <a:spcPts val="1200"/>
              </a:spcBef>
              <a:spcAft>
                <a:spcPts val="0"/>
              </a:spcAft>
              <a:buNone/>
            </a:pPr>
            <a:r>
              <a:rPr lang="en-GB"/>
              <a:t>Private clouds are scaled only within the capacity of internal hosted resources.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4) </a:t>
            </a:r>
            <a:r>
              <a:rPr b="1" lang="en-GB"/>
              <a:t>Skilled people</a:t>
            </a:r>
            <a:endParaRPr b="1"/>
          </a:p>
          <a:p>
            <a:pPr indent="0" lvl="0" marL="0" rtl="0" algn="l">
              <a:spcBef>
                <a:spcPts val="1200"/>
              </a:spcBef>
              <a:spcAft>
                <a:spcPts val="1200"/>
              </a:spcAft>
              <a:buNone/>
            </a:pPr>
            <a:r>
              <a:rPr lang="en-GB"/>
              <a:t>Skilled people are required to manage and operate cloud services.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Hybrid cloud</a:t>
            </a:r>
            <a:endParaRPr/>
          </a:p>
        </p:txBody>
      </p:sp>
      <p:sp>
        <p:nvSpPr>
          <p:cNvPr id="190" name="Google Shape;190;p3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t/>
            </a:r>
            <a:endParaRPr/>
          </a:p>
          <a:p>
            <a:pPr indent="-317182" lvl="0" marL="457200" rtl="0" algn="l">
              <a:spcBef>
                <a:spcPts val="1200"/>
              </a:spcBef>
              <a:spcAft>
                <a:spcPts val="0"/>
              </a:spcAft>
              <a:buSzPct val="100000"/>
              <a:buChar char="●"/>
            </a:pPr>
            <a:r>
              <a:rPr lang="en-GB"/>
              <a:t>Hybrid cloud is a combination of public and private clouds.</a:t>
            </a:r>
            <a:endParaRPr/>
          </a:p>
          <a:p>
            <a:pPr indent="-317182" lvl="0" marL="457200" rtl="0" algn="l">
              <a:spcBef>
                <a:spcPts val="0"/>
              </a:spcBef>
              <a:spcAft>
                <a:spcPts val="0"/>
              </a:spcAft>
              <a:buSzPct val="100000"/>
              <a:buChar char="●"/>
            </a:pPr>
            <a:r>
              <a:rPr lang="en-GB"/>
              <a:t>Hybrid cloud = public cloud + private cloud</a:t>
            </a:r>
            <a:endParaRPr/>
          </a:p>
          <a:p>
            <a:pPr indent="-317182" lvl="0" marL="457200" rtl="0" algn="l">
              <a:spcBef>
                <a:spcPts val="0"/>
              </a:spcBef>
              <a:spcAft>
                <a:spcPts val="0"/>
              </a:spcAft>
              <a:buSzPct val="100000"/>
              <a:buChar char="●"/>
            </a:pPr>
            <a:r>
              <a:rPr lang="en-GB"/>
              <a:t>The main aim to combine these cloud (Public and Private) is to create a unified, automated, and well-managed computing environment.</a:t>
            </a:r>
            <a:endParaRPr/>
          </a:p>
          <a:p>
            <a:pPr indent="-317182" lvl="0" marL="457200" rtl="0" algn="l">
              <a:spcBef>
                <a:spcPts val="0"/>
              </a:spcBef>
              <a:spcAft>
                <a:spcPts val="0"/>
              </a:spcAft>
              <a:buSzPct val="100000"/>
              <a:buChar char="●"/>
            </a:pPr>
            <a:r>
              <a:rPr lang="en-GB"/>
              <a:t>In the Hybrid cloud, non-critical activities are performed by the public cloud and critical activities are performed by the private cloud.</a:t>
            </a:r>
            <a:endParaRPr/>
          </a:p>
          <a:p>
            <a:pPr indent="-317182" lvl="0" marL="457200" rtl="0" algn="l">
              <a:spcBef>
                <a:spcPts val="0"/>
              </a:spcBef>
              <a:spcAft>
                <a:spcPts val="0"/>
              </a:spcAft>
              <a:buSzPct val="100000"/>
              <a:buChar char="●"/>
            </a:pPr>
            <a:r>
              <a:rPr lang="en-GB"/>
              <a:t>Mainly, a hybrid cloud is used in finance, healthcare, and Universities.</a:t>
            </a:r>
            <a:endParaRPr/>
          </a:p>
          <a:p>
            <a:pPr indent="-317182" lvl="0" marL="457200" rtl="0" algn="l">
              <a:spcBef>
                <a:spcPts val="0"/>
              </a:spcBef>
              <a:spcAft>
                <a:spcPts val="0"/>
              </a:spcAft>
              <a:buSzPct val="100000"/>
              <a:buChar char="●"/>
            </a:pPr>
            <a:r>
              <a:rPr lang="en-GB"/>
              <a:t>The best hybrid cloud provider companies are Amazon, Microsoft, Google, Cisco, and NetApp.</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Advantages of Hybrid Cloud</a:t>
            </a:r>
            <a:endParaRPr/>
          </a:p>
        </p:txBody>
      </p:sp>
      <p:sp>
        <p:nvSpPr>
          <p:cNvPr id="196" name="Google Shape;196;p3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t>1) Flexible and secure</a:t>
            </a:r>
            <a:endParaRPr/>
          </a:p>
          <a:p>
            <a:pPr indent="0" lvl="0" marL="0" rtl="0" algn="l">
              <a:spcBef>
                <a:spcPts val="1200"/>
              </a:spcBef>
              <a:spcAft>
                <a:spcPts val="0"/>
              </a:spcAft>
              <a:buNone/>
            </a:pPr>
            <a:r>
              <a:rPr lang="en-GB"/>
              <a:t>It provides flexible resources because of the public cloud and secure resources because of the private cloud.</a:t>
            </a:r>
            <a:endParaRPr/>
          </a:p>
          <a:p>
            <a:pPr indent="0" lvl="0" marL="0" rtl="0" algn="l">
              <a:spcBef>
                <a:spcPts val="1200"/>
              </a:spcBef>
              <a:spcAft>
                <a:spcPts val="0"/>
              </a:spcAft>
              <a:buNone/>
            </a:pPr>
            <a:r>
              <a:rPr lang="en-GB"/>
              <a:t>2) Cost effective</a:t>
            </a:r>
            <a:endParaRPr/>
          </a:p>
          <a:p>
            <a:pPr indent="0" lvl="0" marL="0" rtl="0" algn="l">
              <a:spcBef>
                <a:spcPts val="1200"/>
              </a:spcBef>
              <a:spcAft>
                <a:spcPts val="0"/>
              </a:spcAft>
              <a:buNone/>
            </a:pPr>
            <a:r>
              <a:rPr lang="en-GB"/>
              <a:t>Hybrid cloud costs less than the private cloud. It helps organizations to save costs for both infrastructure and application support.</a:t>
            </a:r>
            <a:endParaRPr/>
          </a:p>
          <a:p>
            <a:pPr indent="0" lvl="0" marL="0" rtl="0" algn="l">
              <a:spcBef>
                <a:spcPts val="1200"/>
              </a:spcBef>
              <a:spcAft>
                <a:spcPts val="0"/>
              </a:spcAft>
              <a:buNone/>
            </a:pPr>
            <a:r>
              <a:rPr lang="en-GB"/>
              <a:t>3) Cost effective</a:t>
            </a:r>
            <a:endParaRPr/>
          </a:p>
          <a:p>
            <a:pPr indent="0" lvl="0" marL="0" rtl="0" algn="l">
              <a:spcBef>
                <a:spcPts val="1200"/>
              </a:spcBef>
              <a:spcAft>
                <a:spcPts val="1200"/>
              </a:spcAft>
              <a:buNone/>
            </a:pPr>
            <a:r>
              <a:rPr lang="en-GB"/>
              <a:t>It offers the features of both the public as well as the private cloud. A hybrid cloud is capable of adapting to the demands that each company needs for space, memory, and system.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Disadvantages of Hybrid Cloud</a:t>
            </a:r>
            <a:endParaRPr/>
          </a:p>
        </p:txBody>
      </p:sp>
      <p:sp>
        <p:nvSpPr>
          <p:cNvPr id="202" name="Google Shape;202;p3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t>1) Networking issues</a:t>
            </a:r>
            <a:endParaRPr/>
          </a:p>
          <a:p>
            <a:pPr indent="0" lvl="0" marL="0" rtl="0" algn="l">
              <a:spcBef>
                <a:spcPts val="1200"/>
              </a:spcBef>
              <a:spcAft>
                <a:spcPts val="0"/>
              </a:spcAft>
              <a:buNone/>
            </a:pPr>
            <a:r>
              <a:rPr lang="en-GB"/>
              <a:t>In the Hybrid Cloud, networking becomes complex because of the private and the public cloud.</a:t>
            </a:r>
            <a:endParaRPr/>
          </a:p>
          <a:p>
            <a:pPr indent="0" lvl="0" marL="0" rtl="0" algn="l">
              <a:spcBef>
                <a:spcPts val="1200"/>
              </a:spcBef>
              <a:spcAft>
                <a:spcPts val="0"/>
              </a:spcAft>
              <a:buNone/>
            </a:pPr>
            <a:r>
              <a:rPr lang="en-GB"/>
              <a:t>2) Infrastructure Compatibility</a:t>
            </a:r>
            <a:endParaRPr/>
          </a:p>
          <a:p>
            <a:pPr indent="0" lvl="0" marL="0" rtl="0" algn="l">
              <a:spcBef>
                <a:spcPts val="1200"/>
              </a:spcBef>
              <a:spcAft>
                <a:spcPts val="0"/>
              </a:spcAft>
              <a:buNone/>
            </a:pPr>
            <a:r>
              <a:rPr lang="en-GB"/>
              <a:t>Infrastructure compatibility is the major issue in a hybrid cloud. With dual-levels of infrastructure, a private cloud controls the company, and a public cloud does not, so there is a possibility that they are running in separate stacks.</a:t>
            </a:r>
            <a:endParaRPr/>
          </a:p>
          <a:p>
            <a:pPr indent="0" lvl="0" marL="0" rtl="0" algn="l">
              <a:spcBef>
                <a:spcPts val="1200"/>
              </a:spcBef>
              <a:spcAft>
                <a:spcPts val="0"/>
              </a:spcAft>
              <a:buNone/>
            </a:pPr>
            <a:r>
              <a:rPr lang="en-GB"/>
              <a:t>3) Reliability</a:t>
            </a:r>
            <a:endParaRPr/>
          </a:p>
          <a:p>
            <a:pPr indent="0" lvl="0" marL="0" rtl="0" algn="l">
              <a:spcBef>
                <a:spcPts val="1200"/>
              </a:spcBef>
              <a:spcAft>
                <a:spcPts val="1200"/>
              </a:spcAft>
              <a:buNone/>
            </a:pPr>
            <a:r>
              <a:rPr lang="en-GB"/>
              <a:t>The reliability of the services depends on cloud service providers.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Community Cloud</a:t>
            </a:r>
            <a:endParaRPr/>
          </a:p>
        </p:txBody>
      </p:sp>
      <p:sp>
        <p:nvSpPr>
          <p:cNvPr id="208" name="Google Shape;208;p3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Community cloud is a cloud infrastructure that allows systems and services to be accessible by a group of several organizations to share the information.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It is owned, managed, and operated by one or more organizations in the community, a third party, or a combination of them.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Community Cloud</a:t>
            </a:r>
            <a:endParaRPr/>
          </a:p>
        </p:txBody>
      </p:sp>
      <p:pic>
        <p:nvPicPr>
          <p:cNvPr id="214" name="Google Shape;214;p39"/>
          <p:cNvPicPr preferRelativeResize="0"/>
          <p:nvPr/>
        </p:nvPicPr>
        <p:blipFill>
          <a:blip r:embed="rId3">
            <a:alphaModFix/>
          </a:blip>
          <a:stretch>
            <a:fillRect/>
          </a:stretch>
        </p:blipFill>
        <p:spPr>
          <a:xfrm>
            <a:off x="2107675" y="1350275"/>
            <a:ext cx="4641875" cy="31193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Advantages of Community Cloud</a:t>
            </a:r>
            <a:endParaRPr/>
          </a:p>
        </p:txBody>
      </p:sp>
      <p:sp>
        <p:nvSpPr>
          <p:cNvPr id="220" name="Google Shape;220;p4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b="1" lang="en-GB"/>
              <a:t>Cost effective</a:t>
            </a:r>
            <a:endParaRPr b="1"/>
          </a:p>
          <a:p>
            <a:pPr indent="0" lvl="0" marL="0" rtl="0" algn="l">
              <a:spcBef>
                <a:spcPts val="1200"/>
              </a:spcBef>
              <a:spcAft>
                <a:spcPts val="0"/>
              </a:spcAft>
              <a:buNone/>
            </a:pPr>
            <a:r>
              <a:rPr lang="en-GB"/>
              <a:t>Community cloud is cost effective because the whole cloud is shared between several organizations or a community.</a:t>
            </a:r>
            <a:endParaRPr/>
          </a:p>
          <a:p>
            <a:pPr indent="0" lvl="0" marL="0" rtl="0" algn="l">
              <a:spcBef>
                <a:spcPts val="1200"/>
              </a:spcBef>
              <a:spcAft>
                <a:spcPts val="0"/>
              </a:spcAft>
              <a:buNone/>
            </a:pPr>
            <a:r>
              <a:rPr b="1" lang="en-GB"/>
              <a:t>Flexible and Scalable</a:t>
            </a:r>
            <a:endParaRPr b="1"/>
          </a:p>
          <a:p>
            <a:pPr indent="0" lvl="0" marL="0" rtl="0" algn="l">
              <a:spcBef>
                <a:spcPts val="1200"/>
              </a:spcBef>
              <a:spcAft>
                <a:spcPts val="0"/>
              </a:spcAft>
              <a:buNone/>
            </a:pPr>
            <a:r>
              <a:rPr lang="en-GB"/>
              <a:t>The community cloud is flexible and scalable because it is compatible with every user. It allows the users to modify the documents as per their needs and requirement.</a:t>
            </a:r>
            <a:endParaRPr/>
          </a:p>
          <a:p>
            <a:pPr indent="0" lvl="0" marL="0" rtl="0" algn="l">
              <a:spcBef>
                <a:spcPts val="1200"/>
              </a:spcBef>
              <a:spcAft>
                <a:spcPts val="0"/>
              </a:spcAft>
              <a:buNone/>
            </a:pPr>
            <a:r>
              <a:rPr b="1" lang="en-GB"/>
              <a:t>Security</a:t>
            </a:r>
            <a:endParaRPr b="1"/>
          </a:p>
          <a:p>
            <a:pPr indent="0" lvl="0" marL="0" rtl="0" algn="l">
              <a:spcBef>
                <a:spcPts val="1200"/>
              </a:spcBef>
              <a:spcAft>
                <a:spcPts val="0"/>
              </a:spcAft>
              <a:buNone/>
            </a:pPr>
            <a:r>
              <a:rPr lang="en-GB"/>
              <a:t>Community cloud is more secure than the public cloud but less secure than the private cloud.</a:t>
            </a:r>
            <a:endParaRPr/>
          </a:p>
          <a:p>
            <a:pPr indent="0" lvl="0" marL="0" rtl="0" algn="l">
              <a:spcBef>
                <a:spcPts val="1200"/>
              </a:spcBef>
              <a:spcAft>
                <a:spcPts val="0"/>
              </a:spcAft>
              <a:buNone/>
            </a:pPr>
            <a:r>
              <a:rPr b="1" lang="en-GB"/>
              <a:t>Sharing infrastructure</a:t>
            </a:r>
            <a:endParaRPr b="1"/>
          </a:p>
          <a:p>
            <a:pPr indent="0" lvl="0" marL="0" rtl="0" algn="l">
              <a:spcBef>
                <a:spcPts val="1200"/>
              </a:spcBef>
              <a:spcAft>
                <a:spcPts val="1200"/>
              </a:spcAft>
              <a:buNone/>
            </a:pPr>
            <a:r>
              <a:rPr lang="en-GB"/>
              <a:t>Community cloud allows us to share cloud resources, infrastructure, and other capabilities among various organizations.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Disadvantages of Community Cloud</a:t>
            </a:r>
            <a:endParaRPr/>
          </a:p>
        </p:txBody>
      </p:sp>
      <p:sp>
        <p:nvSpPr>
          <p:cNvPr id="226" name="Google Shape;226;p4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Char char="●"/>
            </a:pPr>
            <a:r>
              <a:rPr lang="en-GB"/>
              <a:t>Community cloud is not a good choice for every organization</a:t>
            </a:r>
            <a:endParaRPr/>
          </a:p>
          <a:p>
            <a:pPr indent="0" lvl="0" marL="914400" rtl="0" algn="l">
              <a:spcBef>
                <a:spcPts val="1200"/>
              </a:spcBef>
              <a:spcAft>
                <a:spcPts val="0"/>
              </a:spcAft>
              <a:buNone/>
            </a:pPr>
            <a:r>
              <a:t/>
            </a:r>
            <a:endParaRPr/>
          </a:p>
          <a:p>
            <a:pPr indent="-308610" lvl="0" marL="457200" rtl="0" algn="l">
              <a:spcBef>
                <a:spcPts val="1200"/>
              </a:spcBef>
              <a:spcAft>
                <a:spcPts val="0"/>
              </a:spcAft>
              <a:buSzPct val="100000"/>
              <a:buChar char="●"/>
            </a:pPr>
            <a:r>
              <a:rPr lang="en-GB"/>
              <a:t>Slow adoption to data</a:t>
            </a:r>
            <a:endParaRPr/>
          </a:p>
          <a:p>
            <a:pPr indent="0" lvl="0" marL="914400" rtl="0" algn="l">
              <a:spcBef>
                <a:spcPts val="1200"/>
              </a:spcBef>
              <a:spcAft>
                <a:spcPts val="0"/>
              </a:spcAft>
              <a:buNone/>
            </a:pPr>
            <a:r>
              <a:t/>
            </a:r>
            <a:endParaRPr/>
          </a:p>
          <a:p>
            <a:pPr indent="-308610" lvl="0" marL="457200" rtl="0" algn="l">
              <a:spcBef>
                <a:spcPts val="1200"/>
              </a:spcBef>
              <a:spcAft>
                <a:spcPts val="0"/>
              </a:spcAft>
              <a:buSzPct val="100000"/>
              <a:buChar char="●"/>
            </a:pPr>
            <a:r>
              <a:rPr lang="en-GB"/>
              <a:t>The fixed amount of data storage and bandwidth is shared among all community members</a:t>
            </a:r>
            <a:endParaRPr/>
          </a:p>
          <a:p>
            <a:pPr indent="0" lvl="0" marL="914400" rtl="0" algn="l">
              <a:spcBef>
                <a:spcPts val="1200"/>
              </a:spcBef>
              <a:spcAft>
                <a:spcPts val="0"/>
              </a:spcAft>
              <a:buNone/>
            </a:pPr>
            <a:r>
              <a:t/>
            </a:r>
            <a:endParaRPr/>
          </a:p>
          <a:p>
            <a:pPr indent="-308610" lvl="0" marL="457200" rtl="0" algn="l">
              <a:spcBef>
                <a:spcPts val="1200"/>
              </a:spcBef>
              <a:spcAft>
                <a:spcPts val="0"/>
              </a:spcAft>
              <a:buSzPct val="100000"/>
              <a:buChar char="●"/>
            </a:pPr>
            <a:r>
              <a:rPr lang="en-GB"/>
              <a:t>Community Cloud is costly than the public cloud</a:t>
            </a:r>
            <a:endParaRPr/>
          </a:p>
          <a:p>
            <a:pPr indent="0" lvl="0" marL="914400" rtl="0" algn="l">
              <a:spcBef>
                <a:spcPts val="1200"/>
              </a:spcBef>
              <a:spcAft>
                <a:spcPts val="0"/>
              </a:spcAft>
              <a:buNone/>
            </a:pPr>
            <a:r>
              <a:t/>
            </a:r>
            <a:endParaRPr/>
          </a:p>
          <a:p>
            <a:pPr indent="-308610" lvl="0" marL="457200" rtl="0" algn="l">
              <a:spcBef>
                <a:spcPts val="1200"/>
              </a:spcBef>
              <a:spcAft>
                <a:spcPts val="0"/>
              </a:spcAft>
              <a:buSzPct val="100000"/>
              <a:buChar char="●"/>
            </a:pPr>
            <a:r>
              <a:rPr lang="en-GB"/>
              <a:t>Sharing responsibilities among organizations is difficult.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Cloud Computing?</a:t>
            </a:r>
            <a:endParaRPr/>
          </a:p>
        </p:txBody>
      </p:sp>
      <p:sp>
        <p:nvSpPr>
          <p:cNvPr id="69" name="Google Shape;69;p15"/>
          <p:cNvSpPr txBox="1"/>
          <p:nvPr>
            <p:ph idx="1" type="body"/>
          </p:nvPr>
        </p:nvSpPr>
        <p:spPr>
          <a:xfrm>
            <a:off x="193825" y="1228675"/>
            <a:ext cx="8638500" cy="37695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GB"/>
              <a:t>Cloud Definition: The cloud in cloud computing provides the means through which everything from computing power to computing infrastructure, applications, business processes to personal collaboration — can be delivered to a user as a service wherever and whenever the user needs.</a:t>
            </a:r>
            <a:endParaRPr/>
          </a:p>
          <a:p>
            <a:pPr indent="0" lvl="0" marL="457200" rtl="0" algn="l">
              <a:spcBef>
                <a:spcPts val="1200"/>
              </a:spcBef>
              <a:spcAft>
                <a:spcPts val="0"/>
              </a:spcAft>
              <a:buNone/>
            </a:pPr>
            <a:r>
              <a:t/>
            </a:r>
            <a:endParaRPr/>
          </a:p>
          <a:p>
            <a:pPr indent="-325755" lvl="0" marL="457200" rtl="0" algn="l">
              <a:spcBef>
                <a:spcPts val="1200"/>
              </a:spcBef>
              <a:spcAft>
                <a:spcPts val="0"/>
              </a:spcAft>
              <a:buSzPct val="100000"/>
              <a:buChar char="●"/>
            </a:pPr>
            <a:r>
              <a:rPr lang="en-GB"/>
              <a:t>The cloud itself is a set of hardware, networks, storage, services, and interfaces that enable the delivery of computing as a service.</a:t>
            </a:r>
            <a:endParaRPr/>
          </a:p>
          <a:p>
            <a:pPr indent="0" lvl="0" marL="457200" rtl="0" algn="l">
              <a:spcBef>
                <a:spcPts val="1200"/>
              </a:spcBef>
              <a:spcAft>
                <a:spcPts val="0"/>
              </a:spcAft>
              <a:buNone/>
            </a:pPr>
            <a:r>
              <a:t/>
            </a:r>
            <a:endParaRPr/>
          </a:p>
          <a:p>
            <a:pPr indent="-325755" lvl="0" marL="457200" rtl="0" algn="l">
              <a:spcBef>
                <a:spcPts val="1200"/>
              </a:spcBef>
              <a:spcAft>
                <a:spcPts val="0"/>
              </a:spcAft>
              <a:buSzPct val="100000"/>
              <a:buChar char="●"/>
            </a:pPr>
            <a:r>
              <a:rPr lang="en-GB"/>
              <a:t>Cloud services include the delivery of software,infrastructure, and storage over the Internet (either as separate components or a complete platform) based on user demand.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Goals of cloud computing</a:t>
            </a:r>
            <a:endParaRPr/>
          </a:p>
        </p:txBody>
      </p:sp>
      <p:sp>
        <p:nvSpPr>
          <p:cNvPr id="232" name="Google Shape;232;p4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Reduced operational cost</a:t>
            </a:r>
            <a:endParaRPr/>
          </a:p>
          <a:p>
            <a:pPr indent="-342900" lvl="0" marL="457200" rtl="0" algn="l">
              <a:spcBef>
                <a:spcPts val="0"/>
              </a:spcBef>
              <a:spcAft>
                <a:spcPts val="0"/>
              </a:spcAft>
              <a:buSzPts val="1800"/>
              <a:buChar char="●"/>
            </a:pPr>
            <a:r>
              <a:rPr lang="en-GB"/>
              <a:t>Adhering to service level agreement(SLA)</a:t>
            </a:r>
            <a:endParaRPr/>
          </a:p>
          <a:p>
            <a:pPr indent="-342900" lvl="0" marL="457200" rtl="0" algn="l">
              <a:spcBef>
                <a:spcPts val="0"/>
              </a:spcBef>
              <a:spcAft>
                <a:spcPts val="0"/>
              </a:spcAft>
              <a:buSzPts val="1800"/>
              <a:buChar char="●"/>
            </a:pPr>
            <a:r>
              <a:rPr lang="en-GB"/>
              <a:t>Failure of recovery and backup</a:t>
            </a:r>
            <a:endParaRPr/>
          </a:p>
          <a:p>
            <a:pPr indent="-342900" lvl="0" marL="457200" rtl="0" algn="l">
              <a:spcBef>
                <a:spcPts val="0"/>
              </a:spcBef>
              <a:spcAft>
                <a:spcPts val="0"/>
              </a:spcAft>
              <a:buSzPts val="1800"/>
              <a:buChar char="●"/>
            </a:pPr>
            <a:r>
              <a:rPr lang="en-GB"/>
              <a:t>Increased processing power</a:t>
            </a:r>
            <a:endParaRPr/>
          </a:p>
          <a:p>
            <a:pPr indent="-342900" lvl="0" marL="457200" rtl="0" algn="l">
              <a:spcBef>
                <a:spcPts val="0"/>
              </a:spcBef>
              <a:spcAft>
                <a:spcPts val="0"/>
              </a:spcAft>
              <a:buSzPts val="1800"/>
              <a:buChar char="●"/>
            </a:pPr>
            <a:r>
              <a:rPr lang="en-GB"/>
              <a:t>Collaborative</a:t>
            </a:r>
            <a:r>
              <a:rPr lang="en-GB"/>
              <a:t> tools utilization</a:t>
            </a:r>
            <a:endParaRPr/>
          </a:p>
          <a:p>
            <a:pPr indent="-342900" lvl="0" marL="457200" rtl="0" algn="l">
              <a:spcBef>
                <a:spcPts val="0"/>
              </a:spcBef>
              <a:spcAft>
                <a:spcPts val="0"/>
              </a:spcAft>
              <a:buSzPts val="1800"/>
              <a:buChar char="●"/>
            </a:pPr>
            <a:r>
              <a:rPr lang="en-GB"/>
              <a:t>Achieving</a:t>
            </a:r>
            <a:r>
              <a:rPr lang="en-GB"/>
              <a:t> energy efficiency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Challenges of cloud computing</a:t>
            </a:r>
            <a:endParaRPr/>
          </a:p>
        </p:txBody>
      </p:sp>
      <p:sp>
        <p:nvSpPr>
          <p:cNvPr id="238" name="Google Shape;238;p43"/>
          <p:cNvSpPr txBox="1"/>
          <p:nvPr>
            <p:ph idx="1" type="body"/>
          </p:nvPr>
        </p:nvSpPr>
        <p:spPr>
          <a:xfrm>
            <a:off x="311700" y="1228675"/>
            <a:ext cx="39111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Security</a:t>
            </a:r>
            <a:endParaRPr/>
          </a:p>
          <a:p>
            <a:pPr indent="-342900" lvl="0" marL="457200" rtl="0" algn="l">
              <a:spcBef>
                <a:spcPts val="0"/>
              </a:spcBef>
              <a:spcAft>
                <a:spcPts val="0"/>
              </a:spcAft>
              <a:buSzPts val="1800"/>
              <a:buChar char="●"/>
            </a:pPr>
            <a:r>
              <a:rPr lang="en-GB"/>
              <a:t>Cost Management</a:t>
            </a:r>
            <a:endParaRPr/>
          </a:p>
          <a:p>
            <a:pPr indent="-342900" lvl="0" marL="457200" rtl="0" algn="l">
              <a:spcBef>
                <a:spcPts val="0"/>
              </a:spcBef>
              <a:spcAft>
                <a:spcPts val="0"/>
              </a:spcAft>
              <a:buSzPts val="1800"/>
              <a:buChar char="●"/>
            </a:pPr>
            <a:r>
              <a:rPr lang="en-GB"/>
              <a:t>Lack of expertise</a:t>
            </a:r>
            <a:endParaRPr/>
          </a:p>
          <a:p>
            <a:pPr indent="-342900" lvl="0" marL="457200" rtl="0" algn="l">
              <a:spcBef>
                <a:spcPts val="0"/>
              </a:spcBef>
              <a:spcAft>
                <a:spcPts val="0"/>
              </a:spcAft>
              <a:buSzPts val="1800"/>
              <a:buChar char="●"/>
            </a:pPr>
            <a:r>
              <a:rPr lang="en-GB"/>
              <a:t>Internet Connectivity</a:t>
            </a:r>
            <a:endParaRPr/>
          </a:p>
          <a:p>
            <a:pPr indent="-342900" lvl="0" marL="457200" rtl="0" algn="l">
              <a:spcBef>
                <a:spcPts val="0"/>
              </a:spcBef>
              <a:spcAft>
                <a:spcPts val="0"/>
              </a:spcAft>
              <a:buSzPts val="1800"/>
              <a:buChar char="●"/>
            </a:pPr>
            <a:r>
              <a:rPr lang="en-GB"/>
              <a:t>Control or Governance</a:t>
            </a:r>
            <a:endParaRPr/>
          </a:p>
          <a:p>
            <a:pPr indent="-342900" lvl="0" marL="457200" rtl="0" algn="l">
              <a:spcBef>
                <a:spcPts val="0"/>
              </a:spcBef>
              <a:spcAft>
                <a:spcPts val="0"/>
              </a:spcAft>
              <a:buSzPts val="1800"/>
              <a:buChar char="●"/>
            </a:pPr>
            <a:r>
              <a:rPr lang="en-GB"/>
              <a:t>Compliance</a:t>
            </a:r>
            <a:endParaRPr/>
          </a:p>
          <a:p>
            <a:pPr indent="-342900" lvl="0" marL="457200" rtl="0" algn="l">
              <a:spcBef>
                <a:spcPts val="0"/>
              </a:spcBef>
              <a:spcAft>
                <a:spcPts val="0"/>
              </a:spcAft>
              <a:buSzPts val="1800"/>
              <a:buChar char="●"/>
            </a:pPr>
            <a:r>
              <a:rPr lang="en-GB"/>
              <a:t>Multiple Cloud management</a:t>
            </a:r>
            <a:endParaRPr/>
          </a:p>
        </p:txBody>
      </p:sp>
      <p:sp>
        <p:nvSpPr>
          <p:cNvPr id="239" name="Google Shape;239;p43"/>
          <p:cNvSpPr txBox="1"/>
          <p:nvPr>
            <p:ph idx="1" type="body"/>
          </p:nvPr>
        </p:nvSpPr>
        <p:spPr>
          <a:xfrm>
            <a:off x="4700725" y="1353400"/>
            <a:ext cx="4131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Performance</a:t>
            </a:r>
            <a:endParaRPr/>
          </a:p>
          <a:p>
            <a:pPr indent="-342900" lvl="0" marL="457200" rtl="0" algn="l">
              <a:spcBef>
                <a:spcPts val="0"/>
              </a:spcBef>
              <a:spcAft>
                <a:spcPts val="0"/>
              </a:spcAft>
              <a:buSzPts val="1800"/>
              <a:buChar char="●"/>
            </a:pPr>
            <a:r>
              <a:rPr lang="en-GB"/>
              <a:t>Migration</a:t>
            </a:r>
            <a:endParaRPr/>
          </a:p>
          <a:p>
            <a:pPr indent="-342900" lvl="0" marL="457200" rtl="0" algn="l">
              <a:spcBef>
                <a:spcPts val="0"/>
              </a:spcBef>
              <a:spcAft>
                <a:spcPts val="0"/>
              </a:spcAft>
              <a:buSzPts val="1800"/>
              <a:buChar char="●"/>
            </a:pPr>
            <a:r>
              <a:rPr lang="en-GB"/>
              <a:t>Interoperability and Portability</a:t>
            </a:r>
            <a:endParaRPr/>
          </a:p>
          <a:p>
            <a:pPr indent="-342900" lvl="0" marL="457200" rtl="0" algn="l">
              <a:spcBef>
                <a:spcPts val="0"/>
              </a:spcBef>
              <a:spcAft>
                <a:spcPts val="0"/>
              </a:spcAft>
              <a:buSzPts val="1800"/>
              <a:buChar char="●"/>
            </a:pPr>
            <a:r>
              <a:rPr lang="en-GB"/>
              <a:t>Reliability and High Availability</a:t>
            </a:r>
            <a:endParaRPr/>
          </a:p>
          <a:p>
            <a:pPr indent="-342900" lvl="0" marL="457200" rtl="0" algn="l">
              <a:spcBef>
                <a:spcPts val="0"/>
              </a:spcBef>
              <a:spcAft>
                <a:spcPts val="0"/>
              </a:spcAft>
              <a:buSzPts val="1800"/>
              <a:buChar char="●"/>
            </a:pPr>
            <a:r>
              <a:rPr lang="en-GB"/>
              <a:t>Hybrid-Cloud Complexity</a:t>
            </a:r>
            <a:endParaRPr/>
          </a:p>
          <a:p>
            <a:pPr indent="-342900" lvl="0" marL="457200" rtl="0" algn="l">
              <a:spcBef>
                <a:spcPts val="0"/>
              </a:spcBef>
              <a:spcAft>
                <a:spcPts val="0"/>
              </a:spcAft>
              <a:buSzPts val="1800"/>
              <a:buChar char="●"/>
            </a:pPr>
            <a:r>
              <a:rPr lang="en-GB"/>
              <a:t>M</a:t>
            </a:r>
            <a:r>
              <a:rPr lang="en-GB"/>
              <a:t>obile interactive applications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Leveraging Cloud Computing</a:t>
            </a:r>
            <a:endParaRPr/>
          </a:p>
        </p:txBody>
      </p:sp>
      <p:sp>
        <p:nvSpPr>
          <p:cNvPr id="245" name="Google Shape;245;p4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Leveraging cloud technologies to reduce costs and overall impact of using an organisation’s own resources/data centres is now commonplace in the market. </a:t>
            </a:r>
            <a:endParaRPr/>
          </a:p>
          <a:p>
            <a:pPr indent="-342900" lvl="0" marL="457200" rtl="0" algn="l">
              <a:spcBef>
                <a:spcPts val="0"/>
              </a:spcBef>
              <a:spcAft>
                <a:spcPts val="0"/>
              </a:spcAft>
              <a:buSzPts val="1800"/>
              <a:buChar char="●"/>
            </a:pPr>
            <a:r>
              <a:rPr lang="en-GB"/>
              <a:t>Cloud enables organisations to leverage highly available cloud infrastructure to deliver business value without the need to consider underlying physical infrastructure. </a:t>
            </a:r>
            <a:endParaRPr/>
          </a:p>
          <a:p>
            <a:pPr indent="-342900" lvl="0" marL="457200" rtl="0" algn="l">
              <a:spcBef>
                <a:spcPts val="0"/>
              </a:spcBef>
              <a:spcAft>
                <a:spcPts val="0"/>
              </a:spcAft>
              <a:buSzPts val="1800"/>
              <a:buChar char="●"/>
            </a:pPr>
            <a:r>
              <a:rPr lang="en-GB"/>
              <a:t>Ordering servers/equipment, space planning for infrastructure and expensive server/cabinet co-location costs are increasingly becoming something of the past.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Leveraging Cloud Computing</a:t>
            </a:r>
            <a:endParaRPr/>
          </a:p>
        </p:txBody>
      </p:sp>
      <p:pic>
        <p:nvPicPr>
          <p:cNvPr id="251" name="Google Shape;251;p45"/>
          <p:cNvPicPr preferRelativeResize="0"/>
          <p:nvPr/>
        </p:nvPicPr>
        <p:blipFill>
          <a:blip r:embed="rId3">
            <a:alphaModFix/>
          </a:blip>
          <a:stretch>
            <a:fillRect/>
          </a:stretch>
        </p:blipFill>
        <p:spPr>
          <a:xfrm>
            <a:off x="311700" y="1875300"/>
            <a:ext cx="8618651" cy="17390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Cloud Economics</a:t>
            </a:r>
            <a:endParaRPr/>
          </a:p>
        </p:txBody>
      </p:sp>
      <p:sp>
        <p:nvSpPr>
          <p:cNvPr id="257" name="Google Shape;257;p4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Cloud economics is the study of cloud </a:t>
            </a:r>
            <a:r>
              <a:rPr lang="en-GB"/>
              <a:t>computing</a:t>
            </a:r>
            <a:r>
              <a:rPr lang="en-GB"/>
              <a:t> costs and benefits and the economic principles that underpin them.</a:t>
            </a:r>
            <a:endParaRPr/>
          </a:p>
          <a:p>
            <a:pPr indent="0" lvl="0" marL="0" rtl="0" algn="l">
              <a:spcBef>
                <a:spcPts val="1200"/>
              </a:spcBef>
              <a:spcAft>
                <a:spcPts val="0"/>
              </a:spcAft>
              <a:buNone/>
            </a:pPr>
            <a:r>
              <a:rPr lang="en-GB"/>
              <a:t>As a discipline, it explores key questions for businesses: What is the return on investment (ROI) of migrating to the cloud or switching current cloud providers?</a:t>
            </a:r>
            <a:endParaRPr/>
          </a:p>
          <a:p>
            <a:pPr indent="0" lvl="0" marL="0" rtl="0" algn="l">
              <a:spcBef>
                <a:spcPts val="1200"/>
              </a:spcBef>
              <a:spcAft>
                <a:spcPts val="1200"/>
              </a:spcAft>
              <a:buNone/>
            </a:pPr>
            <a:r>
              <a:rPr lang="en-GB"/>
              <a:t>And what is the total cost of ownership (TCO) of a cloud solution versus a traditional on-premises solution?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Return on investment(ROI)</a:t>
            </a:r>
            <a:endParaRPr/>
          </a:p>
        </p:txBody>
      </p:sp>
      <p:sp>
        <p:nvSpPr>
          <p:cNvPr id="263" name="Google Shape;263;p4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Cloud ROI is the measure in cloud economics of the impact a cloud investment has on an organization.</a:t>
            </a:r>
            <a:endParaRPr/>
          </a:p>
          <a:p>
            <a:pPr indent="-342900" lvl="0" marL="457200" rtl="0" algn="l">
              <a:spcBef>
                <a:spcPts val="0"/>
              </a:spcBef>
              <a:spcAft>
                <a:spcPts val="0"/>
              </a:spcAft>
              <a:buSzPts val="1800"/>
              <a:buChar char="●"/>
            </a:pPr>
            <a:r>
              <a:rPr lang="en-GB"/>
              <a:t>For most businesses, return on investment (ROI) is a success indicator for any project – signifying that a business decision led to a positive impact on the organization’s bottom line. </a:t>
            </a:r>
            <a:endParaRPr/>
          </a:p>
          <a:p>
            <a:pPr indent="-342900" lvl="0" marL="457200" rtl="0" algn="l">
              <a:spcBef>
                <a:spcPts val="0"/>
              </a:spcBef>
              <a:spcAft>
                <a:spcPts val="0"/>
              </a:spcAft>
              <a:buSzPts val="1800"/>
              <a:buChar char="●"/>
            </a:pPr>
            <a:r>
              <a:rPr lang="en-GB"/>
              <a:t>The measure of ROI is simply the increase in the value of an investment over a period of time. If the financial benefit outweighs the original investment the result is a positive ROI.</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Total cost of ownership(TCO)</a:t>
            </a:r>
            <a:endParaRPr/>
          </a:p>
        </p:txBody>
      </p:sp>
      <p:sp>
        <p:nvSpPr>
          <p:cNvPr id="269" name="Google Shape;269;p4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Total cost of ownership (TCO) is the sum of all costs involved in the purchase, operation, and maintenance of a given asset during its lifetime.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TCO helps businesses understand the cost of a tool beyond the initial purchase price and is extremely helpful for understanding ROI.</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Toc    … II</a:t>
            </a:r>
            <a:endParaRPr/>
          </a:p>
        </p:txBody>
      </p:sp>
      <p:sp>
        <p:nvSpPr>
          <p:cNvPr id="275" name="Google Shape;275;p4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total cost of ownership in cloud computing refers to the total cost of adopting, operating, and provisioning cloud infrastructure.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Organizations often find it necessary to perform a cloud TCO analysis when they are considering moving to the cloud because it allows them to weigh the cost of cloud adoption against the cost of running their current on-premise systems.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Toc  … iii</a:t>
            </a:r>
            <a:endParaRPr/>
          </a:p>
        </p:txBody>
      </p:sp>
      <p:sp>
        <p:nvSpPr>
          <p:cNvPr id="281" name="Google Shape;281;p50"/>
          <p:cNvSpPr txBox="1"/>
          <p:nvPr>
            <p:ph idx="1" type="body"/>
          </p:nvPr>
        </p:nvSpPr>
        <p:spPr>
          <a:xfrm>
            <a:off x="311700" y="1228675"/>
            <a:ext cx="8520600" cy="3693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Cloud TCO involves calculating the costs required to host, run, integrate, secure and manage workloads in the cloud over their lifetime. </a:t>
            </a:r>
            <a:endParaRPr/>
          </a:p>
          <a:p>
            <a:pPr indent="0" lvl="0" marL="0" rtl="0" algn="l">
              <a:spcBef>
                <a:spcPts val="1200"/>
              </a:spcBef>
              <a:spcAft>
                <a:spcPts val="0"/>
              </a:spcAft>
              <a:buNone/>
            </a:pPr>
            <a:r>
              <a:rPr lang="en-GB"/>
              <a:t>These include fees associated with the underlying infrastructure, such as compute, data transfer and storage. </a:t>
            </a:r>
            <a:endParaRPr/>
          </a:p>
          <a:p>
            <a:pPr indent="0" lvl="0" marL="0" rtl="0" algn="l">
              <a:spcBef>
                <a:spcPts val="1200"/>
              </a:spcBef>
              <a:spcAft>
                <a:spcPts val="0"/>
              </a:spcAft>
              <a:buNone/>
            </a:pPr>
            <a:r>
              <a:rPr lang="en-GB"/>
              <a:t>It also includes the cost of supporting cloud services, ranging from security and management tools to data analytics.</a:t>
            </a:r>
            <a:endParaRPr/>
          </a:p>
          <a:p>
            <a:pPr indent="0" lvl="0" marL="0" rtl="0" algn="l">
              <a:spcBef>
                <a:spcPts val="1200"/>
              </a:spcBef>
              <a:spcAft>
                <a:spcPts val="1200"/>
              </a:spcAft>
              <a:buNone/>
            </a:pPr>
            <a:r>
              <a:rPr lang="en-GB"/>
              <a:t>Manpower costs for cloud engineers should also be part of a cloud TCO equation.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to calculate TCO for on-premise servers?</a:t>
            </a:r>
            <a:endParaRPr/>
          </a:p>
        </p:txBody>
      </p:sp>
      <p:sp>
        <p:nvSpPr>
          <p:cNvPr id="287" name="Google Shape;287;p5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t>On-premise servers are physical machines that you own and operate in your own data center or office.</a:t>
            </a:r>
            <a:endParaRPr/>
          </a:p>
          <a:p>
            <a:pPr indent="0" lvl="0" marL="0" rtl="0" algn="l">
              <a:spcBef>
                <a:spcPts val="1200"/>
              </a:spcBef>
              <a:spcAft>
                <a:spcPts val="0"/>
              </a:spcAft>
              <a:buNone/>
            </a:pPr>
            <a:r>
              <a:rPr lang="en-GB"/>
              <a:t> You have full control over the hardware, software, and configuration of your servers, but also the responsibility and risk of maintaining them.</a:t>
            </a:r>
            <a:endParaRPr/>
          </a:p>
          <a:p>
            <a:pPr indent="0" lvl="0" marL="0" rtl="0" algn="l">
              <a:spcBef>
                <a:spcPts val="1200"/>
              </a:spcBef>
              <a:spcAft>
                <a:spcPts val="1200"/>
              </a:spcAft>
              <a:buNone/>
            </a:pPr>
            <a:r>
              <a:rPr lang="en-GB"/>
              <a:t>To calculate the TCO for on-premise servers, you need to estimate acquisition costs (such as servers, racks, switches, licenses, and operating systems), installation costs (cabling, networking, testing, and security), operation costs (electricity, cooling, repairs, upgrades, and replacements), staffing costs (administrators, technicians, and engineers), and downtime costs (lost productivity, revenue, or reputation due to server failures).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595450" y="152400"/>
            <a:ext cx="7677076" cy="483869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to compare TCO for cloud vs on-premise servers?</a:t>
            </a:r>
            <a:endParaRPr/>
          </a:p>
        </p:txBody>
      </p:sp>
      <p:sp>
        <p:nvSpPr>
          <p:cNvPr id="293" name="Google Shape;293;p5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GB"/>
              <a:t>When comparing the Total Cost of Ownership (TCO) for cloud vs on-premise servers, you should consider the time horizon, scalability, security, and performance. </a:t>
            </a:r>
            <a:endParaRPr/>
          </a:p>
          <a:p>
            <a:pPr indent="0" lvl="0" marL="0" rtl="0" algn="l">
              <a:spcBef>
                <a:spcPts val="1200"/>
              </a:spcBef>
              <a:spcAft>
                <a:spcPts val="0"/>
              </a:spcAft>
              <a:buNone/>
            </a:pPr>
            <a:r>
              <a:rPr lang="en-GB"/>
              <a:t>In the short term, cloud servers are more cost-effective due to lower upfront and fixed costs. </a:t>
            </a:r>
            <a:endParaRPr/>
          </a:p>
          <a:p>
            <a:pPr indent="0" lvl="0" marL="0" rtl="0" algn="l">
              <a:spcBef>
                <a:spcPts val="1200"/>
              </a:spcBef>
              <a:spcAft>
                <a:spcPts val="0"/>
              </a:spcAft>
              <a:buNone/>
            </a:pPr>
            <a:r>
              <a:rPr lang="en-GB"/>
              <a:t>On the other hand, on-premise servers are more cost-effective in the long term, with lower variable and recurring costs. </a:t>
            </a:r>
            <a:endParaRPr/>
          </a:p>
          <a:p>
            <a:pPr indent="0" lvl="0" marL="0" rtl="0" algn="l">
              <a:spcBef>
                <a:spcPts val="1200"/>
              </a:spcBef>
              <a:spcAft>
                <a:spcPts val="1200"/>
              </a:spcAft>
              <a:buNone/>
            </a:pPr>
            <a:r>
              <a:rPr lang="en-GB"/>
              <a:t>Cloud servers are more scalable as they allow you to adjust your resources on demand, while on-premise servers are more rigid as they require capacity to be planned and purchased in advance.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to compare TCO for cloud vs on-premise servers? … II</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9" name="Google Shape;299;p5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Additionally, cloud servers are more secure as they benefit from the CSP's expertise and infrastructure, but on-premise servers offer more privacy as they give you control over access to your data. Lastly, cloud servers are more performant due to leveraging of the CSP's network and redundancy, while on-premise servers provide more consistency by avoiding potential issues of internet connectivity and shared resources.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4"/>
          <p:cNvSpPr txBox="1"/>
          <p:nvPr>
            <p:ph idx="1" type="body"/>
          </p:nvPr>
        </p:nvSpPr>
        <p:spPr>
          <a:xfrm>
            <a:off x="2267175" y="417677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Thats all folks for this chapter !!!!</a:t>
            </a:r>
            <a:endParaRPr/>
          </a:p>
        </p:txBody>
      </p:sp>
      <p:pic>
        <p:nvPicPr>
          <p:cNvPr id="305" name="Google Shape;305;p54"/>
          <p:cNvPicPr preferRelativeResize="0"/>
          <p:nvPr/>
        </p:nvPicPr>
        <p:blipFill>
          <a:blip r:embed="rId3">
            <a:alphaModFix/>
          </a:blip>
          <a:stretch>
            <a:fillRect/>
          </a:stretch>
        </p:blipFill>
        <p:spPr>
          <a:xfrm>
            <a:off x="1247428" y="647350"/>
            <a:ext cx="5998800" cy="33180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cloud computing  ?     … II</a:t>
            </a:r>
            <a:endParaRPr/>
          </a:p>
        </p:txBody>
      </p:sp>
      <p:sp>
        <p:nvSpPr>
          <p:cNvPr id="80" name="Google Shape;80;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GB"/>
              <a:t>Cloud computing is 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GB"/>
              <a:t>Cloud computing refers to both the applications delivered as services over the Internet and the hardware and system software in the data centers that provide those services.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Cloud Computing ?</a:t>
            </a:r>
            <a:endParaRPr/>
          </a:p>
        </p:txBody>
      </p:sp>
      <p:sp>
        <p:nvSpPr>
          <p:cNvPr id="86" name="Google Shape;86;p1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GB"/>
              <a:t>Elasticity and scalability</a:t>
            </a:r>
            <a:endParaRPr b="1"/>
          </a:p>
          <a:p>
            <a:pPr indent="0" lvl="0" marL="0" rtl="0" algn="l">
              <a:spcBef>
                <a:spcPts val="1200"/>
              </a:spcBef>
              <a:spcAft>
                <a:spcPts val="0"/>
              </a:spcAft>
              <a:buNone/>
            </a:pPr>
            <a:r>
              <a:rPr lang="en-GB"/>
              <a:t>The service provider can‘t anticipate how customers will use the service. </a:t>
            </a:r>
            <a:endParaRPr/>
          </a:p>
          <a:p>
            <a:pPr indent="0" lvl="0" marL="0" rtl="0" algn="l">
              <a:spcBef>
                <a:spcPts val="1200"/>
              </a:spcBef>
              <a:spcAft>
                <a:spcPts val="0"/>
              </a:spcAft>
              <a:buNone/>
            </a:pPr>
            <a:r>
              <a:rPr lang="en-GB"/>
              <a:t>One customer might use the service three times a year during peak selling seasons, whereas another might use it as a primary development platform for all of its applications. </a:t>
            </a:r>
            <a:endParaRPr/>
          </a:p>
          <a:p>
            <a:pPr indent="0" lvl="0" marL="0" rtl="0" algn="l">
              <a:spcBef>
                <a:spcPts val="1200"/>
              </a:spcBef>
              <a:spcAft>
                <a:spcPts val="0"/>
              </a:spcAft>
              <a:buNone/>
            </a:pPr>
            <a:r>
              <a:rPr lang="en-GB"/>
              <a:t>Therefore, the service needs to be available all the time (7 days a week, 24 hours a day) and it has to be designed to scale upward for high periods of demand and downward for lighter ones. </a:t>
            </a:r>
            <a:endParaRPr/>
          </a:p>
          <a:p>
            <a:pPr indent="0" lvl="0" marL="0" rtl="0" algn="l">
              <a:spcBef>
                <a:spcPts val="1200"/>
              </a:spcBef>
              <a:spcAft>
                <a:spcPts val="0"/>
              </a:spcAft>
              <a:buNone/>
            </a:pPr>
            <a:r>
              <a:rPr lang="en-GB"/>
              <a:t>Scalability also means that an application can scale when additional users are added and when the application requirements change. </a:t>
            </a:r>
            <a:endParaRPr/>
          </a:p>
          <a:p>
            <a:pPr indent="0" lvl="0" marL="0" rtl="0" algn="l">
              <a:spcBef>
                <a:spcPts val="1200"/>
              </a:spcBef>
              <a:spcAft>
                <a:spcPts val="1200"/>
              </a:spcAft>
              <a:buNone/>
            </a:pPr>
            <a:r>
              <a:rPr lang="en-GB"/>
              <a:t>This ability to scale is achieved by providing elasticity.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9"/>
          <p:cNvPicPr preferRelativeResize="0"/>
          <p:nvPr/>
        </p:nvPicPr>
        <p:blipFill>
          <a:blip r:embed="rId3">
            <a:alphaModFix/>
          </a:blip>
          <a:stretch>
            <a:fillRect/>
          </a:stretch>
        </p:blipFill>
        <p:spPr>
          <a:xfrm>
            <a:off x="152400" y="152400"/>
            <a:ext cx="8839200" cy="4625848"/>
          </a:xfrm>
          <a:prstGeom prst="rect">
            <a:avLst/>
          </a:prstGeom>
          <a:noFill/>
          <a:ln>
            <a:noFill/>
          </a:ln>
        </p:spPr>
      </p:pic>
      <p:sp>
        <p:nvSpPr>
          <p:cNvPr id="92" name="Google Shape;92;p19"/>
          <p:cNvSpPr/>
          <p:nvPr/>
        </p:nvSpPr>
        <p:spPr>
          <a:xfrm>
            <a:off x="8189425" y="152400"/>
            <a:ext cx="747600" cy="4293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chemeClr val="lt1">
                <a:alpha val="0"/>
              </a:scheme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Cloud Computing ?    … II </a:t>
            </a:r>
            <a:endParaRPr/>
          </a:p>
        </p:txBody>
      </p:sp>
      <p:sp>
        <p:nvSpPr>
          <p:cNvPr id="98" name="Google Shape;98;p2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GB"/>
              <a:t>Self-service provisioning</a:t>
            </a:r>
            <a:endParaRPr b="1"/>
          </a:p>
          <a:p>
            <a:pPr indent="0" lvl="0" marL="0" rtl="0" algn="l">
              <a:spcBef>
                <a:spcPts val="1200"/>
              </a:spcBef>
              <a:spcAft>
                <a:spcPts val="0"/>
              </a:spcAft>
              <a:buNone/>
            </a:pPr>
            <a:r>
              <a:rPr lang="en-GB"/>
              <a:t>Customers can easily get cloud services without going through a lengthy process. </a:t>
            </a:r>
            <a:endParaRPr/>
          </a:p>
          <a:p>
            <a:pPr indent="0" lvl="0" marL="0" rtl="0" algn="l">
              <a:spcBef>
                <a:spcPts val="1200"/>
              </a:spcBef>
              <a:spcAft>
                <a:spcPts val="0"/>
              </a:spcAft>
              <a:buNone/>
            </a:pPr>
            <a:r>
              <a:rPr lang="en-GB"/>
              <a:t>The customer simply requests an amount of computing, storage, software, process, or other resources from the service provider.</a:t>
            </a:r>
            <a:endParaRPr/>
          </a:p>
          <a:p>
            <a:pPr indent="0" lvl="0" marL="0" rtl="0" algn="l">
              <a:spcBef>
                <a:spcPts val="1200"/>
              </a:spcBef>
              <a:spcAft>
                <a:spcPts val="0"/>
              </a:spcAft>
              <a:buNone/>
            </a:pPr>
            <a:r>
              <a:rPr lang="en-GB"/>
              <a:t>While the on-demand provisioning capabilities of cloud services eliminate many time delays, an organization still needs to do its homework. </a:t>
            </a:r>
            <a:endParaRPr/>
          </a:p>
          <a:p>
            <a:pPr indent="0" lvl="0" marL="0" rtl="0" algn="l">
              <a:spcBef>
                <a:spcPts val="1200"/>
              </a:spcBef>
              <a:spcAft>
                <a:spcPts val="1200"/>
              </a:spcAft>
              <a:buNone/>
            </a:pPr>
            <a:r>
              <a:rPr lang="en-GB"/>
              <a:t>These services aren‘t free; needs and requirements must be determined before capability is automatically provisioned.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Cloud Computing ?    … III</a:t>
            </a:r>
            <a:endParaRPr/>
          </a:p>
        </p:txBody>
      </p:sp>
      <p:sp>
        <p:nvSpPr>
          <p:cNvPr id="104" name="Google Shape;104;p2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Application programming interfaces (APIs)</a:t>
            </a:r>
            <a:endParaRPr b="1"/>
          </a:p>
          <a:p>
            <a:pPr indent="0" lvl="0" marL="0" rtl="0" algn="l">
              <a:spcBef>
                <a:spcPts val="1200"/>
              </a:spcBef>
              <a:spcAft>
                <a:spcPts val="0"/>
              </a:spcAft>
              <a:buNone/>
            </a:pPr>
            <a:r>
              <a:rPr lang="en-GB"/>
              <a:t>Cloud services need to have standardized APIs. </a:t>
            </a:r>
            <a:endParaRPr/>
          </a:p>
          <a:p>
            <a:pPr indent="0" lvl="0" marL="0" rtl="0" algn="l">
              <a:spcBef>
                <a:spcPts val="1200"/>
              </a:spcBef>
              <a:spcAft>
                <a:spcPts val="0"/>
              </a:spcAft>
              <a:buNone/>
            </a:pPr>
            <a:r>
              <a:rPr lang="en-GB"/>
              <a:t>These interfaces provide the instructions on how two application or data sources can communicate with each other. </a:t>
            </a:r>
            <a:endParaRPr/>
          </a:p>
          <a:p>
            <a:pPr indent="0" lvl="0" marL="0" rtl="0" algn="l">
              <a:spcBef>
                <a:spcPts val="1200"/>
              </a:spcBef>
              <a:spcAft>
                <a:spcPts val="1200"/>
              </a:spcAft>
              <a:buNone/>
            </a:pPr>
            <a:r>
              <a:rPr lang="en-GB"/>
              <a:t>A standardized interface lets the customer more easily link a cloud service, such as a customer relationship management system with a financial accounts management system, without having to resort to custom programming.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