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Amatic SC"/>
      <p:regular r:id="rId40"/>
      <p:bold r:id="rId41"/>
    </p:embeddedFont>
    <p:embeddedFont>
      <p:font typeface="Source Code Pr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maticSC-regular.fntdata"/><Relationship Id="rId20" Type="http://schemas.openxmlformats.org/officeDocument/2006/relationships/slide" Target="slides/slide15.xml"/><Relationship Id="rId42" Type="http://schemas.openxmlformats.org/officeDocument/2006/relationships/font" Target="fonts/SourceCodePro-regular.fntdata"/><Relationship Id="rId41" Type="http://schemas.openxmlformats.org/officeDocument/2006/relationships/font" Target="fonts/AmaticSC-bold.fntdata"/><Relationship Id="rId22" Type="http://schemas.openxmlformats.org/officeDocument/2006/relationships/slide" Target="slides/slide17.xml"/><Relationship Id="rId44" Type="http://schemas.openxmlformats.org/officeDocument/2006/relationships/font" Target="fonts/SourceCodePro-italic.fntdata"/><Relationship Id="rId21" Type="http://schemas.openxmlformats.org/officeDocument/2006/relationships/slide" Target="slides/slide16.xml"/><Relationship Id="rId43" Type="http://schemas.openxmlformats.org/officeDocument/2006/relationships/font" Target="fonts/SourceCodePr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SourceCodePr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59c786c0d7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59c786c0d7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59c786c0d7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59c786c0d7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59c786c0d7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59c786c0d7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59c786c0d7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59c786c0d7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9c786c0d7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9c786c0d7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9c786c0d7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9c786c0d7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9c786c0d7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9c786c0d7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9c786c0d7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9c786c0d7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b050b051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b050b051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5b050b05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5b050b05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37a10761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37a10761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5b050b051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5b050b051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5b050b0518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5b050b051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5b050b0518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5b050b0518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5b050b0518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5b050b0518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5b050b0518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5b050b0518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5b050b0518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5b050b0518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5b050b0518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5b050b0518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5b050b0518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5b050b0518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5b050b0518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5b050b0518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5b050b0518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5b050b0518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59c786c0d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59c786c0d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5d43732f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5d43732f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5d43732fe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5d43732fe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5d43732fe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5d43732fe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5d43732fe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5d43732fe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5d43732fe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5d43732fe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59c786c0d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59c786c0d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59c786c0d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59c786c0d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59c786c0d7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59c786c0d7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59c786c0d7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59c786c0d7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59c786c0d7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59c786c0d7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59c786c0d7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59c786c0d7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Cloud Computing -CH-2</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Cloud Service Models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Platform as a Service (PAAS)  ..II</a:t>
            </a:r>
            <a:endParaRPr/>
          </a:p>
        </p:txBody>
      </p:sp>
      <p:sp>
        <p:nvSpPr>
          <p:cNvPr id="111" name="Google Shape;111;p22"/>
          <p:cNvSpPr txBox="1"/>
          <p:nvPr>
            <p:ph idx="1" type="body"/>
          </p:nvPr>
        </p:nvSpPr>
        <p:spPr>
          <a:xfrm>
            <a:off x="311700" y="1228675"/>
            <a:ext cx="8520600" cy="347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PaaS makes users free from having to install in-house hardware and software to develop or run a new application. Thus, the development and deployment of the application take place independent of the hardware.</a:t>
            </a:r>
            <a:endParaRPr/>
          </a:p>
          <a:p>
            <a:pPr indent="0" lvl="0" marL="0" rtl="0" algn="l">
              <a:spcBef>
                <a:spcPts val="1200"/>
              </a:spcBef>
              <a:spcAft>
                <a:spcPts val="1200"/>
              </a:spcAft>
              <a:buNone/>
            </a:pPr>
            <a:r>
              <a:rPr lang="en-GB"/>
              <a:t>The consumer does not manage or control the underlying cloud infrastructure including network, servers, operating systems, or storage, but has control over the deployed applications and possibly configuration settings for the application-hosting environment.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Advantages of PaaS</a:t>
            </a:r>
            <a:endParaRPr/>
          </a:p>
        </p:txBody>
      </p:sp>
      <p:sp>
        <p:nvSpPr>
          <p:cNvPr id="117" name="Google Shape;117;p23"/>
          <p:cNvSpPr txBox="1"/>
          <p:nvPr>
            <p:ph idx="1" type="body"/>
          </p:nvPr>
        </p:nvSpPr>
        <p:spPr>
          <a:xfrm>
            <a:off x="311700" y="1228675"/>
            <a:ext cx="8520600" cy="36933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GB"/>
              <a:t>Simple and convenient for users: It provides much of the infrastructure and other IT services, which users can access anywhere via a web browser.</a:t>
            </a:r>
            <a:endParaRPr/>
          </a:p>
          <a:p>
            <a:pPr indent="-342900" lvl="0" marL="457200" rtl="0" algn="l">
              <a:spcBef>
                <a:spcPts val="0"/>
              </a:spcBef>
              <a:spcAft>
                <a:spcPts val="0"/>
              </a:spcAft>
              <a:buSzPts val="1800"/>
              <a:buAutoNum type="arabicPeriod"/>
            </a:pPr>
            <a:r>
              <a:rPr lang="en-GB"/>
              <a:t>Cost-Effective: It charges for the services provided on a per-use basis thus eliminating the expenses one may have for on-premises hardware and software.</a:t>
            </a:r>
            <a:endParaRPr/>
          </a:p>
          <a:p>
            <a:pPr indent="-342900" lvl="0" marL="457200" rtl="0" algn="l">
              <a:spcBef>
                <a:spcPts val="0"/>
              </a:spcBef>
              <a:spcAft>
                <a:spcPts val="0"/>
              </a:spcAft>
              <a:buSzPts val="1800"/>
              <a:buAutoNum type="arabicPeriod"/>
            </a:pPr>
            <a:r>
              <a:rPr lang="en-GB"/>
              <a:t>Efficiently managing the lifecycle: It is designed to support the complete web application lifecycle: building, testing, deploying, managing, and updating.</a:t>
            </a:r>
            <a:endParaRPr/>
          </a:p>
          <a:p>
            <a:pPr indent="-342900" lvl="0" marL="457200" rtl="0" algn="l">
              <a:spcBef>
                <a:spcPts val="0"/>
              </a:spcBef>
              <a:spcAft>
                <a:spcPts val="0"/>
              </a:spcAft>
              <a:buSzPts val="1800"/>
              <a:buAutoNum type="arabicPeriod"/>
            </a:pPr>
            <a:r>
              <a:rPr lang="en-GB"/>
              <a:t>Efficiency: It allows for higher-level programming with reduced complexity thus, the overall development of the application can be more effective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Disadvantages of Paas</a:t>
            </a:r>
            <a:endParaRPr/>
          </a:p>
        </p:txBody>
      </p:sp>
      <p:sp>
        <p:nvSpPr>
          <p:cNvPr id="123" name="Google Shape;123;p2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AutoNum type="arabicPeriod"/>
            </a:pPr>
            <a:r>
              <a:rPr lang="en-GB"/>
              <a:t>Limited control over infrastructure: PaaS providers typically manage the underlying infrastructure and take care of maintenance and updates, but this can also mean that users have less control over the environment and may not be able to make certain customizations.</a:t>
            </a:r>
            <a:endParaRPr/>
          </a:p>
          <a:p>
            <a:pPr indent="-334327" lvl="0" marL="457200" rtl="0" algn="l">
              <a:spcBef>
                <a:spcPts val="0"/>
              </a:spcBef>
              <a:spcAft>
                <a:spcPts val="0"/>
              </a:spcAft>
              <a:buSzPct val="100000"/>
              <a:buAutoNum type="arabicPeriod"/>
            </a:pPr>
            <a:r>
              <a:rPr lang="en-GB"/>
              <a:t>Dependence on the provider: Users are dependent on the PaaS provider for the availability, scalability, and reliability of the platform, which can be a risk if the provider experiences outages or other issues.</a:t>
            </a:r>
            <a:endParaRPr/>
          </a:p>
          <a:p>
            <a:pPr indent="-334327" lvl="0" marL="457200" rtl="0" algn="l">
              <a:spcBef>
                <a:spcPts val="0"/>
              </a:spcBef>
              <a:spcAft>
                <a:spcPts val="0"/>
              </a:spcAft>
              <a:buSzPct val="100000"/>
              <a:buAutoNum type="arabicPeriod"/>
            </a:pPr>
            <a:r>
              <a:rPr lang="en-GB"/>
              <a:t>Limited flexibility: PaaS solutions may not be able to accommodate certain types of workloads or applications, which can limit the value of the solution for certain organizations.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Infrastructure as a Service (IAAS)</a:t>
            </a:r>
            <a:endParaRPr/>
          </a:p>
        </p:txBody>
      </p:sp>
      <p:sp>
        <p:nvSpPr>
          <p:cNvPr id="129" name="Google Shape;129;p2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GB"/>
              <a:t>Infrastructure as a service (IaaS) is a service model that delivers computer infrastructure on an outsourced basis to support various operations. </a:t>
            </a:r>
            <a:endParaRPr/>
          </a:p>
          <a:p>
            <a:pPr indent="0" lvl="0" marL="0" rtl="0" algn="l">
              <a:spcBef>
                <a:spcPts val="1200"/>
              </a:spcBef>
              <a:spcAft>
                <a:spcPts val="0"/>
              </a:spcAft>
              <a:buNone/>
            </a:pPr>
            <a:r>
              <a:rPr lang="en-GB"/>
              <a:t>Typically IaaS is a service where infrastructure is provided as outsourcing to enterprises such as networking equipment, devices, database, and web servers.</a:t>
            </a:r>
            <a:endParaRPr/>
          </a:p>
          <a:p>
            <a:pPr indent="0" lvl="0" marL="0" rtl="0" algn="l">
              <a:spcBef>
                <a:spcPts val="1200"/>
              </a:spcBef>
              <a:spcAft>
                <a:spcPts val="0"/>
              </a:spcAft>
              <a:buNone/>
            </a:pPr>
            <a:r>
              <a:rPr lang="en-GB"/>
              <a:t>It is also known as Hardware as a Service (HaaS). IaaS customers pay on a per-user basis, typically by the hour, week, or month. </a:t>
            </a:r>
            <a:endParaRPr/>
          </a:p>
          <a:p>
            <a:pPr indent="0" lvl="0" marL="0" rtl="0" algn="l">
              <a:spcBef>
                <a:spcPts val="1200"/>
              </a:spcBef>
              <a:spcAft>
                <a:spcPts val="1200"/>
              </a:spcAft>
              <a:buNone/>
            </a:pPr>
            <a:r>
              <a:rPr lang="en-GB"/>
              <a:t>Some providers also charge customers based on the amount of virtual machine space they use.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Advantages of IaaS</a:t>
            </a:r>
            <a:endParaRPr/>
          </a:p>
        </p:txBody>
      </p:sp>
      <p:sp>
        <p:nvSpPr>
          <p:cNvPr id="135" name="Google Shape;135;p2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GB"/>
              <a:t>Cost-Effective: Eliminates capital expense and reduces ongoing cost and IaaS customers pay on a per-user basis, typically by the hour, week, or month.</a:t>
            </a:r>
            <a:endParaRPr/>
          </a:p>
          <a:p>
            <a:pPr indent="-342900" lvl="0" marL="457200" rtl="0" algn="l">
              <a:spcBef>
                <a:spcPts val="0"/>
              </a:spcBef>
              <a:spcAft>
                <a:spcPts val="0"/>
              </a:spcAft>
              <a:buSzPts val="1800"/>
              <a:buAutoNum type="arabicPeriod"/>
            </a:pPr>
            <a:r>
              <a:rPr lang="en-GB"/>
              <a:t>Website hosting: Running websites using IaaS can be less expensive than traditional web hosting.</a:t>
            </a:r>
            <a:endParaRPr/>
          </a:p>
          <a:p>
            <a:pPr indent="-342900" lvl="0" marL="457200" rtl="0" algn="l">
              <a:spcBef>
                <a:spcPts val="0"/>
              </a:spcBef>
              <a:spcAft>
                <a:spcPts val="0"/>
              </a:spcAft>
              <a:buSzPts val="1800"/>
              <a:buAutoNum type="arabicPeriod"/>
            </a:pPr>
            <a:r>
              <a:rPr lang="en-GB"/>
              <a:t>Security: The IaaS Cloud Provider may provide better security than your existing software.</a:t>
            </a:r>
            <a:endParaRPr/>
          </a:p>
          <a:p>
            <a:pPr indent="-342900" lvl="0" marL="457200" rtl="0" algn="l">
              <a:spcBef>
                <a:spcPts val="0"/>
              </a:spcBef>
              <a:spcAft>
                <a:spcPts val="0"/>
              </a:spcAft>
              <a:buSzPts val="1800"/>
              <a:buAutoNum type="arabicPeriod"/>
            </a:pPr>
            <a:r>
              <a:rPr lang="en-GB"/>
              <a:t>Maintenance: There is no need to manage the underlying data center or the introduction of new releases of the development or underlying software. This is all handled by the IaaS Cloud Provider.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Disadvantages of IaaS</a:t>
            </a:r>
            <a:endParaRPr/>
          </a:p>
        </p:txBody>
      </p:sp>
      <p:sp>
        <p:nvSpPr>
          <p:cNvPr id="141" name="Google Shape;141;p2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Limited control over infrastructure: IaaS providers typically manage the underlying infrastructure and take care of maintenance and updates, but this can also mean that users have less control over the environment and may not be able to make certain customizations.</a:t>
            </a:r>
            <a:endParaRPr/>
          </a:p>
          <a:p>
            <a:pPr indent="-342900" lvl="0" marL="457200" rtl="0" algn="l">
              <a:spcBef>
                <a:spcPts val="0"/>
              </a:spcBef>
              <a:spcAft>
                <a:spcPts val="0"/>
              </a:spcAft>
              <a:buSzPts val="1800"/>
              <a:buAutoNum type="arabicPeriod"/>
            </a:pPr>
            <a:r>
              <a:rPr lang="en-GB"/>
              <a:t>Security concerns: Users are responsible for securing their own data and applications, which can be a significant undertaking.</a:t>
            </a:r>
            <a:endParaRPr/>
          </a:p>
          <a:p>
            <a:pPr indent="-342900" lvl="0" marL="457200" rtl="0" algn="l">
              <a:spcBef>
                <a:spcPts val="0"/>
              </a:spcBef>
              <a:spcAft>
                <a:spcPts val="0"/>
              </a:spcAft>
              <a:buSzPts val="1800"/>
              <a:buAutoNum type="arabicPeriod"/>
            </a:pPr>
            <a:r>
              <a:rPr lang="en-GB"/>
              <a:t>Limited access: Cloud computing may not be accessible in certain regions and countries due to legal policies.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Anything as a Service</a:t>
            </a:r>
            <a:endParaRPr/>
          </a:p>
        </p:txBody>
      </p:sp>
      <p:sp>
        <p:nvSpPr>
          <p:cNvPr id="147" name="Google Shape;147;p2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It is also known as Everything as a Service. Most of the cloud service providers nowadays offer anything as a service that is a compilation of all of the above services including some additional services.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Function as a Service</a:t>
            </a:r>
            <a:endParaRPr/>
          </a:p>
        </p:txBody>
      </p:sp>
      <p:sp>
        <p:nvSpPr>
          <p:cNvPr id="153" name="Google Shape;153;p2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FaaS is a type of cloud computing service.</a:t>
            </a:r>
            <a:endParaRPr/>
          </a:p>
          <a:p>
            <a:pPr indent="0" lvl="0" marL="0" rtl="0" algn="l">
              <a:spcBef>
                <a:spcPts val="1200"/>
              </a:spcBef>
              <a:spcAft>
                <a:spcPts val="0"/>
              </a:spcAft>
              <a:buNone/>
            </a:pPr>
            <a:r>
              <a:rPr lang="en-GB"/>
              <a:t>It provides a platform for its users or customers to develop, compute, run and deploy the code or entire application as functions. </a:t>
            </a:r>
            <a:endParaRPr/>
          </a:p>
          <a:p>
            <a:pPr indent="0" lvl="0" marL="0" rtl="0" algn="l">
              <a:spcBef>
                <a:spcPts val="1200"/>
              </a:spcBef>
              <a:spcAft>
                <a:spcPts val="0"/>
              </a:spcAft>
              <a:buNone/>
            </a:pPr>
            <a:r>
              <a:rPr lang="en-GB"/>
              <a:t>It allows the user to entirely develop the code and update it at any time without worrying about the maintenance of the underlying infrastructure. </a:t>
            </a:r>
            <a:endParaRPr/>
          </a:p>
          <a:p>
            <a:pPr indent="0" lvl="0" marL="0" rtl="0" algn="l">
              <a:spcBef>
                <a:spcPts val="1200"/>
              </a:spcBef>
              <a:spcAft>
                <a:spcPts val="1200"/>
              </a:spcAft>
              <a:buNone/>
            </a:pPr>
            <a:r>
              <a:rPr lang="en-GB"/>
              <a:t>The developed code can be executed with response to the specific event.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4200"/>
              <a:t>VIRTUALIZATION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VIRTUALIZATION</a:t>
            </a:r>
            <a:endParaRPr/>
          </a:p>
        </p:txBody>
      </p:sp>
      <p:sp>
        <p:nvSpPr>
          <p:cNvPr id="164" name="Google Shape;164;p3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Virtualization is a kind of technology that is rapidly transforming the IT landscape and has changed the way people compute.</a:t>
            </a:r>
            <a:endParaRPr/>
          </a:p>
          <a:p>
            <a:pPr indent="0" lvl="0" marL="0" rtl="0" algn="l">
              <a:spcBef>
                <a:spcPts val="1200"/>
              </a:spcBef>
              <a:spcAft>
                <a:spcPts val="0"/>
              </a:spcAft>
              <a:buNone/>
            </a:pPr>
            <a:r>
              <a:rPr lang="en-GB"/>
              <a:t>It reduces hardware utilization, saves energy and costs and makes it possible to run multiple applications and various operating systems on the same SERVER at the same time. </a:t>
            </a:r>
            <a:endParaRPr/>
          </a:p>
          <a:p>
            <a:pPr indent="0" lvl="0" marL="0" rtl="0" algn="l">
              <a:spcBef>
                <a:spcPts val="1200"/>
              </a:spcBef>
              <a:spcAft>
                <a:spcPts val="1200"/>
              </a:spcAft>
              <a:buNone/>
            </a:pPr>
            <a:r>
              <a:rPr lang="en-GB"/>
              <a:t>It increases the utilization, efficiency and flexibility of existing computer hardware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Topics</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Software as a Service (SaaS)</a:t>
            </a:r>
            <a:endParaRPr/>
          </a:p>
          <a:p>
            <a:pPr indent="-342900" lvl="0" marL="457200" rtl="0" algn="l">
              <a:spcBef>
                <a:spcPts val="0"/>
              </a:spcBef>
              <a:spcAft>
                <a:spcPts val="0"/>
              </a:spcAft>
              <a:buSzPts val="1800"/>
              <a:buChar char="●"/>
            </a:pPr>
            <a:r>
              <a:rPr lang="en-GB"/>
              <a:t>SaaS Integration Services</a:t>
            </a:r>
            <a:endParaRPr/>
          </a:p>
          <a:p>
            <a:pPr indent="-342900" lvl="0" marL="457200" rtl="0" algn="l">
              <a:spcBef>
                <a:spcPts val="0"/>
              </a:spcBef>
              <a:spcAft>
                <a:spcPts val="0"/>
              </a:spcAft>
              <a:buSzPts val="1800"/>
              <a:buChar char="●"/>
            </a:pPr>
            <a:r>
              <a:rPr lang="en-GB"/>
              <a:t>Advantages and Disadvantages</a:t>
            </a:r>
            <a:endParaRPr/>
          </a:p>
          <a:p>
            <a:pPr indent="-342900" lvl="0" marL="457200" rtl="0" algn="l">
              <a:spcBef>
                <a:spcPts val="0"/>
              </a:spcBef>
              <a:spcAft>
                <a:spcPts val="0"/>
              </a:spcAft>
              <a:buSzPts val="1800"/>
              <a:buChar char="●"/>
            </a:pPr>
            <a:r>
              <a:rPr lang="en-GB"/>
              <a:t>Infrastructure As a Services (IaaS)</a:t>
            </a:r>
            <a:endParaRPr/>
          </a:p>
          <a:p>
            <a:pPr indent="-342900" lvl="0" marL="457200" rtl="0" algn="l">
              <a:spcBef>
                <a:spcPts val="0"/>
              </a:spcBef>
              <a:spcAft>
                <a:spcPts val="0"/>
              </a:spcAft>
              <a:buSzPts val="1800"/>
              <a:buChar char="●"/>
            </a:pPr>
            <a:r>
              <a:rPr lang="en-GB"/>
              <a:t>Introduction to Virtual Machines</a:t>
            </a:r>
            <a:endParaRPr/>
          </a:p>
          <a:p>
            <a:pPr indent="-342900" lvl="0" marL="457200" rtl="0" algn="l">
              <a:spcBef>
                <a:spcPts val="0"/>
              </a:spcBef>
              <a:spcAft>
                <a:spcPts val="0"/>
              </a:spcAft>
              <a:buSzPts val="1800"/>
              <a:buChar char="●"/>
            </a:pPr>
            <a:r>
              <a:rPr lang="en-GB"/>
              <a:t>VM Migration</a:t>
            </a:r>
            <a:endParaRPr/>
          </a:p>
          <a:p>
            <a:pPr indent="-342900" lvl="0" marL="457200" rtl="0" algn="l">
              <a:spcBef>
                <a:spcPts val="0"/>
              </a:spcBef>
              <a:spcAft>
                <a:spcPts val="0"/>
              </a:spcAft>
              <a:buSzPts val="1800"/>
              <a:buChar char="●"/>
            </a:pPr>
            <a:r>
              <a:rPr lang="en-GB"/>
              <a:t>Advantages and Disadvantages</a:t>
            </a:r>
            <a:endParaRPr/>
          </a:p>
          <a:p>
            <a:pPr indent="-342900" lvl="0" marL="457200" rtl="0" algn="l">
              <a:spcBef>
                <a:spcPts val="0"/>
              </a:spcBef>
              <a:spcAft>
                <a:spcPts val="0"/>
              </a:spcAft>
              <a:buSzPts val="1800"/>
              <a:buChar char="●"/>
            </a:pPr>
            <a:r>
              <a:rPr lang="en-GB"/>
              <a:t>Platform As a service (PaaS)</a:t>
            </a:r>
            <a:endParaRPr/>
          </a:p>
          <a:p>
            <a:pPr indent="-342900" lvl="0" marL="457200" rtl="0" algn="l">
              <a:spcBef>
                <a:spcPts val="0"/>
              </a:spcBef>
              <a:spcAft>
                <a:spcPts val="0"/>
              </a:spcAft>
              <a:buSzPts val="1800"/>
              <a:buChar char="●"/>
            </a:pPr>
            <a:r>
              <a:rPr lang="en-GB"/>
              <a:t>Integration of Private and Public Cloud</a:t>
            </a:r>
            <a:endParaRPr/>
          </a:p>
          <a:p>
            <a:pPr indent="-342900" lvl="0" marL="457200" rtl="0" algn="l">
              <a:spcBef>
                <a:spcPts val="0"/>
              </a:spcBef>
              <a:spcAft>
                <a:spcPts val="0"/>
              </a:spcAft>
              <a:buSzPts val="1800"/>
              <a:buChar char="●"/>
            </a:pPr>
            <a:r>
              <a:rPr lang="en-GB"/>
              <a:t>Advantages and Disadvantages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VIRTUALIZATION   ..II</a:t>
            </a:r>
            <a:endParaRPr/>
          </a:p>
        </p:txBody>
      </p:sp>
      <p:pic>
        <p:nvPicPr>
          <p:cNvPr id="170" name="Google Shape;170;p32"/>
          <p:cNvPicPr preferRelativeResize="0"/>
          <p:nvPr/>
        </p:nvPicPr>
        <p:blipFill>
          <a:blip r:embed="rId3">
            <a:alphaModFix/>
          </a:blip>
          <a:stretch>
            <a:fillRect/>
          </a:stretch>
        </p:blipFill>
        <p:spPr>
          <a:xfrm>
            <a:off x="1799950" y="1267000"/>
            <a:ext cx="5852050" cy="3641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VIRTUALIZATION   ..III</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6" name="Google Shape;176;p3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Virtualization is technology that allows you to create multiple simulated environments or dedicated resources from a single, physical hardware system.</a:t>
            </a:r>
            <a:endParaRPr/>
          </a:p>
          <a:p>
            <a:pPr indent="0" lvl="0" marL="0" rtl="0" algn="l">
              <a:spcBef>
                <a:spcPts val="1200"/>
              </a:spcBef>
              <a:spcAft>
                <a:spcPts val="0"/>
              </a:spcAft>
              <a:buNone/>
            </a:pPr>
            <a:r>
              <a:rPr lang="en-GB"/>
              <a:t>Software called a hypervisor connects directly to that hardware and allows you to split 1 system into separate, distinct, and secure environments known as virtual machines (VMs).</a:t>
            </a:r>
            <a:endParaRPr/>
          </a:p>
          <a:p>
            <a:pPr indent="0" lvl="0" marL="0" rtl="0" algn="l">
              <a:spcBef>
                <a:spcPts val="1200"/>
              </a:spcBef>
              <a:spcAft>
                <a:spcPts val="1200"/>
              </a:spcAft>
              <a:buNone/>
            </a:pPr>
            <a:r>
              <a:rPr lang="en-GB"/>
              <a:t>These VMs rely on the hypervisor’s ability to separate the machine’s resources from the hardware and distribute them appropriately.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34"/>
          <p:cNvPicPr preferRelativeResize="0"/>
          <p:nvPr/>
        </p:nvPicPr>
        <p:blipFill>
          <a:blip r:embed="rId3">
            <a:alphaModFix/>
          </a:blip>
          <a:stretch>
            <a:fillRect/>
          </a:stretch>
        </p:blipFill>
        <p:spPr>
          <a:xfrm>
            <a:off x="299225" y="373900"/>
            <a:ext cx="8545550" cy="4395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Need for Virtualization</a:t>
            </a:r>
            <a:endParaRPr/>
          </a:p>
        </p:txBody>
      </p:sp>
      <p:sp>
        <p:nvSpPr>
          <p:cNvPr id="187" name="Google Shape;187;p3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Virtualization provides various benefits including saving time and energy, decreasing costs and minimizing overall risk.</a:t>
            </a:r>
            <a:endParaRPr/>
          </a:p>
          <a:p>
            <a:pPr indent="0" lvl="0" marL="0" rtl="0" algn="l">
              <a:spcBef>
                <a:spcPts val="1200"/>
              </a:spcBef>
              <a:spcAft>
                <a:spcPts val="0"/>
              </a:spcAft>
              <a:buNone/>
            </a:pPr>
            <a:r>
              <a:rPr lang="en-GB"/>
              <a:t>• Provides ability to manage resources effectively.</a:t>
            </a:r>
            <a:endParaRPr/>
          </a:p>
          <a:p>
            <a:pPr indent="0" lvl="0" marL="0" rtl="0" algn="l">
              <a:spcBef>
                <a:spcPts val="1200"/>
              </a:spcBef>
              <a:spcAft>
                <a:spcPts val="0"/>
              </a:spcAft>
              <a:buNone/>
            </a:pPr>
            <a:r>
              <a:rPr lang="en-GB"/>
              <a:t>• Increases productivity, as it provides secure remote access.</a:t>
            </a:r>
            <a:endParaRPr/>
          </a:p>
          <a:p>
            <a:pPr indent="0" lvl="0" marL="0" rtl="0" algn="l">
              <a:spcBef>
                <a:spcPts val="1200"/>
              </a:spcBef>
              <a:spcAft>
                <a:spcPts val="1200"/>
              </a:spcAft>
              <a:buNone/>
            </a:pPr>
            <a:r>
              <a:rPr lang="en-GB"/>
              <a:t>• Provides for data loss prevention.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Need for Virtualization  ..II</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3" name="Google Shape;193;p3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GB"/>
              <a:t>Partitioning: In virtualization, many applications and operating systems (OSes) are supported in a single physical system by partitioning (separating) the available resources.</a:t>
            </a:r>
            <a:endParaRPr/>
          </a:p>
          <a:p>
            <a:pPr indent="0" lvl="0" marL="0" rtl="0" algn="l">
              <a:spcBef>
                <a:spcPts val="1200"/>
              </a:spcBef>
              <a:spcAft>
                <a:spcPts val="0"/>
              </a:spcAft>
              <a:buNone/>
            </a:pPr>
            <a:r>
              <a:rPr lang="en-GB"/>
              <a:t>Isolation: Each virtual machine is isolated from its host physical system and other virtualized machines. Because of this isolation, if one virtual-instance crashes, it doesn’t affect the other virtual machines. In addition,data isn’t shared between one virtual container and another.</a:t>
            </a:r>
            <a:endParaRPr/>
          </a:p>
          <a:p>
            <a:pPr indent="0" lvl="0" marL="0" rtl="0" algn="l">
              <a:spcBef>
                <a:spcPts val="1200"/>
              </a:spcBef>
              <a:spcAft>
                <a:spcPts val="1200"/>
              </a:spcAft>
              <a:buNone/>
            </a:pPr>
            <a:r>
              <a:rPr lang="en-GB"/>
              <a:t>Encapsulation: A virtual machine can be represented (and even stored)as a single file, so you can identify it easily based on the service it provides.In essence, the encapsulated process could be a business service. This encapsulated virtual machine can be presented to an application as a complete entity. Therefore, encapsulation can protect each application so that it doesn’t interfere with another application.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VM Migration</a:t>
            </a:r>
            <a:endParaRPr/>
          </a:p>
        </p:txBody>
      </p:sp>
      <p:sp>
        <p:nvSpPr>
          <p:cNvPr id="199" name="Google Shape;199;p3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Migration service is the process of moving a virtual machine from one host server or storage location to another</a:t>
            </a:r>
            <a:endParaRPr/>
          </a:p>
          <a:p>
            <a:pPr indent="-342900" lvl="0" marL="457200" rtl="0" algn="l">
              <a:spcBef>
                <a:spcPts val="0"/>
              </a:spcBef>
              <a:spcAft>
                <a:spcPts val="0"/>
              </a:spcAft>
              <a:buSzPts val="1800"/>
              <a:buChar char="●"/>
            </a:pPr>
            <a:r>
              <a:rPr lang="en-GB"/>
              <a:t>Different techniques of VM migration</a:t>
            </a:r>
            <a:endParaRPr/>
          </a:p>
          <a:p>
            <a:pPr indent="-317500" lvl="1" marL="914400" rtl="0" algn="l">
              <a:spcBef>
                <a:spcPts val="0"/>
              </a:spcBef>
              <a:spcAft>
                <a:spcPts val="0"/>
              </a:spcAft>
              <a:buSzPts val="1400"/>
              <a:buChar char="○"/>
            </a:pPr>
            <a:r>
              <a:rPr lang="en-GB"/>
              <a:t>Hot/life migration, cold/regular migration, and live storage migration of a virtual machine</a:t>
            </a:r>
            <a:endParaRPr/>
          </a:p>
          <a:p>
            <a:pPr indent="-342900" lvl="0" marL="457200" rtl="0" algn="l">
              <a:spcBef>
                <a:spcPts val="0"/>
              </a:spcBef>
              <a:spcAft>
                <a:spcPts val="0"/>
              </a:spcAft>
              <a:buSzPts val="1800"/>
              <a:buChar char="●"/>
            </a:pPr>
            <a:r>
              <a:rPr lang="en-GB"/>
              <a:t>In this process, all key machines’ components, are completely virtualized</a:t>
            </a:r>
            <a:endParaRPr/>
          </a:p>
          <a:p>
            <a:pPr indent="-342900" lvl="0" marL="457200" rtl="0" algn="l">
              <a:spcBef>
                <a:spcPts val="0"/>
              </a:spcBef>
              <a:spcAft>
                <a:spcPts val="0"/>
              </a:spcAft>
              <a:buSzPts val="1800"/>
              <a:buChar char="●"/>
            </a:pPr>
            <a:r>
              <a:rPr lang="en-GB"/>
              <a:t>For e.g., CPU, storage disks, networking, memory</a:t>
            </a:r>
            <a:endParaRPr/>
          </a:p>
          <a:p>
            <a:pPr indent="-342900" lvl="0" marL="457200" rtl="0" algn="l">
              <a:spcBef>
                <a:spcPts val="0"/>
              </a:spcBef>
              <a:spcAft>
                <a:spcPts val="0"/>
              </a:spcAft>
              <a:buSzPts val="1800"/>
              <a:buChar char="●"/>
            </a:pPr>
            <a:r>
              <a:rPr lang="en-GB"/>
              <a:t>Facilitating the entire state of a virtual machine to be captured by a set of easily moved data files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Migrations Techniques</a:t>
            </a:r>
            <a:endParaRPr/>
          </a:p>
        </p:txBody>
      </p:sp>
      <p:sp>
        <p:nvSpPr>
          <p:cNvPr id="205" name="Google Shape;205;p3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Live migration</a:t>
            </a:r>
            <a:endParaRPr/>
          </a:p>
          <a:p>
            <a:pPr indent="-317500" lvl="1" marL="914400" rtl="0" algn="l">
              <a:spcBef>
                <a:spcPts val="0"/>
              </a:spcBef>
              <a:spcAft>
                <a:spcPts val="0"/>
              </a:spcAft>
              <a:buSzPts val="1400"/>
              <a:buChar char="○"/>
            </a:pPr>
            <a:r>
              <a:rPr lang="en-GB"/>
              <a:t>Also called hot or real-time migration</a:t>
            </a:r>
            <a:endParaRPr/>
          </a:p>
          <a:p>
            <a:pPr indent="-317500" lvl="1" marL="914400" rtl="0" algn="l">
              <a:spcBef>
                <a:spcPts val="0"/>
              </a:spcBef>
              <a:spcAft>
                <a:spcPts val="0"/>
              </a:spcAft>
              <a:buSzPts val="1400"/>
              <a:buChar char="○"/>
            </a:pPr>
            <a:r>
              <a:rPr lang="en-GB"/>
              <a:t>The movement of a virtual machine from one physical host to another while being powered on</a:t>
            </a:r>
            <a:endParaRPr/>
          </a:p>
          <a:p>
            <a:pPr indent="-317500" lvl="2" marL="1371600" rtl="0" algn="l">
              <a:spcBef>
                <a:spcPts val="0"/>
              </a:spcBef>
              <a:spcAft>
                <a:spcPts val="0"/>
              </a:spcAft>
              <a:buSzPts val="1400"/>
              <a:buChar char="■"/>
            </a:pPr>
            <a:r>
              <a:rPr lang="en-GB"/>
              <a:t>Without any noticeable effect from the end user’s point of view (a matter of milliseconds)</a:t>
            </a:r>
            <a:endParaRPr/>
          </a:p>
          <a:p>
            <a:pPr indent="-317500" lvl="1" marL="914400" rtl="0" algn="l">
              <a:spcBef>
                <a:spcPts val="0"/>
              </a:spcBef>
              <a:spcAft>
                <a:spcPts val="0"/>
              </a:spcAft>
              <a:buSzPts val="1400"/>
              <a:buChar char="○"/>
            </a:pPr>
            <a:r>
              <a:rPr lang="en-GB"/>
              <a:t>Facilitates proactive maintenance upon failure</a:t>
            </a:r>
            <a:endParaRPr/>
          </a:p>
          <a:p>
            <a:pPr indent="-317500" lvl="2" marL="1371600" rtl="0" algn="l">
              <a:spcBef>
                <a:spcPts val="0"/>
              </a:spcBef>
              <a:spcAft>
                <a:spcPts val="0"/>
              </a:spcAft>
              <a:buSzPts val="1400"/>
              <a:buChar char="■"/>
            </a:pPr>
            <a:r>
              <a:rPr lang="en-GB"/>
              <a:t>The potential problem can be resolved before the disruption of service occurs</a:t>
            </a:r>
            <a:endParaRPr/>
          </a:p>
          <a:p>
            <a:pPr indent="-317500" lvl="1" marL="914400" rtl="0" algn="l">
              <a:spcBef>
                <a:spcPts val="0"/>
              </a:spcBef>
              <a:spcAft>
                <a:spcPts val="0"/>
              </a:spcAft>
              <a:buSzPts val="1400"/>
              <a:buChar char="○"/>
            </a:pPr>
            <a:r>
              <a:rPr lang="en-GB"/>
              <a:t>Used for load balancing</a:t>
            </a:r>
            <a:endParaRPr/>
          </a:p>
          <a:p>
            <a:pPr indent="-317500" lvl="2" marL="1371600" rtl="0" algn="l">
              <a:spcBef>
                <a:spcPts val="0"/>
              </a:spcBef>
              <a:spcAft>
                <a:spcPts val="0"/>
              </a:spcAft>
              <a:buSzPts val="1400"/>
              <a:buChar char="■"/>
            </a:pPr>
            <a:r>
              <a:rPr lang="en-GB"/>
              <a:t>Work is shared among computers optimize the utilization of available CPU resources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Migrations Techniques (cont.)</a:t>
            </a:r>
            <a:endParaRPr/>
          </a:p>
        </p:txBody>
      </p:sp>
      <p:sp>
        <p:nvSpPr>
          <p:cNvPr id="211" name="Google Shape;211;p3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Live </a:t>
            </a:r>
            <a:r>
              <a:rPr lang="en-GB"/>
              <a:t>migration</a:t>
            </a:r>
            <a:r>
              <a:rPr lang="en-GB"/>
              <a:t> mechanism</a:t>
            </a:r>
            <a:endParaRPr/>
          </a:p>
          <a:p>
            <a:pPr indent="-317500" lvl="1" marL="914400" rtl="0" algn="l">
              <a:spcBef>
                <a:spcPts val="0"/>
              </a:spcBef>
              <a:spcAft>
                <a:spcPts val="0"/>
              </a:spcAft>
              <a:buSzPts val="1400"/>
              <a:buChar char="○"/>
            </a:pPr>
            <a:r>
              <a:rPr lang="en-GB"/>
              <a:t>How memory and virtual machine states are being transferred through the network from one host A to another host B</a:t>
            </a:r>
            <a:endParaRPr/>
          </a:p>
          <a:p>
            <a:pPr indent="-317500" lvl="1" marL="914400" rtl="0" algn="l">
              <a:spcBef>
                <a:spcPts val="0"/>
              </a:spcBef>
              <a:spcAft>
                <a:spcPts val="0"/>
              </a:spcAft>
              <a:buSzPts val="1400"/>
              <a:buChar char="○"/>
            </a:pPr>
            <a:r>
              <a:rPr lang="en-GB"/>
              <a:t>For e.g., the Xen hypervisor</a:t>
            </a:r>
            <a:endParaRPr/>
          </a:p>
          <a:p>
            <a:pPr indent="-317500" lvl="1" marL="914400" rtl="0" algn="l">
              <a:spcBef>
                <a:spcPts val="0"/>
              </a:spcBef>
              <a:spcAft>
                <a:spcPts val="0"/>
              </a:spcAft>
              <a:buSzPts val="1400"/>
              <a:buChar char="○"/>
            </a:pPr>
            <a:r>
              <a:rPr lang="en-GB"/>
              <a:t>The process has been viewed as a transactional interaction between the two hosts involved</a:t>
            </a:r>
            <a:endParaRPr/>
          </a:p>
          <a:p>
            <a:pPr indent="-317500" lvl="1" marL="914400" rtl="0" algn="l">
              <a:spcBef>
                <a:spcPts val="0"/>
              </a:spcBef>
              <a:spcAft>
                <a:spcPts val="0"/>
              </a:spcAft>
              <a:buSzPts val="1400"/>
              <a:buChar char="○"/>
            </a:pPr>
            <a:r>
              <a:rPr lang="en-GB"/>
              <a:t>Stage 0: Pre-Migration</a:t>
            </a:r>
            <a:endParaRPr/>
          </a:p>
          <a:p>
            <a:pPr indent="-317500" lvl="2" marL="1371600" rtl="0" algn="l">
              <a:spcBef>
                <a:spcPts val="0"/>
              </a:spcBef>
              <a:spcAft>
                <a:spcPts val="0"/>
              </a:spcAft>
              <a:buSzPts val="1400"/>
              <a:buChar char="■"/>
            </a:pPr>
            <a:r>
              <a:rPr lang="en-GB"/>
              <a:t>An active virtual machine exists on the physical host A</a:t>
            </a:r>
            <a:endParaRPr/>
          </a:p>
          <a:p>
            <a:pPr indent="-317500" lvl="1" marL="914400" rtl="0" algn="l">
              <a:spcBef>
                <a:spcPts val="0"/>
              </a:spcBef>
              <a:spcAft>
                <a:spcPts val="0"/>
              </a:spcAft>
              <a:buSzPts val="1400"/>
              <a:buChar char="○"/>
            </a:pPr>
            <a:r>
              <a:rPr lang="en-GB"/>
              <a:t>Stage 1: Reservation</a:t>
            </a:r>
            <a:endParaRPr/>
          </a:p>
          <a:p>
            <a:pPr indent="-317500" lvl="2" marL="1371600" rtl="0" algn="l">
              <a:spcBef>
                <a:spcPts val="0"/>
              </a:spcBef>
              <a:spcAft>
                <a:spcPts val="0"/>
              </a:spcAft>
              <a:buSzPts val="1400"/>
              <a:buChar char="■"/>
            </a:pPr>
            <a:r>
              <a:rPr lang="en-GB"/>
              <a:t>A request is issued to migrate an OS from host A to B</a:t>
            </a:r>
            <a:endParaRPr/>
          </a:p>
          <a:p>
            <a:pPr indent="-317500" lvl="2" marL="1371600" rtl="0" algn="l">
              <a:spcBef>
                <a:spcPts val="0"/>
              </a:spcBef>
              <a:spcAft>
                <a:spcPts val="0"/>
              </a:spcAft>
              <a:buSzPts val="1400"/>
              <a:buChar char="■"/>
            </a:pPr>
            <a:r>
              <a:rPr lang="en-GB"/>
              <a:t>The necessary resources exist on B and on a VM container of that size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Migrations Techniques (cont.)</a:t>
            </a:r>
            <a:endParaRPr/>
          </a:p>
        </p:txBody>
      </p:sp>
      <p:sp>
        <p:nvSpPr>
          <p:cNvPr id="217" name="Google Shape;217;p4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Stage 2: Iterative Pre-Copy</a:t>
            </a:r>
            <a:endParaRPr/>
          </a:p>
          <a:p>
            <a:pPr indent="-317500" lvl="1" marL="914400" rtl="0" algn="l">
              <a:spcBef>
                <a:spcPts val="0"/>
              </a:spcBef>
              <a:spcAft>
                <a:spcPts val="0"/>
              </a:spcAft>
              <a:buSzPts val="1400"/>
              <a:buChar char="○"/>
            </a:pPr>
            <a:r>
              <a:rPr lang="en-GB"/>
              <a:t>During the first iteration, all pages are transferred from A to B</a:t>
            </a:r>
            <a:endParaRPr/>
          </a:p>
          <a:p>
            <a:pPr indent="-317500" lvl="1" marL="914400" rtl="0" algn="l">
              <a:spcBef>
                <a:spcPts val="0"/>
              </a:spcBef>
              <a:spcAft>
                <a:spcPts val="0"/>
              </a:spcAft>
              <a:buSzPts val="1400"/>
              <a:buChar char="○"/>
            </a:pPr>
            <a:r>
              <a:rPr lang="en-GB"/>
              <a:t>Iterations copy only those pages dirtied during the previous transfer phase</a:t>
            </a:r>
            <a:endParaRPr/>
          </a:p>
          <a:p>
            <a:pPr indent="-342900" lvl="0" marL="457200" rtl="0" algn="l">
              <a:spcBef>
                <a:spcPts val="0"/>
              </a:spcBef>
              <a:spcAft>
                <a:spcPts val="0"/>
              </a:spcAft>
              <a:buSzPts val="1800"/>
              <a:buChar char="●"/>
            </a:pPr>
            <a:r>
              <a:rPr lang="en-GB"/>
              <a:t>Stage 3: Stop-and-Copy</a:t>
            </a:r>
            <a:endParaRPr/>
          </a:p>
          <a:p>
            <a:pPr indent="-317500" lvl="1" marL="914400" rtl="0" algn="l">
              <a:spcBef>
                <a:spcPts val="0"/>
              </a:spcBef>
              <a:spcAft>
                <a:spcPts val="0"/>
              </a:spcAft>
              <a:buSzPts val="1400"/>
              <a:buChar char="○"/>
            </a:pPr>
            <a:r>
              <a:rPr lang="en-GB"/>
              <a:t>Running OS instance at A is suspended</a:t>
            </a:r>
            <a:endParaRPr/>
          </a:p>
          <a:p>
            <a:pPr indent="-317500" lvl="1" marL="914400" rtl="0" algn="l">
              <a:spcBef>
                <a:spcPts val="0"/>
              </a:spcBef>
              <a:spcAft>
                <a:spcPts val="0"/>
              </a:spcAft>
              <a:buSzPts val="1400"/>
              <a:buChar char="○"/>
            </a:pPr>
            <a:r>
              <a:rPr lang="en-GB"/>
              <a:t>The network traffic is redirected to B</a:t>
            </a:r>
            <a:endParaRPr/>
          </a:p>
          <a:p>
            <a:pPr indent="-317500" lvl="1" marL="914400" rtl="0" algn="l">
              <a:spcBef>
                <a:spcPts val="0"/>
              </a:spcBef>
              <a:spcAft>
                <a:spcPts val="0"/>
              </a:spcAft>
              <a:buSzPts val="1400"/>
              <a:buChar char="○"/>
            </a:pPr>
            <a:r>
              <a:rPr lang="en-GB"/>
              <a:t>CPU state and any remaining inconsistent memory pages are then transferred</a:t>
            </a:r>
            <a:endParaRPr/>
          </a:p>
          <a:p>
            <a:pPr indent="-342900" lvl="0" marL="457200" rtl="0" algn="l">
              <a:spcBef>
                <a:spcPts val="0"/>
              </a:spcBef>
              <a:spcAft>
                <a:spcPts val="0"/>
              </a:spcAft>
              <a:buSzPts val="1800"/>
              <a:buChar char="●"/>
            </a:pPr>
            <a:r>
              <a:rPr lang="en-GB"/>
              <a:t>Stage 4: Commitment</a:t>
            </a:r>
            <a:endParaRPr/>
          </a:p>
          <a:p>
            <a:pPr indent="-317500" lvl="1" marL="914400" rtl="0" algn="l">
              <a:spcBef>
                <a:spcPts val="0"/>
              </a:spcBef>
              <a:spcAft>
                <a:spcPts val="0"/>
              </a:spcAft>
              <a:buSzPts val="1400"/>
              <a:buChar char="○"/>
            </a:pPr>
            <a:r>
              <a:rPr lang="en-GB"/>
              <a:t>Host B indicates to A that it has successfully received a consistent OS image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Migrations Techniques (cont.)</a:t>
            </a:r>
            <a:endParaRPr/>
          </a:p>
        </p:txBody>
      </p:sp>
      <p:sp>
        <p:nvSpPr>
          <p:cNvPr id="223" name="Google Shape;223;p4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Host A acknowledges this message as a commitment of the migration transaction</a:t>
            </a:r>
            <a:endParaRPr/>
          </a:p>
          <a:p>
            <a:pPr indent="-317500" lvl="1" marL="914400" rtl="0" algn="l">
              <a:spcBef>
                <a:spcPts val="0"/>
              </a:spcBef>
              <a:spcAft>
                <a:spcPts val="0"/>
              </a:spcAft>
              <a:buSzPts val="1400"/>
              <a:buChar char="○"/>
            </a:pPr>
            <a:r>
              <a:rPr lang="en-GB"/>
              <a:t>Host A may now discard the original VM</a:t>
            </a:r>
            <a:endParaRPr/>
          </a:p>
          <a:p>
            <a:pPr indent="-317500" lvl="1" marL="914400" rtl="0" algn="l">
              <a:spcBef>
                <a:spcPts val="0"/>
              </a:spcBef>
              <a:spcAft>
                <a:spcPts val="0"/>
              </a:spcAft>
              <a:buSzPts val="1400"/>
              <a:buChar char="○"/>
            </a:pPr>
            <a:r>
              <a:rPr lang="en-GB"/>
              <a:t>Host B becomes the primary host</a:t>
            </a:r>
            <a:endParaRPr/>
          </a:p>
          <a:p>
            <a:pPr indent="-342900" lvl="0" marL="457200" rtl="0" algn="l">
              <a:spcBef>
                <a:spcPts val="0"/>
              </a:spcBef>
              <a:spcAft>
                <a:spcPts val="0"/>
              </a:spcAft>
              <a:buSzPts val="1800"/>
              <a:buChar char="●"/>
            </a:pPr>
            <a:r>
              <a:rPr lang="en-GB"/>
              <a:t>Stage 5: Activation</a:t>
            </a:r>
            <a:endParaRPr/>
          </a:p>
          <a:p>
            <a:pPr indent="-317500" lvl="1" marL="914400" rtl="0" algn="l">
              <a:spcBef>
                <a:spcPts val="0"/>
              </a:spcBef>
              <a:spcAft>
                <a:spcPts val="0"/>
              </a:spcAft>
              <a:buSzPts val="1400"/>
              <a:buChar char="○"/>
            </a:pPr>
            <a:r>
              <a:rPr lang="en-GB"/>
              <a:t>The migrated VM on B is now activated</a:t>
            </a:r>
            <a:endParaRPr/>
          </a:p>
          <a:p>
            <a:pPr indent="-317500" lvl="1" marL="914400" rtl="0" algn="l">
              <a:spcBef>
                <a:spcPts val="0"/>
              </a:spcBef>
              <a:spcAft>
                <a:spcPts val="0"/>
              </a:spcAft>
              <a:buSzPts val="1400"/>
              <a:buChar char="○"/>
            </a:pPr>
            <a:r>
              <a:rPr lang="en-GB"/>
              <a:t>Post-migration code runs to reattach the device’s drivers to the new machine and advertise moved IP addresses</a:t>
            </a:r>
            <a:endParaRPr/>
          </a:p>
          <a:p>
            <a:pPr indent="-342900" lvl="0" marL="457200" rtl="0" algn="l">
              <a:spcBef>
                <a:spcPts val="0"/>
              </a:spcBef>
              <a:spcAft>
                <a:spcPts val="0"/>
              </a:spcAft>
              <a:buSzPts val="1800"/>
              <a:buChar char="●"/>
            </a:pPr>
            <a:r>
              <a:rPr lang="en-GB"/>
              <a:t>An approach to failure management</a:t>
            </a:r>
            <a:endParaRPr/>
          </a:p>
          <a:p>
            <a:pPr indent="-317500" lvl="1" marL="914400" rtl="0" algn="l">
              <a:spcBef>
                <a:spcPts val="0"/>
              </a:spcBef>
              <a:spcAft>
                <a:spcPts val="0"/>
              </a:spcAft>
              <a:buSzPts val="1400"/>
              <a:buChar char="○"/>
            </a:pPr>
            <a:r>
              <a:rPr lang="en-GB"/>
              <a:t>At least one host has a consistent VM image at all times during migration</a:t>
            </a:r>
            <a:endParaRPr/>
          </a:p>
          <a:p>
            <a:pPr indent="-317500" lvl="1" marL="914400" rtl="0" algn="l">
              <a:spcBef>
                <a:spcPts val="0"/>
              </a:spcBef>
              <a:spcAft>
                <a:spcPts val="0"/>
              </a:spcAft>
              <a:buSzPts val="1400"/>
              <a:buChar char="○"/>
            </a:pPr>
            <a:r>
              <a:rPr lang="en-GB"/>
              <a:t>The original host remains stable until the migration commits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Cloud services / Business models</a:t>
            </a:r>
            <a:endParaRPr/>
          </a:p>
        </p:txBody>
      </p:sp>
      <p:sp>
        <p:nvSpPr>
          <p:cNvPr id="69" name="Google Shape;69;p15"/>
          <p:cNvSpPr txBox="1"/>
          <p:nvPr/>
        </p:nvSpPr>
        <p:spPr>
          <a:xfrm>
            <a:off x="491500" y="1322200"/>
            <a:ext cx="76911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latin typeface="Source Code Pro"/>
                <a:ea typeface="Source Code Pro"/>
                <a:cs typeface="Source Code Pro"/>
                <a:sym typeface="Source Code Pro"/>
              </a:rPr>
              <a:t>Cloud services are infrastructure, platforms, or software that are hosted by third-party providers and made available to users through the internet.</a:t>
            </a:r>
            <a:endParaRPr sz="1800">
              <a:latin typeface="Source Code Pro"/>
              <a:ea typeface="Source Code Pro"/>
              <a:cs typeface="Source Code Pro"/>
              <a:sym typeface="Source Code Pro"/>
            </a:endParaRPr>
          </a:p>
          <a:p>
            <a:pPr indent="0" lvl="0" marL="0" rtl="0" algn="l">
              <a:spcBef>
                <a:spcPts val="0"/>
              </a:spcBef>
              <a:spcAft>
                <a:spcPts val="0"/>
              </a:spcAft>
              <a:buNone/>
            </a:pPr>
            <a:r>
              <a:t/>
            </a:r>
            <a:endParaRPr sz="1800">
              <a:latin typeface="Source Code Pro"/>
              <a:ea typeface="Source Code Pro"/>
              <a:cs typeface="Source Code Pro"/>
              <a:sym typeface="Source Code Pro"/>
            </a:endParaRPr>
          </a:p>
          <a:p>
            <a:pPr indent="0" lvl="0" marL="0" rtl="0" algn="l">
              <a:spcBef>
                <a:spcPts val="0"/>
              </a:spcBef>
              <a:spcAft>
                <a:spcPts val="0"/>
              </a:spcAft>
              <a:buNone/>
            </a:pPr>
            <a:r>
              <a:rPr lang="en-GB" sz="1800">
                <a:latin typeface="Source Code Pro"/>
                <a:ea typeface="Source Code Pro"/>
                <a:cs typeface="Source Code Pro"/>
                <a:sym typeface="Source Code Pro"/>
              </a:rPr>
              <a:t>They are basically divided into 5 parts:</a:t>
            </a:r>
            <a:endParaRPr sz="1800">
              <a:latin typeface="Source Code Pro"/>
              <a:ea typeface="Source Code Pro"/>
              <a:cs typeface="Source Code Pro"/>
              <a:sym typeface="Source Code Pro"/>
            </a:endParaRPr>
          </a:p>
          <a:p>
            <a:pPr indent="-342900" lvl="0" marL="457200" rtl="0" algn="l">
              <a:spcBef>
                <a:spcPts val="0"/>
              </a:spcBef>
              <a:spcAft>
                <a:spcPts val="0"/>
              </a:spcAft>
              <a:buSzPts val="1800"/>
              <a:buFont typeface="Source Code Pro"/>
              <a:buChar char="●"/>
            </a:pPr>
            <a:r>
              <a:rPr lang="en-GB" sz="1800">
                <a:latin typeface="Source Code Pro"/>
                <a:ea typeface="Source Code Pro"/>
                <a:cs typeface="Source Code Pro"/>
                <a:sym typeface="Source Code Pro"/>
              </a:rPr>
              <a:t>Software as a service (SaaS)</a:t>
            </a:r>
            <a:endParaRPr sz="1800">
              <a:latin typeface="Source Code Pro"/>
              <a:ea typeface="Source Code Pro"/>
              <a:cs typeface="Source Code Pro"/>
              <a:sym typeface="Source Code Pro"/>
            </a:endParaRPr>
          </a:p>
          <a:p>
            <a:pPr indent="-342900" lvl="0" marL="457200" rtl="0" algn="l">
              <a:spcBef>
                <a:spcPts val="0"/>
              </a:spcBef>
              <a:spcAft>
                <a:spcPts val="0"/>
              </a:spcAft>
              <a:buSzPts val="1800"/>
              <a:buFont typeface="Source Code Pro"/>
              <a:buChar char="●"/>
            </a:pPr>
            <a:r>
              <a:rPr lang="en-GB" sz="1800">
                <a:latin typeface="Source Code Pro"/>
                <a:ea typeface="Source Code Pro"/>
                <a:cs typeface="Source Code Pro"/>
                <a:sym typeface="Source Code Pro"/>
              </a:rPr>
              <a:t>Platform as a service (PaaS)</a:t>
            </a:r>
            <a:endParaRPr sz="1800">
              <a:latin typeface="Source Code Pro"/>
              <a:ea typeface="Source Code Pro"/>
              <a:cs typeface="Source Code Pro"/>
              <a:sym typeface="Source Code Pro"/>
            </a:endParaRPr>
          </a:p>
          <a:p>
            <a:pPr indent="-342900" lvl="0" marL="457200" rtl="0" algn="l">
              <a:spcBef>
                <a:spcPts val="0"/>
              </a:spcBef>
              <a:spcAft>
                <a:spcPts val="0"/>
              </a:spcAft>
              <a:buSzPts val="1800"/>
              <a:buFont typeface="Source Code Pro"/>
              <a:buChar char="●"/>
            </a:pPr>
            <a:r>
              <a:rPr lang="en-GB" sz="1800">
                <a:latin typeface="Source Code Pro"/>
                <a:ea typeface="Source Code Pro"/>
                <a:cs typeface="Source Code Pro"/>
                <a:sym typeface="Source Code Pro"/>
              </a:rPr>
              <a:t>Infrastructure as a service (IaaS)</a:t>
            </a:r>
            <a:endParaRPr sz="1800">
              <a:latin typeface="Source Code Pro"/>
              <a:ea typeface="Source Code Pro"/>
              <a:cs typeface="Source Code Pro"/>
              <a:sym typeface="Source Code Pro"/>
            </a:endParaRPr>
          </a:p>
          <a:p>
            <a:pPr indent="-342900" lvl="0" marL="457200" rtl="0" algn="l">
              <a:spcBef>
                <a:spcPts val="0"/>
              </a:spcBef>
              <a:spcAft>
                <a:spcPts val="0"/>
              </a:spcAft>
              <a:buSzPts val="1800"/>
              <a:buFont typeface="Source Code Pro"/>
              <a:buChar char="●"/>
            </a:pPr>
            <a:r>
              <a:rPr lang="en-GB" sz="1800">
                <a:latin typeface="Source Code Pro"/>
                <a:ea typeface="Source Code Pro"/>
                <a:cs typeface="Source Code Pro"/>
                <a:sym typeface="Source Code Pro"/>
              </a:rPr>
              <a:t>Anything/Everything as a service (XaaS)</a:t>
            </a:r>
            <a:endParaRPr sz="1800">
              <a:latin typeface="Source Code Pro"/>
              <a:ea typeface="Source Code Pro"/>
              <a:cs typeface="Source Code Pro"/>
              <a:sym typeface="Source Code Pro"/>
            </a:endParaRPr>
          </a:p>
          <a:p>
            <a:pPr indent="-342900" lvl="0" marL="457200" rtl="0" algn="l">
              <a:spcBef>
                <a:spcPts val="0"/>
              </a:spcBef>
              <a:spcAft>
                <a:spcPts val="0"/>
              </a:spcAft>
              <a:buSzPts val="1800"/>
              <a:buFont typeface="Source Code Pro"/>
              <a:buChar char="●"/>
            </a:pPr>
            <a:r>
              <a:rPr lang="en-GB" sz="1800">
                <a:latin typeface="Source Code Pro"/>
                <a:ea typeface="Source Code Pro"/>
                <a:cs typeface="Source Code Pro"/>
                <a:sym typeface="Source Code Pro"/>
              </a:rPr>
              <a:t>Function as a Service (FaaS)</a:t>
            </a:r>
            <a:endParaRPr sz="1800">
              <a:latin typeface="Source Code Pro"/>
              <a:ea typeface="Source Code Pro"/>
              <a:cs typeface="Source Code Pro"/>
              <a:sym typeface="Source Code Pro"/>
            </a:endParaRPr>
          </a:p>
          <a:p>
            <a:pPr indent="0" lvl="0" marL="0" rtl="0" algn="l">
              <a:spcBef>
                <a:spcPts val="0"/>
              </a:spcBef>
              <a:spcAft>
                <a:spcPts val="0"/>
              </a:spcAft>
              <a:buNone/>
            </a:pPr>
            <a:r>
              <a:t/>
            </a:r>
            <a:endParaRPr sz="1800">
              <a:latin typeface="Source Code Pro"/>
              <a:ea typeface="Source Code Pro"/>
              <a:cs typeface="Source Code Pro"/>
              <a:sym typeface="Source Code Pro"/>
            </a:endParaRPr>
          </a:p>
          <a:p>
            <a:pPr indent="0" lvl="0" marL="0" rtl="0" algn="l">
              <a:spcBef>
                <a:spcPts val="0"/>
              </a:spcBef>
              <a:spcAft>
                <a:spcPts val="0"/>
              </a:spcAft>
              <a:buNone/>
            </a:pPr>
            <a:r>
              <a:t/>
            </a:r>
            <a:endParaRPr sz="1800">
              <a:latin typeface="Source Code Pro"/>
              <a:ea typeface="Source Code Pro"/>
              <a:cs typeface="Source Code Pro"/>
              <a:sym typeface="Source Code Pro"/>
            </a:endParaRPr>
          </a:p>
        </p:txBody>
      </p:sp>
      <p:sp>
        <p:nvSpPr>
          <p:cNvPr id="70" name="Google Shape;70;p15"/>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42"/>
          <p:cNvPicPr preferRelativeResize="0"/>
          <p:nvPr/>
        </p:nvPicPr>
        <p:blipFill>
          <a:blip r:embed="rId3">
            <a:alphaModFix/>
          </a:blip>
          <a:stretch>
            <a:fillRect/>
          </a:stretch>
        </p:blipFill>
        <p:spPr>
          <a:xfrm>
            <a:off x="787675" y="176475"/>
            <a:ext cx="8059575" cy="49067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Migrations Techniques (cont.)</a:t>
            </a:r>
            <a:endParaRPr/>
          </a:p>
          <a:p>
            <a:pPr indent="0" lvl="0" marL="0" rtl="0" algn="l">
              <a:spcBef>
                <a:spcPts val="0"/>
              </a:spcBef>
              <a:spcAft>
                <a:spcPts val="0"/>
              </a:spcAft>
              <a:buNone/>
            </a:pPr>
            <a:r>
              <a:t/>
            </a:r>
            <a:endParaRPr/>
          </a:p>
        </p:txBody>
      </p:sp>
      <p:sp>
        <p:nvSpPr>
          <p:cNvPr id="234" name="Google Shape;234;p4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12700" rtl="0" algn="l">
              <a:spcBef>
                <a:spcPts val="500"/>
              </a:spcBef>
              <a:spcAft>
                <a:spcPts val="0"/>
              </a:spcAft>
              <a:buNone/>
            </a:pPr>
            <a:r>
              <a:rPr lang="en-GB">
                <a:solidFill>
                  <a:srgbClr val="000000"/>
                </a:solidFill>
              </a:rPr>
              <a:t>The cold migration process is simple</a:t>
            </a:r>
            <a:endParaRPr>
              <a:solidFill>
                <a:srgbClr val="000000"/>
              </a:solidFill>
            </a:endParaRPr>
          </a:p>
          <a:p>
            <a:pPr indent="-317500" lvl="0" marL="457200" rtl="0" algn="l">
              <a:spcBef>
                <a:spcPts val="400"/>
              </a:spcBef>
              <a:spcAft>
                <a:spcPts val="0"/>
              </a:spcAft>
              <a:buClr>
                <a:srgbClr val="000000"/>
              </a:buClr>
              <a:buSzPts val="1400"/>
              <a:buChar char="●"/>
            </a:pPr>
            <a:r>
              <a:rPr lang="en-GB" sz="1400">
                <a:solidFill>
                  <a:srgbClr val="000000"/>
                </a:solidFill>
              </a:rPr>
              <a:t>The configuration files are moved from the source host to the destination </a:t>
            </a:r>
            <a:r>
              <a:rPr lang="en-GB" sz="1400">
                <a:solidFill>
                  <a:srgbClr val="000000"/>
                </a:solidFill>
              </a:rPr>
              <a:t>host</a:t>
            </a:r>
            <a:r>
              <a:rPr lang="en-GB" sz="1400">
                <a:solidFill>
                  <a:srgbClr val="000000"/>
                </a:solidFill>
              </a:rPr>
              <a:t> associated storage area</a:t>
            </a:r>
            <a:endParaRPr sz="1400">
              <a:solidFill>
                <a:srgbClr val="000000"/>
              </a:solidFill>
            </a:endParaRPr>
          </a:p>
          <a:p>
            <a:pPr indent="-317500" lvl="0" marL="457200" rtl="0" algn="l">
              <a:spcBef>
                <a:spcPts val="0"/>
              </a:spcBef>
              <a:spcAft>
                <a:spcPts val="0"/>
              </a:spcAft>
              <a:buClr>
                <a:srgbClr val="000000"/>
              </a:buClr>
              <a:buSzPts val="1400"/>
              <a:buChar char="●"/>
            </a:pPr>
            <a:r>
              <a:rPr lang="en-GB" sz="1400">
                <a:solidFill>
                  <a:srgbClr val="000000"/>
                </a:solidFill>
              </a:rPr>
              <a:t>Including the NVRAM file (BIOS settings), log files, as well as the disks of the virtual machine</a:t>
            </a:r>
            <a:endParaRPr sz="1400">
              <a:solidFill>
                <a:srgbClr val="000000"/>
              </a:solidFill>
            </a:endParaRPr>
          </a:p>
          <a:p>
            <a:pPr indent="-317500" lvl="0" marL="457200" rtl="0" algn="l">
              <a:spcBef>
                <a:spcPts val="0"/>
              </a:spcBef>
              <a:spcAft>
                <a:spcPts val="0"/>
              </a:spcAft>
              <a:buClr>
                <a:srgbClr val="000000"/>
              </a:buClr>
              <a:buSzPts val="1400"/>
              <a:buChar char="●"/>
            </a:pPr>
            <a:r>
              <a:rPr lang="en-GB" sz="1400">
                <a:solidFill>
                  <a:srgbClr val="000000"/>
                </a:solidFill>
              </a:rPr>
              <a:t>The virtual machine is registered with the new host</a:t>
            </a:r>
            <a:endParaRPr sz="1400">
              <a:solidFill>
                <a:srgbClr val="000000"/>
              </a:solidFill>
            </a:endParaRPr>
          </a:p>
          <a:p>
            <a:pPr indent="-317500" lvl="0" marL="457200" rtl="0" algn="l">
              <a:spcBef>
                <a:spcPts val="0"/>
              </a:spcBef>
              <a:spcAft>
                <a:spcPts val="0"/>
              </a:spcAft>
              <a:buClr>
                <a:srgbClr val="000000"/>
              </a:buClr>
              <a:buSzPts val="1400"/>
              <a:buChar char="●"/>
            </a:pPr>
            <a:r>
              <a:rPr lang="en-GB" sz="1400">
                <a:solidFill>
                  <a:srgbClr val="000000"/>
                </a:solidFill>
              </a:rPr>
              <a:t>After the migration is completed, the old version of the virtual machine is deleted from the source host</a:t>
            </a:r>
            <a:endParaRPr sz="1400">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44"/>
          <p:cNvPicPr preferRelativeResize="0"/>
          <p:nvPr/>
        </p:nvPicPr>
        <p:blipFill>
          <a:blip r:embed="rId3">
            <a:alphaModFix/>
          </a:blip>
          <a:stretch>
            <a:fillRect/>
          </a:stretch>
        </p:blipFill>
        <p:spPr>
          <a:xfrm>
            <a:off x="476123" y="152400"/>
            <a:ext cx="8191754" cy="49910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Integration of Private and Public Cloud</a:t>
            </a:r>
            <a:endParaRPr/>
          </a:p>
        </p:txBody>
      </p:sp>
      <p:sp>
        <p:nvSpPr>
          <p:cNvPr id="245" name="Google Shape;245;p4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GB" sz="1400">
                <a:solidFill>
                  <a:srgbClr val="000000"/>
                </a:solidFill>
                <a:highlight>
                  <a:srgbClr val="FFFFFF"/>
                </a:highlight>
              </a:rPr>
              <a:t>Hybrid Cloud:</a:t>
            </a:r>
            <a:endParaRPr b="1" sz="1400">
              <a:solidFill>
                <a:srgbClr val="000000"/>
              </a:solidFill>
              <a:highlight>
                <a:srgbClr val="FFFFFF"/>
              </a:highlight>
            </a:endParaRPr>
          </a:p>
          <a:p>
            <a:pPr indent="0" lvl="0" marL="0" rtl="0" algn="l">
              <a:lnSpc>
                <a:spcPct val="118000"/>
              </a:lnSpc>
              <a:spcBef>
                <a:spcPts val="1200"/>
              </a:spcBef>
              <a:spcAft>
                <a:spcPts val="0"/>
              </a:spcAft>
              <a:buSzPts val="1018"/>
              <a:buNone/>
            </a:pPr>
            <a:r>
              <a:rPr lang="en-GB" sz="1400">
                <a:solidFill>
                  <a:srgbClr val="000000"/>
                </a:solidFill>
                <a:highlight>
                  <a:srgbClr val="FFFFFF"/>
                </a:highlight>
              </a:rPr>
              <a:t>Hybrid Cloud is an integration of both Private and Public Cloud for high efficiency in performing distinct functions in an organisation. For example, an environment created mixing On-premise, private cloud and public cloud (i.e GCP, AWS, Azure).  This framework efficiently utilises the advantages of public resources to upscale their internal resources without risking an overload in case of unexpected spikes in usage.</a:t>
            </a:r>
            <a:endParaRPr sz="1400">
              <a:solidFill>
                <a:srgbClr val="000000"/>
              </a:solidFill>
              <a:highlight>
                <a:srgbClr val="FFFFFF"/>
              </a:highlight>
            </a:endParaRPr>
          </a:p>
          <a:p>
            <a:pPr indent="0" lvl="0" marL="0" rtl="0" algn="l">
              <a:lnSpc>
                <a:spcPct val="118000"/>
              </a:lnSpc>
              <a:spcBef>
                <a:spcPts val="0"/>
              </a:spcBef>
              <a:spcAft>
                <a:spcPts val="0"/>
              </a:spcAft>
              <a:buSzPts val="1018"/>
              <a:buNone/>
            </a:pPr>
            <a:r>
              <a:t/>
            </a:r>
            <a:endParaRPr sz="1400">
              <a:solidFill>
                <a:srgbClr val="000000"/>
              </a:solidFill>
              <a:highlight>
                <a:srgbClr val="FFFFFF"/>
              </a:highlight>
            </a:endParaRPr>
          </a:p>
          <a:p>
            <a:pPr indent="-317500" lvl="0" marL="457200" rtl="0" algn="l">
              <a:lnSpc>
                <a:spcPct val="95000"/>
              </a:lnSpc>
              <a:spcBef>
                <a:spcPts val="0"/>
              </a:spcBef>
              <a:spcAft>
                <a:spcPts val="0"/>
              </a:spcAft>
              <a:buClr>
                <a:srgbClr val="3F4042"/>
              </a:buClr>
              <a:buSzPts val="1400"/>
              <a:buFont typeface="Source Code Pro"/>
              <a:buChar char="●"/>
            </a:pPr>
            <a:r>
              <a:rPr lang="en-GB" sz="1400">
                <a:solidFill>
                  <a:srgbClr val="000000"/>
                </a:solidFill>
                <a:highlight>
                  <a:srgbClr val="FFFFFF"/>
                </a:highlight>
              </a:rPr>
              <a:t>Ease of scalability.</a:t>
            </a:r>
            <a:endParaRPr sz="1400">
              <a:solidFill>
                <a:srgbClr val="000000"/>
              </a:solidFill>
              <a:highlight>
                <a:srgbClr val="FFFFFF"/>
              </a:highlight>
            </a:endParaRPr>
          </a:p>
          <a:p>
            <a:pPr indent="-317500" lvl="0" marL="457200" rtl="0" algn="l">
              <a:lnSpc>
                <a:spcPct val="95000"/>
              </a:lnSpc>
              <a:spcBef>
                <a:spcPts val="0"/>
              </a:spcBef>
              <a:spcAft>
                <a:spcPts val="0"/>
              </a:spcAft>
              <a:buClr>
                <a:srgbClr val="3F4042"/>
              </a:buClr>
              <a:buSzPts val="1400"/>
              <a:buFont typeface="Source Code Pro"/>
              <a:buChar char="●"/>
            </a:pPr>
            <a:r>
              <a:rPr lang="en-GB" sz="1400">
                <a:solidFill>
                  <a:srgbClr val="000000"/>
                </a:solidFill>
                <a:highlight>
                  <a:srgbClr val="FFFFFF"/>
                </a:highlight>
              </a:rPr>
              <a:t>Cost efficiency much greater than private cloud</a:t>
            </a:r>
            <a:endParaRPr sz="1400">
              <a:solidFill>
                <a:srgbClr val="000000"/>
              </a:solidFill>
              <a:highlight>
                <a:srgbClr val="FFFFFF"/>
              </a:highlight>
            </a:endParaRPr>
          </a:p>
          <a:p>
            <a:pPr indent="-317500" lvl="0" marL="457200" rtl="0" algn="l">
              <a:lnSpc>
                <a:spcPct val="95000"/>
              </a:lnSpc>
              <a:spcBef>
                <a:spcPts val="0"/>
              </a:spcBef>
              <a:spcAft>
                <a:spcPts val="0"/>
              </a:spcAft>
              <a:buClr>
                <a:srgbClr val="3F4042"/>
              </a:buClr>
              <a:buSzPts val="1400"/>
              <a:buFont typeface="Source Code Pro"/>
              <a:buChar char="●"/>
            </a:pPr>
            <a:r>
              <a:rPr lang="en-GB" sz="1400">
                <a:solidFill>
                  <a:srgbClr val="000000"/>
                </a:solidFill>
                <a:highlight>
                  <a:srgbClr val="FFFFFF"/>
                </a:highlight>
              </a:rPr>
              <a:t>Enables more private functions to run on Private framework and sensitive functions to run on Public.</a:t>
            </a:r>
            <a:endParaRPr sz="1400">
              <a:solidFill>
                <a:srgbClr val="000000"/>
              </a:solidFill>
              <a:highlight>
                <a:srgbClr val="FFFFFF"/>
              </a:highlight>
            </a:endParaRPr>
          </a:p>
          <a:p>
            <a:pPr indent="-317500" lvl="0" marL="457200" rtl="0" algn="l">
              <a:lnSpc>
                <a:spcPct val="95000"/>
              </a:lnSpc>
              <a:spcBef>
                <a:spcPts val="0"/>
              </a:spcBef>
              <a:spcAft>
                <a:spcPts val="0"/>
              </a:spcAft>
              <a:buClr>
                <a:srgbClr val="3F4042"/>
              </a:buClr>
              <a:buSzPts val="1400"/>
              <a:buFont typeface="Source Code Pro"/>
              <a:buChar char="●"/>
            </a:pPr>
            <a:r>
              <a:rPr lang="en-GB" sz="1400">
                <a:solidFill>
                  <a:srgbClr val="000000"/>
                </a:solidFill>
                <a:highlight>
                  <a:srgbClr val="FFFFFF"/>
                </a:highlight>
              </a:rPr>
              <a:t>Highly secure and flexible according to organisational needs.</a:t>
            </a:r>
            <a:endParaRPr sz="1400">
              <a:solidFill>
                <a:srgbClr val="000000"/>
              </a:solidFill>
              <a:highlight>
                <a:srgbClr val="FFFFFF"/>
              </a:highlight>
            </a:endParaRPr>
          </a:p>
          <a:p>
            <a:pPr indent="0" lvl="0" marL="0" rtl="0" algn="l">
              <a:lnSpc>
                <a:spcPct val="95000"/>
              </a:lnSpc>
              <a:spcBef>
                <a:spcPts val="0"/>
              </a:spcBef>
              <a:spcAft>
                <a:spcPts val="0"/>
              </a:spcAft>
              <a:buSzPts val="1018"/>
              <a:buNone/>
            </a:pPr>
            <a:r>
              <a:t/>
            </a:r>
            <a:endParaRPr sz="1400">
              <a:solidFill>
                <a:srgbClr val="000000"/>
              </a:solidFill>
            </a:endParaRPr>
          </a:p>
          <a:p>
            <a:pPr indent="0" lvl="0" marL="0" rtl="0" algn="l">
              <a:lnSpc>
                <a:spcPct val="95000"/>
              </a:lnSpc>
              <a:spcBef>
                <a:spcPts val="0"/>
              </a:spcBef>
              <a:spcAft>
                <a:spcPts val="0"/>
              </a:spcAft>
              <a:buSzPts val="1018"/>
              <a:buNone/>
            </a:pPr>
            <a:r>
              <a:t/>
            </a:r>
            <a:endParaRPr sz="1400">
              <a:solidFill>
                <a:srgbClr val="000000"/>
              </a:solidFill>
            </a:endParaRPr>
          </a:p>
          <a:p>
            <a:pPr indent="0" lvl="0" marL="0" rtl="0" algn="l">
              <a:lnSpc>
                <a:spcPct val="95000"/>
              </a:lnSpc>
              <a:spcBef>
                <a:spcPts val="1200"/>
              </a:spcBef>
              <a:spcAft>
                <a:spcPts val="1200"/>
              </a:spcAft>
              <a:buSzPts val="1018"/>
              <a:buNone/>
            </a:pPr>
            <a:r>
              <a:t/>
            </a:r>
            <a:endParaRPr sz="1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6"/>
          <p:cNvSpPr txBox="1"/>
          <p:nvPr>
            <p:ph idx="1" type="body"/>
          </p:nvPr>
        </p:nvSpPr>
        <p:spPr>
          <a:xfrm>
            <a:off x="2267175" y="417677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That's</a:t>
            </a:r>
            <a:r>
              <a:rPr lang="en-GB"/>
              <a:t> all folks for this chapter !!!!</a:t>
            </a:r>
            <a:endParaRPr/>
          </a:p>
        </p:txBody>
      </p:sp>
      <p:pic>
        <p:nvPicPr>
          <p:cNvPr id="251" name="Google Shape;251;p46"/>
          <p:cNvPicPr preferRelativeResize="0"/>
          <p:nvPr/>
        </p:nvPicPr>
        <p:blipFill>
          <a:blip r:embed="rId3">
            <a:alphaModFix/>
          </a:blip>
          <a:stretch>
            <a:fillRect/>
          </a:stretch>
        </p:blipFill>
        <p:spPr>
          <a:xfrm>
            <a:off x="1247428" y="647350"/>
            <a:ext cx="5998800" cy="33180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668925" y="152400"/>
            <a:ext cx="7580630"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Software as a Service(SaaS)</a:t>
            </a:r>
            <a:endParaRPr/>
          </a:p>
        </p:txBody>
      </p:sp>
      <p:sp>
        <p:nvSpPr>
          <p:cNvPr id="81" name="Google Shape;81;p1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Software-as-a-Service (SaaS) is a way of delivering services and applications over the Internet. </a:t>
            </a:r>
            <a:endParaRPr/>
          </a:p>
          <a:p>
            <a:pPr indent="0" lvl="0" marL="0" rtl="0" algn="l">
              <a:spcBef>
                <a:spcPts val="1200"/>
              </a:spcBef>
              <a:spcAft>
                <a:spcPts val="0"/>
              </a:spcAft>
              <a:buNone/>
            </a:pPr>
            <a:r>
              <a:rPr lang="en-GB"/>
              <a:t>Instead of installing and maintaining software, we simply access it via the Internet, freeing ourselves from the complex software and hardware management.</a:t>
            </a:r>
            <a:endParaRPr/>
          </a:p>
          <a:p>
            <a:pPr indent="0" lvl="0" marL="0" rtl="0" algn="l">
              <a:spcBef>
                <a:spcPts val="1200"/>
              </a:spcBef>
              <a:spcAft>
                <a:spcPts val="1200"/>
              </a:spcAft>
              <a:buNone/>
            </a:pPr>
            <a:r>
              <a:rPr lang="en-GB"/>
              <a:t>It removes the need to install and run applications on our own computers or in the data centers eliminating the expenses of hardware as well as software maintenance.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Software as a Service(SaaS)   .. II</a:t>
            </a:r>
            <a:endParaRPr/>
          </a:p>
          <a:p>
            <a:pPr indent="0" lvl="0" marL="0" rtl="0" algn="l">
              <a:spcBef>
                <a:spcPts val="0"/>
              </a:spcBef>
              <a:spcAft>
                <a:spcPts val="0"/>
              </a:spcAft>
              <a:buNone/>
            </a:pPr>
            <a:r>
              <a:t/>
            </a:r>
            <a:endParaRPr/>
          </a:p>
        </p:txBody>
      </p:sp>
      <p:sp>
        <p:nvSpPr>
          <p:cNvPr id="87" name="Google Shape;87;p1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SaaS provides a complete software solution that you purchase on a pay-as-you-go basis from a cloud service provider.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Most SaaS applications can be run directly from a web browser without any downloads or installations required.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The SaaS applications are sometimes called Web-based software, on-demand software, or hosted software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Advantages of SaaS</a:t>
            </a:r>
            <a:endParaRPr/>
          </a:p>
        </p:txBody>
      </p:sp>
      <p:sp>
        <p:nvSpPr>
          <p:cNvPr id="93" name="Google Shape;93;p1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Cost-Effective: Pay only for what you use.</a:t>
            </a:r>
            <a:endParaRPr/>
          </a:p>
          <a:p>
            <a:pPr indent="-342900" lvl="0" marL="457200" rtl="0" algn="l">
              <a:spcBef>
                <a:spcPts val="0"/>
              </a:spcBef>
              <a:spcAft>
                <a:spcPts val="0"/>
              </a:spcAft>
              <a:buSzPts val="1800"/>
              <a:buAutoNum type="arabicPeriod"/>
            </a:pPr>
            <a:r>
              <a:rPr lang="en-GB"/>
              <a:t>Reduced time: Users can run most SaaS apps directly from their web browser without needing to download and install any software. </a:t>
            </a:r>
            <a:endParaRPr/>
          </a:p>
          <a:p>
            <a:pPr indent="-342900" lvl="0" marL="457200" rtl="0" algn="l">
              <a:spcBef>
                <a:spcPts val="0"/>
              </a:spcBef>
              <a:spcAft>
                <a:spcPts val="0"/>
              </a:spcAft>
              <a:buSzPts val="1800"/>
              <a:buAutoNum type="arabicPeriod"/>
            </a:pPr>
            <a:r>
              <a:rPr lang="en-GB"/>
              <a:t>Accessibility: We can Access app data from anywhere.</a:t>
            </a:r>
            <a:endParaRPr/>
          </a:p>
          <a:p>
            <a:pPr indent="-342900" lvl="0" marL="457200" rtl="0" algn="l">
              <a:spcBef>
                <a:spcPts val="0"/>
              </a:spcBef>
              <a:spcAft>
                <a:spcPts val="0"/>
              </a:spcAft>
              <a:buSzPts val="1800"/>
              <a:buAutoNum type="arabicPeriod"/>
            </a:pPr>
            <a:r>
              <a:rPr lang="en-GB"/>
              <a:t>Automatic updates: Rather than purchasing new software, customers rely on a SaaS provider to automatically perform the updates.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Disadvantages of Saas</a:t>
            </a:r>
            <a:endParaRPr/>
          </a:p>
        </p:txBody>
      </p:sp>
      <p:sp>
        <p:nvSpPr>
          <p:cNvPr id="99" name="Google Shape;99;p20"/>
          <p:cNvSpPr txBox="1"/>
          <p:nvPr>
            <p:ph idx="1" type="body"/>
          </p:nvPr>
        </p:nvSpPr>
        <p:spPr>
          <a:xfrm>
            <a:off x="311700" y="1228675"/>
            <a:ext cx="8520600" cy="36825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AutoNum type="arabicPeriod"/>
            </a:pPr>
            <a:r>
              <a:rPr lang="en-GB"/>
              <a:t>Limited customization: SaaS solutions are typically not as customizable as on-premises software, meaning that users may have to work within the constraints of the SaaS provider’s platform and may not be able to tailor the software to their specific needs.</a:t>
            </a:r>
            <a:endParaRPr/>
          </a:p>
          <a:p>
            <a:pPr indent="-325755" lvl="0" marL="457200" rtl="0" algn="l">
              <a:spcBef>
                <a:spcPts val="0"/>
              </a:spcBef>
              <a:spcAft>
                <a:spcPts val="0"/>
              </a:spcAft>
              <a:buSzPct val="100000"/>
              <a:buAutoNum type="arabicPeriod"/>
            </a:pPr>
            <a:r>
              <a:rPr lang="en-GB"/>
              <a:t>Dependence on internet connectivity: SaaS solutions are typically cloud-based, which means that they require a stable internet connection to function properly. </a:t>
            </a:r>
            <a:endParaRPr/>
          </a:p>
          <a:p>
            <a:pPr indent="-325755" lvl="0" marL="457200" rtl="0" algn="l">
              <a:spcBef>
                <a:spcPts val="0"/>
              </a:spcBef>
              <a:spcAft>
                <a:spcPts val="0"/>
              </a:spcAft>
              <a:buSzPct val="100000"/>
              <a:buAutoNum type="arabicPeriod"/>
            </a:pPr>
            <a:r>
              <a:rPr lang="en-GB"/>
              <a:t>Security concerns: SaaS providers are responsible for maintaining the security of the data stored on their servers, but there is still a risk of data breaches or other security incidents.</a:t>
            </a:r>
            <a:endParaRPr/>
          </a:p>
          <a:p>
            <a:pPr indent="-325755" lvl="0" marL="457200" rtl="0" algn="l">
              <a:spcBef>
                <a:spcPts val="0"/>
              </a:spcBef>
              <a:spcAft>
                <a:spcPts val="0"/>
              </a:spcAft>
              <a:buSzPct val="100000"/>
              <a:buAutoNum type="arabicPeriod"/>
            </a:pPr>
            <a:r>
              <a:rPr lang="en-GB"/>
              <a:t>Limited control over data: SaaS providers may have access to a user’s data, which can be a concern for organizations that need to maintain strict control over their data for regulatory or other reasons.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Platform as a Service</a:t>
            </a:r>
            <a:endParaRPr/>
          </a:p>
        </p:txBody>
      </p:sp>
      <p:sp>
        <p:nvSpPr>
          <p:cNvPr id="105" name="Google Shape;105;p2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PaaS is a category of cloud computing that provides a platform and environment to allow developers to build applications and services over the internet.</a:t>
            </a:r>
            <a:endParaRPr/>
          </a:p>
          <a:p>
            <a:pPr indent="0" lvl="0" marL="0" rtl="0" algn="l">
              <a:spcBef>
                <a:spcPts val="1200"/>
              </a:spcBef>
              <a:spcAft>
                <a:spcPts val="0"/>
              </a:spcAft>
              <a:buNone/>
            </a:pPr>
            <a:r>
              <a:rPr lang="en-GB"/>
              <a:t>PaaS services are hosted in the cloud and accessed by users simply via their web browser.</a:t>
            </a:r>
            <a:endParaRPr/>
          </a:p>
          <a:p>
            <a:pPr indent="0" lvl="0" marL="0" rtl="0" algn="l">
              <a:spcBef>
                <a:spcPts val="1200"/>
              </a:spcBef>
              <a:spcAft>
                <a:spcPts val="0"/>
              </a:spcAft>
              <a:buNone/>
            </a:pPr>
            <a:r>
              <a:rPr lang="en-GB"/>
              <a:t>A PaaS provider hosts the hardware and software on its own infrastructure.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