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Amatic SC"/>
      <p:regular r:id="rId48"/>
      <p:bold r:id="rId49"/>
    </p:embeddedFont>
    <p:embeddedFont>
      <p:font typeface="Source Code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maticSC-regular.fntdata"/><Relationship Id="rId47" Type="http://schemas.openxmlformats.org/officeDocument/2006/relationships/slide" Target="slides/slide42.xml"/><Relationship Id="rId4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9d59b3c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9d59b3c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9d59b3c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9d59b3c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9d59b3c9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9d59b3c9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9d59b3c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9d59b3c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d59b3c9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d59b3c9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9d59b3c9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9d59b3c9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9d59b3c9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9d59b3c9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d59b3c9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d59b3c9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9d59b3c9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9d59b3c9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d59b3c9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d59b3c9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dd3cd95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dd3cd95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d59b3c99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d59b3c99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d59b3c9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d59b3c9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d59b3c9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d59b3c9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9d59b3c99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9d59b3c99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9d59b3c9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9d59b3c9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9d59b3c99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9d59b3c99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9d59b3c9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9d59b3c9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9d59b3c9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9d59b3c9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9d59b3c99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9d59b3c99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9d59b3c9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9d59b3c9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dd3cd95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dd3cd95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9d59b3c99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9d59b3c99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9d59b3c99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9d59b3c99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9d59b3c99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9d59b3c99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9d59b3c99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9d59b3c99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9d59b3c99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9d59b3c99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9d59b3c99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9d59b3c99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9d59b3c99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9d59b3c99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d3b2e24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d3b2e24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d3b2e24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d3b2e24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d3b2e24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d3b2e24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56b59d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f56b59d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d3b2e24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d3b2e24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d3b2e24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d3b2e24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d3b2e24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d3b2e24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56b59d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56b59d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56b59d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56b59d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d59b3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d59b3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d59b3c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d59b3c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9d59b3c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9d59b3c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Cloud computing - ch - 3</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Virtualization and Abstraction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Based on resource scaling and managed service</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Resource Scaling: Cloud providers offer scalable resources that can be easily adjusted to match user demands. Users can scale up or down in terms of computing power, storage, and network resources without needing to deal with the underlying hardware.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Managed Services: Cloud providers offer a wide range of managed services that abstract away complex tasks. These services include managed databases, load balancers, content delivery networks (CDNs), and more. Users leverage these services without needing to handle the operational aspects.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Based on apis and containers</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APIs and Abstraction Layers: Cloud providers expose APIs (Application Programming Interfaces) that allow users to interact with and manage cloud resources programmatically. These APIs provide a level of abstraction, enabling users to control and automate cloud services without needing to know the underlying implementation details.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Containers and Container Orchestration: Containers abstract the application and its dependencies, making it portable and consistent across different environments. Container orchestration platforms like Kubernetes provide abstraction for managing and scaling containers, simplifying the deployment and management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Based on serverless platform and networking</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Serverless Computing: In serverless computing, users focus solely on writing and deploying code, without managing the underlying servers. The cloud provider automatically handles resource allocation, scaling, and maintenance based on incoming requests.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Abstraction in Networking: Cloud providers offer abstracted networking components such as virtual networks, subnets, firewalls, and load balancers. Users configure and manage these components through user-friendly interfaces without dealing with complex networking configurations.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Pros of Virtualization in Cloud Computing </a:t>
            </a:r>
            <a:endParaRPr/>
          </a:p>
        </p:txBody>
      </p:sp>
      <p:sp>
        <p:nvSpPr>
          <p:cNvPr id="129" name="Google Shape;129;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GB"/>
              <a:t>Utilization of Hardware Efficiently</a:t>
            </a:r>
            <a:r>
              <a:rPr lang="en-GB"/>
              <a:t> –</a:t>
            </a:r>
            <a:endParaRPr/>
          </a:p>
          <a:p>
            <a:pPr indent="0" lvl="0" marL="0" rtl="0" algn="l">
              <a:spcBef>
                <a:spcPts val="1200"/>
              </a:spcBef>
              <a:spcAft>
                <a:spcPts val="0"/>
              </a:spcAft>
              <a:buNone/>
            </a:pPr>
            <a:r>
              <a:rPr lang="en-GB"/>
              <a:t>With the help of Virtualization Hardware is Efficiently used by user as well as Cloud Service Provider which decreases hardware resource cost.In Service Provider point of View, they will vitalize the Hardware using Hardware Virtualization which decrease the Hardware requirement from Vendor side which are provided to User is decreased. Before Virtualization, Companies and organizations have to set up their own Server which require extra space for placing them, engineer’s to check its performance and require extra hardware cost but with the help of Virtualization the all these limitations are removed by Cloud vendors who provide Physical Services without setting up any Physical Hardware system.</a:t>
            </a:r>
            <a:endParaRPr/>
          </a:p>
          <a:p>
            <a:pPr indent="0" lvl="0" marL="0" rtl="0" algn="l">
              <a:spcBef>
                <a:spcPts val="1200"/>
              </a:spcBef>
              <a:spcAft>
                <a:spcPts val="0"/>
              </a:spcAft>
              <a:buNone/>
            </a:pPr>
            <a:r>
              <a:rPr b="1" lang="en-GB"/>
              <a:t>Availability increases with Virtualization</a:t>
            </a:r>
            <a:r>
              <a:rPr lang="en-GB"/>
              <a:t> –</a:t>
            </a:r>
            <a:endParaRPr/>
          </a:p>
          <a:p>
            <a:pPr indent="0" lvl="0" marL="0" rtl="0" algn="l">
              <a:spcBef>
                <a:spcPts val="1200"/>
              </a:spcBef>
              <a:spcAft>
                <a:spcPts val="0"/>
              </a:spcAft>
              <a:buNone/>
            </a:pPr>
            <a:r>
              <a:rPr lang="en-GB"/>
              <a:t>One of the main benefit of Virtualization is that it provides advance features which allow virtual instances to be available all the times. It also has capability to move virtual instance from one virtual Server another Server which is very tedious and risky task in Server Based System. During migration of Data from one server to another it ensures its safety. Also, we can access information from any location and any time from any device.</a:t>
            </a:r>
            <a:endParaRPr/>
          </a:p>
          <a:p>
            <a:pPr indent="0" lvl="0" marL="0" rtl="0" algn="l">
              <a:spcBef>
                <a:spcPts val="1200"/>
              </a:spcBef>
              <a:spcAft>
                <a:spcPts val="0"/>
              </a:spcAft>
              <a:buNone/>
            </a:pPr>
            <a:r>
              <a:rPr b="1" lang="en-GB"/>
              <a:t>Disaster Recovery is efficient and easy</a:t>
            </a:r>
            <a:r>
              <a:rPr lang="en-GB"/>
              <a:t> –</a:t>
            </a:r>
            <a:endParaRPr/>
          </a:p>
          <a:p>
            <a:pPr indent="0" lvl="0" marL="0" rtl="0" algn="l">
              <a:spcBef>
                <a:spcPts val="1200"/>
              </a:spcBef>
              <a:spcAft>
                <a:spcPts val="1200"/>
              </a:spcAft>
              <a:buNone/>
            </a:pPr>
            <a:r>
              <a:rPr lang="en-GB"/>
              <a:t>With the help of virtualization Data Recovery, Backup, Duplication becomes very easy. In traditional method , if somehow due to some disaster if Server system Damaged then the surety of Data Recovery is very less. But with the tools of Virtualization real time data backup recovery and mirroring become easy task and provide surety of zero percent data loss.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Pros of Virtualization in Cloud Computing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10000"/>
          </a:bodyPr>
          <a:lstStyle/>
          <a:p>
            <a:pPr indent="0" lvl="0" marL="457200" rtl="0" algn="l">
              <a:spcBef>
                <a:spcPts val="0"/>
              </a:spcBef>
              <a:spcAft>
                <a:spcPts val="0"/>
              </a:spcAft>
              <a:buNone/>
            </a:pPr>
            <a:r>
              <a:rPr b="1" lang="en-GB"/>
              <a:t>Virtualization saves Energy</a:t>
            </a:r>
            <a:r>
              <a:rPr lang="en-GB"/>
              <a:t> –</a:t>
            </a:r>
            <a:endParaRPr/>
          </a:p>
          <a:p>
            <a:pPr indent="0" lvl="0" marL="457200" rtl="0" algn="l">
              <a:spcBef>
                <a:spcPts val="1200"/>
              </a:spcBef>
              <a:spcAft>
                <a:spcPts val="0"/>
              </a:spcAft>
              <a:buNone/>
            </a:pPr>
            <a:r>
              <a:rPr lang="en-GB"/>
              <a:t>Virtualization will help to save Energy because while moving from physical Servers to Virtual Server’s, the number of Server’s decreases due to this monthly power and cooling cost decreases which will Save Money as well. As cooling cost reduces it means carbon production by devices  also decreases which results in Fresh and pollution free environment.</a:t>
            </a:r>
            <a:endParaRPr/>
          </a:p>
          <a:p>
            <a:pPr indent="0" lvl="0" marL="457200" rtl="0" algn="l">
              <a:spcBef>
                <a:spcPts val="1200"/>
              </a:spcBef>
              <a:spcAft>
                <a:spcPts val="0"/>
              </a:spcAft>
              <a:buNone/>
            </a:pPr>
            <a:r>
              <a:rPr b="1" lang="en-GB"/>
              <a:t>Quick and Easy Set up –</a:t>
            </a:r>
            <a:endParaRPr b="1"/>
          </a:p>
          <a:p>
            <a:pPr indent="0" lvl="0" marL="457200" rtl="0" algn="l">
              <a:spcBef>
                <a:spcPts val="1200"/>
              </a:spcBef>
              <a:spcAft>
                <a:spcPts val="0"/>
              </a:spcAft>
              <a:buNone/>
            </a:pPr>
            <a:r>
              <a:rPr lang="en-GB"/>
              <a:t>In traditional methods Setting up physical system and servers are very time-consuming. Firstly Purchase them in bulk after that wait for shipment. When Shipment is done then wait for Setting up and after that again spend time in installing required software etc. Which will consume very time. But with the help of virtualization the entire process is done in very less time which results in productive setup.</a:t>
            </a:r>
            <a:endParaRPr/>
          </a:p>
          <a:p>
            <a:pPr indent="0" lvl="0" marL="457200" rtl="0" algn="l">
              <a:spcBef>
                <a:spcPts val="1200"/>
              </a:spcBef>
              <a:spcAft>
                <a:spcPts val="0"/>
              </a:spcAft>
              <a:buNone/>
            </a:pPr>
            <a:r>
              <a:rPr b="1" lang="en-GB"/>
              <a:t>Cloud Migration becomes easy –</a:t>
            </a:r>
            <a:endParaRPr b="1"/>
          </a:p>
          <a:p>
            <a:pPr indent="0" lvl="0" marL="457200" rtl="0" algn="l">
              <a:spcBef>
                <a:spcPts val="1200"/>
              </a:spcBef>
              <a:spcAft>
                <a:spcPts val="1200"/>
              </a:spcAft>
              <a:buNone/>
            </a:pPr>
            <a:r>
              <a:rPr lang="en-GB"/>
              <a:t>Most of the companies those who already have spent a lot in the server have a doubt of Shifting to Cloud. But it is more cost-effective to shift to cloud services because all the data that is present in their server’s can be easily migrated into the cloud server and save something from maintenance charge, power consumption, cooling cost, cost to Server Maintenance Engineer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 of Virtualization</a:t>
            </a:r>
            <a:endParaRPr/>
          </a:p>
          <a:p>
            <a:pPr indent="0" lvl="0" marL="0" rtl="0" algn="l">
              <a:spcBef>
                <a:spcPts val="0"/>
              </a:spcBef>
              <a:spcAft>
                <a:spcPts val="0"/>
              </a:spcAft>
              <a:buNone/>
            </a:pPr>
            <a:r>
              <a:t/>
            </a:r>
            <a:endParaRPr/>
          </a:p>
        </p:txBody>
      </p:sp>
      <p:sp>
        <p:nvSpPr>
          <p:cNvPr id="141" name="Google Shape;141;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a:t>Data can be at Risk –</a:t>
            </a:r>
            <a:endParaRPr b="1"/>
          </a:p>
          <a:p>
            <a:pPr indent="0" lvl="0" marL="0" rtl="0" algn="l">
              <a:spcBef>
                <a:spcPts val="1200"/>
              </a:spcBef>
              <a:spcAft>
                <a:spcPts val="0"/>
              </a:spcAft>
              <a:buNone/>
            </a:pPr>
            <a:r>
              <a:rPr lang="en-GB"/>
              <a:t>Working on virtual instances on shared resources means that our data is hosted on third party resource which put’s our data in vulnerable condition. Any hacker can attack on our data or try to perform unauthorized access. Without Security solution our data is in threaten situation.</a:t>
            </a:r>
            <a:endParaRPr/>
          </a:p>
          <a:p>
            <a:pPr indent="0" lvl="0" marL="0" rtl="0" algn="l">
              <a:spcBef>
                <a:spcPts val="1200"/>
              </a:spcBef>
              <a:spcAft>
                <a:spcPts val="0"/>
              </a:spcAft>
              <a:buNone/>
            </a:pPr>
            <a:r>
              <a:rPr b="1" lang="en-GB"/>
              <a:t>Learning New Infrastructure –</a:t>
            </a:r>
            <a:endParaRPr b="1"/>
          </a:p>
          <a:p>
            <a:pPr indent="0" lvl="0" marL="0" rtl="0" algn="l">
              <a:spcBef>
                <a:spcPts val="1200"/>
              </a:spcBef>
              <a:spcAft>
                <a:spcPts val="0"/>
              </a:spcAft>
              <a:buNone/>
            </a:pPr>
            <a:r>
              <a:rPr lang="en-GB"/>
              <a:t>As Organization shifted from Servers to Cloud. They required skilled staff who can work with cloud easily. Either they hire new IT staff with relevant skill or provide training on that skill which increase the cost of company.</a:t>
            </a:r>
            <a:endParaRPr/>
          </a:p>
          <a:p>
            <a:pPr indent="0" lvl="0" marL="0" rtl="0" algn="l">
              <a:spcBef>
                <a:spcPts val="1200"/>
              </a:spcBef>
              <a:spcAft>
                <a:spcPts val="0"/>
              </a:spcAft>
              <a:buNone/>
            </a:pPr>
            <a:r>
              <a:rPr b="1" lang="en-GB"/>
              <a:t>High Initial Investment –</a:t>
            </a:r>
            <a:endParaRPr b="1"/>
          </a:p>
          <a:p>
            <a:pPr indent="0" lvl="0" marL="0" rtl="0" algn="l">
              <a:spcBef>
                <a:spcPts val="1200"/>
              </a:spcBef>
              <a:spcAft>
                <a:spcPts val="1200"/>
              </a:spcAft>
              <a:buNone/>
            </a:pPr>
            <a:r>
              <a:rPr lang="en-GB"/>
              <a:t>It is true that Virtualization will reduce the cost of companies but also it is truth that Cloud have high initial investment. It provides numerous services which are not required and when unskilled organization will try to set up in cloud they purchase unnecessary services which are not even required to them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 Machine Monitor (VMM)</a:t>
            </a:r>
            <a:endParaRPr/>
          </a:p>
        </p:txBody>
      </p:sp>
      <p:sp>
        <p:nvSpPr>
          <p:cNvPr id="147" name="Google Shape;147;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 virtual machine monitor (VMM), also known as a hypervisor, is a software, hardware, or firmware-based process that manages the creation and operation of virtualized environments from the host system.</a:t>
            </a:r>
            <a:endParaRPr/>
          </a:p>
          <a:p>
            <a:pPr indent="-342900" lvl="0" marL="457200" rtl="0" algn="l">
              <a:spcBef>
                <a:spcPts val="0"/>
              </a:spcBef>
              <a:spcAft>
                <a:spcPts val="0"/>
              </a:spcAft>
              <a:buSzPts val="1800"/>
              <a:buChar char="●"/>
            </a:pPr>
            <a:r>
              <a:rPr lang="en-GB"/>
              <a:t>Virtual machine monitors provide IT operations managers visibility into the usage and performance of associated VMs.</a:t>
            </a:r>
            <a:endParaRPr/>
          </a:p>
          <a:p>
            <a:pPr indent="-342900" lvl="0" marL="457200" rtl="0" algn="l">
              <a:spcBef>
                <a:spcPts val="0"/>
              </a:spcBef>
              <a:spcAft>
                <a:spcPts val="0"/>
              </a:spcAft>
              <a:buSzPts val="1800"/>
              <a:buChar char="●"/>
            </a:pPr>
            <a:r>
              <a:rPr lang="en-GB"/>
              <a:t>In supporting the management of a virtual environment, virtual machine monitoring supports efficient performance and maximal uptime of virtual machines; collects data about the performance of virtual machines necessary for troubleshooting and event resolution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VMM</a:t>
            </a:r>
            <a:endParaRPr/>
          </a:p>
        </p:txBody>
      </p:sp>
      <p:sp>
        <p:nvSpPr>
          <p:cNvPr id="153" name="Google Shape;15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VMM is the primary software behind virtualization environments and implementations. When installed over a host machine, VMM facilitates the creation of VMs, each with separate operating systems (OS) and applications. </a:t>
            </a:r>
            <a:endParaRPr/>
          </a:p>
          <a:p>
            <a:pPr indent="-342900" lvl="0" marL="457200" rtl="0" algn="l">
              <a:spcBef>
                <a:spcPts val="0"/>
              </a:spcBef>
              <a:spcAft>
                <a:spcPts val="0"/>
              </a:spcAft>
              <a:buSzPts val="1800"/>
              <a:buChar char="●"/>
            </a:pPr>
            <a:r>
              <a:rPr lang="en-GB"/>
              <a:t>VMM manages the backend operation of these VMs by allocating the necessary computing, memory, storage and other input/output (I/O) resources.</a:t>
            </a:r>
            <a:endParaRPr/>
          </a:p>
          <a:p>
            <a:pPr indent="-342900" lvl="0" marL="457200" rtl="0" algn="l">
              <a:spcBef>
                <a:spcPts val="0"/>
              </a:spcBef>
              <a:spcAft>
                <a:spcPts val="0"/>
              </a:spcAft>
              <a:buSzPts val="1800"/>
              <a:buChar char="●"/>
            </a:pPr>
            <a:r>
              <a:rPr lang="en-GB"/>
              <a:t>VMM also provides a centralized interface for managing the entire operation, status and availability of VMs that are installed over a single host or spread across different and interconnected hosts.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Supported Apps</a:t>
            </a:r>
            <a:endParaRPr/>
          </a:p>
        </p:txBody>
      </p:sp>
      <p:pic>
        <p:nvPicPr>
          <p:cNvPr id="159" name="Google Shape;159;p30"/>
          <p:cNvPicPr preferRelativeResize="0"/>
          <p:nvPr/>
        </p:nvPicPr>
        <p:blipFill>
          <a:blip r:embed="rId3">
            <a:alphaModFix/>
          </a:blip>
          <a:stretch>
            <a:fillRect/>
          </a:stretch>
        </p:blipFill>
        <p:spPr>
          <a:xfrm>
            <a:off x="1851477" y="1246250"/>
            <a:ext cx="5441047" cy="374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Hypervisor</a:t>
            </a:r>
            <a:endParaRPr/>
          </a:p>
        </p:txBody>
      </p:sp>
      <p:sp>
        <p:nvSpPr>
          <p:cNvPr id="165" name="Google Shape;16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hypervisor, also known as a virtual machine monitor or VMM, is software that creates and runs virtual machines (VMs). A hypervisor allows one host computer to support multiple guest VMs by virtually sharing its resources, such as memory and processing.</a:t>
            </a:r>
            <a:endParaRPr/>
          </a:p>
          <a:p>
            <a:pPr indent="-342900" lvl="0" marL="457200" rtl="0" algn="l">
              <a:spcBef>
                <a:spcPts val="0"/>
              </a:spcBef>
              <a:spcAft>
                <a:spcPts val="0"/>
              </a:spcAft>
              <a:buSzPts val="1800"/>
              <a:buChar char="●"/>
            </a:pPr>
            <a:r>
              <a:rPr lang="en-GB"/>
              <a:t>There are two main hypervisor types, referred to as “Type 1” (or “bare metal”) and “Type 2” (or “hosted”).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What is Virtualization </a:t>
            </a:r>
            <a:endParaRPr/>
          </a:p>
          <a:p>
            <a:pPr indent="-342900" lvl="0" marL="457200" rtl="0" algn="l">
              <a:lnSpc>
                <a:spcPct val="200000"/>
              </a:lnSpc>
              <a:spcBef>
                <a:spcPts val="0"/>
              </a:spcBef>
              <a:spcAft>
                <a:spcPts val="0"/>
              </a:spcAft>
              <a:buSzPts val="1800"/>
              <a:buChar char="●"/>
            </a:pPr>
            <a:r>
              <a:rPr lang="en-GB"/>
              <a:t>How abstraction is provided in cloud</a:t>
            </a:r>
            <a:endParaRPr/>
          </a:p>
          <a:p>
            <a:pPr indent="-342900" lvl="0" marL="457200" rtl="0" algn="l">
              <a:lnSpc>
                <a:spcPct val="200000"/>
              </a:lnSpc>
              <a:spcBef>
                <a:spcPts val="0"/>
              </a:spcBef>
              <a:spcAft>
                <a:spcPts val="0"/>
              </a:spcAft>
              <a:buSzPts val="1800"/>
              <a:buChar char="●"/>
            </a:pPr>
            <a:r>
              <a:rPr lang="en-GB"/>
              <a:t>Advantages and Disadvantages</a:t>
            </a:r>
            <a:endParaRPr/>
          </a:p>
          <a:p>
            <a:pPr indent="-342900" lvl="0" marL="457200" rtl="0" algn="l">
              <a:lnSpc>
                <a:spcPct val="200000"/>
              </a:lnSpc>
              <a:spcBef>
                <a:spcPts val="0"/>
              </a:spcBef>
              <a:spcAft>
                <a:spcPts val="0"/>
              </a:spcAft>
              <a:buSzPts val="1800"/>
              <a:buChar char="●"/>
            </a:pPr>
            <a:r>
              <a:rPr lang="en-GB"/>
              <a:t>Types of Hypervisors</a:t>
            </a:r>
            <a:endParaRPr/>
          </a:p>
          <a:p>
            <a:pPr indent="-342900" lvl="0" marL="457200" rtl="0" algn="l">
              <a:lnSpc>
                <a:spcPct val="200000"/>
              </a:lnSpc>
              <a:spcBef>
                <a:spcPts val="0"/>
              </a:spcBef>
              <a:spcAft>
                <a:spcPts val="0"/>
              </a:spcAft>
              <a:buSzPts val="1800"/>
              <a:buChar char="●"/>
            </a:pPr>
            <a:r>
              <a:rPr lang="en-GB"/>
              <a:t>Load balancing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1 hypervisor</a:t>
            </a:r>
            <a:endParaRPr/>
          </a:p>
        </p:txBody>
      </p:sp>
      <p:sp>
        <p:nvSpPr>
          <p:cNvPr id="171" name="Google Shape;171;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A type 1 hypervisor acts like a lightweight operating system and runs directly on the host’s hardware</a:t>
            </a:r>
            <a:endParaRPr/>
          </a:p>
          <a:p>
            <a:pPr indent="-334327" lvl="0" marL="457200" rtl="0" algn="l">
              <a:spcBef>
                <a:spcPts val="0"/>
              </a:spcBef>
              <a:spcAft>
                <a:spcPts val="0"/>
              </a:spcAft>
              <a:buSzPct val="100000"/>
              <a:buChar char="●"/>
            </a:pPr>
            <a:r>
              <a:rPr lang="en-GB"/>
              <a:t>In this type of hypervisor , virtualization software is installed directly on the hardware where the operating system is normally installed</a:t>
            </a:r>
            <a:endParaRPr/>
          </a:p>
          <a:p>
            <a:pPr indent="-334327" lvl="0" marL="457200" rtl="0" algn="l">
              <a:spcBef>
                <a:spcPts val="0"/>
              </a:spcBef>
              <a:spcAft>
                <a:spcPts val="0"/>
              </a:spcAft>
              <a:buSzPct val="100000"/>
              <a:buChar char="●"/>
            </a:pPr>
            <a:r>
              <a:rPr lang="en-GB"/>
              <a:t>Because bare-metal hypervisors are isolated from the attack-prone operating system, they are extremely secure.</a:t>
            </a:r>
            <a:endParaRPr/>
          </a:p>
          <a:p>
            <a:pPr indent="-334327" lvl="0" marL="457200" rtl="0" algn="l">
              <a:spcBef>
                <a:spcPts val="0"/>
              </a:spcBef>
              <a:spcAft>
                <a:spcPts val="0"/>
              </a:spcAft>
              <a:buSzPct val="100000"/>
              <a:buChar char="●"/>
            </a:pPr>
            <a:r>
              <a:rPr lang="en-GB"/>
              <a:t>In addition, they generally perform better and more efficiently than hosted hypervisors. For these reasons, most enterprise companies choose bare-metal hypervisors for data center computing needs.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231062" y="488100"/>
            <a:ext cx="8681876" cy="4167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1 hypervisor examples:</a:t>
            </a:r>
            <a:endParaRPr/>
          </a:p>
        </p:txBody>
      </p:sp>
      <p:sp>
        <p:nvSpPr>
          <p:cNvPr id="182" name="Google Shape;182;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1. VMware ESX and ESXi</a:t>
            </a:r>
            <a:endParaRPr/>
          </a:p>
          <a:p>
            <a:pPr indent="-342900" lvl="0" marL="457200" rtl="0" algn="l">
              <a:spcBef>
                <a:spcPts val="1200"/>
              </a:spcBef>
              <a:spcAft>
                <a:spcPts val="0"/>
              </a:spcAft>
              <a:buSzPts val="1800"/>
              <a:buChar char="●"/>
            </a:pPr>
            <a:r>
              <a:rPr lang="en-GB"/>
              <a:t>These hypervisors offer advanced features and scalability, but require licensing, so the costs are higher.</a:t>
            </a:r>
            <a:endParaRPr/>
          </a:p>
          <a:p>
            <a:pPr indent="-342900" lvl="0" marL="457200" rtl="0" algn="l">
              <a:spcBef>
                <a:spcPts val="0"/>
              </a:spcBef>
              <a:spcAft>
                <a:spcPts val="0"/>
              </a:spcAft>
              <a:buSzPts val="1800"/>
              <a:buChar char="●"/>
            </a:pPr>
            <a:r>
              <a:rPr lang="en-GB"/>
              <a:t>There are some lower-cost bundles that VMware offers and they can make hypervisor technology more affordable for small infrastructures.</a:t>
            </a:r>
            <a:endParaRPr/>
          </a:p>
          <a:p>
            <a:pPr indent="-342900" lvl="0" marL="457200" rtl="0" algn="l">
              <a:spcBef>
                <a:spcPts val="0"/>
              </a:spcBef>
              <a:spcAft>
                <a:spcPts val="0"/>
              </a:spcAft>
              <a:buSzPts val="1800"/>
              <a:buChar char="●"/>
            </a:pPr>
            <a:r>
              <a:rPr lang="en-GB"/>
              <a:t>VMware is the leader in the Type-1 hypervisors. Their vSphere/ESXi product is available in a free edition and 5 commercial editions.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1 hypervisor examples:</a:t>
            </a:r>
            <a:endParaRPr/>
          </a:p>
          <a:p>
            <a:pPr indent="0" lvl="0" marL="0" rtl="0" algn="l">
              <a:spcBef>
                <a:spcPts val="0"/>
              </a:spcBef>
              <a:spcAft>
                <a:spcPts val="0"/>
              </a:spcAft>
              <a:buNone/>
            </a:pPr>
            <a:r>
              <a:t/>
            </a:r>
            <a:endParaRPr/>
          </a:p>
        </p:txBody>
      </p:sp>
      <p:sp>
        <p:nvSpPr>
          <p:cNvPr id="188" name="Google Shape;188;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2. Microsoft Hyper-V</a:t>
            </a:r>
            <a:endParaRPr/>
          </a:p>
          <a:p>
            <a:pPr indent="-334327" lvl="0" marL="457200" rtl="0" algn="l">
              <a:spcBef>
                <a:spcPts val="1200"/>
              </a:spcBef>
              <a:spcAft>
                <a:spcPts val="0"/>
              </a:spcAft>
              <a:buSzPct val="100000"/>
              <a:buChar char="●"/>
            </a:pPr>
            <a:r>
              <a:rPr lang="en-GB"/>
              <a:t>The Microsoft hypervisor, Hyper-V doesn’t offer many of the advanced features that VMware’s products provide. However, with XenServer and vSphere, Hyper-V is one of the top 3 Type-1 hypervisors.</a:t>
            </a:r>
            <a:endParaRPr/>
          </a:p>
          <a:p>
            <a:pPr indent="-334327" lvl="0" marL="457200" rtl="0" algn="l">
              <a:spcBef>
                <a:spcPts val="0"/>
              </a:spcBef>
              <a:spcAft>
                <a:spcPts val="0"/>
              </a:spcAft>
              <a:buSzPct val="100000"/>
              <a:buChar char="●"/>
            </a:pPr>
            <a:r>
              <a:rPr lang="en-GB"/>
              <a:t>It was first released with Windows Server, but now Hyper-V has been greatly enhanced with Windows Server 2012 Hyper-V.</a:t>
            </a:r>
            <a:endParaRPr/>
          </a:p>
          <a:p>
            <a:pPr indent="-334327" lvl="0" marL="457200" rtl="0" algn="l">
              <a:spcBef>
                <a:spcPts val="0"/>
              </a:spcBef>
              <a:spcAft>
                <a:spcPts val="0"/>
              </a:spcAft>
              <a:buSzPct val="100000"/>
              <a:buChar char="●"/>
            </a:pPr>
            <a:r>
              <a:rPr lang="en-GB"/>
              <a:t>Hyper-V is available in both a free edition (with no GUI and no virtualization rights) and 4 commercial editions – Foundations (OEM only), Essentials, Standard, and Datacenter.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3. Citrix XenServer</a:t>
            </a:r>
            <a:endParaRPr/>
          </a:p>
          <a:p>
            <a:pPr indent="0" lvl="0" marL="0" rtl="0" algn="l">
              <a:spcBef>
                <a:spcPts val="1200"/>
              </a:spcBef>
              <a:spcAft>
                <a:spcPts val="0"/>
              </a:spcAft>
              <a:buNone/>
            </a:pPr>
            <a:r>
              <a:rPr lang="en-GB"/>
              <a:t>It began as an open source project. The core hypervisor technology is free, but like VMware’s free ESXi, it has almost no advanced features.</a:t>
            </a:r>
            <a:endParaRPr/>
          </a:p>
          <a:p>
            <a:pPr indent="0" lvl="0" marL="0" rtl="0" algn="l">
              <a:spcBef>
                <a:spcPts val="1200"/>
              </a:spcBef>
              <a:spcAft>
                <a:spcPts val="0"/>
              </a:spcAft>
              <a:buNone/>
            </a:pPr>
            <a:r>
              <a:rPr lang="en-GB"/>
              <a:t>Xen is a type-1 bare-metal hypervisor. Just as Red Hat Enterprise Virtualization uses KVM, Citrix uses Xen in the commercial XenServer.</a:t>
            </a:r>
            <a:endParaRPr/>
          </a:p>
          <a:p>
            <a:pPr indent="0" lvl="0" marL="0" rtl="0" algn="l">
              <a:spcBef>
                <a:spcPts val="1200"/>
              </a:spcBef>
              <a:spcAft>
                <a:spcPts val="0"/>
              </a:spcAft>
              <a:buNone/>
            </a:pPr>
            <a:r>
              <a:rPr lang="en-GB"/>
              <a:t>Today, the Xen open source projects and community are at Xen.org. Today, XenServer is a commercial type-1 hypervisor solution from Citrix, offered in 4 editions. </a:t>
            </a:r>
            <a:endParaRPr/>
          </a:p>
          <a:p>
            <a:pPr indent="0" lvl="0" marL="0" rtl="0" algn="l">
              <a:spcBef>
                <a:spcPts val="1200"/>
              </a:spcBef>
              <a:spcAft>
                <a:spcPts val="1200"/>
              </a:spcAft>
              <a:buNone/>
            </a:pPr>
            <a:r>
              <a:rPr lang="en-GB"/>
              <a:t>Confusingly, Citrix has also branded their other proprietary solutions like XenApp and XenDesktop with the Xen name.</a:t>
            </a:r>
            <a:endParaRPr/>
          </a:p>
        </p:txBody>
      </p:sp>
      <p:sp>
        <p:nvSpPr>
          <p:cNvPr id="194" name="Google Shape;194;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1 hypervisor examples:</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Oracle VM</a:t>
            </a:r>
            <a:endParaRPr/>
          </a:p>
          <a:p>
            <a:pPr indent="-342900" lvl="0" marL="457200" rtl="0" algn="l">
              <a:spcBef>
                <a:spcPts val="1200"/>
              </a:spcBef>
              <a:spcAft>
                <a:spcPts val="0"/>
              </a:spcAft>
              <a:buSzPts val="1800"/>
              <a:buChar char="●"/>
            </a:pPr>
            <a:r>
              <a:rPr lang="en-GB"/>
              <a:t>The Oracle hypervisor is based on the open source Xen.</a:t>
            </a:r>
            <a:endParaRPr/>
          </a:p>
          <a:p>
            <a:pPr indent="-342900" lvl="0" marL="457200" rtl="0" algn="l">
              <a:spcBef>
                <a:spcPts val="0"/>
              </a:spcBef>
              <a:spcAft>
                <a:spcPts val="0"/>
              </a:spcAft>
              <a:buSzPts val="1800"/>
              <a:buChar char="●"/>
            </a:pPr>
            <a:r>
              <a:rPr lang="en-GB"/>
              <a:t>However, if you need hypervisor support and product updates, it will cost you.</a:t>
            </a:r>
            <a:endParaRPr/>
          </a:p>
          <a:p>
            <a:pPr indent="-342900" lvl="0" marL="457200" rtl="0" algn="l">
              <a:spcBef>
                <a:spcPts val="0"/>
              </a:spcBef>
              <a:spcAft>
                <a:spcPts val="0"/>
              </a:spcAft>
              <a:buSzPts val="1800"/>
              <a:buChar char="●"/>
            </a:pPr>
            <a:r>
              <a:rPr lang="en-GB"/>
              <a:t>Oracle VM lacks many of the advanced features found in other bare-metal virtualization hypervisors.</a:t>
            </a:r>
            <a:endParaRPr/>
          </a:p>
        </p:txBody>
      </p:sp>
      <p:sp>
        <p:nvSpPr>
          <p:cNvPr id="200" name="Google Shape;200;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1 hypervisor examples:</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a:t>
            </a:r>
            <a:endParaRPr/>
          </a:p>
        </p:txBody>
      </p:sp>
      <p:sp>
        <p:nvSpPr>
          <p:cNvPr id="206" name="Google Shape;206;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 2 hypervisor runs as a software layer on an operating system, like other computer programs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1. VMware Workstation/Fusion/Player</a:t>
            </a:r>
            <a:endParaRPr/>
          </a:p>
          <a:p>
            <a:pPr indent="-334327" lvl="0" marL="457200" rtl="0" algn="l">
              <a:spcBef>
                <a:spcPts val="1200"/>
              </a:spcBef>
              <a:spcAft>
                <a:spcPts val="0"/>
              </a:spcAft>
              <a:buSzPct val="100000"/>
              <a:buChar char="●"/>
            </a:pPr>
            <a:r>
              <a:rPr lang="en-GB"/>
              <a:t>VMware Player is a free virtualization hypervisor. It is intended to run only one virtual machine (VM) and does not allow creating VMs.</a:t>
            </a:r>
            <a:endParaRPr/>
          </a:p>
          <a:p>
            <a:pPr indent="-334327" lvl="0" marL="457200" rtl="0" algn="l">
              <a:spcBef>
                <a:spcPts val="0"/>
              </a:spcBef>
              <a:spcAft>
                <a:spcPts val="0"/>
              </a:spcAft>
              <a:buSzPct val="100000"/>
              <a:buChar char="●"/>
            </a:pPr>
            <a:r>
              <a:rPr lang="en-GB"/>
              <a:t>VMware Workstation is a more robust hypervisor with some advanced features, such as record-and-replay and VM snapshot support.</a:t>
            </a:r>
            <a:endParaRPr/>
          </a:p>
          <a:p>
            <a:pPr indent="-334327" lvl="0" marL="457200" rtl="0" algn="l">
              <a:spcBef>
                <a:spcPts val="0"/>
              </a:spcBef>
              <a:spcAft>
                <a:spcPts val="0"/>
              </a:spcAft>
              <a:buSzPct val="100000"/>
              <a:buChar char="●"/>
            </a:pPr>
            <a:r>
              <a:rPr lang="en-GB"/>
              <a:t>VMware Workstation has three major use cases:</a:t>
            </a:r>
            <a:endParaRPr/>
          </a:p>
          <a:p>
            <a:pPr indent="-310832" lvl="1" marL="914400" rtl="0" algn="l">
              <a:spcBef>
                <a:spcPts val="0"/>
              </a:spcBef>
              <a:spcAft>
                <a:spcPts val="0"/>
              </a:spcAft>
              <a:buSzPct val="100000"/>
              <a:buChar char="○"/>
            </a:pPr>
            <a:r>
              <a:rPr lang="en-GB"/>
              <a:t>for running multiple different operating systems or versions of one OS</a:t>
            </a:r>
            <a:endParaRPr/>
          </a:p>
          <a:p>
            <a:pPr indent="-310832" lvl="1" marL="914400" rtl="0" algn="l">
              <a:spcBef>
                <a:spcPts val="0"/>
              </a:spcBef>
              <a:spcAft>
                <a:spcPts val="0"/>
              </a:spcAft>
              <a:buSzPct val="100000"/>
              <a:buChar char="○"/>
            </a:pPr>
            <a:r>
              <a:rPr lang="en-GB"/>
              <a:t>on one desktop,</a:t>
            </a:r>
            <a:endParaRPr/>
          </a:p>
          <a:p>
            <a:pPr indent="-310832" lvl="1" marL="914400" rtl="0" algn="l">
              <a:spcBef>
                <a:spcPts val="0"/>
              </a:spcBef>
              <a:spcAft>
                <a:spcPts val="0"/>
              </a:spcAft>
              <a:buSzPct val="100000"/>
              <a:buChar char="○"/>
            </a:pPr>
            <a:r>
              <a:rPr lang="en-GB"/>
              <a:t>for developers that need sandbox environments and snapshots, or</a:t>
            </a:r>
            <a:endParaRPr/>
          </a:p>
          <a:p>
            <a:pPr indent="-310832" lvl="1" marL="914400" rtl="0" algn="l">
              <a:spcBef>
                <a:spcPts val="0"/>
              </a:spcBef>
              <a:spcAft>
                <a:spcPts val="0"/>
              </a:spcAft>
              <a:buSzPct val="100000"/>
              <a:buChar char="○"/>
            </a:pPr>
            <a:r>
              <a:rPr lang="en-GB"/>
              <a:t>for labs and demonstration purposes.</a:t>
            </a:r>
            <a:endParaRPr/>
          </a:p>
        </p:txBody>
      </p:sp>
      <p:sp>
        <p:nvSpPr>
          <p:cNvPr id="212" name="Google Shape;212;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 examples:</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VMware Server</a:t>
            </a:r>
            <a:endParaRPr/>
          </a:p>
          <a:p>
            <a:pPr indent="-342900" lvl="0" marL="457200" rtl="0" algn="l">
              <a:spcBef>
                <a:spcPts val="1200"/>
              </a:spcBef>
              <a:spcAft>
                <a:spcPts val="0"/>
              </a:spcAft>
              <a:buSzPts val="1800"/>
              <a:buChar char="●"/>
            </a:pPr>
            <a:r>
              <a:rPr lang="en-GB"/>
              <a:t>VMware Server is a free, hosted virtualization hypervisor that’s very similar to the VMware Workstation.</a:t>
            </a:r>
            <a:endParaRPr/>
          </a:p>
          <a:p>
            <a:pPr indent="-342900" lvl="0" marL="457200" rtl="0" algn="l">
              <a:spcBef>
                <a:spcPts val="0"/>
              </a:spcBef>
              <a:spcAft>
                <a:spcPts val="0"/>
              </a:spcAft>
              <a:buSzPts val="1800"/>
              <a:buChar char="●"/>
            </a:pPr>
            <a:r>
              <a:rPr lang="en-GB"/>
              <a:t>VMware has halted development on Server since 2009</a:t>
            </a:r>
            <a:endParaRPr/>
          </a:p>
        </p:txBody>
      </p:sp>
      <p:sp>
        <p:nvSpPr>
          <p:cNvPr id="218" name="Google Shape;218;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 examples:</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Microsoft Virtual PC</a:t>
            </a:r>
            <a:endParaRPr/>
          </a:p>
          <a:p>
            <a:pPr indent="-342900" lvl="0" marL="457200" rtl="0" algn="l">
              <a:spcBef>
                <a:spcPts val="1200"/>
              </a:spcBef>
              <a:spcAft>
                <a:spcPts val="0"/>
              </a:spcAft>
              <a:buSzPts val="1800"/>
              <a:buChar char="●"/>
            </a:pPr>
            <a:r>
              <a:rPr lang="en-GB"/>
              <a:t>This is the latest Microsoft’s version of this hypervisor technology, Windows Virtual PC and runs only on Windows 7 and supports only Windows operating systems running on it.</a:t>
            </a:r>
            <a:endParaRPr/>
          </a:p>
        </p:txBody>
      </p:sp>
      <p:sp>
        <p:nvSpPr>
          <p:cNvPr id="224" name="Google Shape;224;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 examples: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virtualization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Virtualization is technology that allows you to create multiple simulated environments or dedicated resources from a single, physical hardware system. </a:t>
            </a:r>
            <a:endParaRPr/>
          </a:p>
          <a:p>
            <a:pPr indent="-342900" lvl="0" marL="457200" rtl="0" algn="l">
              <a:spcBef>
                <a:spcPts val="0"/>
              </a:spcBef>
              <a:spcAft>
                <a:spcPts val="0"/>
              </a:spcAft>
              <a:buSzPts val="1800"/>
              <a:buChar char="●"/>
            </a:pPr>
            <a:r>
              <a:rPr lang="en-GB"/>
              <a:t>Software called a hypervisor connects directly to that hardware and allows you to split 1 system into separate, distinct, and secure environments known as virtual machines (VMs).</a:t>
            </a:r>
            <a:endParaRPr/>
          </a:p>
          <a:p>
            <a:pPr indent="-342900" lvl="0" marL="457200" rtl="0" algn="l">
              <a:spcBef>
                <a:spcPts val="0"/>
              </a:spcBef>
              <a:spcAft>
                <a:spcPts val="0"/>
              </a:spcAft>
              <a:buSzPts val="1800"/>
              <a:buChar char="●"/>
            </a:pPr>
            <a:r>
              <a:rPr lang="en-GB"/>
              <a:t>These VMs rely on the hypervisor’s ability to separate the machine’s resources from the hardware and distribute them appropriately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Oracle VM VirtualBox</a:t>
            </a:r>
            <a:endParaRPr/>
          </a:p>
          <a:p>
            <a:pPr indent="-342900" lvl="0" marL="457200" rtl="0" algn="l">
              <a:spcBef>
                <a:spcPts val="1200"/>
              </a:spcBef>
              <a:spcAft>
                <a:spcPts val="0"/>
              </a:spcAft>
              <a:buSzPts val="1800"/>
              <a:buChar char="●"/>
            </a:pPr>
            <a:r>
              <a:rPr lang="en-GB"/>
              <a:t>VirtualBox hypervisor technology provides reasonable performance and features if you want to virtualize on a budget. </a:t>
            </a:r>
            <a:endParaRPr/>
          </a:p>
          <a:p>
            <a:pPr indent="-342900" lvl="0" marL="457200" rtl="0" algn="l">
              <a:spcBef>
                <a:spcPts val="0"/>
              </a:spcBef>
              <a:spcAft>
                <a:spcPts val="0"/>
              </a:spcAft>
              <a:buSzPts val="1800"/>
              <a:buChar char="●"/>
            </a:pPr>
            <a:r>
              <a:rPr lang="en-GB"/>
              <a:t>Despite being a free, hosted product with a very small footprint, VirtualBox shares many features with VMware vSphere and Microsoft Hyper-V.</a:t>
            </a:r>
            <a:endParaRPr/>
          </a:p>
        </p:txBody>
      </p:sp>
      <p:sp>
        <p:nvSpPr>
          <p:cNvPr id="230" name="Google Shape;230;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 examples:</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5. Red Hat Enterprise Virtualization</a:t>
            </a:r>
            <a:endParaRPr/>
          </a:p>
          <a:p>
            <a:pPr indent="-342900" lvl="0" marL="457200" rtl="0" algn="l">
              <a:spcBef>
                <a:spcPts val="1200"/>
              </a:spcBef>
              <a:spcAft>
                <a:spcPts val="0"/>
              </a:spcAft>
              <a:buSzPts val="1800"/>
              <a:buChar char="●"/>
            </a:pPr>
            <a:r>
              <a:rPr lang="en-GB"/>
              <a:t>Red Hat’s Kernel-based Virtual Machine (KVM) has qualities of both a hosted and a bare-metal virtualization hypervisor. </a:t>
            </a:r>
            <a:endParaRPr/>
          </a:p>
          <a:p>
            <a:pPr indent="-342900" lvl="0" marL="457200" rtl="0" algn="l">
              <a:spcBef>
                <a:spcPts val="0"/>
              </a:spcBef>
              <a:spcAft>
                <a:spcPts val="0"/>
              </a:spcAft>
              <a:buSzPts val="1800"/>
              <a:buChar char="●"/>
            </a:pPr>
            <a:r>
              <a:rPr lang="en-GB"/>
              <a:t>It can turn the Linux kernel itself into a hypervisor so the VMs have direct access to the physical hardware.</a:t>
            </a:r>
            <a:endParaRPr/>
          </a:p>
        </p:txBody>
      </p:sp>
      <p:sp>
        <p:nvSpPr>
          <p:cNvPr id="236" name="Google Shape;236;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 2 hypervisor examples:</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Load balancing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load balancing</a:t>
            </a:r>
            <a:endParaRPr/>
          </a:p>
        </p:txBody>
      </p:sp>
      <p:sp>
        <p:nvSpPr>
          <p:cNvPr id="247" name="Google Shape;247;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Load balancing is a crucial concept in computer networking and distributed systems, including cloud computing.</a:t>
            </a:r>
            <a:endParaRPr/>
          </a:p>
          <a:p>
            <a:pPr indent="0" lvl="0" marL="0" rtl="0" algn="l">
              <a:spcBef>
                <a:spcPts val="1200"/>
              </a:spcBef>
              <a:spcAft>
                <a:spcPts val="0"/>
              </a:spcAft>
              <a:buNone/>
            </a:pPr>
            <a:r>
              <a:rPr lang="en-GB"/>
              <a:t>It refers to the process of distributing incoming network traffic or computational tasks across multiple servers, resources, or computing nodes to ensure optimal resource utilization, improved performance, and high availability. </a:t>
            </a:r>
            <a:endParaRPr/>
          </a:p>
          <a:p>
            <a:pPr indent="0" lvl="0" marL="0" rtl="0" algn="l">
              <a:spcBef>
                <a:spcPts val="1200"/>
              </a:spcBef>
              <a:spcAft>
                <a:spcPts val="1200"/>
              </a:spcAft>
              <a:buNone/>
            </a:pPr>
            <a:r>
              <a:rPr lang="en-GB"/>
              <a:t>Load balancing aims to prevent any single server or resource from becoming overloaded while ensuring that the workload is efficiently distributed.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Goals of load balancing</a:t>
            </a:r>
            <a:endParaRPr/>
          </a:p>
        </p:txBody>
      </p:sp>
      <p:sp>
        <p:nvSpPr>
          <p:cNvPr id="253" name="Google Shape;253;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b="1" lang="en-GB"/>
              <a:t>Optimal Resource Utilization</a:t>
            </a:r>
            <a:r>
              <a:rPr lang="en-GB"/>
              <a:t>: Load balancing ensures that resources, such as servers, CPUs, memory, and network bandwidth, are utilized efficiently. By distributing workloads evenly, no single resource is overwhelmed while others remain underutilized.</a:t>
            </a:r>
            <a:endParaRPr/>
          </a:p>
          <a:p>
            <a:pPr indent="-308610" lvl="0" marL="457200" rtl="0" algn="l">
              <a:spcBef>
                <a:spcPts val="0"/>
              </a:spcBef>
              <a:spcAft>
                <a:spcPts val="0"/>
              </a:spcAft>
              <a:buSzPct val="100000"/>
              <a:buChar char="●"/>
            </a:pPr>
            <a:r>
              <a:rPr b="1" lang="en-GB"/>
              <a:t>Improved Performance</a:t>
            </a:r>
            <a:r>
              <a:rPr lang="en-GB"/>
              <a:t>: Evenly distributing traffic or tasks across multiple resources reduces response times and latency. This results in faster processing of requests and a more responsive user experience.</a:t>
            </a:r>
            <a:endParaRPr/>
          </a:p>
          <a:p>
            <a:pPr indent="-308610" lvl="0" marL="457200" rtl="0" algn="l">
              <a:spcBef>
                <a:spcPts val="0"/>
              </a:spcBef>
              <a:spcAft>
                <a:spcPts val="0"/>
              </a:spcAft>
              <a:buSzPct val="100000"/>
              <a:buChar char="●"/>
            </a:pPr>
            <a:r>
              <a:rPr b="1" lang="en-GB"/>
              <a:t>Scalability</a:t>
            </a:r>
            <a:r>
              <a:rPr lang="en-GB"/>
              <a:t>: Load balancing helps accommodate increased demand and growth by adding more resources as needed. This scalability ensures that applications can handle varying workloads without causing performance degradation.</a:t>
            </a:r>
            <a:endParaRPr/>
          </a:p>
          <a:p>
            <a:pPr indent="-308610" lvl="0" marL="457200" rtl="0" algn="l">
              <a:spcBef>
                <a:spcPts val="0"/>
              </a:spcBef>
              <a:spcAft>
                <a:spcPts val="0"/>
              </a:spcAft>
              <a:buSzPct val="100000"/>
              <a:buChar char="●"/>
            </a:pPr>
            <a:r>
              <a:rPr b="1" lang="en-GB"/>
              <a:t>High Availability</a:t>
            </a:r>
            <a:r>
              <a:rPr lang="en-GB"/>
              <a:t>: By distributing traffic across multiple servers, load balancing helps minimize the impact of server failures. If one server goes down, the load balancer can redirect traffic to healthy servers, ensuring continuous availability of services.</a:t>
            </a:r>
            <a:endParaRPr/>
          </a:p>
          <a:p>
            <a:pPr indent="-308610" lvl="0" marL="457200" rtl="0" algn="l">
              <a:spcBef>
                <a:spcPts val="0"/>
              </a:spcBef>
              <a:spcAft>
                <a:spcPts val="0"/>
              </a:spcAft>
              <a:buSzPct val="100000"/>
              <a:buChar char="●"/>
            </a:pPr>
            <a:r>
              <a:rPr b="1" lang="en-GB"/>
              <a:t>Fault Tolerance</a:t>
            </a:r>
            <a:r>
              <a:rPr lang="en-GB"/>
              <a:t>: Load balancers can detect and route traffic away from malfunctioning or unresponsive servers, preventing users from experiencing disruptions due to server failures.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Algorithms of load balancing</a:t>
            </a:r>
            <a:endParaRPr/>
          </a:p>
        </p:txBody>
      </p:sp>
      <p:sp>
        <p:nvSpPr>
          <p:cNvPr id="259" name="Google Shape;259;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a:t>Round Robin</a:t>
            </a:r>
            <a:r>
              <a:rPr lang="en-GB"/>
              <a:t>: Incoming requests are distributed sequentially to each server in rotation. It's a simple method but doesn't consider server load or performance.</a:t>
            </a:r>
            <a:endParaRPr/>
          </a:p>
          <a:p>
            <a:pPr indent="0" lvl="0" marL="0" rtl="0" algn="l">
              <a:spcBef>
                <a:spcPts val="1200"/>
              </a:spcBef>
              <a:spcAft>
                <a:spcPts val="0"/>
              </a:spcAft>
              <a:buNone/>
            </a:pPr>
            <a:r>
              <a:rPr b="1" lang="en-GB"/>
              <a:t>Weighted Round Robin</a:t>
            </a:r>
            <a:r>
              <a:rPr lang="en-GB"/>
              <a:t>: Servers are assigned different weights, indicating their capacity or performance. Requests are then distributed based on these weights.</a:t>
            </a:r>
            <a:endParaRPr/>
          </a:p>
          <a:p>
            <a:pPr indent="0" lvl="0" marL="0" rtl="0" algn="l">
              <a:spcBef>
                <a:spcPts val="1200"/>
              </a:spcBef>
              <a:spcAft>
                <a:spcPts val="0"/>
              </a:spcAft>
              <a:buNone/>
            </a:pPr>
            <a:r>
              <a:rPr b="1" lang="en-GB"/>
              <a:t>Least Connections</a:t>
            </a:r>
            <a:r>
              <a:rPr lang="en-GB"/>
              <a:t>: Traffic is directed to the server with the fewest active connections. This method can help balance workloads based on the current load of each server.</a:t>
            </a:r>
            <a:endParaRPr/>
          </a:p>
          <a:p>
            <a:pPr indent="0" lvl="0" marL="0" rtl="0" algn="l">
              <a:spcBef>
                <a:spcPts val="1200"/>
              </a:spcBef>
              <a:spcAft>
                <a:spcPts val="0"/>
              </a:spcAft>
              <a:buNone/>
            </a:pPr>
            <a:r>
              <a:rPr b="1" lang="en-GB"/>
              <a:t>Weighted Least Connections</a:t>
            </a:r>
            <a:r>
              <a:rPr lang="en-GB"/>
              <a:t>: Similar to weighted round robin, this method assigns weights to servers based on their capacity, and requests are directed to the server with the lowest weighted connections.</a:t>
            </a:r>
            <a:endParaRPr/>
          </a:p>
          <a:p>
            <a:pPr indent="0" lvl="0" marL="0" rtl="0" algn="l">
              <a:spcBef>
                <a:spcPts val="1200"/>
              </a:spcBef>
              <a:spcAft>
                <a:spcPts val="1200"/>
              </a:spcAft>
              <a:buNone/>
            </a:pPr>
            <a:r>
              <a:rPr b="1" lang="en-GB"/>
              <a:t>Least Response Time</a:t>
            </a:r>
            <a:r>
              <a:rPr lang="en-GB"/>
              <a:t>: Traffic is directed to the server with the lowest response time. This method aims to minimize latency and improve user experience.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8"/>
          <p:cNvPicPr preferRelativeResize="0"/>
          <p:nvPr/>
        </p:nvPicPr>
        <p:blipFill>
          <a:blip r:embed="rId3">
            <a:alphaModFix/>
          </a:blip>
          <a:stretch>
            <a:fillRect/>
          </a:stretch>
        </p:blipFill>
        <p:spPr>
          <a:xfrm>
            <a:off x="2075433" y="699325"/>
            <a:ext cx="4993134" cy="374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Load balancers typically come in two flavours: hardware‑based and software‑based. </a:t>
            </a:r>
            <a:endParaRPr/>
          </a:p>
          <a:p>
            <a:pPr indent="0" lvl="0" marL="0" rtl="0" algn="l">
              <a:spcBef>
                <a:spcPts val="1200"/>
              </a:spcBef>
              <a:spcAft>
                <a:spcPts val="0"/>
              </a:spcAft>
              <a:buNone/>
            </a:pPr>
            <a:r>
              <a:rPr lang="en-GB"/>
              <a:t>Vendors of hardware‑based solutions load proprietary software onto the machine they provide, which often uses specialized processors. </a:t>
            </a:r>
            <a:endParaRPr/>
          </a:p>
          <a:p>
            <a:pPr indent="0" lvl="0" marL="0" rtl="0" algn="l">
              <a:spcBef>
                <a:spcPts val="1200"/>
              </a:spcBef>
              <a:spcAft>
                <a:spcPts val="0"/>
              </a:spcAft>
              <a:buNone/>
            </a:pPr>
            <a:r>
              <a:rPr lang="en-GB"/>
              <a:t>To cope with increasing traffic on your website, you have to buy more or bigger machines from the vendor.</a:t>
            </a:r>
            <a:endParaRPr/>
          </a:p>
          <a:p>
            <a:pPr indent="0" lvl="0" marL="0" rtl="0" algn="l">
              <a:spcBef>
                <a:spcPts val="1200"/>
              </a:spcBef>
              <a:spcAft>
                <a:spcPts val="0"/>
              </a:spcAft>
              <a:buNone/>
            </a:pPr>
            <a:r>
              <a:rPr lang="en-GB"/>
              <a:t>Software solutions generally run on commodity hardware, making them less expensive and more flexible.</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GB" sz="1800">
                <a:solidFill>
                  <a:schemeClr val="dk2"/>
                </a:solidFill>
                <a:latin typeface="Source Code Pro"/>
                <a:ea typeface="Source Code Pro"/>
                <a:cs typeface="Source Code Pro"/>
                <a:sym typeface="Source Code Pro"/>
              </a:rPr>
              <a:t>The advantages of hardware load balancer</a:t>
            </a:r>
            <a:endParaRPr/>
          </a:p>
        </p:txBody>
      </p:sp>
      <p:sp>
        <p:nvSpPr>
          <p:cNvPr id="276" name="Google Shape;276;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b="1" lang="en-GB"/>
              <a:t>High Performance</a:t>
            </a:r>
            <a:endParaRPr b="1"/>
          </a:p>
          <a:p>
            <a:pPr indent="0" lvl="0" marL="914400" rtl="0" algn="l">
              <a:spcBef>
                <a:spcPts val="1200"/>
              </a:spcBef>
              <a:spcAft>
                <a:spcPts val="0"/>
              </a:spcAft>
              <a:buNone/>
            </a:pPr>
            <a:r>
              <a:rPr lang="en-GB"/>
              <a:t>The system performance is critical for any network application and load balancer is no exception. When it comes to system performance, you need properly designed software architecture running on dedicated hardware.The NIC driver should be tuned or even completely rewritten for best performance. Take Intel Gigabit and 10G ports as example. You just can’t install the software on random server or hardware and still hope the performance is good. Hardware load balancer has lower latency and more consistent performance.</a:t>
            </a:r>
            <a:endParaRPr/>
          </a:p>
          <a:p>
            <a:pPr indent="-317182" lvl="0" marL="457200" rtl="0" algn="l">
              <a:spcBef>
                <a:spcPts val="1200"/>
              </a:spcBef>
              <a:spcAft>
                <a:spcPts val="0"/>
              </a:spcAft>
              <a:buSzPct val="100000"/>
              <a:buChar char="●"/>
            </a:pPr>
            <a:r>
              <a:rPr b="1" lang="en-GB"/>
              <a:t>Less prone for failure</a:t>
            </a:r>
            <a:endParaRPr b="1"/>
          </a:p>
          <a:p>
            <a:pPr indent="0" lvl="0" marL="914400" rtl="0" algn="l">
              <a:spcBef>
                <a:spcPts val="1200"/>
              </a:spcBef>
              <a:spcAft>
                <a:spcPts val="1200"/>
              </a:spcAft>
              <a:buNone/>
            </a:pPr>
            <a:r>
              <a:rPr lang="en-GB"/>
              <a:t>The hardware load balancer is typically built on properly optimized and well-tested hardware platform. And underlying OS of load balancer is built against specific hardware for performance and stability.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disadvantages of hardware load balancer</a:t>
            </a:r>
            <a:endParaRPr/>
          </a:p>
        </p:txBody>
      </p:sp>
      <p:sp>
        <p:nvSpPr>
          <p:cNvPr id="282" name="Google Shape;282;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Char char="○"/>
            </a:pPr>
            <a:r>
              <a:rPr b="1" lang="en-GB"/>
              <a:t>Overprovisioning</a:t>
            </a:r>
            <a:endParaRPr b="1"/>
          </a:p>
          <a:p>
            <a:pPr indent="-317500" lvl="2" marL="1371600" rtl="0" algn="l">
              <a:spcBef>
                <a:spcPts val="0"/>
              </a:spcBef>
              <a:spcAft>
                <a:spcPts val="0"/>
              </a:spcAft>
              <a:buSzPts val="1400"/>
              <a:buChar char="■"/>
            </a:pPr>
            <a:r>
              <a:rPr lang="en-GB"/>
              <a:t>You have to pay more for load balancing capability to meet peak demands.</a:t>
            </a:r>
            <a:endParaRPr/>
          </a:p>
          <a:p>
            <a:pPr indent="-317500" lvl="1" marL="914400" rtl="0" algn="l">
              <a:spcBef>
                <a:spcPts val="0"/>
              </a:spcBef>
              <a:spcAft>
                <a:spcPts val="0"/>
              </a:spcAft>
              <a:buSzPts val="1400"/>
              <a:buChar char="○"/>
            </a:pPr>
            <a:r>
              <a:rPr b="1" lang="en-GB"/>
              <a:t>Cost</a:t>
            </a:r>
            <a:endParaRPr b="1"/>
          </a:p>
          <a:p>
            <a:pPr indent="-317500" lvl="2" marL="1371600" rtl="0" algn="l">
              <a:spcBef>
                <a:spcPts val="0"/>
              </a:spcBef>
              <a:spcAft>
                <a:spcPts val="0"/>
              </a:spcAft>
              <a:buSzPts val="1400"/>
              <a:buChar char="■"/>
            </a:pPr>
            <a:r>
              <a:rPr lang="en-GB"/>
              <a:t>Hardware load balancer requires expensive maintenance and it definitely increase TCO for IT infrastructure.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 in Cloud Computing</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Cloud computing takes virtualization one step further:</a:t>
            </a:r>
            <a:endParaRPr/>
          </a:p>
          <a:p>
            <a:pPr indent="-342900" lvl="0" marL="457200" rtl="0" algn="l">
              <a:spcBef>
                <a:spcPts val="0"/>
              </a:spcBef>
              <a:spcAft>
                <a:spcPts val="0"/>
              </a:spcAft>
              <a:buSzPts val="1800"/>
              <a:buChar char="●"/>
            </a:pPr>
            <a:r>
              <a:rPr lang="en-GB"/>
              <a:t>You don’t need to own the hardware</a:t>
            </a:r>
            <a:endParaRPr/>
          </a:p>
          <a:p>
            <a:pPr indent="-342900" lvl="0" marL="457200" rtl="0" algn="l">
              <a:spcBef>
                <a:spcPts val="0"/>
              </a:spcBef>
              <a:spcAft>
                <a:spcPts val="0"/>
              </a:spcAft>
              <a:buSzPts val="1800"/>
              <a:buChar char="●"/>
            </a:pPr>
            <a:r>
              <a:rPr lang="en-GB"/>
              <a:t>Resources are rented as needed from a cloud</a:t>
            </a:r>
            <a:endParaRPr/>
          </a:p>
          <a:p>
            <a:pPr indent="-342900" lvl="0" marL="457200" rtl="0" algn="l">
              <a:spcBef>
                <a:spcPts val="0"/>
              </a:spcBef>
              <a:spcAft>
                <a:spcPts val="0"/>
              </a:spcAft>
              <a:buSzPts val="1800"/>
              <a:buChar char="●"/>
            </a:pPr>
            <a:r>
              <a:rPr lang="en-GB"/>
              <a:t>Various providers allow creating virtual servers:</a:t>
            </a:r>
            <a:endParaRPr/>
          </a:p>
          <a:p>
            <a:pPr indent="-317500" lvl="1" marL="914400" rtl="0" algn="l">
              <a:spcBef>
                <a:spcPts val="0"/>
              </a:spcBef>
              <a:spcAft>
                <a:spcPts val="0"/>
              </a:spcAft>
              <a:buSzPts val="1400"/>
              <a:buChar char="○"/>
            </a:pPr>
            <a:r>
              <a:rPr lang="en-GB"/>
              <a:t>Choose the OS and software each instance will have</a:t>
            </a:r>
            <a:endParaRPr/>
          </a:p>
          <a:p>
            <a:pPr indent="-317500" lvl="1" marL="914400" rtl="0" algn="l">
              <a:spcBef>
                <a:spcPts val="0"/>
              </a:spcBef>
              <a:spcAft>
                <a:spcPts val="0"/>
              </a:spcAft>
              <a:buSzPts val="1400"/>
              <a:buChar char="○"/>
            </a:pPr>
            <a:r>
              <a:rPr lang="en-GB"/>
              <a:t>The chosen OS will run on a large server farm</a:t>
            </a:r>
            <a:endParaRPr/>
          </a:p>
          <a:p>
            <a:pPr indent="-317500" lvl="1" marL="914400" rtl="0" algn="l">
              <a:spcBef>
                <a:spcPts val="0"/>
              </a:spcBef>
              <a:spcAft>
                <a:spcPts val="0"/>
              </a:spcAft>
              <a:buSzPts val="1400"/>
              <a:buChar char="○"/>
            </a:pPr>
            <a:r>
              <a:rPr lang="en-GB"/>
              <a:t>Can instantiate more virtual servers or shut down existing ones within minutes</a:t>
            </a:r>
            <a:endParaRPr/>
          </a:p>
          <a:p>
            <a:pPr indent="-342900" lvl="0" marL="457200" rtl="0" algn="l">
              <a:spcBef>
                <a:spcPts val="0"/>
              </a:spcBef>
              <a:spcAft>
                <a:spcPts val="0"/>
              </a:spcAft>
              <a:buSzPts val="1800"/>
              <a:buChar char="●"/>
            </a:pPr>
            <a:r>
              <a:rPr lang="en-GB"/>
              <a:t>You get billed only for what you used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advantages of software load balancer</a:t>
            </a:r>
            <a:endParaRPr/>
          </a:p>
        </p:txBody>
      </p:sp>
      <p:sp>
        <p:nvSpPr>
          <p:cNvPr id="288" name="Google Shape;288;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Char char="●"/>
            </a:pPr>
            <a:r>
              <a:rPr b="1" lang="en-GB"/>
              <a:t>Cost effective</a:t>
            </a:r>
            <a:endParaRPr b="1"/>
          </a:p>
          <a:p>
            <a:pPr indent="-304164" lvl="1" marL="1371600" rtl="0" algn="l">
              <a:spcBef>
                <a:spcPts val="0"/>
              </a:spcBef>
              <a:spcAft>
                <a:spcPts val="0"/>
              </a:spcAft>
              <a:buSzPct val="100000"/>
              <a:buChar char="○"/>
            </a:pPr>
            <a:r>
              <a:rPr lang="en-GB"/>
              <a:t>Deploying software load balancer is much more cost effective than its hardware counterparts.</a:t>
            </a:r>
            <a:endParaRPr/>
          </a:p>
          <a:p>
            <a:pPr indent="-325755" lvl="0" marL="457200" rtl="0" algn="l">
              <a:spcBef>
                <a:spcPts val="0"/>
              </a:spcBef>
              <a:spcAft>
                <a:spcPts val="0"/>
              </a:spcAft>
              <a:buSzPct val="100000"/>
              <a:buChar char="●"/>
            </a:pPr>
            <a:r>
              <a:rPr b="1" lang="en-GB"/>
              <a:t>Easy scaling up</a:t>
            </a:r>
            <a:endParaRPr b="1"/>
          </a:p>
          <a:p>
            <a:pPr indent="-304164" lvl="1" marL="1371600" rtl="0" algn="l">
              <a:spcBef>
                <a:spcPts val="0"/>
              </a:spcBef>
              <a:spcAft>
                <a:spcPts val="0"/>
              </a:spcAft>
              <a:buSzPct val="100000"/>
              <a:buChar char="○"/>
            </a:pPr>
            <a:r>
              <a:rPr lang="en-GB"/>
              <a:t>The nature of software load balancer makes it easier to scale up or down.</a:t>
            </a:r>
            <a:endParaRPr/>
          </a:p>
          <a:p>
            <a:pPr indent="-325755" lvl="0" marL="457200" rtl="0" algn="l">
              <a:spcBef>
                <a:spcPts val="0"/>
              </a:spcBef>
              <a:spcAft>
                <a:spcPts val="0"/>
              </a:spcAft>
              <a:buSzPct val="100000"/>
              <a:buChar char="●"/>
            </a:pPr>
            <a:r>
              <a:rPr b="1" lang="en-GB"/>
              <a:t>Cloud and Virtualization</a:t>
            </a:r>
            <a:endParaRPr b="1"/>
          </a:p>
          <a:p>
            <a:pPr indent="-304164" lvl="1" marL="1371600" rtl="0" algn="l">
              <a:spcBef>
                <a:spcPts val="0"/>
              </a:spcBef>
              <a:spcAft>
                <a:spcPts val="0"/>
              </a:spcAft>
              <a:buSzPct val="100000"/>
              <a:buChar char="○"/>
            </a:pPr>
            <a:r>
              <a:rPr lang="en-GB"/>
              <a:t>This is where benefits of a software load balancer come into play. Because software load balancer can be running directly on VM. You just can use hardware load balancer in Cloud. With hardware virtualization, software load balancer can be running on a hypervisor.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disadvantages of software load balancer</a:t>
            </a:r>
            <a:endParaRPr/>
          </a:p>
        </p:txBody>
      </p:sp>
      <p:sp>
        <p:nvSpPr>
          <p:cNvPr id="294" name="Google Shape;294;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Performance</a:t>
            </a:r>
            <a:endParaRPr/>
          </a:p>
          <a:p>
            <a:pPr indent="-317500" lvl="1" marL="914400" rtl="0" algn="l">
              <a:spcBef>
                <a:spcPts val="0"/>
              </a:spcBef>
              <a:spcAft>
                <a:spcPts val="0"/>
              </a:spcAft>
              <a:buSzPts val="1400"/>
              <a:buChar char="○"/>
            </a:pPr>
            <a:r>
              <a:rPr lang="en-GB"/>
              <a:t>Compared to hardware load balancer, the main downside to software load balancer is in its performance.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idx="1" type="body"/>
          </p:nvPr>
        </p:nvSpPr>
        <p:spPr>
          <a:xfrm>
            <a:off x="2267175" y="41767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Thats all folks for this chapter !!!!</a:t>
            </a:r>
            <a:endParaRPr/>
          </a:p>
        </p:txBody>
      </p:sp>
      <p:pic>
        <p:nvPicPr>
          <p:cNvPr id="300" name="Google Shape;300;p54"/>
          <p:cNvPicPr preferRelativeResize="0"/>
          <p:nvPr/>
        </p:nvPicPr>
        <p:blipFill>
          <a:blip r:embed="rId3">
            <a:alphaModFix/>
          </a:blip>
          <a:stretch>
            <a:fillRect/>
          </a:stretch>
        </p:blipFill>
        <p:spPr>
          <a:xfrm>
            <a:off x="1247428" y="647350"/>
            <a:ext cx="5998800" cy="3318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 Security Requirements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Scenario: A client uses the service of a cloud computing company to build a remote VM</a:t>
            </a:r>
            <a:endParaRPr/>
          </a:p>
          <a:p>
            <a:pPr indent="-317500" lvl="1" marL="914400" rtl="0" algn="l">
              <a:spcBef>
                <a:spcPts val="0"/>
              </a:spcBef>
              <a:spcAft>
                <a:spcPts val="0"/>
              </a:spcAft>
              <a:buSzPts val="1400"/>
              <a:buChar char="○"/>
            </a:pPr>
            <a:r>
              <a:rPr lang="en-GB"/>
              <a:t> A secure network interface    </a:t>
            </a:r>
            <a:endParaRPr/>
          </a:p>
          <a:p>
            <a:pPr indent="-317500" lvl="1" marL="914400" rtl="0" algn="l">
              <a:spcBef>
                <a:spcPts val="0"/>
              </a:spcBef>
              <a:spcAft>
                <a:spcPts val="0"/>
              </a:spcAft>
              <a:buSzPts val="1400"/>
              <a:buChar char="○"/>
            </a:pPr>
            <a:r>
              <a:rPr lang="en-GB"/>
              <a:t> A secure secondary storage</a:t>
            </a:r>
            <a:endParaRPr/>
          </a:p>
          <a:p>
            <a:pPr indent="-317500" lvl="1" marL="914400" rtl="0" algn="l">
              <a:spcBef>
                <a:spcPts val="0"/>
              </a:spcBef>
              <a:spcAft>
                <a:spcPts val="0"/>
              </a:spcAft>
              <a:buSzPts val="1400"/>
              <a:buChar char="○"/>
            </a:pPr>
            <a:r>
              <a:rPr lang="en-GB"/>
              <a:t> A secure run-time environment</a:t>
            </a:r>
            <a:endParaRPr/>
          </a:p>
          <a:p>
            <a:pPr indent="-317500" lvl="2" marL="1371600" rtl="0" algn="l">
              <a:spcBef>
                <a:spcPts val="0"/>
              </a:spcBef>
              <a:spcAft>
                <a:spcPts val="0"/>
              </a:spcAft>
              <a:buSzPts val="1400"/>
              <a:buChar char="■"/>
            </a:pPr>
            <a:r>
              <a:rPr lang="en-GB"/>
              <a:t>Build, save, restore, destroy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 Security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secure run-time environment is the most fundamental </a:t>
            </a:r>
            <a:endParaRPr/>
          </a:p>
          <a:p>
            <a:pPr indent="-317500" lvl="1" marL="914400" rtl="0" algn="l">
              <a:spcBef>
                <a:spcPts val="0"/>
              </a:spcBef>
              <a:spcAft>
                <a:spcPts val="0"/>
              </a:spcAft>
              <a:buSzPts val="1400"/>
              <a:buChar char="○"/>
            </a:pPr>
            <a:r>
              <a:rPr lang="en-GB"/>
              <a:t>The first two problems already have solutions:</a:t>
            </a:r>
            <a:endParaRPr/>
          </a:p>
          <a:p>
            <a:pPr indent="-317500" lvl="2" marL="1371600" rtl="0" algn="l">
              <a:spcBef>
                <a:spcPts val="0"/>
              </a:spcBef>
              <a:spcAft>
                <a:spcPts val="0"/>
              </a:spcAft>
              <a:buSzPts val="1400"/>
              <a:buChar char="■"/>
            </a:pPr>
            <a:r>
              <a:rPr lang="en-GB"/>
              <a:t>Network interface: Transport layer security (TLS)</a:t>
            </a:r>
            <a:endParaRPr/>
          </a:p>
          <a:p>
            <a:pPr indent="-317500" lvl="2" marL="1371600" rtl="0" algn="l">
              <a:spcBef>
                <a:spcPts val="0"/>
              </a:spcBef>
              <a:spcAft>
                <a:spcPts val="0"/>
              </a:spcAft>
              <a:buSzPts val="1400"/>
              <a:buChar char="■"/>
            </a:pPr>
            <a:r>
              <a:rPr lang="en-GB"/>
              <a:t>Secondary storage: Network file system (NFS)</a:t>
            </a:r>
            <a:endParaRPr sz="1800"/>
          </a:p>
          <a:p>
            <a:pPr indent="-317500" lvl="1" marL="914400" rtl="0" algn="l">
              <a:spcBef>
                <a:spcPts val="0"/>
              </a:spcBef>
              <a:spcAft>
                <a:spcPts val="0"/>
              </a:spcAft>
              <a:buSzPts val="1400"/>
              <a:buChar char="○"/>
            </a:pPr>
            <a:r>
              <a:rPr lang="en-GB"/>
              <a:t>The security mechanism in the first two rely on a secure run-time environment</a:t>
            </a:r>
            <a:endParaRPr/>
          </a:p>
          <a:p>
            <a:pPr indent="-317500" lvl="2" marL="1371600" rtl="0" algn="l">
              <a:spcBef>
                <a:spcPts val="0"/>
              </a:spcBef>
              <a:spcAft>
                <a:spcPts val="0"/>
              </a:spcAft>
              <a:buSzPts val="1400"/>
              <a:buChar char="■"/>
            </a:pPr>
            <a:r>
              <a:rPr lang="en-GB"/>
              <a:t>All the cryptographic algorithms and security protocols reside in the run-time environment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abstraction is provided in cloud</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Abstraction in cloud computing refers to the process of hiding complex underlying infrastructure details and presenting users with simplified and higher-level services. </a:t>
            </a:r>
            <a:endParaRPr/>
          </a:p>
          <a:p>
            <a:pPr indent="0" lvl="0" marL="0" rtl="0" algn="l">
              <a:spcBef>
                <a:spcPts val="1200"/>
              </a:spcBef>
              <a:spcAft>
                <a:spcPts val="0"/>
              </a:spcAft>
              <a:buNone/>
            </a:pPr>
            <a:r>
              <a:rPr lang="en-GB"/>
              <a:t>This abstraction helps users focus on their core tasks without needing to worry about the intricacies of hardware, networking, and other low-level components. </a:t>
            </a:r>
            <a:endParaRPr/>
          </a:p>
          <a:p>
            <a:pPr indent="0" lvl="0" marL="0" rtl="0" algn="l">
              <a:spcBef>
                <a:spcPts val="1200"/>
              </a:spcBef>
              <a:spcAft>
                <a:spcPts val="1200"/>
              </a:spcAft>
              <a:buNone/>
            </a:pPr>
            <a:r>
              <a:rPr lang="en-GB"/>
              <a:t>Cloud providers offer various levels of abstraction to cater to different user needs.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Based on service model</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Infrastructure as a Service (IaaS): This level of abstraction provides virtualized computing resources like virtual machines, storage, and networking. Users have control over the operating system, applications, and configurations, but the underlying infrastructure management is handled by the cloud provider.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Platform as a Service (PaaS): PaaS abstracts even more of the infrastructure, offering a platform and environment for developers to build, deploy, and manage applications. Users focus on coding and application development, while the provider takes care of the underlying infrastructure, runtime, and middleware.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Software as a Service (SaaS): SaaS provides fully abstracted applications that are accessed over the internet. Users simply use the software without worrying about any underlying infrastructure, maintenance, or updates.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Based on virtualization</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Virtualization is a foundational technology that enables abstraction in cloud computing. </a:t>
            </a:r>
            <a:endParaRPr/>
          </a:p>
          <a:p>
            <a:pPr indent="0" lvl="0" marL="0" rtl="0" algn="l">
              <a:spcBef>
                <a:spcPts val="1200"/>
              </a:spcBef>
              <a:spcAft>
                <a:spcPts val="0"/>
              </a:spcAft>
              <a:buNone/>
            </a:pPr>
            <a:r>
              <a:rPr lang="en-GB"/>
              <a:t>It involves creating virtual instances of computing resources, such as virtual machines (VMs) or virtual networks.</a:t>
            </a:r>
            <a:endParaRPr/>
          </a:p>
          <a:p>
            <a:pPr indent="0" lvl="0" marL="0" rtl="0" algn="l">
              <a:spcBef>
                <a:spcPts val="1200"/>
              </a:spcBef>
              <a:spcAft>
                <a:spcPts val="1200"/>
              </a:spcAft>
              <a:buNone/>
            </a:pPr>
            <a:r>
              <a:rPr lang="en-GB"/>
              <a:t>Users interact with these virtual resources, while the cloud provider manages the physical infrastructure.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